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76" r:id="rId5"/>
    <p:sldId id="438" r:id="rId6"/>
    <p:sldId id="461" r:id="rId7"/>
    <p:sldId id="439" r:id="rId8"/>
    <p:sldId id="465" r:id="rId9"/>
    <p:sldId id="441" r:id="rId10"/>
    <p:sldId id="442" r:id="rId11"/>
    <p:sldId id="418" r:id="rId12"/>
    <p:sldId id="435" r:id="rId13"/>
    <p:sldId id="454" r:id="rId14"/>
    <p:sldId id="443" r:id="rId15"/>
    <p:sldId id="455" r:id="rId16"/>
    <p:sldId id="444" r:id="rId17"/>
    <p:sldId id="447" r:id="rId18"/>
    <p:sldId id="449" r:id="rId19"/>
    <p:sldId id="464" r:id="rId20"/>
    <p:sldId id="451" r:id="rId21"/>
    <p:sldId id="446" r:id="rId22"/>
    <p:sldId id="456" r:id="rId23"/>
    <p:sldId id="453" r:id="rId24"/>
    <p:sldId id="457" r:id="rId25"/>
    <p:sldId id="424" r:id="rId26"/>
    <p:sldId id="458" r:id="rId27"/>
    <p:sldId id="427" r:id="rId28"/>
    <p:sldId id="459" r:id="rId29"/>
    <p:sldId id="420" r:id="rId30"/>
    <p:sldId id="422" r:id="rId31"/>
    <p:sldId id="431" r:id="rId32"/>
    <p:sldId id="432" r:id="rId33"/>
    <p:sldId id="433" r:id="rId34"/>
    <p:sldId id="460" r:id="rId35"/>
    <p:sldId id="378" r:id="rId36"/>
    <p:sldId id="409" r:id="rId37"/>
    <p:sldId id="410" r:id="rId38"/>
    <p:sldId id="434" r:id="rId39"/>
    <p:sldId id="462" r:id="rId40"/>
    <p:sldId id="425" r:id="rId41"/>
    <p:sldId id="463" r:id="rId42"/>
    <p:sldId id="297" r:id="rId43"/>
  </p:sldIdLst>
  <p:sldSz cx="9144000" cy="5715000" type="screen16x1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D00000"/>
    <a:srgbClr val="D60000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F51D3-9062-40D9-B2E4-A805F0BFE8E3}" v="7" dt="2019-03-04T14:11:02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8" autoAdjust="0"/>
    <p:restoredTop sz="68979" autoAdjust="0"/>
  </p:normalViewPr>
  <p:slideViewPr>
    <p:cSldViewPr snapToGrid="0">
      <p:cViewPr varScale="1">
        <p:scale>
          <a:sx n="57" d="100"/>
          <a:sy n="57" d="100"/>
        </p:scale>
        <p:origin x="972" y="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8" y="103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Paulsrud Mjørlund" userId="S::lisepm@uio.no::5daa7c22-82dc-4e59-a708-0e407567788a" providerId="AD" clId="Web-{E8BC1909-9D61-4993-B1BD-1C8C6006AE6E}"/>
    <pc:docChg chg="modSld">
      <pc:chgData name="Lise Paulsrud Mjørlund" userId="S::lisepm@uio.no::5daa7c22-82dc-4e59-a708-0e407567788a" providerId="AD" clId="Web-{E8BC1909-9D61-4993-B1BD-1C8C6006AE6E}" dt="2019-03-04T14:08:32.118" v="18" actId="20577"/>
      <pc:docMkLst>
        <pc:docMk/>
      </pc:docMkLst>
      <pc:sldChg chg="modSp">
        <pc:chgData name="Lise Paulsrud Mjørlund" userId="S::lisepm@uio.no::5daa7c22-82dc-4e59-a708-0e407567788a" providerId="AD" clId="Web-{E8BC1909-9D61-4993-B1BD-1C8C6006AE6E}" dt="2019-03-04T14:08:32.118" v="18" actId="20577"/>
        <pc:sldMkLst>
          <pc:docMk/>
          <pc:sldMk cId="56897238" sldId="281"/>
        </pc:sldMkLst>
        <pc:spChg chg="mod">
          <ac:chgData name="Lise Paulsrud Mjørlund" userId="S::lisepm@uio.no::5daa7c22-82dc-4e59-a708-0e407567788a" providerId="AD" clId="Web-{E8BC1909-9D61-4993-B1BD-1C8C6006AE6E}" dt="2019-03-04T14:08:16.539" v="9" actId="20577"/>
          <ac:spMkLst>
            <pc:docMk/>
            <pc:sldMk cId="56897238" sldId="281"/>
            <ac:spMk id="7" creationId="{00000000-0000-0000-0000-000000000000}"/>
          </ac:spMkLst>
        </pc:spChg>
        <pc:spChg chg="mod">
          <ac:chgData name="Lise Paulsrud Mjørlund" userId="S::lisepm@uio.no::5daa7c22-82dc-4e59-a708-0e407567788a" providerId="AD" clId="Web-{E8BC1909-9D61-4993-B1BD-1C8C6006AE6E}" dt="2019-03-04T14:07:59.960" v="1" actId="20577"/>
          <ac:spMkLst>
            <pc:docMk/>
            <pc:sldMk cId="56897238" sldId="281"/>
            <ac:spMk id="8" creationId="{00000000-0000-0000-0000-000000000000}"/>
          </ac:spMkLst>
        </pc:spChg>
        <pc:spChg chg="mod">
          <ac:chgData name="Lise Paulsrud Mjørlund" userId="S::lisepm@uio.no::5daa7c22-82dc-4e59-a708-0e407567788a" providerId="AD" clId="Web-{E8BC1909-9D61-4993-B1BD-1C8C6006AE6E}" dt="2019-03-04T14:08:05.632" v="2" actId="20577"/>
          <ac:spMkLst>
            <pc:docMk/>
            <pc:sldMk cId="56897238" sldId="281"/>
            <ac:spMk id="9" creationId="{00000000-0000-0000-0000-000000000000}"/>
          </ac:spMkLst>
        </pc:spChg>
        <pc:spChg chg="mod">
          <ac:chgData name="Lise Paulsrud Mjørlund" userId="S::lisepm@uio.no::5daa7c22-82dc-4e59-a708-0e407567788a" providerId="AD" clId="Web-{E8BC1909-9D61-4993-B1BD-1C8C6006AE6E}" dt="2019-03-04T14:08:32.118" v="18" actId="20577"/>
          <ac:spMkLst>
            <pc:docMk/>
            <pc:sldMk cId="56897238" sldId="281"/>
            <ac:spMk id="11" creationId="{00000000-0000-0000-0000-000000000000}"/>
          </ac:spMkLst>
        </pc:spChg>
      </pc:sldChg>
    </pc:docChg>
  </pc:docChgLst>
  <pc:docChgLst>
    <pc:chgData name="Lise Paulsrud Mjørlund" userId="S::lisepm@uio.no::5daa7c22-82dc-4e59-a708-0e407567788a" providerId="AD" clId="Web-{8D8F51D3-9062-40D9-B2E4-A805F0BFE8E3}"/>
    <pc:docChg chg="modSld">
      <pc:chgData name="Lise Paulsrud Mjørlund" userId="S::lisepm@uio.no::5daa7c22-82dc-4e59-a708-0e407567788a" providerId="AD" clId="Web-{8D8F51D3-9062-40D9-B2E4-A805F0BFE8E3}" dt="2019-03-04T14:11:05.972" v="9" actId="20577"/>
      <pc:docMkLst>
        <pc:docMk/>
      </pc:docMkLst>
      <pc:sldChg chg="modSp">
        <pc:chgData name="Lise Paulsrud Mjørlund" userId="S::lisepm@uio.no::5daa7c22-82dc-4e59-a708-0e407567788a" providerId="AD" clId="Web-{8D8F51D3-9062-40D9-B2E4-A805F0BFE8E3}" dt="2019-03-04T14:10:51.472" v="6" actId="14100"/>
        <pc:sldMkLst>
          <pc:docMk/>
          <pc:sldMk cId="56897238" sldId="281"/>
        </pc:sldMkLst>
        <pc:spChg chg="mod">
          <ac:chgData name="Lise Paulsrud Mjørlund" userId="S::lisepm@uio.no::5daa7c22-82dc-4e59-a708-0e407567788a" providerId="AD" clId="Web-{8D8F51D3-9062-40D9-B2E4-A805F0BFE8E3}" dt="2019-03-04T14:10:51.472" v="6" actId="14100"/>
          <ac:spMkLst>
            <pc:docMk/>
            <pc:sldMk cId="56897238" sldId="281"/>
            <ac:spMk id="22" creationId="{00000000-0000-0000-0000-000000000000}"/>
          </ac:spMkLst>
        </pc:spChg>
      </pc:sldChg>
      <pc:sldChg chg="modSp">
        <pc:chgData name="Lise Paulsrud Mjørlund" userId="S::lisepm@uio.no::5daa7c22-82dc-4e59-a708-0e407567788a" providerId="AD" clId="Web-{8D8F51D3-9062-40D9-B2E4-A805F0BFE8E3}" dt="2019-03-04T14:11:02.706" v="7" actId="20577"/>
        <pc:sldMkLst>
          <pc:docMk/>
          <pc:sldMk cId="22396719" sldId="283"/>
        </pc:sldMkLst>
        <pc:spChg chg="mod">
          <ac:chgData name="Lise Paulsrud Mjørlund" userId="S::lisepm@uio.no::5daa7c22-82dc-4e59-a708-0e407567788a" providerId="AD" clId="Web-{8D8F51D3-9062-40D9-B2E4-A805F0BFE8E3}" dt="2019-03-04T14:11:02.706" v="7" actId="20577"/>
          <ac:spMkLst>
            <pc:docMk/>
            <pc:sldMk cId="22396719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1E01-8CB3-4D53-90E8-9A4A2D7750FE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ED2C-CBD5-43F6-A48A-83A020742C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9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96F6-2701-4FA7-93D7-2234F8B8C5BF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4793-8F41-48A4-AC3F-79AA8E367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8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69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0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8E781-6431-4349-9DFB-1502890C915F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839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51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152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F12C4-CEFF-46FA-ADD2-07F554F48637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204038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200" smtClean="0"/>
              <a:pPr>
                <a:spcBef>
                  <a:spcPct val="0"/>
                </a:spcBef>
              </a:pPr>
              <a:t>15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594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200" smtClean="0"/>
              <a:pPr>
                <a:spcBef>
                  <a:spcPct val="0"/>
                </a:spcBef>
              </a:pPr>
              <a:t>16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691908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25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F12C4-CEFF-46FA-ADD2-07F554F48637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852383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00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48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F12C4-CEFF-46FA-ADD2-07F554F48637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25189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215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8E781-6431-4349-9DFB-1502890C915F}" type="slidenum">
              <a:rPr lang="en-US" altLang="nb-NO" smtClean="0"/>
              <a:pPr>
                <a:defRPr/>
              </a:pPr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36609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543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8E781-6431-4349-9DFB-1502890C915F}" type="slidenum">
              <a:rPr lang="en-US" altLang="nb-NO" smtClean="0"/>
              <a:pPr>
                <a:defRPr/>
              </a:pPr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73170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599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467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786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921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27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078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941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329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835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755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907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758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316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34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292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57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52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09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7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38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76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2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>
          <a:xfrm>
            <a:off x="822664" y="337220"/>
            <a:ext cx="7781784" cy="50405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9011"/>
            <a:ext cx="852136" cy="852136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303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821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33364"/>
            <a:ext cx="8229600" cy="347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42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bott-okonomi-hr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www.uio.no/for-ansatte/arbeidsstotte/prosjekter/bott-okonomi-hr/prosjektorganisasjo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51520" y="481236"/>
            <a:ext cx="8640960" cy="2016224"/>
          </a:xfrm>
        </p:spPr>
        <p:txBody>
          <a:bodyPr>
            <a:normAutofit/>
          </a:bodyPr>
          <a:lstStyle/>
          <a:p>
            <a:r>
              <a:rPr lang="en-US" sz="2800" dirty="0"/>
              <a:t>Changes in the f</a:t>
            </a:r>
            <a:r>
              <a:rPr lang="en-US" sz="2800" dirty="0" smtClean="0"/>
              <a:t>inance</a:t>
            </a:r>
            <a:r>
              <a:rPr lang="en-US" sz="2800" dirty="0"/>
              <a:t>, </a:t>
            </a:r>
            <a:r>
              <a:rPr lang="en-US" sz="2800" dirty="0" smtClean="0"/>
              <a:t>payroll </a:t>
            </a:r>
            <a:r>
              <a:rPr lang="en-US" sz="2800" dirty="0"/>
              <a:t>and </a:t>
            </a:r>
            <a:r>
              <a:rPr lang="en-US" sz="2800" dirty="0" smtClean="0"/>
              <a:t>HR/personnel area </a:t>
            </a:r>
            <a:r>
              <a:rPr lang="en-US" sz="2800" dirty="0"/>
              <a:t>from 1 May </a:t>
            </a:r>
            <a:r>
              <a:rPr lang="en-US" sz="2800" dirty="0" smtClean="0"/>
              <a:t>2021, and </a:t>
            </a:r>
            <a:r>
              <a:rPr lang="en-US" sz="2800" dirty="0"/>
              <a:t>important dates </a:t>
            </a:r>
            <a:r>
              <a:rPr lang="en-US" sz="2800" dirty="0" smtClean="0"/>
              <a:t>and deadlines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499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62001" y="4669795"/>
            <a:ext cx="5531771" cy="330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333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8258" y="313576"/>
            <a:ext cx="7921625" cy="827067"/>
          </a:xfrm>
        </p:spPr>
        <p:txBody>
          <a:bodyPr>
            <a:normAutofit/>
          </a:bodyPr>
          <a:lstStyle/>
          <a:p>
            <a:r>
              <a:rPr lang="nb-NO" sz="3200" dirty="0"/>
              <a:t>BOTT F</a:t>
            </a:r>
            <a:r>
              <a:rPr lang="nb-NO" sz="3200" dirty="0" smtClean="0"/>
              <a:t>inancial </a:t>
            </a:r>
            <a:r>
              <a:rPr lang="nb-NO" sz="3200" dirty="0"/>
              <a:t>M</a:t>
            </a:r>
            <a:r>
              <a:rPr lang="nb-NO" sz="3200" dirty="0" smtClean="0"/>
              <a:t>odel 1.0</a:t>
            </a:r>
            <a:endParaRPr lang="nb-NO" sz="32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4881648" y="1031523"/>
            <a:ext cx="4168083" cy="4520866"/>
          </a:xfrm>
        </p:spPr>
        <p:txBody>
          <a:bodyPr>
            <a:normAutofit/>
          </a:bodyPr>
          <a:lstStyle/>
          <a:p>
            <a:r>
              <a:rPr lang="nb-NO" dirty="0" err="1" smtClean="0"/>
              <a:t>Defintion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BOTT F</a:t>
            </a:r>
            <a:r>
              <a:rPr lang="nb-NO" dirty="0" smtClean="0"/>
              <a:t>inancial </a:t>
            </a:r>
            <a:r>
              <a:rPr lang="nb-NO" dirty="0"/>
              <a:t>M</a:t>
            </a:r>
            <a:r>
              <a:rPr lang="nb-NO" dirty="0" smtClean="0"/>
              <a:t>odel is </a:t>
            </a:r>
            <a:r>
              <a:rPr lang="en-US" dirty="0" smtClean="0"/>
              <a:t>an </a:t>
            </a:r>
            <a:r>
              <a:rPr lang="en-US" dirty="0"/>
              <a:t>accounting string with dimensions and associated </a:t>
            </a:r>
            <a:r>
              <a:rPr lang="en-US" dirty="0" smtClean="0"/>
              <a:t>relations, that provides structured </a:t>
            </a:r>
            <a:r>
              <a:rPr lang="en-US" dirty="0"/>
              <a:t>information about the </a:t>
            </a:r>
            <a:r>
              <a:rPr lang="en-US" dirty="0" smtClean="0"/>
              <a:t>company</a:t>
            </a:r>
            <a:endParaRPr lang="nb-NO" dirty="0" smtClean="0"/>
          </a:p>
          <a:p>
            <a:r>
              <a:rPr lang="nb-NO" dirty="0" smtClean="0"/>
              <a:t>Purpose: </a:t>
            </a:r>
            <a:endParaRPr lang="nb-NO" dirty="0"/>
          </a:p>
          <a:p>
            <a:pPr lvl="1"/>
            <a:r>
              <a:rPr lang="nb-NO" dirty="0" smtClean="0"/>
              <a:t>The </a:t>
            </a:r>
            <a:r>
              <a:rPr lang="nb-NO" dirty="0"/>
              <a:t>F</a:t>
            </a:r>
            <a:r>
              <a:rPr lang="nb-NO" dirty="0" smtClean="0"/>
              <a:t>inancial </a:t>
            </a:r>
            <a:r>
              <a:rPr lang="nb-NO" dirty="0"/>
              <a:t>M</a:t>
            </a:r>
            <a:r>
              <a:rPr lang="nb-NO" dirty="0" smtClean="0"/>
              <a:t>odel </a:t>
            </a:r>
            <a:r>
              <a:rPr lang="en-US" dirty="0" smtClean="0"/>
              <a:t>contains </a:t>
            </a:r>
            <a:r>
              <a:rPr lang="en-US" dirty="0"/>
              <a:t>information required for BOTT to be able to report in accordance with identified </a:t>
            </a:r>
            <a:r>
              <a:rPr lang="en-US" dirty="0" smtClean="0"/>
              <a:t>needs</a:t>
            </a:r>
            <a:r>
              <a:rPr lang="en-US" dirty="0"/>
              <a:t>, </a:t>
            </a:r>
            <a:r>
              <a:rPr lang="en-US" dirty="0" smtClean="0"/>
              <a:t>both </a:t>
            </a:r>
            <a:r>
              <a:rPr lang="en-US" dirty="0"/>
              <a:t>from internal and external stakeholders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9551" b="33226"/>
          <a:stretch/>
        </p:blipFill>
        <p:spPr>
          <a:xfrm>
            <a:off x="555812" y="1342569"/>
            <a:ext cx="4212932" cy="2974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70C7C-F512-42E6-8D6D-37AF1A344894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406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93" y="1104840"/>
            <a:ext cx="6183535" cy="393670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7868" y="350445"/>
            <a:ext cx="6601354" cy="79507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nb-NO" sz="2800" dirty="0"/>
              <a:t>C</a:t>
            </a:r>
            <a:r>
              <a:rPr lang="nb-NO" sz="2800" dirty="0" smtClean="0"/>
              <a:t>onstruction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Financial </a:t>
            </a:r>
            <a:r>
              <a:rPr lang="nb-NO" sz="2800" dirty="0"/>
              <a:t>M</a:t>
            </a:r>
            <a:r>
              <a:rPr lang="nb-NO" sz="2800" dirty="0" smtClean="0"/>
              <a:t>odel</a:t>
            </a:r>
            <a:endParaRPr lang="nb-NO" sz="2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44053" y="4762500"/>
            <a:ext cx="571500" cy="317500"/>
          </a:xfrm>
        </p:spPr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sp>
        <p:nvSpPr>
          <p:cNvPr id="8" name="Rectangle 7"/>
          <p:cNvSpPr/>
          <p:nvPr/>
        </p:nvSpPr>
        <p:spPr bwMode="auto">
          <a:xfrm>
            <a:off x="3653948" y="3192371"/>
            <a:ext cx="4183348" cy="2949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endParaRPr lang="en-US" sz="1333"/>
          </a:p>
        </p:txBody>
      </p:sp>
      <p:sp>
        <p:nvSpPr>
          <p:cNvPr id="10" name="Rectangle 9"/>
          <p:cNvSpPr/>
          <p:nvPr/>
        </p:nvSpPr>
        <p:spPr bwMode="auto">
          <a:xfrm>
            <a:off x="5014243" y="3748308"/>
            <a:ext cx="1462758" cy="13124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endParaRPr lang="en-US" sz="1333"/>
          </a:p>
        </p:txBody>
      </p:sp>
      <p:pic>
        <p:nvPicPr>
          <p:cNvPr id="13" name="Graphic 10" descr="Badge 1">
            <a:extLst>
              <a:ext uri="{FF2B5EF4-FFF2-40B4-BE49-F238E27FC236}">
                <a16:creationId xmlns:a16="http://schemas.microsoft.com/office/drawing/2014/main" id="{48CFED4C-97A1-4C1D-BAFF-413984C2B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913" y="1312600"/>
            <a:ext cx="491997" cy="491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918" y="1403312"/>
            <a:ext cx="2272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Accounting </a:t>
            </a:r>
            <a:r>
              <a:rPr lang="nb-NO" sz="1000" b="1" dirty="0" err="1" smtClean="0"/>
              <a:t>dimensions</a:t>
            </a:r>
            <a:endParaRPr lang="nb-NO" sz="1000" b="1" dirty="0" smtClean="0"/>
          </a:p>
          <a:p>
            <a:r>
              <a:rPr lang="nb-NO" sz="1000" dirty="0" smtClean="0"/>
              <a:t>(</a:t>
            </a:r>
            <a:r>
              <a:rPr lang="nb-NO" sz="1000" dirty="0" err="1" smtClean="0"/>
              <a:t>dark</a:t>
            </a:r>
            <a:r>
              <a:rPr lang="nb-NO" sz="1000" dirty="0" smtClean="0"/>
              <a:t> </a:t>
            </a:r>
            <a:r>
              <a:rPr lang="nb-NO" sz="1000" dirty="0" err="1" smtClean="0"/>
              <a:t>blue</a:t>
            </a:r>
            <a:r>
              <a:rPr lang="nb-NO" sz="1000" dirty="0" smtClean="0"/>
              <a:t>)</a:t>
            </a:r>
            <a:endParaRPr lang="nb-NO" sz="1000" dirty="0"/>
          </a:p>
          <a:p>
            <a:endParaRPr lang="nb-NO" sz="1000" b="1" dirty="0"/>
          </a:p>
          <a:p>
            <a:r>
              <a:rPr lang="nb-NO" sz="1000" b="1" dirty="0" smtClean="0"/>
              <a:t>Reporting </a:t>
            </a:r>
            <a:r>
              <a:rPr lang="nb-NO" sz="1000" b="1" dirty="0" err="1" smtClean="0"/>
              <a:t>relations</a:t>
            </a:r>
            <a:r>
              <a:rPr lang="nb-NO" sz="1000" b="1" dirty="0" smtClean="0"/>
              <a:t> </a:t>
            </a:r>
            <a:r>
              <a:rPr lang="nb-NO" sz="1000" dirty="0"/>
              <a:t>(</a:t>
            </a:r>
            <a:r>
              <a:rPr lang="nb-NO" sz="1000" dirty="0" err="1" smtClean="0"/>
              <a:t>light</a:t>
            </a:r>
            <a:r>
              <a:rPr lang="nb-NO" sz="1000" dirty="0" smtClean="0"/>
              <a:t> </a:t>
            </a:r>
            <a:r>
              <a:rPr lang="nb-NO" sz="1000" dirty="0" err="1" smtClean="0"/>
              <a:t>blue</a:t>
            </a:r>
            <a:r>
              <a:rPr lang="nb-NO" sz="1000" dirty="0"/>
              <a:t>) </a:t>
            </a:r>
            <a:r>
              <a:rPr lang="nb-NO" sz="1000" dirty="0" err="1"/>
              <a:t>S</a:t>
            </a:r>
            <a:r>
              <a:rPr lang="nb-NO" sz="1000" dirty="0" err="1" smtClean="0"/>
              <a:t>tandardized</a:t>
            </a:r>
            <a:r>
              <a:rPr lang="nb-NO" sz="1000" dirty="0" smtClean="0"/>
              <a:t> for </a:t>
            </a:r>
            <a:r>
              <a:rPr lang="nb-NO" sz="1000" dirty="0"/>
              <a:t>BOTT</a:t>
            </a:r>
          </a:p>
          <a:p>
            <a:endParaRPr lang="nb-NO" sz="1000" dirty="0"/>
          </a:p>
          <a:p>
            <a:r>
              <a:rPr lang="nb-NO" sz="1000" b="1" dirty="0" smtClean="0"/>
              <a:t>Company </a:t>
            </a:r>
            <a:r>
              <a:rPr lang="nb-NO" sz="1000" b="1" dirty="0" err="1" smtClean="0"/>
              <a:t>specific</a:t>
            </a:r>
            <a:r>
              <a:rPr lang="nb-NO" sz="1000" b="1" dirty="0" smtClean="0"/>
              <a:t> </a:t>
            </a:r>
            <a:r>
              <a:rPr lang="nb-NO" sz="1000" b="1" dirty="0" err="1" smtClean="0"/>
              <a:t>relations</a:t>
            </a:r>
            <a:r>
              <a:rPr lang="nb-NO" sz="1000" b="1" dirty="0" smtClean="0"/>
              <a:t> </a:t>
            </a:r>
            <a:r>
              <a:rPr lang="nb-NO" sz="1000" dirty="0" smtClean="0"/>
              <a:t>(</a:t>
            </a:r>
            <a:r>
              <a:rPr lang="nb-NO" sz="1000" dirty="0" err="1" smtClean="0"/>
              <a:t>white</a:t>
            </a:r>
            <a:r>
              <a:rPr lang="nb-NO" sz="1000" dirty="0" smtClean="0"/>
              <a:t>) </a:t>
            </a:r>
            <a:endParaRPr lang="en-US" sz="1000" dirty="0"/>
          </a:p>
          <a:p>
            <a:r>
              <a:rPr lang="en-US" sz="1000" dirty="0"/>
              <a:t>U</a:t>
            </a:r>
            <a:r>
              <a:rPr lang="en-US" sz="1000" dirty="0" smtClean="0"/>
              <a:t>sed </a:t>
            </a:r>
            <a:r>
              <a:rPr lang="en-US" sz="1000" dirty="0"/>
              <a:t>to specify cost centers, strategic focus areas, project categorization, source of funding, activities</a:t>
            </a:r>
            <a:r>
              <a:rPr lang="en-US" sz="1000" dirty="0" smtClean="0"/>
              <a:t>)</a:t>
            </a:r>
          </a:p>
          <a:p>
            <a:endParaRPr lang="nb-NO" sz="1000" dirty="0"/>
          </a:p>
          <a:p>
            <a:endParaRPr lang="nb-NO" sz="1000" b="1" dirty="0" smtClean="0"/>
          </a:p>
          <a:p>
            <a:r>
              <a:rPr lang="en-US" sz="1000" b="1" dirty="0"/>
              <a:t>Project </a:t>
            </a:r>
            <a:r>
              <a:rPr lang="en-US" sz="1000" b="1" dirty="0" smtClean="0"/>
              <a:t>relations</a:t>
            </a:r>
            <a:br>
              <a:rPr lang="en-US" sz="1000" b="1" dirty="0" smtClean="0"/>
            </a:br>
            <a:r>
              <a:rPr lang="en-US" sz="1000" dirty="0"/>
              <a:t>I</a:t>
            </a:r>
            <a:r>
              <a:rPr lang="en-US" sz="1000" dirty="0" smtClean="0"/>
              <a:t>nherited from </a:t>
            </a:r>
            <a:r>
              <a:rPr lang="en-US" sz="1000" dirty="0"/>
              <a:t>the </a:t>
            </a:r>
            <a:r>
              <a:rPr lang="en-US" sz="1000" dirty="0" smtClean="0"/>
              <a:t>project </a:t>
            </a:r>
            <a:r>
              <a:rPr lang="en-US" sz="1000" dirty="0"/>
              <a:t>module (green)</a:t>
            </a:r>
            <a:endParaRPr lang="nb-NO" sz="1000" dirty="0"/>
          </a:p>
        </p:txBody>
      </p:sp>
      <p:pic>
        <p:nvPicPr>
          <p:cNvPr id="18" name="Graphic 9" descr="Badge 3">
            <a:extLst>
              <a:ext uri="{FF2B5EF4-FFF2-40B4-BE49-F238E27FC236}">
                <a16:creationId xmlns:a16="http://schemas.microsoft.com/office/drawing/2014/main" id="{52AB4EE0-53FE-4567-B8BD-AFB745162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923" y="2340793"/>
            <a:ext cx="525892" cy="525693"/>
          </a:xfrm>
          <a:prstGeom prst="rect">
            <a:avLst/>
          </a:prstGeom>
        </p:spPr>
      </p:pic>
      <p:pic>
        <p:nvPicPr>
          <p:cNvPr id="20" name="Graphic 10" descr="Badge 1">
            <a:extLst>
              <a:ext uri="{FF2B5EF4-FFF2-40B4-BE49-F238E27FC236}">
                <a16:creationId xmlns:a16="http://schemas.microsoft.com/office/drawing/2014/main" id="{48CFED4C-97A1-4C1D-BAFF-413984C2B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3309" y="3098264"/>
            <a:ext cx="491997" cy="491812"/>
          </a:xfrm>
          <a:prstGeom prst="rect">
            <a:avLst/>
          </a:prstGeom>
        </p:spPr>
      </p:pic>
      <p:pic>
        <p:nvPicPr>
          <p:cNvPr id="21" name="Graphic 8" descr="Badge">
            <a:extLst>
              <a:ext uri="{FF2B5EF4-FFF2-40B4-BE49-F238E27FC236}">
                <a16:creationId xmlns:a16="http://schemas.microsoft.com/office/drawing/2014/main" id="{BC3DE64D-BC1B-48B9-ACE2-CCED2C366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923" y="1815099"/>
            <a:ext cx="525892" cy="525694"/>
          </a:xfrm>
          <a:prstGeom prst="rect">
            <a:avLst/>
          </a:prstGeom>
        </p:spPr>
      </p:pic>
      <p:pic>
        <p:nvPicPr>
          <p:cNvPr id="22" name="Graphic 8" descr="Badge">
            <a:extLst>
              <a:ext uri="{FF2B5EF4-FFF2-40B4-BE49-F238E27FC236}">
                <a16:creationId xmlns:a16="http://schemas.microsoft.com/office/drawing/2014/main" id="{BC3DE64D-BC1B-48B9-ACE2-CCED2C366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1445" y="1145518"/>
            <a:ext cx="525892" cy="525694"/>
          </a:xfrm>
          <a:prstGeom prst="rect">
            <a:avLst/>
          </a:prstGeom>
        </p:spPr>
      </p:pic>
      <p:pic>
        <p:nvPicPr>
          <p:cNvPr id="23" name="Graphic 9" descr="Badge 3">
            <a:extLst>
              <a:ext uri="{FF2B5EF4-FFF2-40B4-BE49-F238E27FC236}">
                <a16:creationId xmlns:a16="http://schemas.microsoft.com/office/drawing/2014/main" id="{52AB4EE0-53FE-4567-B8BD-AFB745162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5745" y="2479465"/>
            <a:ext cx="525892" cy="525693"/>
          </a:xfrm>
          <a:prstGeom prst="rect">
            <a:avLst/>
          </a:prstGeom>
        </p:spPr>
      </p:pic>
      <p:pic>
        <p:nvPicPr>
          <p:cNvPr id="4" name="Picture 3" descr="Category:4 (number)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5" y="3379672"/>
            <a:ext cx="420809" cy="420809"/>
          </a:xfrm>
          <a:prstGeom prst="rect">
            <a:avLst/>
          </a:prstGeom>
        </p:spPr>
      </p:pic>
      <p:pic>
        <p:nvPicPr>
          <p:cNvPr id="24" name="Picture 23" descr="Category:4 (number)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82" y="3673963"/>
            <a:ext cx="420809" cy="42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3100" dirty="0" smtClean="0"/>
              <a:t>Dimensions in BOTT Financial Model 1.0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880"/>
            <a:ext cx="8229600" cy="3471772"/>
          </a:xfrm>
        </p:spPr>
        <p:txBody>
          <a:bodyPr/>
          <a:lstStyle/>
          <a:p>
            <a:pPr marL="285739" lvl="1" indent="-285739">
              <a:buFont typeface="Arial" panose="020B0604020202020204" pitchFamily="34" charset="0"/>
              <a:buChar char="•"/>
            </a:pPr>
            <a:r>
              <a:rPr lang="nb-NO" sz="2400" dirty="0" smtClean="0"/>
              <a:t>Most elements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en-US" sz="2400" dirty="0" smtClean="0"/>
              <a:t>recognizable, </a:t>
            </a:r>
            <a:r>
              <a:rPr lang="en-US" sz="2400" dirty="0"/>
              <a:t>such as </a:t>
            </a:r>
            <a:r>
              <a:rPr lang="en-US" sz="2400" dirty="0" err="1" smtClean="0"/>
              <a:t>konto</a:t>
            </a:r>
            <a:r>
              <a:rPr lang="en-US" sz="2400" dirty="0" smtClean="0"/>
              <a:t> (account) </a:t>
            </a:r>
            <a:r>
              <a:rPr lang="en-US" sz="2400" dirty="0"/>
              <a:t>and </a:t>
            </a:r>
            <a:r>
              <a:rPr lang="en-US" sz="2400" dirty="0" err="1" smtClean="0"/>
              <a:t>koststed</a:t>
            </a:r>
            <a:r>
              <a:rPr lang="en-US" sz="2400" dirty="0" smtClean="0"/>
              <a:t> (cost center)</a:t>
            </a:r>
            <a:endParaRPr lang="nb-NO" sz="2400" dirty="0"/>
          </a:p>
          <a:p>
            <a:pPr marL="285739" lvl="1" indent="-285739">
              <a:buFont typeface="Arial" panose="020B0604020202020204" pitchFamily="34" charset="0"/>
              <a:buChar char="•"/>
            </a:pPr>
            <a:r>
              <a:rPr lang="nb-NO" sz="2400" dirty="0" err="1" smtClean="0"/>
              <a:t>Changes</a:t>
            </a:r>
            <a:r>
              <a:rPr lang="nb-NO" sz="2400" dirty="0" smtClean="0"/>
              <a:t>: </a:t>
            </a:r>
            <a:endParaRPr lang="nb-NO" sz="2400" dirty="0"/>
          </a:p>
          <a:p>
            <a:pPr marL="619100" lvl="2" indent="-285739"/>
            <a:r>
              <a:rPr lang="nb-NO" sz="1800" dirty="0" smtClean="0"/>
              <a:t>A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</a:t>
            </a:r>
            <a:r>
              <a:rPr lang="nb-NO" sz="1800" dirty="0" err="1" smtClean="0"/>
              <a:t>structure</a:t>
            </a:r>
            <a:r>
              <a:rPr lang="nb-NO" sz="1800" dirty="0" smtClean="0"/>
              <a:t>, </a:t>
            </a:r>
            <a:r>
              <a:rPr lang="nb-NO" sz="1800" dirty="0" err="1" smtClean="0"/>
              <a:t>supported</a:t>
            </a:r>
            <a:r>
              <a:rPr lang="nb-NO" sz="1800" dirty="0" smtClean="0"/>
              <a:t> by a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</a:t>
            </a:r>
            <a:r>
              <a:rPr lang="nb-NO" sz="1800" dirty="0" err="1" smtClean="0"/>
              <a:t>module</a:t>
            </a:r>
            <a:r>
              <a:rPr lang="nb-NO" sz="1800" dirty="0" smtClean="0"/>
              <a:t>. </a:t>
            </a:r>
            <a:br>
              <a:rPr lang="nb-NO" sz="1800" dirty="0" smtClean="0"/>
            </a:br>
            <a:r>
              <a:rPr lang="nb-NO" sz="1800" dirty="0" smtClean="0"/>
              <a:t>For </a:t>
            </a:r>
            <a:r>
              <a:rPr lang="nb-NO" sz="1800" dirty="0" err="1" smtClean="0"/>
              <a:t>s</a:t>
            </a:r>
            <a:r>
              <a:rPr lang="nb-NO" altLang="nb-NO" sz="1800" dirty="0" err="1" smtClean="0"/>
              <a:t>ponsored</a:t>
            </a:r>
            <a:r>
              <a:rPr lang="nb-NO" altLang="nb-NO" sz="1800" dirty="0" smtClean="0"/>
              <a:t> </a:t>
            </a:r>
            <a:r>
              <a:rPr lang="nb-NO" altLang="nb-NO" sz="1800" dirty="0"/>
              <a:t>and </a:t>
            </a:r>
            <a:r>
              <a:rPr lang="nb-NO" altLang="nb-NO" sz="1800" dirty="0" err="1"/>
              <a:t>comission-based</a:t>
            </a:r>
            <a:r>
              <a:rPr lang="nb-NO" altLang="nb-NO" sz="1800" dirty="0"/>
              <a:t> </a:t>
            </a:r>
            <a:r>
              <a:rPr lang="nb-NO" altLang="nb-NO" sz="1800" dirty="0" err="1" smtClean="0"/>
              <a:t>activity</a:t>
            </a:r>
            <a:r>
              <a:rPr lang="nb-NO" altLang="nb-NO" sz="1800" dirty="0" smtClean="0"/>
              <a:t>, </a:t>
            </a:r>
            <a:r>
              <a:rPr lang="nb-NO" sz="1800" dirty="0" smtClean="0"/>
              <a:t>BOA.</a:t>
            </a:r>
            <a:endParaRPr lang="nb-NO" sz="1800" dirty="0"/>
          </a:p>
          <a:p>
            <a:pPr marL="603239" lvl="2" indent="-285739"/>
            <a:r>
              <a:rPr lang="en-US" sz="1800" dirty="0" smtClean="0"/>
              <a:t>The current dimension “</a:t>
            </a:r>
            <a:r>
              <a:rPr lang="en-US" sz="1800" dirty="0" err="1"/>
              <a:t>t</a:t>
            </a:r>
            <a:r>
              <a:rPr lang="en-US" sz="1800" dirty="0" err="1" smtClean="0"/>
              <a:t>iltak</a:t>
            </a:r>
            <a:r>
              <a:rPr lang="en-US" sz="1800" dirty="0" smtClean="0"/>
              <a:t>” will be replaced by new structures based on the dimensions </a:t>
            </a:r>
            <a:r>
              <a:rPr lang="en-US" sz="1800" dirty="0" err="1" smtClean="0"/>
              <a:t>prosjekt</a:t>
            </a:r>
            <a:r>
              <a:rPr lang="en-US" sz="1800" dirty="0" smtClean="0"/>
              <a:t> (project) and </a:t>
            </a:r>
            <a:r>
              <a:rPr lang="en-US" sz="1800" dirty="0" err="1" smtClean="0"/>
              <a:t>delprosjekt</a:t>
            </a:r>
            <a:r>
              <a:rPr lang="en-US" sz="1800" dirty="0" smtClean="0"/>
              <a:t> (subproject). </a:t>
            </a:r>
            <a:br>
              <a:rPr lang="en-US" sz="1800" dirty="0" smtClean="0"/>
            </a:br>
            <a:r>
              <a:rPr lang="en-US" sz="1800" dirty="0" smtClean="0"/>
              <a:t>For budget allocations.</a:t>
            </a:r>
          </a:p>
          <a:p>
            <a:pPr marL="603239" lvl="2" indent="-285739"/>
            <a:r>
              <a:rPr lang="en-US" sz="1800" dirty="0"/>
              <a:t>Extensive use of </a:t>
            </a:r>
            <a:r>
              <a:rPr lang="en-US" sz="1800" dirty="0" smtClean="0"/>
              <a:t>relations as </a:t>
            </a:r>
            <a:r>
              <a:rPr lang="en-US" sz="1800" dirty="0"/>
              <a:t>a supplement to the accounting </a:t>
            </a:r>
            <a:r>
              <a:rPr lang="en-US" sz="1800" dirty="0" smtClean="0"/>
              <a:t>dimensions.</a:t>
            </a:r>
            <a:endParaRPr lang="nb-NO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851495" y="1333720"/>
            <a:ext cx="6883341" cy="41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kern="0" dirty="0"/>
          </a:p>
          <a:p>
            <a:pPr marL="0" indent="0">
              <a:buNone/>
            </a:pPr>
            <a:r>
              <a:rPr lang="nb-NO" sz="2000" kern="0" dirty="0" err="1" smtClean="0"/>
              <a:t>Current</a:t>
            </a:r>
            <a:r>
              <a:rPr lang="nb-NO" sz="2000" kern="0" dirty="0" smtClean="0"/>
              <a:t> </a:t>
            </a:r>
            <a:r>
              <a:rPr lang="nb-NO" sz="2000" kern="0" dirty="0" err="1" smtClean="0"/>
              <a:t>accounting</a:t>
            </a:r>
            <a:r>
              <a:rPr lang="nb-NO" sz="2000" kern="0" dirty="0" smtClean="0"/>
              <a:t> </a:t>
            </a:r>
            <a:r>
              <a:rPr lang="nb-NO" sz="2000" kern="0" dirty="0" err="1" smtClean="0"/>
              <a:t>string</a:t>
            </a:r>
            <a:r>
              <a:rPr lang="nb-NO" sz="2000" kern="0" dirty="0" smtClean="0"/>
              <a:t> at </a:t>
            </a:r>
            <a:r>
              <a:rPr lang="nb-NO" sz="2000" kern="0" dirty="0"/>
              <a:t>UiO </a:t>
            </a:r>
            <a:endParaRPr lang="nb-NO" sz="2000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000" kern="0" dirty="0" smtClean="0"/>
          </a:p>
          <a:p>
            <a:endParaRPr lang="nb-NO" sz="2000" kern="0" dirty="0"/>
          </a:p>
          <a:p>
            <a:pPr marL="0" indent="0">
              <a:buNone/>
            </a:pPr>
            <a:r>
              <a:rPr lang="nb-NO" sz="2000" kern="0" dirty="0" smtClean="0"/>
              <a:t>The </a:t>
            </a:r>
            <a:r>
              <a:rPr lang="nb-NO" sz="2000" kern="0" dirty="0" err="1" smtClean="0"/>
              <a:t>new</a:t>
            </a:r>
            <a:r>
              <a:rPr lang="nb-NO" sz="2000" kern="0" dirty="0" smtClean="0"/>
              <a:t> BOTT </a:t>
            </a:r>
            <a:r>
              <a:rPr lang="nb-NO" sz="2000" kern="0" dirty="0" err="1" smtClean="0"/>
              <a:t>accounting</a:t>
            </a:r>
            <a:r>
              <a:rPr lang="nb-NO" sz="2000" kern="0" dirty="0" smtClean="0"/>
              <a:t> </a:t>
            </a:r>
            <a:r>
              <a:rPr lang="nb-NO" sz="2000" kern="0" dirty="0" err="1" smtClean="0"/>
              <a:t>string</a:t>
            </a:r>
            <a:r>
              <a:rPr lang="nb-NO" sz="2000" kern="0" dirty="0" smtClean="0"/>
              <a:t> </a:t>
            </a:r>
            <a:endParaRPr lang="nb-NO" sz="2000" kern="0" dirty="0"/>
          </a:p>
          <a:p>
            <a:endParaRPr lang="nb-NO" sz="2000" kern="0" dirty="0"/>
          </a:p>
          <a:p>
            <a:endParaRPr lang="nb-NO" sz="2000" kern="0" dirty="0"/>
          </a:p>
          <a:p>
            <a:pPr marL="0" indent="0">
              <a:buNone/>
            </a:pPr>
            <a:r>
              <a:rPr lang="nb-NO" sz="2000" kern="0" dirty="0" smtClean="0"/>
              <a:t>Posting </a:t>
            </a:r>
            <a:r>
              <a:rPr lang="nb-NO" sz="2000" kern="0" dirty="0" err="1" smtClean="0"/>
              <a:t>level</a:t>
            </a:r>
            <a:endParaRPr lang="nb-NO" sz="2000" kern="0" dirty="0"/>
          </a:p>
          <a:p>
            <a:endParaRPr lang="nb-NO" sz="2000" kern="0" dirty="0"/>
          </a:p>
          <a:p>
            <a:endParaRPr lang="nb-NO" sz="2000" kern="0" dirty="0"/>
          </a:p>
          <a:p>
            <a:endParaRPr lang="nb-NO" sz="2000" kern="0" dirty="0"/>
          </a:p>
          <a:p>
            <a:endParaRPr lang="nb-NO" sz="2000" kern="0" dirty="0"/>
          </a:p>
        </p:txBody>
      </p:sp>
      <p:sp>
        <p:nvSpPr>
          <p:cNvPr id="31" name="Rectangle 30"/>
          <p:cNvSpPr/>
          <p:nvPr/>
        </p:nvSpPr>
        <p:spPr>
          <a:xfrm>
            <a:off x="1310760" y="2126605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Art (konto)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28394" y="2117175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Prosjekt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65349" y="2126604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0092" y="2126600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Tiltak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30522" y="2122889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Motpart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16748" y="3258132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Konto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13746" y="3267557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Koststed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16157" y="3239281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Prosjekt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0092" y="3239281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8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Delprosjekt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7891" y="3234626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Anlegg/ </a:t>
            </a:r>
            <a:r>
              <a:rPr lang="nb-NO" sz="1125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ansattnr</a:t>
            </a:r>
            <a:endParaRPr lang="nb-NO" sz="1125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11826" y="3253485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8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Bygg</a:t>
            </a:r>
            <a:r>
              <a:rPr lang="nb-NO" sz="1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/ </a:t>
            </a:r>
            <a:r>
              <a:rPr lang="nb-NO" sz="8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arbeids-pakke</a:t>
            </a:r>
            <a:endParaRPr lang="nb-NO" sz="125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4917076" y="3603431"/>
            <a:ext cx="1" cy="179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63140" y="3801660"/>
            <a:ext cx="1053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63140" y="3631706"/>
            <a:ext cx="1" cy="17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25775" y="3820508"/>
            <a:ext cx="717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477"/>
            <a:r>
              <a:rPr lang="nb-NO" sz="1000" dirty="0" err="1" smtClean="0">
                <a:solidFill>
                  <a:prstClr val="black"/>
                </a:solidFill>
                <a:latin typeface="Calibri" panose="020F0502020204030204"/>
              </a:rPr>
              <a:t>derived</a:t>
            </a:r>
            <a:endParaRPr lang="nb-NO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08090" y="4354060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Konto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05087" y="4344633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112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Koststed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561434" y="4335203"/>
            <a:ext cx="827817" cy="363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87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Delprosjekt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03167" y="4297500"/>
            <a:ext cx="827817" cy="3617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/>
            <a:r>
              <a:rPr lang="nb-NO" sz="875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Bygg/ arbeids-pakke</a:t>
            </a:r>
            <a:endParaRPr lang="nb-NO" sz="1125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30145" y="502706"/>
            <a:ext cx="8526551" cy="7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nb-NO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</a:t>
            </a:r>
            <a:r>
              <a:rPr lang="nb-NO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nb-NO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strings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631597"/>
            <a:ext cx="7921625" cy="750180"/>
          </a:xfrm>
        </p:spPr>
        <p:txBody>
          <a:bodyPr>
            <a:noAutofit/>
          </a:bodyPr>
          <a:lstStyle/>
          <a:p>
            <a:r>
              <a:rPr lang="nb-NO" altLang="nb-NO" sz="2400" dirty="0" err="1" smtClean="0"/>
              <a:t>Sponsored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comission-based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activity</a:t>
            </a:r>
            <a:r>
              <a:rPr lang="nb-NO" altLang="nb-NO" sz="2400" dirty="0" smtClean="0"/>
              <a:t> (BOA </a:t>
            </a:r>
            <a:r>
              <a:rPr lang="nb-NO" altLang="nb-NO" sz="2400" dirty="0" err="1" smtClean="0"/>
              <a:t>projects</a:t>
            </a:r>
            <a:r>
              <a:rPr lang="nb-NO" altLang="nb-NO" sz="2400" dirty="0" smtClean="0"/>
              <a:t>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8768" y="1451520"/>
            <a:ext cx="86820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Dimension </a:t>
            </a:r>
            <a:r>
              <a:rPr lang="nb-NO" sz="16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Prosjekt is </a:t>
            </a:r>
            <a:r>
              <a:rPr lang="nb-NO" sz="1600" b="1" dirty="0" err="1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contract</a:t>
            </a:r>
            <a:r>
              <a:rPr lang="nb-NO" sz="16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nb-NO" sz="1600" b="1" dirty="0" err="1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level</a:t>
            </a:r>
            <a:r>
              <a:rPr lang="nb-NO" sz="16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nb-NO" sz="1600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(</a:t>
            </a:r>
            <a:r>
              <a:rPr lang="nb-NO" sz="1600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Project</a:t>
            </a:r>
            <a:r>
              <a:rPr lang="nb-NO" sz="1600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) </a:t>
            </a:r>
            <a:endParaRPr kumimoji="0" lang="nb-N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 will </a:t>
            </a:r>
            <a:r>
              <a:rPr lang="en-US" sz="1400" dirty="0"/>
              <a:t>create one project per </a:t>
            </a:r>
            <a:r>
              <a:rPr lang="en-US" sz="1400" dirty="0" smtClean="0"/>
              <a:t>contract </a:t>
            </a:r>
            <a:r>
              <a:rPr lang="en-US" sz="1400" dirty="0"/>
              <a:t>(as today)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Not posting level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 first </a:t>
            </a:r>
            <a:r>
              <a:rPr lang="en-US" sz="1400" dirty="0" smtClean="0"/>
              <a:t>digits </a:t>
            </a:r>
            <a:r>
              <a:rPr lang="en-US" sz="1400" dirty="0"/>
              <a:t>(ex 12000)</a:t>
            </a:r>
          </a:p>
          <a:p>
            <a:r>
              <a:rPr lang="en-US" sz="1600" dirty="0" smtClean="0"/>
              <a:t>Dimension</a:t>
            </a:r>
            <a:r>
              <a:rPr lang="en-US" sz="1600" b="1" dirty="0"/>
              <a:t> </a:t>
            </a:r>
            <a:r>
              <a:rPr lang="en-US" sz="1600" b="1" dirty="0" err="1" smtClean="0"/>
              <a:t>Delprosjekt</a:t>
            </a:r>
            <a:r>
              <a:rPr lang="en-US" sz="1600" dirty="0" smtClean="0"/>
              <a:t> </a:t>
            </a:r>
            <a:r>
              <a:rPr lang="en-US" sz="1600" b="1" dirty="0"/>
              <a:t>is </a:t>
            </a:r>
            <a:r>
              <a:rPr lang="en-US" sz="1600" b="1" dirty="0" smtClean="0"/>
              <a:t>posting level </a:t>
            </a:r>
            <a:r>
              <a:rPr lang="en-US" sz="1600" dirty="0" smtClean="0"/>
              <a:t>(Subproject)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subproject per financier (self-financing incl.)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External subproject supports external </a:t>
            </a:r>
            <a:r>
              <a:rPr lang="en-US" sz="1400" dirty="0"/>
              <a:t>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Self-financing </a:t>
            </a:r>
            <a:r>
              <a:rPr lang="en-US" sz="1400" dirty="0" smtClean="0"/>
              <a:t>project supports deductible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 digits (Ex: 12000-001</a:t>
            </a:r>
            <a:r>
              <a:rPr lang="en-US" sz="1400" dirty="0" smtClean="0"/>
              <a:t>)</a:t>
            </a:r>
          </a:p>
          <a:p>
            <a:r>
              <a:rPr lang="en-US" sz="1600" dirty="0" smtClean="0"/>
              <a:t>Dimension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Bygg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arbeidspakke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200" dirty="0" smtClean="0"/>
              <a:t>Used for </a:t>
            </a:r>
            <a:r>
              <a:rPr lang="en-US" sz="1200" b="1" dirty="0" smtClean="0"/>
              <a:t>work packages </a:t>
            </a:r>
            <a:r>
              <a:rPr lang="en-US" sz="1200" dirty="0" smtClean="0"/>
              <a:t>when </a:t>
            </a:r>
            <a:r>
              <a:rPr lang="en-US" sz="1200" dirty="0"/>
              <a:t>required by the </a:t>
            </a:r>
            <a:r>
              <a:rPr lang="en-US" sz="1200" dirty="0" smtClean="0"/>
              <a:t>financier</a:t>
            </a:r>
            <a:br>
              <a:rPr lang="en-US" sz="1200" dirty="0" smtClean="0"/>
            </a:br>
            <a:endParaRPr lang="en-US" sz="1200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dirty="0" err="1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Relation</a:t>
            </a:r>
            <a:r>
              <a:rPr lang="nb-NO" sz="1600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nb-NO" sz="16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Hovedprosjekt</a:t>
            </a:r>
            <a:r>
              <a:rPr lang="nb-NO" sz="1600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 (Main </a:t>
            </a:r>
            <a:r>
              <a:rPr lang="nb-NO" sz="1600" dirty="0" err="1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project</a:t>
            </a:r>
            <a:r>
              <a:rPr lang="nb-NO" sz="1600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)</a:t>
            </a:r>
            <a:endParaRPr lang="nb-NO" sz="1600" dirty="0">
              <a:solidFill>
                <a:srgbClr val="000000"/>
              </a:solidFill>
              <a:latin typeface="Arial" charset="0"/>
              <a:ea typeface="ヒラギノ角ゴ Pro W3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needed: to link projects together in a structure/hierarchy</a:t>
            </a:r>
          </a:p>
          <a:p>
            <a:endParaRPr kumimoji="0" lang="nb-NO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930" y="2233298"/>
            <a:ext cx="2568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of the accrual </a:t>
            </a:r>
            <a:r>
              <a:rPr lang="en-US" sz="1200" dirty="0"/>
              <a:t>principle facilitates </a:t>
            </a:r>
            <a:r>
              <a:rPr lang="en-US" sz="1200" dirty="0" smtClean="0"/>
              <a:t>the </a:t>
            </a:r>
            <a:r>
              <a:rPr lang="en-US" sz="1200" dirty="0"/>
              <a:t>relation </a:t>
            </a:r>
            <a:r>
              <a:rPr lang="en-US" sz="1200" b="1" dirty="0" err="1"/>
              <a:t>Finansieringskilde</a:t>
            </a:r>
            <a:r>
              <a:rPr lang="en-US" sz="1200" b="1" dirty="0"/>
              <a:t> </a:t>
            </a:r>
            <a:r>
              <a:rPr lang="en-US" sz="1200" dirty="0"/>
              <a:t>(source of financing) </a:t>
            </a:r>
            <a:r>
              <a:rPr lang="en-US" sz="1200" dirty="0" smtClean="0"/>
              <a:t>on dimension </a:t>
            </a:r>
            <a:r>
              <a:rPr lang="en-US" sz="1200" dirty="0" err="1"/>
              <a:t>Delprosjekt</a:t>
            </a:r>
            <a:r>
              <a:rPr lang="en-US" sz="1200" dirty="0"/>
              <a:t> (subproject) to provide us with an ongoing basis for performance based redistribution (RBO).</a:t>
            </a:r>
          </a:p>
        </p:txBody>
      </p:sp>
    </p:spTree>
    <p:extLst>
      <p:ext uri="{BB962C8B-B14F-4D97-AF65-F5344CB8AC3E}">
        <p14:creationId xmlns:p14="http://schemas.microsoft.com/office/powerpoint/2010/main" val="39724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302" y="731628"/>
            <a:ext cx="7921625" cy="565299"/>
          </a:xfrm>
        </p:spPr>
        <p:txBody>
          <a:bodyPr>
            <a:normAutofit/>
          </a:bodyPr>
          <a:lstStyle/>
          <a:p>
            <a:r>
              <a:rPr lang="nb-NO" sz="2800" dirty="0" smtClean="0"/>
              <a:t>Budget </a:t>
            </a:r>
            <a:r>
              <a:rPr lang="nb-NO" sz="2800" dirty="0" err="1" smtClean="0"/>
              <a:t>allocations</a:t>
            </a:r>
            <a:r>
              <a:rPr lang="nb-NO" sz="2800" dirty="0" smtClean="0"/>
              <a:t>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880843" y="2610577"/>
            <a:ext cx="7760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Dimension </a:t>
            </a:r>
            <a:r>
              <a:rPr lang="nb-NO" b="1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Delprosjekt (</a:t>
            </a:r>
            <a:r>
              <a:rPr lang="en-US" dirty="0"/>
              <a:t>Subproject)</a:t>
            </a:r>
          </a:p>
          <a:p>
            <a:r>
              <a:rPr lang="en-US" dirty="0" smtClean="0"/>
              <a:t>Use of relations is explained on next slide.</a:t>
            </a:r>
            <a:endParaRPr lang="en-US" dirty="0"/>
          </a:p>
          <a:p>
            <a:endParaRPr lang="nb-NO" dirty="0" smtClean="0">
              <a:solidFill>
                <a:srgbClr val="000000"/>
              </a:solidFill>
              <a:latin typeface="Arial" charset="0"/>
              <a:ea typeface="ヒラギノ角ゴ Pro W3" charset="-128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Dimension </a:t>
            </a:r>
            <a:r>
              <a:rPr lang="nb-NO" b="1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Prosjekt </a:t>
            </a:r>
            <a:r>
              <a:rPr lang="en-US" dirty="0" smtClean="0"/>
              <a:t>(Project) </a:t>
            </a:r>
            <a:endParaRPr lang="en-US" dirty="0"/>
          </a:p>
          <a:p>
            <a:r>
              <a:rPr lang="en-US" dirty="0"/>
              <a:t>The purpose of the </a:t>
            </a:r>
            <a:r>
              <a:rPr lang="en-US" dirty="0" smtClean="0"/>
              <a:t>relation </a:t>
            </a:r>
            <a:r>
              <a:rPr lang="en-US" dirty="0" err="1" smtClean="0"/>
              <a:t>Strategisk</a:t>
            </a:r>
            <a:r>
              <a:rPr lang="en-US" dirty="0" smtClean="0"/>
              <a:t> </a:t>
            </a:r>
            <a:r>
              <a:rPr lang="en-US" dirty="0" err="1" smtClean="0"/>
              <a:t>satsing</a:t>
            </a:r>
            <a:r>
              <a:rPr lang="en-US" dirty="0" smtClean="0"/>
              <a:t> (strategic </a:t>
            </a:r>
            <a:r>
              <a:rPr lang="en-US" dirty="0"/>
              <a:t>focus </a:t>
            </a:r>
            <a:r>
              <a:rPr lang="en-US" dirty="0" smtClean="0"/>
              <a:t>area) </a:t>
            </a:r>
            <a:r>
              <a:rPr lang="en-US" dirty="0"/>
              <a:t>is to </a:t>
            </a:r>
            <a:r>
              <a:rPr lang="en-US" dirty="0" smtClean="0"/>
              <a:t>highlight </a:t>
            </a:r>
            <a:r>
              <a:rPr lang="en-US" dirty="0"/>
              <a:t>the use of resources related </a:t>
            </a:r>
            <a:r>
              <a:rPr lang="en-US" dirty="0" smtClean="0"/>
              <a:t>to areas of strategic focus.</a:t>
            </a:r>
          </a:p>
          <a:p>
            <a:r>
              <a:rPr lang="en-US" sz="1400" dirty="0" err="1" smtClean="0"/>
              <a:t>UiO</a:t>
            </a:r>
            <a:r>
              <a:rPr lang="en-US" sz="1400" dirty="0" smtClean="0"/>
              <a:t> will not implement this by 1 </a:t>
            </a:r>
            <a:r>
              <a:rPr lang="en-US" sz="1400" dirty="0"/>
              <a:t>May </a:t>
            </a:r>
            <a:r>
              <a:rPr lang="en-US" sz="1400" dirty="0" smtClean="0"/>
              <a:t>2021, as level of ambition for use is not yet decided. 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281" y="1467683"/>
            <a:ext cx="773400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current dimension “</a:t>
            </a:r>
            <a:r>
              <a:rPr lang="en-US" dirty="0" err="1"/>
              <a:t>tiltak</a:t>
            </a:r>
            <a:r>
              <a:rPr lang="en-US" dirty="0"/>
              <a:t>” will be replaced by new structures based on the dimensions </a:t>
            </a:r>
            <a:r>
              <a:rPr lang="en-US" dirty="0" err="1"/>
              <a:t>prosjekt</a:t>
            </a:r>
            <a:r>
              <a:rPr lang="en-US" dirty="0"/>
              <a:t> (project) and </a:t>
            </a:r>
            <a:r>
              <a:rPr lang="en-US" dirty="0" err="1"/>
              <a:t>delprosjekt</a:t>
            </a:r>
            <a:r>
              <a:rPr lang="en-US" dirty="0"/>
              <a:t> (subproject) and </a:t>
            </a:r>
            <a:r>
              <a:rPr lang="en-US" dirty="0" smtClean="0"/>
              <a:t>use </a:t>
            </a:r>
            <a:r>
              <a:rPr lang="en-US" dirty="0"/>
              <a:t>of relations. </a:t>
            </a:r>
          </a:p>
        </p:txBody>
      </p:sp>
    </p:spTree>
    <p:extLst>
      <p:ext uri="{BB962C8B-B14F-4D97-AF65-F5344CB8AC3E}">
        <p14:creationId xmlns:p14="http://schemas.microsoft.com/office/powerpoint/2010/main" val="32307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987" y="428511"/>
            <a:ext cx="7315200" cy="683605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Dimension </a:t>
            </a:r>
            <a:r>
              <a:rPr lang="nb-NO" sz="1800" b="1" dirty="0">
                <a:solidFill>
                  <a:srgbClr val="000000"/>
                </a:solidFill>
                <a:latin typeface="Arial" charset="0"/>
                <a:ea typeface="ヒラギノ角ゴ Pro W3" charset="-128"/>
              </a:rPr>
              <a:t>Delprosjekt </a:t>
            </a:r>
            <a:r>
              <a:rPr lang="en-US" sz="1800" dirty="0" smtClean="0"/>
              <a:t>(Subproject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 smtClean="0"/>
              <a:t>L</a:t>
            </a:r>
            <a:r>
              <a:rPr lang="en-US" altLang="nb-NO" sz="1800" dirty="0" smtClean="0"/>
              <a:t>evels of relations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035316" y="1272659"/>
            <a:ext cx="6810376" cy="327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 b="1" dirty="0" smtClean="0"/>
              <a:t>Level </a:t>
            </a:r>
            <a:r>
              <a:rPr lang="nb-NO" sz="1333" b="1" dirty="0"/>
              <a:t>1: </a:t>
            </a:r>
            <a:r>
              <a:rPr lang="en-US" sz="1333" b="1" dirty="0"/>
              <a:t>Specification of source of financing </a:t>
            </a:r>
            <a:r>
              <a:rPr lang="en-US" sz="1333" dirty="0" smtClean="0"/>
              <a:t>(</a:t>
            </a:r>
            <a:r>
              <a:rPr lang="en-US" sz="1333" dirty="0" err="1" smtClean="0"/>
              <a:t>Spesifisering</a:t>
            </a:r>
            <a:r>
              <a:rPr lang="en-US" sz="1333" dirty="0" smtClean="0"/>
              <a:t> </a:t>
            </a:r>
            <a:r>
              <a:rPr lang="en-US" sz="1333" dirty="0" err="1" smtClean="0"/>
              <a:t>av</a:t>
            </a:r>
            <a:r>
              <a:rPr lang="en-US" sz="1333" dirty="0" smtClean="0"/>
              <a:t> </a:t>
            </a:r>
            <a:r>
              <a:rPr lang="en-US" sz="1333" dirty="0" err="1" smtClean="0"/>
              <a:t>finansieringskilde</a:t>
            </a:r>
            <a:r>
              <a:rPr lang="en-US" sz="1333" dirty="0" smtClean="0"/>
              <a:t>)</a:t>
            </a:r>
            <a:r>
              <a:rPr lang="en-US" sz="1333" b="1" dirty="0" smtClean="0"/>
              <a:t/>
            </a:r>
            <a:br>
              <a:rPr lang="en-US" sz="1333" b="1" dirty="0" smtClean="0"/>
            </a:br>
            <a:r>
              <a:rPr lang="en-US" sz="1167" dirty="0" smtClean="0"/>
              <a:t>Indicates </a:t>
            </a:r>
            <a:r>
              <a:rPr lang="en-US" sz="1167" dirty="0"/>
              <a:t>whether </a:t>
            </a:r>
            <a:r>
              <a:rPr lang="en-US" sz="1167" dirty="0" smtClean="0"/>
              <a:t>funds </a:t>
            </a:r>
            <a:r>
              <a:rPr lang="en-US" sz="1167" dirty="0"/>
              <a:t>are allocated </a:t>
            </a:r>
            <a:r>
              <a:rPr lang="en-US" sz="1167" dirty="0" smtClean="0"/>
              <a:t>at </a:t>
            </a:r>
            <a:r>
              <a:rPr lang="en-US" sz="1167" dirty="0"/>
              <a:t>central </a:t>
            </a:r>
            <a:r>
              <a:rPr lang="en-US" sz="1167" dirty="0" smtClean="0"/>
              <a:t>or </a:t>
            </a:r>
            <a:r>
              <a:rPr lang="en-US" sz="1167" dirty="0"/>
              <a:t>faculty level. A</a:t>
            </a:r>
            <a:r>
              <a:rPr lang="en-US" sz="1167" dirty="0" smtClean="0"/>
              <a:t>t </a:t>
            </a:r>
            <a:r>
              <a:rPr lang="en-US" sz="1167" dirty="0"/>
              <a:t>central level, a distinction is made </a:t>
            </a:r>
            <a:r>
              <a:rPr lang="en-US" sz="1167" dirty="0" smtClean="0"/>
              <a:t>between the </a:t>
            </a:r>
            <a:r>
              <a:rPr lang="en-US" sz="1167" dirty="0"/>
              <a:t>disposition </a:t>
            </a:r>
            <a:r>
              <a:rPr lang="en-US" sz="1167" dirty="0" smtClean="0"/>
              <a:t>being </a:t>
            </a:r>
            <a:r>
              <a:rPr lang="en-US" sz="1167" dirty="0"/>
              <a:t>strategic </a:t>
            </a:r>
            <a:r>
              <a:rPr lang="en-US" sz="1167" dirty="0" smtClean="0"/>
              <a:t>vs. </a:t>
            </a:r>
            <a:r>
              <a:rPr lang="en-US" sz="1167" dirty="0"/>
              <a:t>operational </a:t>
            </a:r>
            <a:r>
              <a:rPr lang="en-US" sz="1167" dirty="0" smtClean="0"/>
              <a:t>(RS </a:t>
            </a:r>
            <a:r>
              <a:rPr lang="en-US" sz="1167" dirty="0"/>
              <a:t>and UF</a:t>
            </a:r>
            <a:r>
              <a:rPr lang="en-US" sz="1167" dirty="0" smtClean="0"/>
              <a:t>). At faculty level, </a:t>
            </a:r>
            <a:r>
              <a:rPr lang="en-US" sz="1167" dirty="0"/>
              <a:t>there is a distinction between </a:t>
            </a:r>
            <a:r>
              <a:rPr lang="en-US" sz="1167" dirty="0" smtClean="0"/>
              <a:t>funds allocated via </a:t>
            </a:r>
            <a:r>
              <a:rPr lang="en-US" sz="1167" dirty="0"/>
              <a:t>the ordinary distribution model (RD) </a:t>
            </a:r>
            <a:r>
              <a:rPr lang="en-US" sz="1167" dirty="0" smtClean="0"/>
              <a:t>and</a:t>
            </a:r>
            <a:r>
              <a:rPr lang="en-US" sz="1167" dirty="0"/>
              <a:t> </a:t>
            </a:r>
            <a:r>
              <a:rPr lang="en-US" sz="1167" dirty="0" smtClean="0"/>
              <a:t>business </a:t>
            </a:r>
            <a:r>
              <a:rPr lang="en-US" sz="1167" dirty="0"/>
              <a:t>operations (FD). </a:t>
            </a:r>
            <a:r>
              <a:rPr lang="en-US" sz="1167" dirty="0" smtClean="0"/>
              <a:t>Internal </a:t>
            </a:r>
            <a:r>
              <a:rPr lang="en-US" sz="1167" dirty="0"/>
              <a:t>house rental scheme (</a:t>
            </a:r>
            <a:r>
              <a:rPr lang="en-US" sz="1167" dirty="0" smtClean="0"/>
              <a:t>IF) is created to </a:t>
            </a:r>
            <a:r>
              <a:rPr lang="en-US" sz="1167" dirty="0"/>
              <a:t>meet EA's </a:t>
            </a:r>
            <a:r>
              <a:rPr lang="en-US" sz="1167" dirty="0" smtClean="0"/>
              <a:t>needs.</a:t>
            </a:r>
          </a:p>
          <a:p>
            <a:endParaRPr lang="nb-NO" sz="1167" dirty="0"/>
          </a:p>
          <a:p>
            <a:r>
              <a:rPr lang="nb-NO" sz="1333" b="1" dirty="0" smtClean="0"/>
              <a:t>Level </a:t>
            </a:r>
            <a:r>
              <a:rPr lang="nb-NO" sz="1333" b="1" dirty="0"/>
              <a:t>2: </a:t>
            </a:r>
            <a:r>
              <a:rPr lang="nb-NO" sz="1333" b="1" dirty="0" smtClean="0"/>
              <a:t>Type </a:t>
            </a:r>
            <a:r>
              <a:rPr lang="nb-NO" sz="1333" b="1" dirty="0" err="1" smtClean="0"/>
              <a:t>of</a:t>
            </a:r>
            <a:r>
              <a:rPr lang="nb-NO" sz="1333" b="1" dirty="0" smtClean="0"/>
              <a:t> </a:t>
            </a:r>
            <a:r>
              <a:rPr lang="nb-NO" sz="1333" b="1" dirty="0" err="1" smtClean="0"/>
              <a:t>activity</a:t>
            </a:r>
            <a:r>
              <a:rPr lang="nb-NO" sz="1333" b="1" dirty="0" smtClean="0"/>
              <a:t> </a:t>
            </a:r>
            <a:r>
              <a:rPr lang="nb-NO" sz="1333" dirty="0" smtClean="0"/>
              <a:t>(Aktivitetstype)</a:t>
            </a:r>
            <a:endParaRPr lang="nb-NO" sz="1333" b="1" dirty="0"/>
          </a:p>
          <a:p>
            <a:r>
              <a:rPr lang="en-US" sz="1167" dirty="0"/>
              <a:t>Used to categorize whether the funds are earmarked, allocated or </a:t>
            </a:r>
            <a:r>
              <a:rPr lang="en-US" sz="1167" dirty="0" smtClean="0"/>
              <a:t>operational. </a:t>
            </a:r>
            <a:r>
              <a:rPr lang="en-US" sz="1167" dirty="0"/>
              <a:t>For </a:t>
            </a:r>
            <a:r>
              <a:rPr lang="en-US" sz="1167" dirty="0" smtClean="0"/>
              <a:t>earmarked funds, </a:t>
            </a:r>
            <a:r>
              <a:rPr lang="en-US" sz="1167" dirty="0"/>
              <a:t>it is further specified whether the earmarking is </a:t>
            </a:r>
            <a:r>
              <a:rPr lang="en-US" sz="1167" dirty="0" smtClean="0"/>
              <a:t>central</a:t>
            </a:r>
            <a:r>
              <a:rPr lang="en-US" sz="1167" dirty="0"/>
              <a:t>, local or </a:t>
            </a:r>
            <a:r>
              <a:rPr lang="en-US" sz="1167" dirty="0" smtClean="0"/>
              <a:t>external.</a:t>
            </a:r>
            <a:endParaRPr lang="en-US" sz="1167" dirty="0"/>
          </a:p>
          <a:p>
            <a:endParaRPr lang="en-US" sz="1167" dirty="0"/>
          </a:p>
          <a:p>
            <a:r>
              <a:rPr lang="en-US" sz="1167" dirty="0"/>
              <a:t>For </a:t>
            </a:r>
            <a:r>
              <a:rPr lang="en-US" sz="1167" dirty="0" smtClean="0"/>
              <a:t>centrally earmarked funds, </a:t>
            </a:r>
            <a:r>
              <a:rPr lang="en-US" sz="1167" b="1" dirty="0"/>
              <a:t>the </a:t>
            </a:r>
            <a:r>
              <a:rPr lang="en-US" sz="1167" b="1" dirty="0" smtClean="0"/>
              <a:t>relation “provisions </a:t>
            </a:r>
            <a:r>
              <a:rPr lang="en-US" sz="1167" b="1" dirty="0"/>
              <a:t>and </a:t>
            </a:r>
            <a:r>
              <a:rPr lang="en-US" sz="1167" b="1" dirty="0" smtClean="0"/>
              <a:t>transfers</a:t>
            </a:r>
            <a:r>
              <a:rPr lang="en-US" sz="1167" dirty="0" smtClean="0"/>
              <a:t>” will </a:t>
            </a:r>
            <a:r>
              <a:rPr lang="en-US" sz="1167" dirty="0"/>
              <a:t>be used to obtain a simple overview of the financial status of various central </a:t>
            </a:r>
            <a:r>
              <a:rPr lang="en-US" sz="1167" dirty="0" err="1"/>
              <a:t>earmarkings</a:t>
            </a:r>
            <a:r>
              <a:rPr lang="en-US" sz="1167" dirty="0"/>
              <a:t>. </a:t>
            </a:r>
            <a:endParaRPr lang="nb-NO" sz="1500" dirty="0"/>
          </a:p>
          <a:p>
            <a:endParaRPr lang="nb-NO" sz="1333" b="1" dirty="0" smtClean="0"/>
          </a:p>
          <a:p>
            <a:r>
              <a:rPr lang="nb-NO" sz="1333" b="1" dirty="0" smtClean="0"/>
              <a:t>Level </a:t>
            </a:r>
            <a:r>
              <a:rPr lang="nb-NO" sz="1333" b="1" dirty="0"/>
              <a:t>3: </a:t>
            </a:r>
            <a:r>
              <a:rPr lang="nb-NO" sz="1333" b="1" dirty="0" smtClean="0"/>
              <a:t>Activity </a:t>
            </a:r>
            <a:r>
              <a:rPr lang="nb-NO" sz="1333" dirty="0" smtClean="0"/>
              <a:t>(Aktivitet)</a:t>
            </a:r>
            <a:endParaRPr lang="nb-NO" sz="1333" b="1" dirty="0"/>
          </a:p>
          <a:p>
            <a:r>
              <a:rPr lang="en-US" sz="1167" dirty="0"/>
              <a:t>Used if there is a need for further specification </a:t>
            </a:r>
            <a:r>
              <a:rPr lang="en-US" sz="1167" dirty="0" smtClean="0"/>
              <a:t>of </a:t>
            </a:r>
            <a:br>
              <a:rPr lang="en-US" sz="1167" dirty="0" smtClean="0"/>
            </a:br>
            <a:r>
              <a:rPr lang="en-US" sz="1167" dirty="0" smtClean="0"/>
              <a:t>activity. </a:t>
            </a:r>
            <a:endParaRPr lang="nb-NO" sz="1500" dirty="0"/>
          </a:p>
          <a:p>
            <a:endParaRPr lang="nb-NO" sz="1333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51" y="3837877"/>
            <a:ext cx="2762078" cy="11327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01240" y="4404272"/>
            <a:ext cx="659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9819" y="4470739"/>
            <a:ext cx="80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 smtClean="0"/>
              <a:t>Next</a:t>
            </a:r>
            <a:r>
              <a:rPr lang="nb-NO" sz="800" dirty="0" smtClean="0"/>
              <a:t> slide for </a:t>
            </a:r>
            <a:r>
              <a:rPr lang="nb-NO" sz="800" dirty="0" err="1" smtClean="0"/>
              <a:t>further</a:t>
            </a:r>
            <a:r>
              <a:rPr lang="nb-NO" sz="800" dirty="0" smtClean="0"/>
              <a:t> </a:t>
            </a:r>
            <a:r>
              <a:rPr lang="nb-NO" sz="800" dirty="0" err="1" smtClean="0"/>
              <a:t>details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52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06" y="461937"/>
            <a:ext cx="7940445" cy="632978"/>
          </a:xfrm>
        </p:spPr>
        <p:txBody>
          <a:bodyPr>
            <a:normAutofit fontScale="90000"/>
          </a:bodyPr>
          <a:lstStyle/>
          <a:p>
            <a:pPr defTabSz="761970" eaLnBrk="0" hangingPunct="0"/>
            <a:r>
              <a:rPr lang="nb-NO" sz="2800" dirty="0" err="1" smtClean="0">
                <a:cs typeface="ヒラギノ角ゴ Pro W3" charset="-128"/>
              </a:rPr>
              <a:t>Relations</a:t>
            </a:r>
            <a:r>
              <a:rPr lang="nb-NO" sz="2800" dirty="0" smtClean="0">
                <a:cs typeface="ヒラギノ角ゴ Pro W3" charset="-128"/>
              </a:rPr>
              <a:t> </a:t>
            </a:r>
            <a:r>
              <a:rPr lang="nb-NO" sz="2800" dirty="0" err="1">
                <a:cs typeface="ヒラギノ角ゴ Pro W3" charset="-128"/>
              </a:rPr>
              <a:t>on</a:t>
            </a:r>
            <a:r>
              <a:rPr lang="nb-NO" sz="2800" dirty="0">
                <a:cs typeface="ヒラギノ角ゴ Pro W3" charset="-128"/>
              </a:rPr>
              <a:t> delprosjekt (</a:t>
            </a:r>
            <a:r>
              <a:rPr lang="nb-NO" sz="2800" dirty="0" err="1">
                <a:cs typeface="ヒラギノ角ゴ Pro W3" charset="-128"/>
              </a:rPr>
              <a:t>subproject</a:t>
            </a:r>
            <a:r>
              <a:rPr lang="nb-NO" sz="2800" dirty="0">
                <a:cs typeface="ヒラギノ角ゴ Pro W3" charset="-128"/>
              </a:rPr>
              <a:t>)</a:t>
            </a:r>
            <a:br>
              <a:rPr lang="nb-NO" sz="2800" dirty="0">
                <a:cs typeface="ヒラギノ角ゴ Pro W3" charset="-128"/>
              </a:rPr>
            </a:br>
            <a:r>
              <a:rPr lang="en-US" sz="2800" dirty="0"/>
              <a:t>B</a:t>
            </a:r>
            <a:r>
              <a:rPr lang="en-US" sz="2800" dirty="0" smtClean="0"/>
              <a:t>udget allocations</a:t>
            </a:r>
            <a:r>
              <a:rPr lang="nb-NO" sz="2800" dirty="0" smtClean="0">
                <a:cs typeface="ヒラギノ角ゴ Pro W3" charset="-128"/>
              </a:rPr>
              <a:t>  </a:t>
            </a:r>
            <a:endParaRPr lang="nb-NO" sz="2800" dirty="0">
              <a:solidFill>
                <a:srgbClr val="FF0000"/>
              </a:solidFill>
              <a:cs typeface="ヒラギノ角ゴ Pro W3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946" y="1062512"/>
            <a:ext cx="7964517" cy="3542122"/>
            <a:chOff x="-51688" y="681911"/>
            <a:chExt cx="8549419" cy="4263818"/>
          </a:xfrm>
        </p:grpSpPr>
        <p:pic>
          <p:nvPicPr>
            <p:cNvPr id="9" name="Bilde 3" descr="Team:UiOslo Norway - 2016.igem.or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121" y="681911"/>
              <a:ext cx="434900" cy="4349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1067704" y="1565388"/>
              <a:ext cx="1465463" cy="33734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1000" b="1" dirty="0" err="1" smtClean="0"/>
                <a:t>Specification</a:t>
              </a:r>
              <a:r>
                <a:rPr lang="nb-NO" sz="1000" b="1" dirty="0" smtClean="0"/>
                <a:t> </a:t>
              </a:r>
              <a:r>
                <a:rPr lang="nb-NO" sz="1000" b="1" dirty="0" err="1"/>
                <a:t>of</a:t>
              </a:r>
              <a:r>
                <a:rPr lang="nb-NO" sz="1000" b="1" dirty="0"/>
                <a:t> </a:t>
              </a:r>
              <a:r>
                <a:rPr lang="nb-NO" sz="1000" b="1" dirty="0" err="1" smtClean="0"/>
                <a:t>source</a:t>
              </a:r>
              <a:r>
                <a:rPr lang="nb-NO" sz="1000" b="1" dirty="0" smtClean="0"/>
                <a:t> </a:t>
              </a:r>
              <a:r>
                <a:rPr lang="nb-NO" sz="1000" b="1" dirty="0" err="1" smtClean="0"/>
                <a:t>of</a:t>
              </a:r>
              <a:r>
                <a:rPr lang="nb-NO" sz="1000" b="1" dirty="0" smtClean="0"/>
                <a:t> </a:t>
              </a:r>
              <a:r>
                <a:rPr lang="nb-NO" sz="1000" b="1" dirty="0" err="1" smtClean="0"/>
                <a:t>financing</a:t>
              </a:r>
              <a:r>
                <a:rPr lang="nb-NO" sz="1000" b="1" dirty="0"/>
                <a:t/>
              </a:r>
              <a:br>
                <a:rPr lang="nb-NO" sz="1000" b="1" dirty="0"/>
              </a:br>
              <a:r>
                <a:rPr lang="nb-NO" sz="800" dirty="0" smtClean="0"/>
                <a:t>(Spesifisering </a:t>
              </a:r>
              <a:r>
                <a:rPr lang="nb-NO" sz="800" dirty="0"/>
                <a:t>av </a:t>
              </a:r>
              <a:r>
                <a:rPr lang="nb-NO" sz="800" dirty="0" smtClean="0"/>
                <a:t>finansieringskilde)</a:t>
              </a:r>
              <a:endParaRPr lang="nb-NO" sz="800" dirty="0"/>
            </a:p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1000" b="1" dirty="0" smtClean="0"/>
                <a:t> </a:t>
              </a:r>
              <a:endParaRPr lang="nb-NO" sz="10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35230" y="2487458"/>
              <a:ext cx="1316585" cy="432170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dirty="0"/>
                <a:t>Strategic </a:t>
              </a:r>
              <a:r>
                <a:rPr lang="nb-NO" sz="917" dirty="0" err="1" smtClean="0"/>
                <a:t>resources</a:t>
              </a:r>
              <a:r>
                <a:rPr lang="nb-NO" sz="917" dirty="0" smtClean="0"/>
                <a:t> (RS)</a:t>
              </a:r>
              <a:endParaRPr lang="en-US" sz="917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35230" y="2975263"/>
              <a:ext cx="1316585" cy="285859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dirty="0" err="1" smtClean="0"/>
                <a:t>Operation</a:t>
              </a:r>
              <a:r>
                <a:rPr lang="nb-NO" sz="917" dirty="0" smtClean="0"/>
                <a:t> </a:t>
              </a:r>
              <a:r>
                <a:rPr lang="nb-NO" sz="917" dirty="0"/>
                <a:t>(UF)</a:t>
              </a:r>
              <a:endParaRPr lang="en-US" sz="917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49257" y="1600788"/>
              <a:ext cx="4133380" cy="3950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61970" eaLnBrk="0" hangingPunct="0"/>
              <a:endParaRPr lang="nb-NO" sz="1500">
                <a:cs typeface="ヒラギノ角ゴ Pro W3" charset="-128"/>
              </a:endParaRPr>
            </a:p>
          </p:txBody>
        </p:sp>
        <p:sp>
          <p:nvSpPr>
            <p:cNvPr id="14" name="Left Brace 13"/>
            <p:cNvSpPr/>
            <p:nvPr/>
          </p:nvSpPr>
          <p:spPr bwMode="auto">
            <a:xfrm rot="5400000">
              <a:off x="4590995" y="-2381564"/>
              <a:ext cx="315793" cy="7497678"/>
            </a:xfrm>
            <a:prstGeom prst="leftBrace">
              <a:avLst>
                <a:gd name="adj1" fmla="val 49015"/>
                <a:gd name="adj2" fmla="val 50000"/>
              </a:avLst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15" name="TekstSylinder 42"/>
            <p:cNvSpPr txBox="1"/>
            <p:nvPr/>
          </p:nvSpPr>
          <p:spPr>
            <a:xfrm>
              <a:off x="5872302" y="1617739"/>
              <a:ext cx="1214165" cy="26499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lvl="0" algn="ctr" defTabSz="1066800">
                <a:lnSpc>
                  <a:spcPct val="90000"/>
                </a:lnSpc>
                <a:spcAft>
                  <a:spcPct val="35000"/>
                </a:spcAft>
                <a:defRPr sz="900" b="1"/>
              </a:lvl1pPr>
            </a:lstStyle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Instruction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Research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Innovation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Dissemination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Collections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Exhibitions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IT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Lab business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Rental location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Exam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 smtClean="0"/>
                <a:t>Doctoral </a:t>
              </a:r>
              <a:r>
                <a:rPr lang="en-US" sz="833" b="0" dirty="0" err="1" smtClean="0"/>
                <a:t>defences</a:t>
              </a:r>
              <a:endParaRPr lang="en-US" sz="833" b="0" dirty="0"/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HMS</a:t>
              </a:r>
            </a:p>
            <a:p>
              <a:pPr marL="142869" indent="-142869" algn="l">
                <a:buFont typeface="Arial" panose="020B0604020202020204" pitchFamily="34" charset="0"/>
                <a:buChar char="•"/>
              </a:pPr>
              <a:r>
                <a:rPr lang="en-US" sz="833" b="0" dirty="0"/>
                <a:t>Other operations </a:t>
              </a:r>
              <a:endParaRPr lang="nb-NO" sz="917" dirty="0"/>
            </a:p>
            <a:p>
              <a:endParaRPr lang="nb-NO" sz="917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" y="2474144"/>
              <a:ext cx="900272" cy="27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75" dirty="0"/>
                <a:t>Central </a:t>
              </a:r>
              <a:r>
                <a:rPr lang="nb-NO" sz="875" dirty="0" err="1"/>
                <a:t>level</a:t>
              </a:r>
              <a:endParaRPr lang="nb-NO" sz="875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430" y="3480763"/>
              <a:ext cx="868580" cy="27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75" dirty="0" err="1" smtClean="0"/>
                <a:t>Faculty</a:t>
              </a:r>
              <a:r>
                <a:rPr lang="nb-NO" sz="875" dirty="0" smtClean="0"/>
                <a:t> </a:t>
              </a:r>
              <a:r>
                <a:rPr lang="nb-NO" sz="875" dirty="0" err="1" smtClean="0"/>
                <a:t>level</a:t>
              </a:r>
              <a:endParaRPr lang="nb-NO" sz="875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72340" y="3865731"/>
              <a:ext cx="1228715" cy="348731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833" dirty="0" smtClean="0"/>
                <a:t>Business </a:t>
              </a:r>
              <a:r>
                <a:rPr lang="nb-NO" sz="833" dirty="0" err="1" smtClean="0"/>
                <a:t>operation</a:t>
              </a:r>
              <a:r>
                <a:rPr lang="nb-NO" sz="833" dirty="0" smtClean="0"/>
                <a:t> </a:t>
              </a:r>
              <a:r>
                <a:rPr lang="nb-NO" sz="750" dirty="0"/>
                <a:t>(FD)*</a:t>
              </a:r>
              <a:endParaRPr lang="en-US" sz="833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79685" y="3501606"/>
              <a:ext cx="1220435" cy="299298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dirty="0" err="1" smtClean="0"/>
                <a:t>Local</a:t>
              </a:r>
              <a:r>
                <a:rPr lang="nb-NO" sz="917" dirty="0" smtClean="0"/>
                <a:t> </a:t>
              </a:r>
              <a:r>
                <a:rPr lang="nb-NO" sz="917" dirty="0" err="1" smtClean="0"/>
                <a:t>operation</a:t>
              </a:r>
              <a:r>
                <a:rPr lang="nb-NO" sz="917" dirty="0" smtClean="0"/>
                <a:t> </a:t>
              </a:r>
              <a:r>
                <a:rPr lang="nb-NO" sz="917" dirty="0"/>
                <a:t>(RD)</a:t>
              </a:r>
              <a:endParaRPr lang="en-US" sz="917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965906" y="1565388"/>
              <a:ext cx="1118995" cy="33734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1000" b="1" dirty="0" smtClean="0"/>
                <a:t>Type </a:t>
              </a:r>
              <a:r>
                <a:rPr lang="nb-NO" sz="1000" b="1" dirty="0" err="1" smtClean="0"/>
                <a:t>of</a:t>
              </a:r>
              <a:r>
                <a:rPr lang="nb-NO" sz="1000" b="1" dirty="0" smtClean="0"/>
                <a:t> </a:t>
              </a:r>
              <a:r>
                <a:rPr lang="nb-NO" sz="1000" b="1" dirty="0" err="1" smtClean="0"/>
                <a:t>activity</a:t>
              </a:r>
              <a:r>
                <a:rPr lang="nb-NO" sz="1000" b="1" dirty="0" smtClean="0"/>
                <a:t/>
              </a:r>
              <a:br>
                <a:rPr lang="nb-NO" sz="1000" b="1" dirty="0" smtClean="0"/>
              </a:br>
              <a:r>
                <a:rPr lang="nb-NO" sz="900" dirty="0" smtClean="0"/>
                <a:t>(Aktivitetstype)</a:t>
              </a:r>
              <a:endParaRPr lang="nb-NO" sz="9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025623" y="2356847"/>
              <a:ext cx="977789" cy="363632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dirty="0" err="1" smtClean="0"/>
                <a:t>Allocations</a:t>
              </a:r>
              <a:endParaRPr lang="en-US" sz="917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025623" y="2795768"/>
              <a:ext cx="977789" cy="296371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 smtClean="0"/>
                <a:t>Operation</a:t>
              </a:r>
              <a:endParaRPr lang="en-US" sz="917" dirty="0"/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419105" y="1572264"/>
              <a:ext cx="1118994" cy="337346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1000" b="1" dirty="0" smtClean="0"/>
                <a:t>Activity</a:t>
              </a:r>
            </a:p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1000" dirty="0" smtClean="0"/>
                <a:t>(Aktivitet)</a:t>
              </a:r>
              <a:endParaRPr lang="nb-NO" sz="10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89707" y="2791297"/>
              <a:ext cx="977789" cy="258554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 smtClean="0"/>
                <a:t>Relevant</a:t>
              </a:r>
              <a:endParaRPr lang="en-US" sz="917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89706" y="2367685"/>
              <a:ext cx="977789" cy="284043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 smtClean="0"/>
                <a:t>(If relevant)</a:t>
              </a:r>
              <a:endParaRPr lang="en-US" sz="917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10467" y="3169497"/>
              <a:ext cx="936265" cy="277653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endParaRPr lang="en-US" sz="917" dirty="0" smtClean="0"/>
            </a:p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 smtClean="0"/>
                <a:t>(</a:t>
              </a:r>
              <a:r>
                <a:rPr lang="en-US" sz="917" dirty="0"/>
                <a:t>If relevant)</a:t>
              </a:r>
            </a:p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endParaRPr lang="en-US" sz="917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10467" y="3649667"/>
              <a:ext cx="957710" cy="261983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endParaRPr lang="en-US" sz="917" dirty="0" smtClean="0"/>
            </a:p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 smtClean="0"/>
                <a:t>(</a:t>
              </a:r>
              <a:r>
                <a:rPr lang="en-US" sz="917" dirty="0"/>
                <a:t>If relevant)</a:t>
              </a:r>
            </a:p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endParaRPr lang="en-US" sz="917" dirty="0"/>
            </a:p>
          </p:txBody>
        </p:sp>
        <p:sp>
          <p:nvSpPr>
            <p:cNvPr id="29" name="Left Brace 28"/>
            <p:cNvSpPr/>
            <p:nvPr/>
          </p:nvSpPr>
          <p:spPr bwMode="auto">
            <a:xfrm>
              <a:off x="2574555" y="2367685"/>
              <a:ext cx="317508" cy="2325577"/>
            </a:xfrm>
            <a:prstGeom prst="leftBrac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30" name="Left Brace 29"/>
            <p:cNvSpPr/>
            <p:nvPr/>
          </p:nvSpPr>
          <p:spPr bwMode="auto">
            <a:xfrm>
              <a:off x="730166" y="2354407"/>
              <a:ext cx="274708" cy="794207"/>
            </a:xfrm>
            <a:prstGeom prst="leftBrac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>
              <a:off x="718062" y="3323495"/>
              <a:ext cx="274708" cy="823644"/>
            </a:xfrm>
            <a:prstGeom prst="leftBrac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157071" y="1565388"/>
              <a:ext cx="1340660" cy="33734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b="1" dirty="0" err="1"/>
                <a:t>Provisions</a:t>
              </a:r>
              <a:r>
                <a:rPr lang="nb-NO" sz="917" b="1" dirty="0"/>
                <a:t> and </a:t>
              </a:r>
              <a:r>
                <a:rPr lang="nb-NO" sz="917" b="1" dirty="0" smtClean="0"/>
                <a:t>transfers</a:t>
              </a:r>
              <a:br>
                <a:rPr lang="nb-NO" sz="917" b="1" dirty="0" smtClean="0"/>
              </a:br>
              <a:r>
                <a:rPr lang="nb-NO" sz="917" dirty="0" smtClean="0"/>
                <a:t>(Avsetninger og overføringer) </a:t>
              </a:r>
              <a:endParaRPr lang="nb-NO" sz="750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Investments in </a:t>
              </a:r>
              <a:r>
                <a:rPr lang="nb-NO" sz="583" dirty="0" err="1"/>
                <a:t>construction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IT </a:t>
              </a:r>
              <a:r>
                <a:rPr lang="nb-NO" sz="583" dirty="0" err="1"/>
                <a:t>investment</a:t>
              </a:r>
              <a:r>
                <a:rPr lang="nb-NO" sz="583" dirty="0"/>
                <a:t> and </a:t>
              </a:r>
              <a:r>
                <a:rPr lang="nb-NO" sz="583" dirty="0" err="1"/>
                <a:t>portfolio</a:t>
              </a:r>
              <a:r>
                <a:rPr lang="nb-NO" sz="583" dirty="0"/>
                <a:t> </a:t>
              </a:r>
              <a:r>
                <a:rPr lang="nb-NO" sz="583" dirty="0" err="1"/>
                <a:t>funds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The media </a:t>
              </a:r>
              <a:r>
                <a:rPr lang="nb-NO" sz="583" dirty="0" err="1"/>
                <a:t>budget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NCMM</a:t>
              </a:r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 err="1"/>
                <a:t>Infrastructure</a:t>
              </a:r>
              <a:r>
                <a:rPr lang="nb-NO" sz="583" dirty="0"/>
                <a:t> </a:t>
              </a:r>
              <a:r>
                <a:rPr lang="nb-NO" sz="583" dirty="0" err="1"/>
                <a:t>funds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Life science </a:t>
              </a:r>
              <a:r>
                <a:rPr lang="nb-NO" sz="583" dirty="0" err="1"/>
                <a:t>ventures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Life </a:t>
              </a:r>
              <a:r>
                <a:rPr lang="nb-NO" sz="583" dirty="0" err="1"/>
                <a:t>sciences</a:t>
              </a:r>
              <a:r>
                <a:rPr lang="nb-NO" sz="583" dirty="0"/>
                <a:t> </a:t>
              </a:r>
              <a:r>
                <a:rPr lang="nb-NO" sz="583" dirty="0" err="1" smtClean="0"/>
                <a:t>convergence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UiO: Norden</a:t>
              </a:r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UiO: Energy</a:t>
              </a:r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Regional </a:t>
              </a:r>
              <a:r>
                <a:rPr lang="nb-NO" sz="583" dirty="0" err="1"/>
                <a:t>ethics</a:t>
              </a:r>
              <a:r>
                <a:rPr lang="nb-NO" sz="583" dirty="0"/>
                <a:t> </a:t>
              </a:r>
              <a:r>
                <a:rPr lang="nb-NO" sz="583" dirty="0" err="1"/>
                <a:t>committees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Energy </a:t>
              </a:r>
              <a:r>
                <a:rPr lang="nb-NO" sz="583" dirty="0" err="1"/>
                <a:t>resources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SVI</a:t>
              </a:r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World-</a:t>
              </a:r>
              <a:r>
                <a:rPr lang="nb-NO" sz="583" dirty="0" err="1"/>
                <a:t>leading</a:t>
              </a:r>
              <a:r>
                <a:rPr lang="nb-NO" sz="583" dirty="0"/>
                <a:t> </a:t>
              </a:r>
              <a:r>
                <a:rPr lang="nb-NO" sz="583" dirty="0" err="1"/>
                <a:t>environments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 err="1"/>
                <a:t>Other</a:t>
              </a:r>
              <a:r>
                <a:rPr lang="nb-NO" sz="583" dirty="0"/>
                <a:t> </a:t>
              </a:r>
              <a:r>
                <a:rPr lang="nb-NO" sz="583" dirty="0" err="1" smtClean="0"/>
                <a:t>central</a:t>
              </a:r>
              <a:r>
                <a:rPr lang="nb-NO" sz="583" dirty="0" smtClean="0"/>
                <a:t> </a:t>
              </a:r>
              <a:r>
                <a:rPr lang="nb-NO" sz="583" dirty="0" err="1" smtClean="0"/>
                <a:t>earmarkings</a:t>
              </a:r>
              <a:endParaRPr lang="nb-NO" sz="583" dirty="0"/>
            </a:p>
            <a:p>
              <a:pPr marL="142869" indent="-142869" defTabSz="888964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nb-NO" sz="583" dirty="0"/>
                <a:t>Not </a:t>
              </a:r>
              <a:r>
                <a:rPr lang="nb-NO" sz="583" dirty="0" err="1"/>
                <a:t>applicable</a:t>
              </a:r>
              <a:r>
                <a:rPr lang="nb-NO" sz="583" dirty="0"/>
                <a:t> </a:t>
              </a:r>
              <a:endParaRPr lang="nb-NO" sz="833" dirty="0"/>
            </a:p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endParaRPr lang="nb-NO" sz="750" b="1" dirty="0"/>
            </a:p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endParaRPr lang="nb-NO" sz="750" b="1" dirty="0"/>
            </a:p>
            <a:p>
              <a:pPr algn="ctr" defTabSz="888964">
                <a:lnSpc>
                  <a:spcPct val="90000"/>
                </a:lnSpc>
                <a:spcAft>
                  <a:spcPct val="35000"/>
                </a:spcAft>
              </a:pPr>
              <a:endParaRPr lang="nb-NO" sz="750" b="1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25623" y="3169496"/>
              <a:ext cx="977789" cy="433497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917" dirty="0" err="1" smtClean="0"/>
                <a:t>External</a:t>
              </a:r>
              <a:r>
                <a:rPr lang="en-US" sz="917" dirty="0" smtClean="0"/>
                <a:t> earmarking</a:t>
              </a:r>
              <a:endParaRPr lang="en-US" sz="917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27705" y="3671576"/>
              <a:ext cx="977789" cy="368136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/>
              <a:r>
                <a:rPr lang="nb-NO" sz="917" dirty="0"/>
                <a:t>C</a:t>
              </a:r>
              <a:r>
                <a:rPr lang="nb-NO" sz="917" dirty="0" smtClean="0"/>
                <a:t>entral </a:t>
              </a:r>
              <a:r>
                <a:rPr lang="nb-NO" sz="917" dirty="0" err="1" smtClean="0"/>
                <a:t>earmarking</a:t>
              </a:r>
              <a:endParaRPr lang="nb-NO" sz="917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25623" y="4113834"/>
              <a:ext cx="977789" cy="427130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/>
              <a:endParaRPr lang="nb-NO" sz="917" dirty="0" smtClean="0"/>
            </a:p>
            <a:p>
              <a:pPr algn="ctr"/>
              <a:r>
                <a:rPr lang="nb-NO" sz="917" dirty="0" err="1" smtClean="0"/>
                <a:t>Local</a:t>
              </a:r>
              <a:r>
                <a:rPr lang="nb-NO" sz="917" dirty="0" smtClean="0"/>
                <a:t> </a:t>
              </a:r>
            </a:p>
            <a:p>
              <a:pPr algn="ctr"/>
              <a:r>
                <a:rPr lang="nb-NO" sz="917" dirty="0" err="1" smtClean="0"/>
                <a:t>earmarking</a:t>
              </a:r>
              <a:endParaRPr lang="nb-NO" sz="917" dirty="0" smtClean="0"/>
            </a:p>
            <a:p>
              <a:pPr algn="ctr"/>
              <a:endParaRPr lang="nb-NO" sz="917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517640" y="4113835"/>
              <a:ext cx="957710" cy="241501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917" dirty="0"/>
                <a:t>(If </a:t>
              </a:r>
              <a:r>
                <a:rPr lang="en-US" sz="917" dirty="0" smtClean="0"/>
                <a:t>relevant</a:t>
              </a:r>
              <a:r>
                <a:rPr lang="en-US" sz="917" dirty="0"/>
                <a:t>)</a:t>
              </a:r>
            </a:p>
          </p:txBody>
        </p:sp>
        <p:sp>
          <p:nvSpPr>
            <p:cNvPr id="37" name="Left Brace 36"/>
            <p:cNvSpPr/>
            <p:nvPr/>
          </p:nvSpPr>
          <p:spPr bwMode="auto">
            <a:xfrm rot="10800000">
              <a:off x="5601186" y="2750646"/>
              <a:ext cx="200514" cy="383551"/>
            </a:xfrm>
            <a:prstGeom prst="leftBrac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92088" y="4543808"/>
              <a:ext cx="1228715" cy="335861"/>
            </a:xfrm>
            <a:custGeom>
              <a:avLst/>
              <a:gdLst>
                <a:gd name="connsiteX0" fmla="*/ 0 w 1316181"/>
                <a:gd name="connsiteY0" fmla="*/ 0 h 401435"/>
                <a:gd name="connsiteX1" fmla="*/ 1316181 w 1316181"/>
                <a:gd name="connsiteY1" fmla="*/ 0 h 401435"/>
                <a:gd name="connsiteX2" fmla="*/ 1316181 w 1316181"/>
                <a:gd name="connsiteY2" fmla="*/ 401435 h 401435"/>
                <a:gd name="connsiteX3" fmla="*/ 0 w 1316181"/>
                <a:gd name="connsiteY3" fmla="*/ 401435 h 401435"/>
                <a:gd name="connsiteX4" fmla="*/ 0 w 1316181"/>
                <a:gd name="connsiteY4" fmla="*/ 0 h 4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1" h="401435">
                  <a:moveTo>
                    <a:pt x="0" y="0"/>
                  </a:moveTo>
                  <a:lnTo>
                    <a:pt x="1316181" y="0"/>
                  </a:lnTo>
                  <a:lnTo>
                    <a:pt x="1316181" y="401435"/>
                  </a:lnTo>
                  <a:lnTo>
                    <a:pt x="0" y="401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408" tIns="7408" rIns="7408" bIns="7408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Aft>
                  <a:spcPct val="35000"/>
                </a:spcAft>
              </a:pPr>
              <a:r>
                <a:rPr lang="nb-NO" sz="833" dirty="0" err="1" smtClean="0"/>
                <a:t>Internal</a:t>
              </a:r>
              <a:r>
                <a:rPr lang="nb-NO" sz="833" dirty="0" smtClean="0"/>
                <a:t> </a:t>
              </a:r>
              <a:r>
                <a:rPr lang="nb-NO" sz="833" dirty="0"/>
                <a:t>house rent </a:t>
              </a:r>
              <a:r>
                <a:rPr lang="nb-NO" sz="833" dirty="0" smtClean="0"/>
                <a:t> </a:t>
              </a:r>
              <a:r>
                <a:rPr lang="nb-NO" sz="833" dirty="0"/>
                <a:t>(IF)**</a:t>
              </a:r>
              <a:endParaRPr lang="en-US" sz="833" dirty="0"/>
            </a:p>
          </p:txBody>
        </p:sp>
        <p:sp>
          <p:nvSpPr>
            <p:cNvPr id="39" name="TextBox 28"/>
            <p:cNvSpPr txBox="1"/>
            <p:nvPr/>
          </p:nvSpPr>
          <p:spPr>
            <a:xfrm>
              <a:off x="-51688" y="4454035"/>
              <a:ext cx="868580" cy="4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75" dirty="0" err="1" smtClean="0"/>
                <a:t>Estate</a:t>
              </a:r>
              <a:r>
                <a:rPr lang="nb-NO" sz="875" dirty="0" smtClean="0"/>
                <a:t> Department</a:t>
              </a:r>
              <a:endParaRPr lang="nb-NO" sz="875" dirty="0"/>
            </a:p>
          </p:txBody>
        </p:sp>
        <p:sp>
          <p:nvSpPr>
            <p:cNvPr id="40" name="Left Brace 69"/>
            <p:cNvSpPr/>
            <p:nvPr/>
          </p:nvSpPr>
          <p:spPr bwMode="auto">
            <a:xfrm>
              <a:off x="708018" y="4355336"/>
              <a:ext cx="284752" cy="459764"/>
            </a:xfrm>
            <a:prstGeom prst="leftBrace">
              <a:avLst/>
            </a:prstGeom>
            <a:solidFill>
              <a:schemeClr val="bg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hangingPunct="0"/>
              <a:endParaRPr lang="nb-NO" sz="1667" b="1">
                <a:cs typeface="ヒラギノ角ゴ Pro W3" charset="-128"/>
              </a:endParaRPr>
            </a:p>
          </p:txBody>
        </p:sp>
        <p:sp>
          <p:nvSpPr>
            <p:cNvPr id="41" name="Rektangel 4"/>
            <p:cNvSpPr/>
            <p:nvPr/>
          </p:nvSpPr>
          <p:spPr>
            <a:xfrm>
              <a:off x="5872301" y="4360430"/>
              <a:ext cx="1214165" cy="543069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b-NO" sz="583" b="1" dirty="0" smtClean="0"/>
                <a:t>Estates/</a:t>
              </a:r>
              <a:r>
                <a:rPr lang="nb-NO" sz="583" b="1" dirty="0" err="1" smtClean="0"/>
                <a:t>property</a:t>
              </a:r>
              <a:r>
                <a:rPr lang="nb-NO" sz="583" b="1" dirty="0" smtClean="0"/>
                <a:t>:</a:t>
              </a:r>
              <a:endParaRPr lang="nb-NO" sz="583" b="1" dirty="0"/>
            </a:p>
            <a:p>
              <a:pPr marL="142869" indent="-142869">
                <a:buFont typeface="Arial" panose="020B0604020202020204" pitchFamily="34" charset="0"/>
                <a:buChar char="•"/>
              </a:pPr>
              <a:r>
                <a:rPr lang="nb-NO" sz="583" dirty="0" smtClean="0"/>
                <a:t>EA </a:t>
              </a:r>
              <a:r>
                <a:rPr lang="nb-NO" sz="583" dirty="0" err="1" smtClean="0"/>
                <a:t>maintenance</a:t>
              </a:r>
              <a:endParaRPr lang="nb-NO" sz="583" dirty="0"/>
            </a:p>
            <a:p>
              <a:pPr marL="142869" indent="-142869">
                <a:buFont typeface="Arial" panose="020B0604020202020204" pitchFamily="34" charset="0"/>
                <a:buChar char="•"/>
              </a:pPr>
              <a:r>
                <a:rPr lang="nb-NO" sz="583" dirty="0" smtClean="0"/>
                <a:t>EA </a:t>
              </a:r>
              <a:r>
                <a:rPr lang="nb-NO" sz="583" dirty="0" err="1" smtClean="0"/>
                <a:t>development</a:t>
              </a:r>
              <a:endParaRPr lang="nb-NO" sz="583" dirty="0"/>
            </a:p>
            <a:p>
              <a:pPr marL="142869" indent="-142869">
                <a:buFont typeface="Arial" panose="020B0604020202020204" pitchFamily="34" charset="0"/>
                <a:buChar char="•"/>
              </a:pPr>
              <a:r>
                <a:rPr lang="nb-NO" sz="583" dirty="0" smtClean="0"/>
                <a:t>EA </a:t>
              </a:r>
              <a:r>
                <a:rPr lang="nb-NO" sz="583" dirty="0" err="1" smtClean="0"/>
                <a:t>replacement</a:t>
              </a:r>
              <a:endParaRPr lang="nb-NO" sz="583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4973" y="4893312"/>
            <a:ext cx="7965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*   </a:t>
            </a:r>
            <a:r>
              <a:rPr lang="en-US" sz="800" dirty="0" smtClean="0"/>
              <a:t>Used </a:t>
            </a:r>
            <a:r>
              <a:rPr lang="en-US" sz="800" dirty="0"/>
              <a:t>to categorize </a:t>
            </a:r>
            <a:r>
              <a:rPr lang="en-US" sz="800" dirty="0" smtClean="0"/>
              <a:t>activities </a:t>
            </a:r>
            <a:r>
              <a:rPr lang="en-US" sz="800" dirty="0"/>
              <a:t>that have a </a:t>
            </a:r>
            <a:r>
              <a:rPr lang="en-US" sz="800" dirty="0" smtClean="0"/>
              <a:t>business like </a:t>
            </a:r>
            <a:r>
              <a:rPr lang="en-US" sz="800" dirty="0"/>
              <a:t>character, e.g. USIT's sales of services, the public activities at the museums or the NPD's clinic </a:t>
            </a:r>
            <a:r>
              <a:rPr lang="en-US" sz="800" dirty="0" smtClean="0"/>
              <a:t>activities</a:t>
            </a:r>
          </a:p>
          <a:p>
            <a:r>
              <a:rPr lang="en-US" sz="800" b="1" dirty="0" smtClean="0"/>
              <a:t>**</a:t>
            </a:r>
            <a:r>
              <a:rPr lang="en-US" sz="800" dirty="0" smtClean="0"/>
              <a:t> </a:t>
            </a:r>
            <a:r>
              <a:rPr lang="en-US" sz="800" dirty="0"/>
              <a:t>The value is only used by the </a:t>
            </a:r>
            <a:r>
              <a:rPr lang="en-US" sz="800" dirty="0" smtClean="0"/>
              <a:t>Estate </a:t>
            </a:r>
            <a:r>
              <a:rPr lang="en-US" sz="800" dirty="0"/>
              <a:t>Department</a:t>
            </a:r>
            <a:endParaRPr lang="nb-NO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7980FB5-D345-494F-8489-9522883F51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715" y="461912"/>
            <a:ext cx="8351635" cy="1037369"/>
          </a:xfrm>
        </p:spPr>
        <p:txBody>
          <a:bodyPr>
            <a:noAutofit/>
          </a:bodyPr>
          <a:lstStyle/>
          <a:p>
            <a:r>
              <a:rPr lang="nb-NO" altLang="nb-NO" sz="2400" dirty="0" smtClean="0"/>
              <a:t>The </a:t>
            </a:r>
            <a:r>
              <a:rPr lang="nb-NO" altLang="nb-NO" sz="2400" dirty="0"/>
              <a:t>F</a:t>
            </a:r>
            <a:r>
              <a:rPr lang="nb-NO" altLang="nb-NO" sz="2400" dirty="0" smtClean="0"/>
              <a:t>inancial </a:t>
            </a:r>
            <a:r>
              <a:rPr lang="nb-NO" altLang="nb-NO" sz="2400" dirty="0"/>
              <a:t>M</a:t>
            </a:r>
            <a:r>
              <a:rPr lang="nb-NO" altLang="nb-NO" sz="2400" dirty="0" smtClean="0"/>
              <a:t>odel  </a:t>
            </a:r>
            <a:r>
              <a:rPr lang="en-US" altLang="nb-NO" sz="2400" dirty="0"/>
              <a:t/>
            </a:r>
            <a:br>
              <a:rPr lang="en-US" altLang="nb-NO" sz="2400" dirty="0"/>
            </a:br>
            <a:r>
              <a:rPr lang="en-US" altLang="nb-NO" sz="2400" dirty="0"/>
              <a:t>one </a:t>
            </a:r>
            <a:r>
              <a:rPr lang="en-US" altLang="nb-NO" sz="2400" dirty="0" smtClean="0"/>
              <a:t>piece of a bigger picture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8817" y="2863717"/>
            <a:ext cx="2887540" cy="431370"/>
          </a:xfrm>
          <a:prstGeom prst="rect">
            <a:avLst/>
          </a:prstGeom>
          <a:noFill/>
        </p:spPr>
        <p:txBody>
          <a:bodyPr wrap="square" lIns="30719" tIns="30719" rIns="30719" bIns="30719" rtlCol="0" anchor="t">
            <a:spAutoFit/>
          </a:bodyPr>
          <a:lstStyle>
            <a:defPPr>
              <a:defRPr lang="nb-NO"/>
            </a:defPPr>
            <a:lvl1pPr>
              <a:spcAft>
                <a:spcPts val="600"/>
              </a:spcAft>
              <a:defRPr sz="1500" i="1">
                <a:solidFill>
                  <a:schemeClr val="tx2"/>
                </a:solidFill>
              </a:defRPr>
            </a:lvl1pPr>
          </a:lstStyle>
          <a:p>
            <a:pPr defTabSz="514329">
              <a:spcAft>
                <a:spcPts val="337"/>
              </a:spcAft>
            </a:pPr>
            <a:r>
              <a:rPr lang="nb-NO" sz="1200" dirty="0" smtClean="0">
                <a:solidFill>
                  <a:schemeClr val="tx1"/>
                </a:solidFill>
                <a:latin typeface="Arial"/>
              </a:rPr>
              <a:t>«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can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I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afford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a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new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doctoral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research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fellow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on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my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project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?»…</a:t>
            </a:r>
            <a:endParaRPr lang="nb-NO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30" y="1757075"/>
            <a:ext cx="2887540" cy="431370"/>
          </a:xfrm>
          <a:prstGeom prst="rect">
            <a:avLst/>
          </a:prstGeom>
          <a:noFill/>
        </p:spPr>
        <p:txBody>
          <a:bodyPr wrap="square" lIns="30719" tIns="30719" rIns="30719" bIns="30719" rtlCol="0">
            <a:spAutoFit/>
          </a:bodyPr>
          <a:lstStyle/>
          <a:p>
            <a:pPr defTabSz="514329">
              <a:spcAft>
                <a:spcPts val="337"/>
              </a:spcAft>
            </a:pPr>
            <a:r>
              <a:rPr lang="nb-NO" sz="1200" i="1" dirty="0" smtClean="0">
                <a:latin typeface="Arial"/>
              </a:rPr>
              <a:t>……..«</a:t>
            </a:r>
            <a:r>
              <a:rPr lang="nb-NO" sz="1200" i="1" dirty="0" err="1" smtClean="0">
                <a:latin typeface="Arial"/>
              </a:rPr>
              <a:t>how</a:t>
            </a:r>
            <a:r>
              <a:rPr lang="nb-NO" sz="1200" i="1" dirty="0" smtClean="0">
                <a:latin typeface="Arial"/>
              </a:rPr>
              <a:t> </a:t>
            </a:r>
            <a:r>
              <a:rPr lang="nb-NO" sz="1200" i="1" dirty="0" err="1" smtClean="0">
                <a:latin typeface="Arial"/>
              </a:rPr>
              <a:t>much</a:t>
            </a:r>
            <a:r>
              <a:rPr lang="nb-NO" sz="1200" i="1" dirty="0" smtClean="0">
                <a:latin typeface="Arial"/>
              </a:rPr>
              <a:t> </a:t>
            </a:r>
            <a:r>
              <a:rPr lang="nb-NO" sz="1200" i="1" dirty="0" err="1" smtClean="0">
                <a:latin typeface="Arial"/>
              </a:rPr>
              <a:t>of</a:t>
            </a:r>
            <a:r>
              <a:rPr lang="nb-NO" sz="1200" i="1" dirty="0" smtClean="0">
                <a:latin typeface="Arial"/>
              </a:rPr>
              <a:t> </a:t>
            </a:r>
            <a:r>
              <a:rPr lang="nb-NO" sz="1200" i="1" dirty="0" err="1" smtClean="0">
                <a:latin typeface="Arial"/>
              </a:rPr>
              <a:t>the</a:t>
            </a:r>
            <a:r>
              <a:rPr lang="nb-NO" sz="1200" i="1" dirty="0" smtClean="0">
                <a:latin typeface="Arial"/>
              </a:rPr>
              <a:t> grant </a:t>
            </a:r>
            <a:r>
              <a:rPr lang="nb-NO" sz="1200" i="1" dirty="0" err="1" smtClean="0">
                <a:latin typeface="Arial"/>
              </a:rPr>
              <a:t>allocated</a:t>
            </a:r>
            <a:r>
              <a:rPr lang="nb-NO" sz="1200" i="1" dirty="0" smtClean="0">
                <a:latin typeface="Arial"/>
              </a:rPr>
              <a:t> to </a:t>
            </a:r>
            <a:r>
              <a:rPr lang="nb-NO" sz="1200" i="1" dirty="0" err="1" smtClean="0">
                <a:latin typeface="Arial"/>
              </a:rPr>
              <a:t>this</a:t>
            </a:r>
            <a:r>
              <a:rPr lang="nb-NO" sz="1200" i="1" dirty="0" smtClean="0">
                <a:latin typeface="Arial"/>
              </a:rPr>
              <a:t> </a:t>
            </a:r>
            <a:r>
              <a:rPr lang="nb-NO" sz="1200" i="1" dirty="0" err="1" smtClean="0">
                <a:latin typeface="Arial"/>
              </a:rPr>
              <a:t>project</a:t>
            </a:r>
            <a:r>
              <a:rPr lang="nb-NO" sz="1200" i="1" dirty="0" smtClean="0">
                <a:latin typeface="Arial"/>
              </a:rPr>
              <a:t> have </a:t>
            </a:r>
            <a:r>
              <a:rPr lang="nb-NO" sz="1200" i="1" dirty="0" err="1" smtClean="0">
                <a:latin typeface="Arial"/>
              </a:rPr>
              <a:t>we</a:t>
            </a:r>
            <a:r>
              <a:rPr lang="nb-NO" sz="1200" i="1" dirty="0" smtClean="0">
                <a:latin typeface="Arial"/>
              </a:rPr>
              <a:t> spent so far?»….</a:t>
            </a:r>
            <a:endParaRPr lang="nb-NO" sz="1200" i="1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501" y="2220041"/>
            <a:ext cx="2887539" cy="616036"/>
          </a:xfrm>
          <a:prstGeom prst="rect">
            <a:avLst/>
          </a:prstGeom>
          <a:noFill/>
        </p:spPr>
        <p:txBody>
          <a:bodyPr wrap="square" lIns="30719" tIns="30719" rIns="30719" bIns="30719" rtlCol="0" anchor="t">
            <a:spAutoFit/>
          </a:bodyPr>
          <a:lstStyle>
            <a:defPPr>
              <a:defRPr lang="nb-NO"/>
            </a:defPPr>
            <a:lvl1pPr>
              <a:spcAft>
                <a:spcPts val="600"/>
              </a:spcAft>
              <a:defRPr sz="1500" i="1">
                <a:solidFill>
                  <a:schemeClr val="tx2"/>
                </a:solidFill>
              </a:defRPr>
            </a:lvl1pPr>
          </a:lstStyle>
          <a:p>
            <a:pPr algn="r" defTabSz="514329">
              <a:spcAft>
                <a:spcPts val="337"/>
              </a:spcAft>
            </a:pPr>
            <a:r>
              <a:rPr lang="nb-NO" sz="1200" dirty="0" smtClean="0">
                <a:solidFill>
                  <a:schemeClr val="tx1"/>
                </a:solidFill>
                <a:latin typeface="Arial"/>
              </a:rPr>
              <a:t>……..«</a:t>
            </a:r>
            <a:r>
              <a:rPr lang="nb-NO" sz="1200" dirty="0" err="1">
                <a:solidFill>
                  <a:schemeClr val="tx1"/>
                </a:solidFill>
                <a:latin typeface="Arial"/>
              </a:rPr>
              <a:t>w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hat’s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left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of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the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budget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funds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earmarked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for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creating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equal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opportunities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?»….</a:t>
            </a:r>
            <a:endParaRPr lang="nb-NO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821" y="3366308"/>
            <a:ext cx="2887539" cy="431370"/>
          </a:xfrm>
          <a:prstGeom prst="rect">
            <a:avLst/>
          </a:prstGeom>
          <a:noFill/>
        </p:spPr>
        <p:txBody>
          <a:bodyPr wrap="square" lIns="30719" tIns="30719" rIns="30719" bIns="30719" rtlCol="0" anchor="t">
            <a:spAutoFit/>
          </a:bodyPr>
          <a:lstStyle>
            <a:defPPr>
              <a:defRPr lang="nb-NO"/>
            </a:defPPr>
            <a:lvl1pPr>
              <a:spcAft>
                <a:spcPts val="600"/>
              </a:spcAft>
              <a:defRPr sz="1500" i="1">
                <a:solidFill>
                  <a:schemeClr val="tx2"/>
                </a:solidFill>
              </a:defRPr>
            </a:lvl1pPr>
          </a:lstStyle>
          <a:p>
            <a:pPr algn="r" defTabSz="514329">
              <a:spcAft>
                <a:spcPts val="337"/>
              </a:spcAft>
            </a:pPr>
            <a:r>
              <a:rPr lang="nb-NO" sz="1200" dirty="0" smtClean="0">
                <a:solidFill>
                  <a:schemeClr val="tx1"/>
                </a:solidFill>
                <a:latin typeface="Arial"/>
              </a:rPr>
              <a:t>……«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where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can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I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find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information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on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the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strategic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investment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in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life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</a:rPr>
              <a:t>sciences</a:t>
            </a:r>
            <a:r>
              <a:rPr lang="nb-NO" sz="1200" dirty="0" smtClean="0">
                <a:solidFill>
                  <a:schemeClr val="tx1"/>
                </a:solidFill>
                <a:latin typeface="Arial"/>
              </a:rPr>
              <a:t>?»</a:t>
            </a:r>
            <a:endParaRPr lang="nb-NO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Plassholder for lysbildenummer 4">
            <a:extLst>
              <a:ext uri="{FF2B5EF4-FFF2-40B4-BE49-F238E27FC236}">
                <a16:creationId xmlns:a16="http://schemas.microsoft.com/office/drawing/2014/main" id="{0AC31B2A-0F93-41C5-8895-63A26DD659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56848" y="4714875"/>
            <a:ext cx="514350" cy="285750"/>
          </a:xfrm>
        </p:spPr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z="900" smtClean="0"/>
              <a:pPr>
                <a:defRPr/>
              </a:pPr>
              <a:t>18</a:t>
            </a:fld>
            <a:endParaRPr lang="en-US" altLang="nb-NO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0116F-8D3E-49DB-AB52-3D753BE2EB3C}"/>
              </a:ext>
            </a:extLst>
          </p:cNvPr>
          <p:cNvSpPr/>
          <p:nvPr/>
        </p:nvSpPr>
        <p:spPr bwMode="auto">
          <a:xfrm>
            <a:off x="4574789" y="1972760"/>
            <a:ext cx="3954958" cy="15801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eaLnBrk="0" hangingPunct="0"/>
            <a:r>
              <a:rPr lang="nb-NO" sz="1800" dirty="0" smtClean="0">
                <a:latin typeface="Calibri"/>
                <a:ea typeface="ヒラギノ角ゴ Pro W3"/>
                <a:cs typeface="Calibri"/>
              </a:rPr>
              <a:t>…</a:t>
            </a:r>
            <a:r>
              <a:rPr lang="en-US" sz="1800" dirty="0">
                <a:latin typeface="Calibri"/>
                <a:ea typeface="ヒラギノ角ゴ Pro W3"/>
                <a:cs typeface="Calibri"/>
              </a:rPr>
              <a:t> r</a:t>
            </a:r>
            <a:r>
              <a:rPr lang="en-US" sz="1800" dirty="0" smtClean="0">
                <a:latin typeface="Calibri"/>
                <a:ea typeface="ヒラギノ角ゴ Pro W3"/>
                <a:cs typeface="Calibri"/>
              </a:rPr>
              <a:t>equires a well structured financial model, data warehouse, financial analysis software and reporting tools. </a:t>
            </a:r>
            <a:endParaRPr lang="nb-NO" sz="1800" dirty="0">
              <a:latin typeface="Calibri"/>
              <a:ea typeface="ヒラギノ角ゴ Pro W3"/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A328F73-24B0-41B7-9B0E-58078CB3EA7C}"/>
              </a:ext>
            </a:extLst>
          </p:cNvPr>
          <p:cNvSpPr/>
          <p:nvPr/>
        </p:nvSpPr>
        <p:spPr bwMode="auto">
          <a:xfrm rot="5400000">
            <a:off x="2976953" y="2591309"/>
            <a:ext cx="2195992" cy="225139"/>
          </a:xfrm>
          <a:prstGeom prst="triangle">
            <a:avLst/>
          </a:prstGeom>
          <a:solidFill>
            <a:srgbClr val="B3B3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73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12" y="3518962"/>
            <a:ext cx="1818434" cy="1380371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6166481" y="3474355"/>
            <a:ext cx="935341" cy="14645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Data </a:t>
            </a:r>
            <a:r>
              <a:rPr lang="nb-NO" sz="1200" dirty="0" err="1" smtClean="0"/>
              <a:t>warehouse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data from </a:t>
            </a:r>
            <a:r>
              <a:rPr lang="nb-NO" sz="1200" dirty="0" err="1" smtClean="0"/>
              <a:t>several</a:t>
            </a:r>
            <a:r>
              <a:rPr lang="nb-NO" sz="1200" dirty="0" smtClean="0"/>
              <a:t> </a:t>
            </a:r>
            <a:r>
              <a:rPr lang="nb-NO" sz="1200" dirty="0" err="1" smtClean="0"/>
              <a:t>sources</a:t>
            </a: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792" y="3711502"/>
            <a:ext cx="1538223" cy="1131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727" y="4319301"/>
            <a:ext cx="3217633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nb-NO" sz="2800" dirty="0"/>
              <a:t>Financial </a:t>
            </a:r>
            <a:r>
              <a:rPr lang="en-US" altLang="nb-NO" sz="2800" dirty="0" smtClean="0"/>
              <a:t>Control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8316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80" y="1256436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NEW </a:t>
            </a:r>
            <a:r>
              <a:rPr lang="en-US" dirty="0" smtClean="0"/>
              <a:t>FINANCIAL </a:t>
            </a:r>
            <a:r>
              <a:rPr lang="en-US" dirty="0"/>
              <a:t>MODEL</a:t>
            </a:r>
            <a:br>
              <a:rPr lang="en-US" dirty="0"/>
            </a:br>
            <a:r>
              <a:rPr lang="en-US" dirty="0"/>
              <a:t>GUIDELINES FOR USE</a:t>
            </a:r>
            <a:br>
              <a:rPr lang="en-US" dirty="0"/>
            </a:b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439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</a:t>
            </a:r>
            <a:r>
              <a:rPr lang="en-US" dirty="0" smtClean="0"/>
              <a:t>BOTT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Financial </a:t>
            </a:r>
            <a:r>
              <a:rPr lang="en-US" dirty="0"/>
              <a:t>M</a:t>
            </a:r>
            <a:r>
              <a:rPr lang="en-US" dirty="0" smtClean="0"/>
              <a:t>odel </a:t>
            </a:r>
          </a:p>
          <a:p>
            <a:r>
              <a:rPr lang="en-US" dirty="0" smtClean="0"/>
              <a:t>Guidelines for use</a:t>
            </a:r>
            <a:endParaRPr lang="en-US" dirty="0"/>
          </a:p>
          <a:p>
            <a:r>
              <a:rPr lang="en-US" dirty="0" smtClean="0"/>
              <a:t>Purchase </a:t>
            </a:r>
            <a:r>
              <a:rPr lang="en-US" dirty="0"/>
              <a:t>O</a:t>
            </a:r>
            <a:r>
              <a:rPr lang="en-US" dirty="0" smtClean="0"/>
              <a:t>rders </a:t>
            </a:r>
            <a:r>
              <a:rPr lang="en-US" dirty="0"/>
              <a:t>after </a:t>
            </a:r>
            <a:r>
              <a:rPr lang="en-US" dirty="0" smtClean="0"/>
              <a:t>15 March</a:t>
            </a:r>
          </a:p>
          <a:p>
            <a:r>
              <a:rPr lang="en-US" dirty="0"/>
              <a:t>New </a:t>
            </a:r>
            <a:r>
              <a:rPr lang="en-US" dirty="0" smtClean="0"/>
              <a:t>solution </a:t>
            </a:r>
            <a:r>
              <a:rPr lang="en-US" dirty="0"/>
              <a:t>for </a:t>
            </a:r>
            <a:r>
              <a:rPr lang="en-US" dirty="0" smtClean="0"/>
              <a:t>hourly hires and assignment contracts</a:t>
            </a:r>
          </a:p>
          <a:p>
            <a:r>
              <a:rPr lang="en-US" dirty="0" smtClean="0"/>
              <a:t>Important </a:t>
            </a:r>
            <a:r>
              <a:rPr lang="en-US" dirty="0"/>
              <a:t>deadlines</a:t>
            </a:r>
          </a:p>
          <a:p>
            <a:r>
              <a:rPr lang="en-US" dirty="0"/>
              <a:t>Important changes in the P</a:t>
            </a:r>
            <a:r>
              <a:rPr lang="en-US" dirty="0" smtClean="0"/>
              <a:t>ayroll </a:t>
            </a:r>
            <a:r>
              <a:rPr lang="en-US" dirty="0"/>
              <a:t>A</a:t>
            </a:r>
            <a:r>
              <a:rPr lang="en-US" dirty="0" smtClean="0"/>
              <a:t>rea</a:t>
            </a:r>
            <a:endParaRPr lang="en-US" dirty="0"/>
          </a:p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2356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A217834-34E7-41B7-A958-A3EFAD28C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00" y="561978"/>
            <a:ext cx="8098020" cy="5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lvl="0">
              <a:defRPr/>
            </a:pPr>
            <a:r>
              <a:rPr lang="en-US" altLang="nb-NO" sz="4000" b="0" kern="0" dirty="0" smtClean="0">
                <a:solidFill>
                  <a:srgbClr val="000000"/>
                </a:solidFill>
                <a:ea typeface="ヒラギノ角ゴ Pro W3"/>
              </a:rPr>
              <a:t>Guidelines for use</a:t>
            </a:r>
            <a:endParaRPr kumimoji="0" lang="nb-NO" altLang="nb-NO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F7BFC-77A8-4F0E-BA55-93F88E37E9F0}"/>
              </a:ext>
            </a:extLst>
          </p:cNvPr>
          <p:cNvSpPr/>
          <p:nvPr/>
        </p:nvSpPr>
        <p:spPr bwMode="auto">
          <a:xfrm>
            <a:off x="3710195" y="1494872"/>
            <a:ext cx="4568508" cy="27874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Content:</a:t>
            </a:r>
            <a:b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</a:br>
            <a:endParaRPr lang="en-US" sz="1400" dirty="0">
              <a:solidFill>
                <a:srgbClr val="FFFFFF"/>
              </a:solidFill>
              <a:ea typeface="ヒラギノ角ゴ Pro W3"/>
              <a:cs typeface="ヒラギノ角ゴ Pro W3" charset="-128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Purpose, prerequisites and 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definitions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Structure </a:t>
            </a:r>
            <a:r>
              <a:rPr lang="en-US" sz="1400" dirty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and sample 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values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Guidelines </a:t>
            </a:r>
            <a:r>
              <a:rPr lang="en-US" sz="1400" dirty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for 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use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Recommendation </a:t>
            </a:r>
            <a:r>
              <a:rPr lang="en-US" sz="1400" dirty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on how the guidelines should be 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observed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How to manage the document</a:t>
            </a:r>
            <a:endParaRPr lang="en-US" sz="1400" dirty="0">
              <a:solidFill>
                <a:srgbClr val="FFFFFF"/>
              </a:solidFill>
              <a:ea typeface="ヒラギノ角ゴ Pro W3"/>
              <a:cs typeface="ヒラギノ角ゴ Pro W3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ea typeface="ヒラギノ角ゴ Pro W3"/>
              <a:cs typeface="ヒラギノ角ゴ Pro W3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This document will be 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 charset="-128"/>
              </a:rPr>
              <a:t>available mid-April.</a:t>
            </a:r>
            <a:endParaRPr kumimoji="0" lang="nb-NO" sz="1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  <a:cs typeface="ヒラギノ角ゴ Pro W3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4BD88D-5F80-46D1-9D1E-11BF21F90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5"/>
          <a:stretch/>
        </p:blipFill>
        <p:spPr>
          <a:xfrm>
            <a:off x="748800" y="1494872"/>
            <a:ext cx="2659046" cy="30378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7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79" y="1179654"/>
            <a:ext cx="8229600" cy="3471772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PURCHASE ORDERS AFTER 15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/>
              <a:t>P</a:t>
            </a:r>
            <a:r>
              <a:rPr lang="nb-NO" sz="3200" dirty="0" err="1" smtClean="0"/>
              <a:t>urchase</a:t>
            </a:r>
            <a:r>
              <a:rPr lang="nb-NO" sz="3200" dirty="0" smtClean="0"/>
              <a:t> </a:t>
            </a:r>
            <a:r>
              <a:rPr lang="nb-NO" sz="3200" dirty="0" err="1"/>
              <a:t>O</a:t>
            </a:r>
            <a:r>
              <a:rPr lang="nb-NO" sz="3200" dirty="0" err="1" smtClean="0"/>
              <a:t>rders</a:t>
            </a:r>
            <a:r>
              <a:rPr lang="nb-NO" sz="3200" dirty="0" smtClean="0"/>
              <a:t> 15 </a:t>
            </a:r>
            <a:r>
              <a:rPr lang="nb-NO" sz="3200" dirty="0" err="1" smtClean="0"/>
              <a:t>March</a:t>
            </a:r>
            <a:r>
              <a:rPr lang="nb-NO" sz="3200" dirty="0" smtClean="0"/>
              <a:t> – 1 May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7072" y="1442301"/>
            <a:ext cx="8309728" cy="3662835"/>
          </a:xfrm>
        </p:spPr>
        <p:txBody>
          <a:bodyPr>
            <a:noAutofit/>
          </a:bodyPr>
          <a:lstStyle/>
          <a:p>
            <a:r>
              <a:rPr lang="en-US" sz="2600" dirty="0"/>
              <a:t>No orders </a:t>
            </a:r>
            <a:r>
              <a:rPr lang="en-US" sz="2600" dirty="0" smtClean="0"/>
              <a:t>will be converted </a:t>
            </a:r>
            <a:r>
              <a:rPr lang="en-US" sz="2600" dirty="0"/>
              <a:t>to </a:t>
            </a:r>
            <a:r>
              <a:rPr lang="en-US" sz="2600" dirty="0" smtClean="0"/>
              <a:t>the </a:t>
            </a:r>
            <a:r>
              <a:rPr lang="en-US" sz="2600" dirty="0"/>
              <a:t>new </a:t>
            </a:r>
            <a:r>
              <a:rPr lang="en-US" sz="2600" dirty="0" smtClean="0"/>
              <a:t>system Unit4</a:t>
            </a:r>
            <a:endParaRPr lang="nb-NO" sz="2600" dirty="0"/>
          </a:p>
          <a:p>
            <a:r>
              <a:rPr lang="en-US" sz="2600" dirty="0" smtClean="0"/>
              <a:t>Please create as few orders as possible in </a:t>
            </a:r>
            <a:r>
              <a:rPr lang="en-US" sz="2600" dirty="0" err="1" smtClean="0"/>
              <a:t>Basware</a:t>
            </a:r>
            <a:r>
              <a:rPr lang="en-US" sz="2600" dirty="0" smtClean="0"/>
              <a:t> PM after 15 March - to avoid additional </a:t>
            </a:r>
            <a:r>
              <a:rPr lang="en-US" sz="2600" dirty="0"/>
              <a:t>administrative </a:t>
            </a:r>
            <a:r>
              <a:rPr lang="en-US" sz="2600" dirty="0" smtClean="0"/>
              <a:t>work</a:t>
            </a:r>
            <a:endParaRPr lang="nb-NO" sz="2600" dirty="0" smtClean="0"/>
          </a:p>
          <a:p>
            <a:r>
              <a:rPr lang="en-US" sz="2600" dirty="0" smtClean="0"/>
              <a:t>Orders </a:t>
            </a:r>
            <a:r>
              <a:rPr lang="en-US" sz="2600" dirty="0"/>
              <a:t>made after </a:t>
            </a:r>
            <a:r>
              <a:rPr lang="en-US" sz="2600" dirty="0" smtClean="0"/>
              <a:t>15 March in </a:t>
            </a:r>
            <a:r>
              <a:rPr lang="en-US" sz="2600" dirty="0" err="1" smtClean="0"/>
              <a:t>Basware</a:t>
            </a:r>
            <a:r>
              <a:rPr lang="en-US" sz="2600" dirty="0" smtClean="0"/>
              <a:t> PM </a:t>
            </a:r>
            <a:r>
              <a:rPr lang="en-US" sz="2600" dirty="0"/>
              <a:t>must be manually linked to the invoice in </a:t>
            </a:r>
            <a:r>
              <a:rPr lang="en-US" sz="2600" dirty="0" smtClean="0"/>
              <a:t>Unit4</a:t>
            </a:r>
            <a:endParaRPr lang="nb-NO" sz="2600" dirty="0"/>
          </a:p>
          <a:p>
            <a:r>
              <a:rPr lang="en-US" sz="2600" dirty="0"/>
              <a:t>From </a:t>
            </a:r>
            <a:r>
              <a:rPr lang="en-US" sz="2600" dirty="0" smtClean="0"/>
              <a:t>1 May orders can be </a:t>
            </a:r>
            <a:r>
              <a:rPr lang="en-US" sz="2600" dirty="0"/>
              <a:t>created in </a:t>
            </a:r>
            <a:r>
              <a:rPr lang="en-US" sz="2600" dirty="0" smtClean="0"/>
              <a:t>Unit4, </a:t>
            </a:r>
            <a:r>
              <a:rPr lang="en-US" sz="2600" dirty="0"/>
              <a:t>and matched </a:t>
            </a:r>
            <a:r>
              <a:rPr lang="en-US" sz="2600" dirty="0" smtClean="0"/>
              <a:t>with </a:t>
            </a:r>
            <a:r>
              <a:rPr lang="en-US" sz="2600" dirty="0"/>
              <a:t>the invoice there.</a:t>
            </a:r>
            <a:endParaRPr lang="nb-NO" sz="26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899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130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en-US" dirty="0" smtClean="0"/>
              <a:t>NEW SOLUTION </a:t>
            </a:r>
            <a:r>
              <a:rPr lang="en-US" dirty="0"/>
              <a:t>FOR </a:t>
            </a:r>
            <a:r>
              <a:rPr lang="en-US" dirty="0" smtClean="0"/>
              <a:t>HOURLY HIRES AND ASSIGNMENT CONTRACTS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Hourly </a:t>
            </a:r>
            <a:r>
              <a:rPr lang="en-US" sz="3200" dirty="0"/>
              <a:t>hires and assignment contracts</a:t>
            </a:r>
            <a:br>
              <a:rPr lang="en-US" sz="3200" dirty="0"/>
            </a:br>
            <a:r>
              <a:rPr lang="en-US" sz="3200" dirty="0" smtClean="0"/>
              <a:t>new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438748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Replaces</a:t>
            </a:r>
            <a:r>
              <a:rPr lang="nb-NO" dirty="0"/>
              <a:t> </a:t>
            </a:r>
            <a:r>
              <a:rPr lang="nb-NO" dirty="0" err="1"/>
              <a:t>today's</a:t>
            </a:r>
            <a:r>
              <a:rPr lang="nb-NO" dirty="0"/>
              <a:t> </a:t>
            </a:r>
            <a:r>
              <a:rPr lang="nb-NO" dirty="0" err="1"/>
              <a:t>eBilag</a:t>
            </a:r>
            <a:r>
              <a:rPr lang="nb-NO" dirty="0"/>
              <a:t> </a:t>
            </a:r>
            <a:r>
              <a:rPr lang="nb-NO" dirty="0" smtClean="0"/>
              <a:t>system</a:t>
            </a:r>
            <a:br>
              <a:rPr lang="nb-NO" dirty="0" smtClean="0"/>
            </a:br>
            <a:endParaRPr lang="nb-NO" dirty="0"/>
          </a:p>
          <a:p>
            <a:r>
              <a:rPr lang="en-US" dirty="0"/>
              <a:t>Contracts from </a:t>
            </a:r>
            <a:r>
              <a:rPr lang="en-US" dirty="0" smtClean="0"/>
              <a:t>the </a:t>
            </a:r>
            <a:r>
              <a:rPr lang="en-US" dirty="0" err="1"/>
              <a:t>eBilag</a:t>
            </a:r>
            <a:r>
              <a:rPr lang="en-US" dirty="0"/>
              <a:t> </a:t>
            </a:r>
            <a:r>
              <a:rPr lang="en-US" dirty="0" smtClean="0"/>
              <a:t>system will not be </a:t>
            </a:r>
            <a:r>
              <a:rPr lang="en-US" dirty="0"/>
              <a:t>converted </a:t>
            </a:r>
            <a:r>
              <a:rPr lang="en-US" dirty="0" smtClean="0"/>
              <a:t>into the </a:t>
            </a:r>
            <a:r>
              <a:rPr lang="en-US" dirty="0"/>
              <a:t>new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/>
              <a:t>Contracts with a duration longer than 30.04.21 must </a:t>
            </a:r>
            <a:r>
              <a:rPr lang="en-US" dirty="0" smtClean="0"/>
              <a:t>be re-registered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new system with </a:t>
            </a:r>
            <a:r>
              <a:rPr lang="en-US" dirty="0" smtClean="0"/>
              <a:t>01.05.21 as the starting date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en-US" dirty="0" smtClean="0"/>
              <a:t>Contracts </a:t>
            </a:r>
            <a:r>
              <a:rPr lang="en-US" dirty="0"/>
              <a:t>that have not been approved by the external party or where the employee will not perform the work </a:t>
            </a:r>
            <a:r>
              <a:rPr lang="en-US" dirty="0" smtClean="0"/>
              <a:t>after all, are to be </a:t>
            </a:r>
            <a:r>
              <a:rPr lang="en-US" dirty="0"/>
              <a:t>deleted</a:t>
            </a:r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611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43" y="475182"/>
            <a:ext cx="8229600" cy="3471772"/>
          </a:xfrm>
        </p:spPr>
        <p:txBody>
          <a:bodyPr>
            <a:normAutofit/>
          </a:bodyPr>
          <a:lstStyle/>
          <a:p>
            <a:endParaRPr lang="nb-NO" sz="3600" dirty="0" smtClean="0"/>
          </a:p>
          <a:p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pPr marL="0" indent="0" algn="ctr">
              <a:buNone/>
            </a:pPr>
            <a:r>
              <a:rPr lang="nb-NO" sz="3600" dirty="0" smtClean="0"/>
              <a:t>IMPORTANT DEADLINES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7466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671047"/>
            <a:ext cx="8229600" cy="864096"/>
          </a:xfrm>
        </p:spPr>
        <p:txBody>
          <a:bodyPr>
            <a:normAutofit/>
          </a:bodyPr>
          <a:lstStyle/>
          <a:p>
            <a:r>
              <a:rPr lang="en-US" sz="2800" dirty="0"/>
              <a:t>Registration of working hours, holidays, etc.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The </a:t>
            </a:r>
            <a:r>
              <a:rPr lang="en-US" dirty="0" smtClean="0"/>
              <a:t>final </a:t>
            </a:r>
            <a:r>
              <a:rPr lang="en-US" dirty="0"/>
              <a:t>deadline for being up to date with registration of working hours, holidays and the like in the current </a:t>
            </a:r>
            <a:r>
              <a:rPr lang="en-US" dirty="0" smtClean="0"/>
              <a:t>SAP-</a:t>
            </a:r>
            <a:r>
              <a:rPr lang="en-US" dirty="0" err="1" smtClean="0"/>
              <a:t>UiO</a:t>
            </a:r>
            <a:r>
              <a:rPr lang="en-US" dirty="0" smtClean="0"/>
              <a:t> HR </a:t>
            </a:r>
            <a:r>
              <a:rPr lang="en-US" dirty="0"/>
              <a:t>portal is 30 April </a:t>
            </a:r>
            <a:r>
              <a:rPr lang="en-US" dirty="0" smtClean="0"/>
              <a:t>2021</a:t>
            </a:r>
          </a:p>
          <a:p>
            <a:pPr lvl="1" fontAlgn="base"/>
            <a:r>
              <a:rPr lang="en-US" dirty="0" smtClean="0"/>
              <a:t>It will not be possible to </a:t>
            </a:r>
            <a:r>
              <a:rPr lang="en-US" dirty="0"/>
              <a:t>correct </a:t>
            </a:r>
            <a:r>
              <a:rPr lang="en-US" dirty="0" smtClean="0"/>
              <a:t>previously registered hours after </a:t>
            </a:r>
            <a:r>
              <a:rPr lang="en-US" dirty="0"/>
              <a:t>this </a:t>
            </a:r>
            <a:r>
              <a:rPr lang="en-US" dirty="0" smtClean="0"/>
              <a:t>date</a:t>
            </a:r>
            <a:r>
              <a:rPr lang="en-US" dirty="0"/>
              <a:t>. </a:t>
            </a:r>
            <a:r>
              <a:rPr lang="en-US" dirty="0" smtClean="0"/>
              <a:t>Pay slips from </a:t>
            </a:r>
            <a:r>
              <a:rPr lang="en-US" dirty="0"/>
              <a:t>the </a:t>
            </a:r>
            <a:r>
              <a:rPr lang="en-US" dirty="0" err="1" smtClean="0"/>
              <a:t>SAPUiO</a:t>
            </a:r>
            <a:r>
              <a:rPr lang="en-US" dirty="0" smtClean="0"/>
              <a:t> </a:t>
            </a:r>
            <a:r>
              <a:rPr lang="en-US" dirty="0"/>
              <a:t>HR portal will not be transferred to </a:t>
            </a:r>
            <a:r>
              <a:rPr lang="en-US" dirty="0" smtClean="0"/>
              <a:t>the </a:t>
            </a:r>
            <a:r>
              <a:rPr lang="en-US" dirty="0"/>
              <a:t>new </a:t>
            </a:r>
            <a:r>
              <a:rPr lang="en-US" dirty="0" smtClean="0"/>
              <a:t>system.</a:t>
            </a:r>
          </a:p>
          <a:p>
            <a:pPr lvl="1" fontAlgn="base"/>
            <a:endParaRPr lang="en-US" dirty="0"/>
          </a:p>
          <a:p>
            <a:pPr fontAlgn="base"/>
            <a:r>
              <a:rPr lang="en-US" dirty="0"/>
              <a:t>If you need </a:t>
            </a:r>
            <a:r>
              <a:rPr lang="en-US" dirty="0" smtClean="0"/>
              <a:t>your </a:t>
            </a:r>
            <a:r>
              <a:rPr lang="en-US" dirty="0"/>
              <a:t>pay </a:t>
            </a:r>
            <a:r>
              <a:rPr lang="en-US" dirty="0" smtClean="0"/>
              <a:t>slips for </a:t>
            </a:r>
            <a:r>
              <a:rPr lang="en-US" dirty="0"/>
              <a:t>refinancing, bank loans, etc., you must download them yourself before 30 April 2021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 descr="File:Clock 11-02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496647"/>
            <a:ext cx="947651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362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dirty="0"/>
              <a:t>Applications for leave </a:t>
            </a:r>
            <a:r>
              <a:rPr lang="en-US" sz="3200" dirty="0" smtClean="0"/>
              <a:t>and holiday 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Applications for leave </a:t>
            </a:r>
            <a:r>
              <a:rPr lang="en-US" sz="2000" dirty="0" smtClean="0"/>
              <a:t>and holiday before </a:t>
            </a:r>
            <a:r>
              <a:rPr lang="en-US" sz="2000" dirty="0"/>
              <a:t>1 May 2021 must be registered and approved </a:t>
            </a:r>
            <a:r>
              <a:rPr lang="en-US" sz="2000" dirty="0" smtClean="0"/>
              <a:t>in </a:t>
            </a:r>
            <a:r>
              <a:rPr lang="en-US" sz="2000" dirty="0" err="1" smtClean="0"/>
              <a:t>SAPUiO</a:t>
            </a:r>
            <a:r>
              <a:rPr lang="en-US" sz="2000" dirty="0" smtClean="0"/>
              <a:t> by </a:t>
            </a:r>
            <a:r>
              <a:rPr lang="en-US" sz="2000" dirty="0"/>
              <a:t>30 April </a:t>
            </a:r>
            <a:r>
              <a:rPr lang="en-US" sz="2000" dirty="0" smtClean="0"/>
              <a:t>2021.</a:t>
            </a:r>
          </a:p>
          <a:p>
            <a:pPr fontAlgn="base"/>
            <a:r>
              <a:rPr lang="en-US" sz="2000" dirty="0" smtClean="0"/>
              <a:t>Applications for leave and holiday after 1 May 2021 must be registered in the DFØ SAP Self-Service Portal. </a:t>
            </a:r>
            <a:endParaRPr lang="nb-NO" sz="1800" dirty="0"/>
          </a:p>
          <a:p>
            <a:pPr fontAlgn="base"/>
            <a:r>
              <a:rPr lang="en-US" sz="2000" dirty="0" smtClean="0"/>
              <a:t>Faculties that have registered holiday after 1 May in </a:t>
            </a:r>
            <a:r>
              <a:rPr lang="en-US" sz="2000" dirty="0" err="1" smtClean="0"/>
              <a:t>SAPUiO</a:t>
            </a:r>
            <a:r>
              <a:rPr lang="en-US" sz="2000" dirty="0" smtClean="0"/>
              <a:t> on </a:t>
            </a:r>
            <a:r>
              <a:rPr lang="en-US" sz="2000" dirty="0"/>
              <a:t>behalf of academic </a:t>
            </a:r>
            <a:r>
              <a:rPr lang="en-US" sz="2000" dirty="0" smtClean="0"/>
              <a:t>staff, must </a:t>
            </a:r>
            <a:r>
              <a:rPr lang="en-US" sz="2000" dirty="0"/>
              <a:t>withdraw </a:t>
            </a:r>
            <a:r>
              <a:rPr lang="en-US" sz="2000" dirty="0" smtClean="0"/>
              <a:t>these registrations and re-enter them in DFØ SAP.</a:t>
            </a:r>
            <a:endParaRPr lang="nb-NO" sz="2000" dirty="0"/>
          </a:p>
        </p:txBody>
      </p:sp>
      <p:pic>
        <p:nvPicPr>
          <p:cNvPr id="5" name="Bilde 4" descr="Person Individually Alon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" y="577960"/>
            <a:ext cx="897773" cy="9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677116"/>
            <a:ext cx="1174647" cy="1474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2637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Travel </a:t>
            </a:r>
            <a:r>
              <a:rPr lang="en-US" sz="3600" dirty="0" smtClean="0"/>
              <a:t>invoices </a:t>
            </a:r>
            <a:r>
              <a:rPr lang="en-US" sz="3600" dirty="0"/>
              <a:t>and refund </a:t>
            </a:r>
            <a:r>
              <a:rPr lang="en-US" sz="3600" dirty="0" smtClean="0"/>
              <a:t>claims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3" y="2115502"/>
            <a:ext cx="8229600" cy="3471772"/>
          </a:xfrm>
        </p:spPr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deadline for </a:t>
            </a:r>
            <a:r>
              <a:rPr lang="en-US" sz="2000" dirty="0" smtClean="0"/>
              <a:t>registering </a:t>
            </a:r>
            <a:r>
              <a:rPr lang="en-US" sz="2000" dirty="0"/>
              <a:t>travel expenses and reimbursement claims in </a:t>
            </a:r>
            <a:r>
              <a:rPr lang="en-US" sz="2000" dirty="0" err="1" smtClean="0"/>
              <a:t>SAPUiO</a:t>
            </a:r>
            <a:r>
              <a:rPr lang="en-US" sz="2000" dirty="0" smtClean="0"/>
              <a:t> is 31 </a:t>
            </a:r>
            <a:r>
              <a:rPr lang="en-US" sz="2000" dirty="0"/>
              <a:t>March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Travel </a:t>
            </a:r>
            <a:r>
              <a:rPr lang="en-US" sz="2000" dirty="0" smtClean="0"/>
              <a:t>expenses incurred </a:t>
            </a:r>
            <a:r>
              <a:rPr lang="en-US" sz="2000" dirty="0"/>
              <a:t>after 31 March </a:t>
            </a:r>
            <a:r>
              <a:rPr lang="en-US" sz="2000" dirty="0" smtClean="0"/>
              <a:t>are not to be registered in </a:t>
            </a:r>
            <a:r>
              <a:rPr lang="en-US" sz="2000" dirty="0" err="1"/>
              <a:t>SAPUiO</a:t>
            </a:r>
            <a:r>
              <a:rPr lang="en-US" sz="2000" dirty="0"/>
              <a:t>, </a:t>
            </a:r>
            <a:r>
              <a:rPr lang="en-US" sz="2000" dirty="0" smtClean="0"/>
              <a:t>but in the </a:t>
            </a:r>
            <a:r>
              <a:rPr lang="en-US" sz="2000" dirty="0"/>
              <a:t>DFØ SAP Self-Service Portal </a:t>
            </a:r>
            <a:r>
              <a:rPr lang="en-US" sz="2000" dirty="0" smtClean="0"/>
              <a:t>after </a:t>
            </a:r>
            <a:r>
              <a:rPr lang="en-US" sz="2000" dirty="0"/>
              <a:t>1 May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Travel advances are only given in exceptional cases</a:t>
            </a:r>
            <a:r>
              <a:rPr lang="nb-NO" sz="2000" dirty="0" smtClean="0"/>
              <a:t>. 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/>
              <a:t>you are going to travel after March </a:t>
            </a:r>
            <a:r>
              <a:rPr lang="en-US" sz="1800" dirty="0" smtClean="0"/>
              <a:t>31 and before May 1st, we recommend using a credit card or asking for an invoice, rather than applying for </a:t>
            </a:r>
            <a:r>
              <a:rPr lang="en-US" sz="1800" dirty="0"/>
              <a:t>a travel advance.</a:t>
            </a:r>
          </a:p>
        </p:txBody>
      </p:sp>
    </p:spTree>
    <p:extLst>
      <p:ext uri="{BB962C8B-B14F-4D97-AF65-F5344CB8AC3E}">
        <p14:creationId xmlns:p14="http://schemas.microsoft.com/office/powerpoint/2010/main" val="22565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Historical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6" y="1385566"/>
            <a:ext cx="8229600" cy="41078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Historical data will </a:t>
            </a:r>
            <a:r>
              <a:rPr lang="en-US" sz="2000" dirty="0"/>
              <a:t>be locked down in connection with the </a:t>
            </a:r>
            <a:r>
              <a:rPr lang="en-US" sz="2000" dirty="0" smtClean="0"/>
              <a:t>transition, </a:t>
            </a:r>
            <a:r>
              <a:rPr lang="en-US" sz="2000" dirty="0"/>
              <a:t>and </a:t>
            </a:r>
            <a:r>
              <a:rPr lang="en-US" sz="2000" dirty="0" smtClean="0"/>
              <a:t>will later be </a:t>
            </a:r>
            <a:r>
              <a:rPr lang="en-US" sz="2000" dirty="0"/>
              <a:t>transferred to a </a:t>
            </a:r>
            <a:r>
              <a:rPr lang="en-US" sz="2000" dirty="0" smtClean="0"/>
              <a:t>separate database.</a:t>
            </a:r>
          </a:p>
          <a:p>
            <a:pPr lvl="1"/>
            <a:r>
              <a:rPr lang="en-US" sz="1600" dirty="0"/>
              <a:t>In </a:t>
            </a:r>
            <a:r>
              <a:rPr lang="en-US" sz="1600" dirty="0" smtClean="0"/>
              <a:t>the transition </a:t>
            </a:r>
            <a:r>
              <a:rPr lang="en-US" sz="1600" dirty="0"/>
              <a:t>phase, there will therefore be limited access to </a:t>
            </a:r>
            <a:r>
              <a:rPr lang="en-US" sz="1600" dirty="0" smtClean="0"/>
              <a:t>data from the </a:t>
            </a:r>
            <a:r>
              <a:rPr lang="en-US" sz="1600" dirty="0"/>
              <a:t>old </a:t>
            </a:r>
            <a:r>
              <a:rPr lang="en-US" sz="1600" dirty="0" smtClean="0"/>
              <a:t>systems.</a:t>
            </a:r>
          </a:p>
          <a:p>
            <a:pPr lvl="1"/>
            <a:endParaRPr lang="en-US" sz="1600" dirty="0"/>
          </a:p>
          <a:p>
            <a:r>
              <a:rPr lang="en-US" sz="2000" dirty="0"/>
              <a:t>After </a:t>
            </a:r>
            <a:r>
              <a:rPr lang="en-US" sz="2000" dirty="0" smtClean="0"/>
              <a:t>1 May, employees will not be able to access or update historical data from </a:t>
            </a:r>
            <a:r>
              <a:rPr lang="en-US" sz="2000" dirty="0"/>
              <a:t>before </a:t>
            </a:r>
            <a:r>
              <a:rPr lang="en-US" sz="2000" dirty="0" smtClean="0"/>
              <a:t>1 May</a:t>
            </a:r>
          </a:p>
          <a:p>
            <a:pPr lvl="1"/>
            <a:r>
              <a:rPr lang="en-US" sz="1600" dirty="0" smtClean="0"/>
              <a:t>The administration will have access to solutions for retrieving necessary historical </a:t>
            </a:r>
            <a:r>
              <a:rPr lang="en-US" sz="1600" dirty="0"/>
              <a:t>data </a:t>
            </a:r>
            <a:r>
              <a:rPr lang="nb-NO" sz="1600" dirty="0" smtClean="0"/>
              <a:t>for </a:t>
            </a:r>
            <a:r>
              <a:rPr lang="nb-NO" sz="1600" dirty="0" err="1" smtClean="0"/>
              <a:t>reporting</a:t>
            </a:r>
            <a:r>
              <a:rPr lang="nb-NO" sz="1600" dirty="0" smtClean="0"/>
              <a:t>, </a:t>
            </a:r>
            <a:r>
              <a:rPr lang="nb-NO" sz="1600" dirty="0" err="1" smtClean="0"/>
              <a:t>audits</a:t>
            </a:r>
            <a:r>
              <a:rPr lang="nb-NO" sz="1600" dirty="0" smtClean="0"/>
              <a:t> etc.</a:t>
            </a:r>
            <a:endParaRPr lang="nb-NO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27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74" y="935348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WHAT IS BOTT?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712" y="4332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Flextime</a:t>
            </a:r>
            <a:r>
              <a:rPr lang="nb-NO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83" y="1841828"/>
            <a:ext cx="8229600" cy="34717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Flextime </a:t>
            </a:r>
            <a:r>
              <a:rPr lang="en-US" sz="2000" dirty="0"/>
              <a:t>exceeding 50 hours </a:t>
            </a:r>
            <a:r>
              <a:rPr lang="en-US" sz="2000" dirty="0" smtClean="0"/>
              <a:t>must be used before </a:t>
            </a:r>
            <a:r>
              <a:rPr lang="en-US" sz="2000" dirty="0"/>
              <a:t>31 </a:t>
            </a:r>
            <a:r>
              <a:rPr lang="en-US" sz="2000" dirty="0" smtClean="0"/>
              <a:t>August.</a:t>
            </a:r>
          </a:p>
          <a:p>
            <a:endParaRPr lang="nb-NO" sz="2000" dirty="0" smtClean="0"/>
          </a:p>
          <a:p>
            <a:r>
              <a:rPr lang="en-US" sz="2000" dirty="0"/>
              <a:t>If you have </a:t>
            </a:r>
            <a:r>
              <a:rPr lang="en-US" sz="2000" dirty="0" smtClean="0"/>
              <a:t>negative flextime exceeding </a:t>
            </a:r>
            <a:r>
              <a:rPr lang="en-US" sz="2000" dirty="0"/>
              <a:t>-10 hours, </a:t>
            </a:r>
            <a:r>
              <a:rPr lang="en-US" sz="2000" dirty="0" smtClean="0"/>
              <a:t>you and your immediate superior will </a:t>
            </a:r>
            <a:r>
              <a:rPr lang="en-US" sz="2000" dirty="0"/>
              <a:t>receive an automatic notice </a:t>
            </a:r>
            <a:r>
              <a:rPr lang="en-US" sz="2000" dirty="0" smtClean="0"/>
              <a:t>of this 2 </a:t>
            </a:r>
            <a:r>
              <a:rPr lang="en-US" sz="2000" dirty="0"/>
              <a:t>months before </a:t>
            </a:r>
            <a:r>
              <a:rPr lang="en-US" sz="2000" dirty="0" smtClean="0"/>
              <a:t>31 August.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en-US" sz="2000" dirty="0"/>
              <a:t>Usually the settlement </a:t>
            </a:r>
            <a:r>
              <a:rPr lang="en-US" sz="2000" dirty="0" smtClean="0"/>
              <a:t>period for flextime </a:t>
            </a:r>
            <a:r>
              <a:rPr lang="en-US" sz="2000" dirty="0"/>
              <a:t>is </a:t>
            </a:r>
            <a:r>
              <a:rPr lang="en-US" sz="2000" dirty="0" smtClean="0"/>
              <a:t>from January to December. </a:t>
            </a:r>
            <a:r>
              <a:rPr lang="en-US" sz="2000" dirty="0"/>
              <a:t>Due to the corona pandemic, the settlement time </a:t>
            </a:r>
            <a:r>
              <a:rPr lang="en-US" sz="2000" dirty="0" smtClean="0"/>
              <a:t>has </a:t>
            </a:r>
            <a:r>
              <a:rPr lang="en-US" sz="2000" dirty="0"/>
              <a:t>been moved to 31 August.</a:t>
            </a:r>
            <a:endParaRPr lang="nb-NO" sz="2000" dirty="0" smtClean="0"/>
          </a:p>
        </p:txBody>
      </p:sp>
      <p:pic>
        <p:nvPicPr>
          <p:cNvPr id="4" name="Bilde 3" descr="File:Clock 11-02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4" y="509562"/>
            <a:ext cx="1255984" cy="12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32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en-US" dirty="0" smtClean="0"/>
              <a:t>IMPORTANT </a:t>
            </a:r>
            <a:r>
              <a:rPr lang="en-US" dirty="0"/>
              <a:t>CHANGES IN THE </a:t>
            </a:r>
            <a:r>
              <a:rPr lang="en-US" dirty="0" smtClean="0"/>
              <a:t>PAYROLL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640079" y="1874198"/>
            <a:ext cx="7789025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paid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12th of each month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(currently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15th)</a:t>
            </a:r>
          </a:p>
          <a:p>
            <a:pPr marL="342900" indent="-342900" fontAlgn="b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Monthly and hourly wage earners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paid on the 12th of each month</a:t>
            </a:r>
          </a:p>
          <a:p>
            <a:pPr marL="342900" indent="-342900" fontAlgn="b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Fees will be paid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twice a month</a:t>
            </a:r>
          </a:p>
          <a:p>
            <a:pPr marL="342900" indent="-342900" fontAlgn="b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Refunds for travel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expenses will be paid weekly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89" y="689054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Payment </a:t>
            </a:r>
            <a:r>
              <a:rPr lang="en-US" sz="3600" dirty="0"/>
              <a:t>of salary</a:t>
            </a:r>
          </a:p>
        </p:txBody>
      </p:sp>
      <p:pic>
        <p:nvPicPr>
          <p:cNvPr id="5" name="Bilde 4" descr="Download free photo of Payment,payroll,salary,paid,cash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81236"/>
            <a:ext cx="1162445" cy="11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ews: Japan to hire 50k Philippine workers starting 2019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4" y="3130521"/>
            <a:ext cx="3491345" cy="19638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3" y="1556129"/>
            <a:ext cx="5777345" cy="3471772"/>
          </a:xfrm>
        </p:spPr>
        <p:txBody>
          <a:bodyPr>
            <a:noAutofit/>
          </a:bodyPr>
          <a:lstStyle/>
          <a:p>
            <a:pPr fontAlgn="b">
              <a:defRPr/>
            </a:pPr>
            <a:r>
              <a:rPr lang="en-US" sz="2000" dirty="0"/>
              <a:t>From 1 May, UiO will operate with three </a:t>
            </a:r>
            <a:r>
              <a:rPr lang="en-US" sz="2000" dirty="0" smtClean="0"/>
              <a:t>employee categories instead </a:t>
            </a:r>
            <a:r>
              <a:rPr lang="en-US" sz="2000" dirty="0"/>
              <a:t>of two</a:t>
            </a:r>
          </a:p>
          <a:p>
            <a:pPr marL="400050" lvl="1" indent="0" fontAlgn="b">
              <a:buNone/>
              <a:defRPr/>
            </a:pPr>
            <a:r>
              <a:rPr lang="en-US" sz="1600" dirty="0"/>
              <a:t>Administrative staff</a:t>
            </a:r>
          </a:p>
          <a:p>
            <a:pPr marL="400050" lvl="1" indent="0" fontAlgn="b">
              <a:buNone/>
              <a:defRPr/>
            </a:pPr>
            <a:r>
              <a:rPr lang="en-US" sz="1600" dirty="0" smtClean="0"/>
              <a:t>Operational </a:t>
            </a:r>
            <a:r>
              <a:rPr lang="en-US" sz="1600" dirty="0"/>
              <a:t>and technical personnel / other employees</a:t>
            </a:r>
          </a:p>
          <a:p>
            <a:pPr marL="400050" lvl="1" indent="0" fontAlgn="b">
              <a:buNone/>
              <a:defRPr/>
            </a:pPr>
            <a:r>
              <a:rPr lang="en-US" sz="1600" dirty="0"/>
              <a:t>Teaching and research staff</a:t>
            </a:r>
          </a:p>
          <a:p>
            <a:pPr fontAlgn="b">
              <a:defRPr/>
            </a:pPr>
            <a:r>
              <a:rPr lang="en-US" sz="2000" dirty="0"/>
              <a:t>These categories will also be linked </a:t>
            </a:r>
            <a:r>
              <a:rPr lang="en-US" sz="2000" dirty="0" smtClean="0"/>
              <a:t>to salary cost in the accounts, in addition to other details such as </a:t>
            </a:r>
            <a:r>
              <a:rPr lang="en-US" sz="2000" dirty="0"/>
              <a:t>t</a:t>
            </a:r>
            <a:r>
              <a:rPr lang="en-US" sz="2000" dirty="0" smtClean="0"/>
              <a:t>he SCO code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2123815"/>
            <a:ext cx="8229600" cy="3471772"/>
          </a:xfrm>
        </p:spPr>
        <p:txBody>
          <a:bodyPr>
            <a:noAutofit/>
          </a:bodyPr>
          <a:lstStyle/>
          <a:p>
            <a:pPr fontAlgn="b">
              <a:defRPr/>
            </a:pPr>
            <a:r>
              <a:rPr lang="en-US" sz="2000" dirty="0" smtClean="0"/>
              <a:t>It will only be possible to record working hours </a:t>
            </a:r>
            <a:r>
              <a:rPr lang="en-US" sz="2000" dirty="0"/>
              <a:t>within the </a:t>
            </a:r>
            <a:r>
              <a:rPr lang="en-US" sz="2000" dirty="0" smtClean="0"/>
              <a:t>point in time </a:t>
            </a:r>
            <a:r>
              <a:rPr lang="en-US" sz="2000" dirty="0"/>
              <a:t>specified in the </a:t>
            </a:r>
            <a:r>
              <a:rPr lang="en-US" sz="2000" dirty="0" smtClean="0"/>
              <a:t>flextime </a:t>
            </a:r>
            <a:r>
              <a:rPr lang="en-US" sz="2000" dirty="0"/>
              <a:t>agreement</a:t>
            </a:r>
          </a:p>
          <a:p>
            <a:pPr fontAlgn="b">
              <a:defRPr/>
            </a:pPr>
            <a:r>
              <a:rPr lang="en-US" sz="2000" dirty="0"/>
              <a:t>Overtime can only be entered in accordance with contractual rules</a:t>
            </a:r>
          </a:p>
          <a:p>
            <a:pPr fontAlgn="b">
              <a:defRPr/>
            </a:pPr>
            <a:r>
              <a:rPr lang="en-US" sz="2000" dirty="0"/>
              <a:t>There is an automatic notification to </a:t>
            </a:r>
            <a:r>
              <a:rPr lang="en-US" sz="2000" dirty="0" smtClean="0"/>
              <a:t>your manager </a:t>
            </a:r>
            <a:r>
              <a:rPr lang="en-US" sz="2000" dirty="0"/>
              <a:t>in case of </a:t>
            </a:r>
            <a:r>
              <a:rPr lang="en-US" sz="2000" dirty="0" smtClean="0"/>
              <a:t>flextime that exceeds </a:t>
            </a:r>
            <a:r>
              <a:rPr lang="en-US" sz="2000" dirty="0"/>
              <a:t>-10 hours</a:t>
            </a:r>
          </a:p>
          <a:p>
            <a:pPr fontAlgn="b">
              <a:defRPr/>
            </a:pPr>
            <a:r>
              <a:rPr lang="en-US" sz="2000" dirty="0" smtClean="0"/>
              <a:t>A comment will be mandatory when </a:t>
            </a:r>
            <a:r>
              <a:rPr lang="en-US" sz="2000" dirty="0"/>
              <a:t>registering </a:t>
            </a:r>
            <a:r>
              <a:rPr lang="en-US" sz="2000" dirty="0" smtClean="0"/>
              <a:t>overtime</a:t>
            </a:r>
          </a:p>
          <a:p>
            <a:pPr fontAlgn="b">
              <a:defRPr/>
            </a:pPr>
            <a:r>
              <a:rPr lang="en-US" sz="2000" dirty="0" smtClean="0"/>
              <a:t>It will only be possible to make corrections in registered hours for the current and previous month.</a:t>
            </a:r>
          </a:p>
          <a:p>
            <a:pPr fontAlgn="b">
              <a:defRPr/>
            </a:pPr>
            <a:endParaRPr lang="nb-NO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2" y="805432"/>
            <a:ext cx="8229600" cy="864096"/>
          </a:xfrm>
        </p:spPr>
        <p:txBody>
          <a:bodyPr/>
          <a:lstStyle/>
          <a:p>
            <a:r>
              <a:rPr lang="en-US" dirty="0" smtClean="0"/>
              <a:t>Time Registration</a:t>
            </a:r>
            <a:endParaRPr lang="en-US" dirty="0"/>
          </a:p>
        </p:txBody>
      </p:sp>
      <p:pic>
        <p:nvPicPr>
          <p:cNvPr id="4" name="Bilde 3" descr="File:Clock 11-02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543495"/>
            <a:ext cx="1378517" cy="13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308"/>
            <a:ext cx="8229600" cy="864096"/>
          </a:xfrm>
        </p:spPr>
        <p:txBody>
          <a:bodyPr/>
          <a:lstStyle/>
          <a:p>
            <a:r>
              <a:rPr lang="nb-NO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528"/>
            <a:ext cx="8229600" cy="3471772"/>
          </a:xfrm>
        </p:spPr>
        <p:txBody>
          <a:bodyPr>
            <a:normAutofit fontScale="77500" lnSpcReduction="20000"/>
          </a:bodyPr>
          <a:lstStyle/>
          <a:p>
            <a:endParaRPr lang="nb-NO" dirty="0" smtClean="0"/>
          </a:p>
          <a:p>
            <a:r>
              <a:rPr lang="en-US" dirty="0"/>
              <a:t>All employees must enter their next of kin in a personal profile in </a:t>
            </a:r>
            <a:r>
              <a:rPr lang="en-US" dirty="0" smtClean="0"/>
              <a:t>the DFØ SAP </a:t>
            </a:r>
            <a:r>
              <a:rPr lang="en-US" dirty="0"/>
              <a:t>s</a:t>
            </a:r>
            <a:r>
              <a:rPr lang="en-US" dirty="0" smtClean="0"/>
              <a:t>elf-service portal</a:t>
            </a:r>
            <a:endParaRPr lang="en-US" dirty="0"/>
          </a:p>
          <a:p>
            <a:r>
              <a:rPr lang="en-US" dirty="0"/>
              <a:t>Employees' names and residential addresses for the new system are obtained from the National Population Register</a:t>
            </a:r>
          </a:p>
          <a:p>
            <a:r>
              <a:rPr lang="en-US" dirty="0"/>
              <a:t>There will be an update </a:t>
            </a:r>
            <a:r>
              <a:rPr lang="en-US" dirty="0" smtClean="0"/>
              <a:t>from </a:t>
            </a:r>
            <a:r>
              <a:rPr lang="en-US" dirty="0"/>
              <a:t>the National Register before the first payroll run on 12 May</a:t>
            </a:r>
          </a:p>
          <a:p>
            <a:r>
              <a:rPr lang="en-US" dirty="0"/>
              <a:t>Your staff profile at UiO retrieves data from the payroll </a:t>
            </a:r>
            <a:r>
              <a:rPr lang="en-US" dirty="0" smtClean="0"/>
              <a:t>system. If you currently have a different name on the employee webpages than you do in the National Register, the name on the employee pages will be changed when we switch systems.</a:t>
            </a:r>
            <a:endParaRPr lang="en-US" dirty="0"/>
          </a:p>
          <a:p>
            <a:r>
              <a:rPr lang="en-US" dirty="0"/>
              <a:t>It will not be possible to use nicknames for employees in the personnel </a:t>
            </a:r>
            <a:r>
              <a:rPr lang="en-US" dirty="0" smtClean="0"/>
              <a:t>data.</a:t>
            </a:r>
            <a:endParaRPr lang="nb-NO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9315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Employee information</a:t>
            </a:r>
            <a:endParaRPr lang="en-US" dirty="0"/>
          </a:p>
        </p:txBody>
      </p:sp>
      <p:pic>
        <p:nvPicPr>
          <p:cNvPr id="5" name="Bilde 4" descr="Person Individually Alon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7" y="748967"/>
            <a:ext cx="897773" cy="9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15" y="1242476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03" y="760150"/>
            <a:ext cx="7406640" cy="777686"/>
          </a:xfrm>
        </p:spPr>
        <p:txBody>
          <a:bodyPr>
            <a:normAutofit fontScale="90000"/>
          </a:bodyPr>
          <a:lstStyle/>
          <a:p>
            <a:pPr algn="l"/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en-US" sz="2700" dirty="0" smtClean="0"/>
              <a:t>Training </a:t>
            </a:r>
            <a:r>
              <a:rPr lang="en-US" sz="2700" dirty="0"/>
              <a:t>for </a:t>
            </a:r>
            <a:r>
              <a:rPr lang="en-US" sz="2700" dirty="0" smtClean="0"/>
              <a:t>administrative staff and </a:t>
            </a:r>
            <a:r>
              <a:rPr lang="en-US" sz="2700" dirty="0"/>
              <a:t>managers takes place in the period February to June 2021</a:t>
            </a:r>
            <a:r>
              <a:rPr lang="en-US" sz="3600" dirty="0"/>
              <a:t/>
            </a:r>
            <a:br>
              <a:rPr lang="en-US" sz="3600" dirty="0"/>
            </a:br>
            <a:endParaRPr lang="en-US" sz="324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3" y="1576849"/>
            <a:ext cx="7893802" cy="2569362"/>
          </a:xfrm>
        </p:spPr>
        <p:txBody>
          <a:bodyPr>
            <a:noAutofit/>
          </a:bodyPr>
          <a:lstStyle/>
          <a:p>
            <a:pPr marL="0" indent="0">
              <a:spcBef>
                <a:spcPts val="810"/>
              </a:spcBef>
              <a:buNone/>
            </a:pPr>
            <a:endParaRPr lang="en-US" sz="1800" dirty="0"/>
          </a:p>
          <a:p>
            <a:pPr>
              <a:spcBef>
                <a:spcPts val="810"/>
              </a:spcBef>
            </a:pPr>
            <a:r>
              <a:rPr lang="en-US" sz="1800" dirty="0"/>
              <a:t>Role-based training </a:t>
            </a:r>
            <a:endParaRPr lang="en-US" sz="1800" dirty="0" smtClean="0"/>
          </a:p>
          <a:p>
            <a:pPr>
              <a:spcBef>
                <a:spcPts val="810"/>
              </a:spcBef>
            </a:pPr>
            <a:r>
              <a:rPr lang="en-US" sz="1800" dirty="0" smtClean="0"/>
              <a:t>Combination </a:t>
            </a:r>
            <a:r>
              <a:rPr lang="en-US" sz="1800" dirty="0"/>
              <a:t>of </a:t>
            </a:r>
            <a:r>
              <a:rPr lang="en-US" sz="1800" dirty="0" smtClean="0"/>
              <a:t>e-learning, videos </a:t>
            </a:r>
            <a:r>
              <a:rPr lang="en-US" sz="1800" dirty="0"/>
              <a:t>and digital </a:t>
            </a:r>
            <a:r>
              <a:rPr lang="en-US" sz="1800" dirty="0" smtClean="0"/>
              <a:t>workshops and courses.</a:t>
            </a:r>
          </a:p>
          <a:p>
            <a:pPr marL="0" indent="0">
              <a:spcBef>
                <a:spcPts val="81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810"/>
              </a:spcBef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15" y="2861530"/>
            <a:ext cx="3553977" cy="21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Training </a:t>
            </a:r>
            <a:r>
              <a:rPr lang="nb-NO" dirty="0"/>
              <a:t>for all </a:t>
            </a:r>
            <a:r>
              <a:rPr lang="nb-NO" dirty="0" err="1"/>
              <a:t>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 </a:t>
            </a:r>
            <a:r>
              <a:rPr lang="en-US" dirty="0" err="1"/>
              <a:t>UiO's</a:t>
            </a:r>
            <a:r>
              <a:rPr lang="en-US" dirty="0"/>
              <a:t> </a:t>
            </a:r>
            <a:r>
              <a:rPr lang="en-US" dirty="0" smtClean="0"/>
              <a:t>“For employees” web pages: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e-learning</a:t>
            </a:r>
          </a:p>
          <a:p>
            <a:r>
              <a:rPr lang="en-US" dirty="0" smtClean="0"/>
              <a:t>videos </a:t>
            </a:r>
          </a:p>
          <a:p>
            <a:r>
              <a:rPr lang="en-US" dirty="0" smtClean="0"/>
              <a:t>guidelines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filling in travel invoices and reimbursements</a:t>
            </a:r>
            <a:r>
              <a:rPr lang="en-US" dirty="0" smtClean="0"/>
              <a:t>, register time </a:t>
            </a:r>
            <a:r>
              <a:rPr lang="en-US" dirty="0"/>
              <a:t>and absence records </a:t>
            </a:r>
            <a:r>
              <a:rPr lang="en-US" dirty="0" smtClean="0"/>
              <a:t>etc</a:t>
            </a:r>
            <a:r>
              <a:rPr lang="en-US" dirty="0"/>
              <a:t>. will be posted towards the end of April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5" y="963262"/>
            <a:ext cx="4873095" cy="4054100"/>
          </a:xfrm>
        </p:spPr>
        <p:txBody>
          <a:bodyPr>
            <a:noAutofit/>
          </a:bodyPr>
          <a:lstStyle/>
          <a:p>
            <a:pPr algn="l"/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en-US" sz="2400" dirty="0"/>
              <a:t>Link to the </a:t>
            </a:r>
            <a:r>
              <a:rPr lang="en-US" sz="2400" dirty="0" smtClean="0"/>
              <a:t>project </a:t>
            </a:r>
            <a:r>
              <a:rPr lang="en-US" sz="2400" dirty="0"/>
              <a:t>website</a:t>
            </a:r>
            <a:r>
              <a:rPr lang="nb-NO" sz="2800" dirty="0" smtClean="0"/>
              <a:t>: </a:t>
            </a:r>
            <a:br>
              <a:rPr lang="nb-NO" sz="2800" dirty="0" smtClean="0"/>
            </a:br>
            <a:r>
              <a:rPr lang="en-US" sz="1800" dirty="0">
                <a:hlinkClick r:id="rId3"/>
              </a:rPr>
              <a:t>UiO: </a:t>
            </a:r>
            <a:r>
              <a:rPr lang="en-US" sz="1800" dirty="0" err="1">
                <a:hlinkClick r:id="rId3"/>
              </a:rPr>
              <a:t>Økonomi</a:t>
            </a:r>
            <a:r>
              <a:rPr lang="en-US" sz="1800" dirty="0">
                <a:hlinkClick r:id="rId3"/>
              </a:rPr>
              <a:t> og </a:t>
            </a:r>
            <a:r>
              <a:rPr lang="en-US" sz="1800" dirty="0" err="1">
                <a:hlinkClick r:id="rId3"/>
              </a:rPr>
              <a:t>lønn</a:t>
            </a:r>
            <a:r>
              <a:rPr lang="en-US" sz="1800" dirty="0">
                <a:hlinkClick r:id="rId3"/>
              </a:rPr>
              <a:t> - For </a:t>
            </a:r>
            <a:r>
              <a:rPr lang="en-US" sz="1800" dirty="0" err="1">
                <a:hlinkClick r:id="rId3"/>
              </a:rPr>
              <a:t>ansatte</a:t>
            </a:r>
            <a:r>
              <a:rPr lang="en-US" sz="1800" dirty="0">
                <a:hlinkClick r:id="rId3"/>
              </a:rPr>
              <a:t> - </a:t>
            </a:r>
            <a:r>
              <a:rPr lang="en-US" sz="1800" dirty="0" err="1">
                <a:hlinkClick r:id="rId3"/>
              </a:rPr>
              <a:t>Universitetet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 err="1">
                <a:hlinkClick r:id="rId3"/>
              </a:rPr>
              <a:t>i</a:t>
            </a:r>
            <a:r>
              <a:rPr lang="en-US" sz="1800" dirty="0">
                <a:hlinkClick r:id="rId3"/>
              </a:rPr>
              <a:t> Oslo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en-US" sz="2400" dirty="0" smtClean="0"/>
              <a:t>If you </a:t>
            </a:r>
            <a:r>
              <a:rPr lang="en-US" sz="2400" dirty="0"/>
              <a:t>have any questions, please contact your </a:t>
            </a:r>
            <a:r>
              <a:rPr lang="en-US" sz="2400" dirty="0" smtClean="0"/>
              <a:t>local implementation coordinator (</a:t>
            </a:r>
            <a:r>
              <a:rPr lang="en-US" sz="2400" dirty="0" err="1" smtClean="0"/>
              <a:t>lokalt</a:t>
            </a:r>
            <a:r>
              <a:rPr lang="en-US" sz="2400" dirty="0" smtClean="0"/>
              <a:t> </a:t>
            </a:r>
            <a:r>
              <a:rPr lang="en-US" sz="2400" dirty="0" err="1" smtClean="0"/>
              <a:t>innførings-ansvarlige</a:t>
            </a:r>
            <a:r>
              <a:rPr lang="en-US" sz="2400" dirty="0" smtClean="0"/>
              <a:t>):</a:t>
            </a:r>
            <a:br>
              <a:rPr lang="en-US" sz="2400" dirty="0" smtClean="0"/>
            </a:br>
            <a:r>
              <a:rPr lang="en-US" sz="1800" dirty="0" err="1" smtClean="0">
                <a:hlinkClick r:id="rId4"/>
              </a:rPr>
              <a:t>Prosjektgruppe</a:t>
            </a:r>
            <a:r>
              <a:rPr lang="en-US" sz="1800" dirty="0">
                <a:hlinkClick r:id="rId4"/>
              </a:rPr>
              <a:t>, </a:t>
            </a:r>
            <a:r>
              <a:rPr lang="en-US" sz="1800" dirty="0" err="1">
                <a:hlinkClick r:id="rId4"/>
              </a:rPr>
              <a:t>styringsgruppe</a:t>
            </a:r>
            <a:r>
              <a:rPr lang="en-US" sz="1800" dirty="0">
                <a:hlinkClick r:id="rId4"/>
              </a:rPr>
              <a:t>, </a:t>
            </a:r>
            <a:r>
              <a:rPr lang="en-US" sz="1800" dirty="0" err="1">
                <a:hlinkClick r:id="rId4"/>
              </a:rPr>
              <a:t>faggrupper</a:t>
            </a:r>
            <a:r>
              <a:rPr lang="en-US" sz="1800" dirty="0">
                <a:hlinkClick r:id="rId4"/>
              </a:rPr>
              <a:t>, </a:t>
            </a:r>
            <a:r>
              <a:rPr lang="en-US" sz="1800" dirty="0" err="1">
                <a:hlinkClick r:id="rId4"/>
              </a:rPr>
              <a:t>ressursteam</a:t>
            </a:r>
            <a:r>
              <a:rPr lang="en-US" sz="1800" dirty="0">
                <a:hlinkClick r:id="rId4"/>
              </a:rPr>
              <a:t> og </a:t>
            </a:r>
            <a:r>
              <a:rPr lang="en-US" sz="1800" dirty="0" err="1">
                <a:hlinkClick r:id="rId4"/>
              </a:rPr>
              <a:t>lokalt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innføringsansvarlige</a:t>
            </a:r>
            <a:r>
              <a:rPr lang="en-US" sz="1800" dirty="0">
                <a:hlinkClick r:id="rId4"/>
              </a:rPr>
              <a:t> - For </a:t>
            </a:r>
            <a:r>
              <a:rPr lang="en-US" sz="1800" dirty="0" err="1">
                <a:hlinkClick r:id="rId4"/>
              </a:rPr>
              <a:t>ansatte</a:t>
            </a:r>
            <a:r>
              <a:rPr lang="en-US" sz="1800" dirty="0">
                <a:hlinkClick r:id="rId4"/>
              </a:rPr>
              <a:t> - </a:t>
            </a:r>
            <a:r>
              <a:rPr lang="en-US" sz="1800" dirty="0" err="1">
                <a:hlinkClick r:id="rId4"/>
              </a:rPr>
              <a:t>Universitetet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i</a:t>
            </a:r>
            <a:r>
              <a:rPr lang="en-US" sz="1800" dirty="0">
                <a:hlinkClick r:id="rId4"/>
              </a:rPr>
              <a:t> Oslo (uio.no)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2400" dirty="0"/>
              <a:t/>
            </a:r>
            <a:br>
              <a:rPr lang="nb-NO" sz="2400" dirty="0"/>
            </a:br>
            <a:endParaRPr lang="nb-NO" sz="2400" i="1" dirty="0"/>
          </a:p>
        </p:txBody>
      </p:sp>
      <p:pic>
        <p:nvPicPr>
          <p:cNvPr id="4" name="Bilde 3" descr="Question mar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50" y="814229"/>
            <a:ext cx="3473679" cy="34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724" y="481236"/>
            <a:ext cx="7559675" cy="772529"/>
          </a:xfrm>
        </p:spPr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BOTT?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253765"/>
            <a:ext cx="6875579" cy="3826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BOTT is</a:t>
            </a:r>
            <a:r>
              <a:rPr lang="nb-NO" sz="2000" dirty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administrative </a:t>
            </a:r>
            <a:r>
              <a:rPr lang="nb-NO" sz="2000" dirty="0" err="1" smtClean="0"/>
              <a:t>collaboration</a:t>
            </a:r>
            <a:r>
              <a:rPr lang="nb-NO" sz="2000" dirty="0" smtClean="0"/>
              <a:t> </a:t>
            </a:r>
            <a:r>
              <a:rPr lang="nb-NO" sz="2000" dirty="0" err="1" smtClean="0"/>
              <a:t>between</a:t>
            </a:r>
            <a:r>
              <a:rPr lang="nb-NO" sz="2000" dirty="0" smtClean="0"/>
              <a:t> </a:t>
            </a:r>
            <a:r>
              <a:rPr lang="nb-NO" sz="2000" dirty="0" err="1" smtClean="0"/>
              <a:t>University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Bergen (UiB), </a:t>
            </a:r>
            <a:r>
              <a:rPr lang="nb-NO" sz="2000" dirty="0" err="1" smtClean="0"/>
              <a:t>University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Oslo (UiO), Norwegian </a:t>
            </a:r>
            <a:r>
              <a:rPr lang="nb-NO" sz="2000" dirty="0" err="1" smtClean="0"/>
              <a:t>university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science and </a:t>
            </a:r>
            <a:r>
              <a:rPr lang="nb-NO" sz="2000" dirty="0" err="1" smtClean="0"/>
              <a:t>technology</a:t>
            </a:r>
            <a:r>
              <a:rPr lang="nb-NO" sz="2000" dirty="0" smtClean="0"/>
              <a:t> (NTNU) and </a:t>
            </a:r>
            <a:r>
              <a:rPr lang="nb-NO" sz="2000" dirty="0"/>
              <a:t>T</a:t>
            </a:r>
            <a:r>
              <a:rPr lang="nb-NO" sz="2000" dirty="0" smtClean="0"/>
              <a:t>he </a:t>
            </a:r>
            <a:r>
              <a:rPr lang="en-US" sz="2000" dirty="0" smtClean="0"/>
              <a:t>Arctic </a:t>
            </a:r>
            <a:r>
              <a:rPr lang="en-US" sz="2000" dirty="0"/>
              <a:t>University of </a:t>
            </a:r>
            <a:r>
              <a:rPr lang="en-US" sz="2000" dirty="0" smtClean="0"/>
              <a:t>Norway (</a:t>
            </a:r>
            <a:r>
              <a:rPr lang="en-US" sz="2000" dirty="0" err="1" smtClean="0"/>
              <a:t>UiT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nb-NO" sz="2000" dirty="0" smtClean="0"/>
          </a:p>
        </p:txBody>
      </p:sp>
      <p:grpSp>
        <p:nvGrpSpPr>
          <p:cNvPr id="13" name="Gruppe 12"/>
          <p:cNvGrpSpPr/>
          <p:nvPr/>
        </p:nvGrpSpPr>
        <p:grpSpPr>
          <a:xfrm>
            <a:off x="7411453" y="1345332"/>
            <a:ext cx="1196673" cy="3172141"/>
            <a:chOff x="-2" y="-18161"/>
            <a:chExt cx="2631234" cy="6876160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-18161"/>
              <a:ext cx="2631232" cy="2103562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801299"/>
              <a:ext cx="2631233" cy="1643007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5139120"/>
              <a:ext cx="2631234" cy="1718879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441940"/>
              <a:ext cx="2631230" cy="1821827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0" y="4736806"/>
            <a:ext cx="2217338" cy="562527"/>
          </a:xfrm>
          <a:prstGeom prst="rect">
            <a:avLst/>
          </a:prstGeom>
        </p:spPr>
      </p:pic>
      <p:pic>
        <p:nvPicPr>
          <p:cNvPr id="2052" name="Picture 4" descr="https://euc-powerpoint.officeapps.live.com/pods/GetClipboardImage.ashx?Id=fb1fdfe1-cdbe-43f5-9537-039100eef82e&amp;DC=GEU6&amp;wdoverrides=GetClipboardImageEnabled:tr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07919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724" y="481236"/>
            <a:ext cx="7559675" cy="772529"/>
          </a:xfrm>
        </p:spPr>
        <p:txBody>
          <a:bodyPr/>
          <a:lstStyle/>
          <a:p>
            <a:r>
              <a:rPr lang="nb-NO" dirty="0" smtClean="0"/>
              <a:t>DFØ is </a:t>
            </a:r>
            <a:r>
              <a:rPr lang="nb-NO" dirty="0" err="1" smtClean="0"/>
              <a:t>the</a:t>
            </a:r>
            <a:r>
              <a:rPr lang="nb-NO" dirty="0" smtClean="0"/>
              <a:t> Service </a:t>
            </a:r>
            <a:r>
              <a:rPr lang="nb-NO" dirty="0" smtClean="0"/>
              <a:t>Provider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253765"/>
            <a:ext cx="6875579" cy="3826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en-US" sz="2000" dirty="0"/>
              <a:t>The Norwegian Agency for Public and Financial Management (</a:t>
            </a:r>
            <a:r>
              <a:rPr lang="en-US" sz="2000" dirty="0" smtClean="0"/>
              <a:t>DFØ)</a:t>
            </a:r>
            <a:r>
              <a:rPr lang="nb-NO" sz="2000" dirty="0"/>
              <a:t> </a:t>
            </a:r>
            <a:r>
              <a:rPr lang="nb-NO" sz="2000" dirty="0" smtClean="0"/>
              <a:t>is </a:t>
            </a:r>
            <a:r>
              <a:rPr lang="en-US" sz="2000" dirty="0" smtClean="0"/>
              <a:t>the new </a:t>
            </a:r>
            <a:r>
              <a:rPr lang="en-US" sz="2000" dirty="0"/>
              <a:t>service provider </a:t>
            </a:r>
            <a:r>
              <a:rPr lang="en-US" sz="2000" dirty="0" smtClean="0"/>
              <a:t>of finance </a:t>
            </a:r>
            <a:r>
              <a:rPr lang="en-US" sz="2000" dirty="0"/>
              <a:t>and payroll </a:t>
            </a:r>
            <a:r>
              <a:rPr lang="en-US" sz="2000" dirty="0" smtClean="0"/>
              <a:t>solutions for </a:t>
            </a:r>
            <a:r>
              <a:rPr lang="nb-NO" sz="2000" dirty="0" smtClean="0"/>
              <a:t>BOTT.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Go Live </a:t>
            </a:r>
            <a:r>
              <a:rPr lang="nb-NO" sz="2000" dirty="0" err="1" smtClean="0"/>
              <a:t>Dates</a:t>
            </a:r>
            <a:r>
              <a:rPr lang="nb-NO" sz="2000" dirty="0" smtClean="0"/>
              <a:t>:</a:t>
            </a:r>
          </a:p>
          <a:p>
            <a:r>
              <a:rPr lang="nb-NO" sz="2000" dirty="0" smtClean="0"/>
              <a:t>UiB: 	1.1.2021 </a:t>
            </a:r>
          </a:p>
          <a:p>
            <a:r>
              <a:rPr lang="nb-NO" sz="2000" b="1" dirty="0" smtClean="0"/>
              <a:t>UiO: 1.5.2021</a:t>
            </a:r>
            <a:endParaRPr lang="nb-NO" b="1" dirty="0" smtClean="0"/>
          </a:p>
          <a:p>
            <a:r>
              <a:rPr lang="nb-NO" sz="2000" dirty="0" smtClean="0"/>
              <a:t>NTNU: </a:t>
            </a:r>
            <a:r>
              <a:rPr lang="nb-NO" sz="2000" dirty="0"/>
              <a:t>1.1.2022</a:t>
            </a:r>
          </a:p>
          <a:p>
            <a:r>
              <a:rPr lang="nb-NO" sz="2000" dirty="0" smtClean="0"/>
              <a:t>UiT: 	1.1.2022</a:t>
            </a:r>
            <a:endParaRPr lang="nb-NO" sz="20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0" y="4736806"/>
            <a:ext cx="2217338" cy="562527"/>
          </a:xfrm>
          <a:prstGeom prst="rect">
            <a:avLst/>
          </a:prstGeom>
        </p:spPr>
      </p:pic>
      <p:pic>
        <p:nvPicPr>
          <p:cNvPr id="2052" name="Picture 4" descr="https://euc-powerpoint.officeapps.live.com/pods/GetClipboardImage.ashx?Id=fb1fdfe1-cdbe-43f5-9537-039100eef82e&amp;DC=GEU6&amp;wdoverrides=GetClipboardImageEnabled: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07919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470" y="3512219"/>
            <a:ext cx="32956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BCA617-441D-4508-80C7-537C96CB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9340"/>
            <a:ext cx="7921625" cy="954088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does</a:t>
            </a:r>
            <a:r>
              <a:rPr lang="nb-NO" sz="2800" dirty="0" smtClean="0"/>
              <a:t> </a:t>
            </a:r>
            <a:r>
              <a:rPr lang="nb-NO" sz="2800" dirty="0" err="1" smtClean="0"/>
              <a:t>this</a:t>
            </a:r>
            <a:r>
              <a:rPr lang="nb-NO" sz="2800" dirty="0" smtClean="0"/>
              <a:t> </a:t>
            </a:r>
            <a:r>
              <a:rPr lang="nb-NO" sz="2800" dirty="0" err="1" smtClean="0"/>
              <a:t>mean</a:t>
            </a:r>
            <a:r>
              <a:rPr lang="nb-NO" sz="2800" dirty="0" smtClean="0"/>
              <a:t> for UiO?</a:t>
            </a:r>
            <a:endParaRPr lang="nb-NO" sz="2800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68FAD31E-39D7-4721-BD02-57E46D28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996" y="1731683"/>
            <a:ext cx="6530629" cy="3763681"/>
          </a:xfrm>
        </p:spPr>
        <p:txBody>
          <a:bodyPr/>
          <a:lstStyle/>
          <a:p>
            <a:r>
              <a:rPr lang="en-US" sz="2800" dirty="0" smtClean="0"/>
              <a:t>BOTT standardized administrative processes </a:t>
            </a:r>
            <a:r>
              <a:rPr lang="en-US" sz="2800" dirty="0"/>
              <a:t>and </a:t>
            </a:r>
            <a:r>
              <a:rPr lang="en-US" sz="2800" dirty="0" smtClean="0"/>
              <a:t>routines. </a:t>
            </a:r>
          </a:p>
          <a:p>
            <a:r>
              <a:rPr lang="en-US" sz="2800" dirty="0" smtClean="0"/>
              <a:t>New systems and </a:t>
            </a:r>
            <a:r>
              <a:rPr lang="en-US" sz="2800" dirty="0"/>
              <a:t>tools </a:t>
            </a:r>
            <a:r>
              <a:rPr lang="en-US" sz="2800" dirty="0" smtClean="0"/>
              <a:t>with </a:t>
            </a:r>
            <a:r>
              <a:rPr lang="nb-NO" sz="2800" dirty="0" smtClean="0"/>
              <a:t>DFØ as </a:t>
            </a:r>
            <a:r>
              <a:rPr lang="nb-NO" sz="2800" dirty="0" err="1" smtClean="0"/>
              <a:t>our</a:t>
            </a:r>
            <a:r>
              <a:rPr lang="nb-NO" sz="2800" dirty="0" smtClean="0"/>
              <a:t> </a:t>
            </a:r>
            <a:r>
              <a:rPr lang="nb-NO" sz="2800" dirty="0" err="1" smtClean="0"/>
              <a:t>new</a:t>
            </a:r>
            <a:r>
              <a:rPr lang="nb-NO" sz="2800" dirty="0" smtClean="0"/>
              <a:t> service provider.</a:t>
            </a:r>
            <a:endParaRPr lang="nb-NO" sz="2800" dirty="0"/>
          </a:p>
          <a:p>
            <a:endParaRPr lang="nb-NO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519193" y="1255363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Financial </a:t>
            </a:r>
            <a:r>
              <a:rPr lang="en-US" sz="1100" dirty="0"/>
              <a:t>M</a:t>
            </a:r>
            <a:r>
              <a:rPr lang="en-US" sz="1100" dirty="0" smtClean="0"/>
              <a:t>odel and Accounting</a:t>
            </a:r>
            <a:endParaRPr lang="nb-NO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516616" y="1926953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Project </a:t>
            </a:r>
            <a:r>
              <a:rPr lang="en-US" sz="1100" dirty="0"/>
              <a:t>A</a:t>
            </a:r>
            <a:r>
              <a:rPr lang="en-US" sz="1100" dirty="0" smtClean="0"/>
              <a:t>ccounting</a:t>
            </a:r>
            <a:endParaRPr lang="nb-NO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521781" y="2598545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Budgeting </a:t>
            </a:r>
            <a:endParaRPr lang="nb-NO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526944" y="3270131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Purchase to Pay</a:t>
            </a:r>
            <a:endParaRPr lang="nb-NO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532110" y="3918481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Accounts Receivable </a:t>
            </a:r>
            <a:endParaRPr lang="nb-NO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545027" y="4574586"/>
            <a:ext cx="1108129" cy="557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Payroll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3738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new</a:t>
            </a:r>
            <a:r>
              <a:rPr lang="nb-NO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Finance              		UNIT4 </a:t>
            </a:r>
            <a:r>
              <a:rPr lang="nb-NO" sz="2200" dirty="0"/>
              <a:t>ERP</a:t>
            </a:r>
          </a:p>
          <a:p>
            <a:r>
              <a:rPr lang="nb-NO" sz="2200" dirty="0" err="1"/>
              <a:t>P</a:t>
            </a:r>
            <a:r>
              <a:rPr lang="nb-NO" sz="2200" dirty="0" err="1" smtClean="0"/>
              <a:t>urchase</a:t>
            </a:r>
            <a:r>
              <a:rPr lang="nb-NO" sz="2200" dirty="0" smtClean="0"/>
              <a:t> to </a:t>
            </a:r>
            <a:r>
              <a:rPr lang="nb-NO" sz="2200" dirty="0" err="1" smtClean="0"/>
              <a:t>Pay</a:t>
            </a:r>
            <a:r>
              <a:rPr lang="nb-NO" sz="2200" dirty="0" smtClean="0"/>
              <a:t>             	UNIT4 ERP</a:t>
            </a:r>
            <a:endParaRPr lang="nb-NO" sz="2200" dirty="0"/>
          </a:p>
          <a:p>
            <a:r>
              <a:rPr lang="nb-NO" sz="2200" dirty="0" err="1" smtClean="0"/>
              <a:t>Payroll</a:t>
            </a:r>
            <a:r>
              <a:rPr lang="nb-NO" sz="2200" dirty="0" smtClean="0"/>
              <a:t> 	         		DFØ SAP </a:t>
            </a:r>
            <a:br>
              <a:rPr lang="nb-NO" sz="2200" dirty="0" smtClean="0"/>
            </a:br>
            <a:endParaRPr lang="nb-NO" sz="2200" dirty="0" smtClean="0"/>
          </a:p>
          <a:p>
            <a:r>
              <a:rPr lang="nb-NO" sz="2200" dirty="0" smtClean="0"/>
              <a:t>HR/Personell  </a:t>
            </a:r>
            <a:r>
              <a:rPr lang="nb-NO" sz="2200" dirty="0"/>
              <a:t>	 </a:t>
            </a:r>
            <a:r>
              <a:rPr lang="nb-NO" sz="2200" dirty="0" smtClean="0"/>
              <a:t>        	DFØ SAP </a:t>
            </a:r>
            <a:r>
              <a:rPr lang="nb-NO" sz="2200" dirty="0" err="1" smtClean="0"/>
              <a:t>self</a:t>
            </a:r>
            <a:r>
              <a:rPr lang="nb-NO" sz="2200" dirty="0" smtClean="0"/>
              <a:t>-service portal</a:t>
            </a:r>
            <a:endParaRPr lang="nb-NO" sz="2200" dirty="0"/>
          </a:p>
          <a:p>
            <a:pPr lvl="1"/>
            <a:r>
              <a:rPr lang="en-US" dirty="0" smtClean="0"/>
              <a:t>Time </a:t>
            </a:r>
            <a:r>
              <a:rPr lang="en-US" dirty="0"/>
              <a:t>and absence records, expenses, leave applications, </a:t>
            </a:r>
            <a:r>
              <a:rPr lang="en-US" dirty="0" smtClean="0"/>
              <a:t>flextime, transfer </a:t>
            </a:r>
            <a:r>
              <a:rPr lang="en-US" dirty="0"/>
              <a:t>of vacation </a:t>
            </a:r>
            <a:r>
              <a:rPr lang="en-US" dirty="0" smtClean="0"/>
              <a:t>days, travel invoices etc.</a:t>
            </a:r>
            <a:endParaRPr lang="nb-NO" dirty="0"/>
          </a:p>
          <a:p>
            <a:pPr lvl="1"/>
            <a:r>
              <a:rPr lang="en-US" dirty="0" smtClean="0"/>
              <a:t>DFØ also provides a mobile phone app </a:t>
            </a:r>
            <a:r>
              <a:rPr lang="en-US" dirty="0"/>
              <a:t>(DFØ </a:t>
            </a:r>
            <a:r>
              <a:rPr lang="en-US" dirty="0" smtClean="0"/>
              <a:t>app) where these </a:t>
            </a:r>
            <a:r>
              <a:rPr lang="en-US" dirty="0"/>
              <a:t>tasks can be </a:t>
            </a:r>
            <a:r>
              <a:rPr lang="en-US" dirty="0" smtClean="0"/>
              <a:t>performed</a:t>
            </a:r>
            <a:endParaRPr lang="nb-NO" sz="22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ight Arrow 3"/>
          <p:cNvSpPr/>
          <p:nvPr/>
        </p:nvSpPr>
        <p:spPr>
          <a:xfrm>
            <a:off x="3116598" y="1839747"/>
            <a:ext cx="659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16598" y="2207523"/>
            <a:ext cx="659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88678" y="3369250"/>
            <a:ext cx="71916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16598" y="2682930"/>
            <a:ext cx="6895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08" y="1691267"/>
            <a:ext cx="1790700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24" y="2598435"/>
            <a:ext cx="8953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82"/>
            <a:ext cx="8229600" cy="117565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Systems that </a:t>
            </a:r>
            <a:r>
              <a:rPr lang="en-US" dirty="0" smtClean="0"/>
              <a:t>will </a:t>
            </a:r>
            <a:r>
              <a:rPr lang="en-US" dirty="0"/>
              <a:t>not </a:t>
            </a:r>
            <a:r>
              <a:rPr lang="en-US" dirty="0" smtClean="0"/>
              <a:t>be replaced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7" y="1803846"/>
            <a:ext cx="7098224" cy="3442331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dirty="0" err="1" smtClean="0"/>
              <a:t>reporting</a:t>
            </a:r>
            <a:r>
              <a:rPr lang="nb-NO" sz="2800" dirty="0" smtClean="0"/>
              <a:t> </a:t>
            </a:r>
            <a:r>
              <a:rPr lang="nb-NO" sz="2800" dirty="0" err="1" smtClean="0"/>
              <a:t>tool</a:t>
            </a:r>
            <a:r>
              <a:rPr lang="nb-NO" sz="2800" dirty="0" smtClean="0"/>
              <a:t> </a:t>
            </a:r>
            <a:r>
              <a:rPr lang="nb-NO" sz="2800" dirty="0" err="1" smtClean="0"/>
              <a:t>Tableau</a:t>
            </a:r>
            <a:endParaRPr lang="nb-NO" sz="2800" dirty="0" smtClean="0"/>
          </a:p>
          <a:p>
            <a:r>
              <a:rPr lang="nb-NO" sz="2800" dirty="0" smtClean="0"/>
              <a:t>The </a:t>
            </a:r>
            <a:r>
              <a:rPr lang="nb-NO" sz="2800" dirty="0" err="1" smtClean="0"/>
              <a:t>TendSign</a:t>
            </a:r>
            <a:r>
              <a:rPr lang="nb-NO" sz="2800" dirty="0" smtClean="0"/>
              <a:t> </a:t>
            </a:r>
            <a:r>
              <a:rPr lang="nb-NO" sz="2800" dirty="0" err="1" smtClean="0"/>
              <a:t>tool</a:t>
            </a:r>
            <a:r>
              <a:rPr lang="nb-NO" sz="2800" dirty="0"/>
              <a:t> </a:t>
            </a:r>
            <a:r>
              <a:rPr lang="nb-NO" sz="2800" dirty="0" smtClean="0"/>
              <a:t>for </a:t>
            </a:r>
            <a:r>
              <a:rPr lang="nb-NO" sz="2800" dirty="0" err="1" smtClean="0"/>
              <a:t>competition</a:t>
            </a:r>
            <a:r>
              <a:rPr lang="nb-NO" sz="2800" dirty="0" smtClean="0"/>
              <a:t> and </a:t>
            </a:r>
            <a:r>
              <a:rPr lang="nb-NO" sz="2800" dirty="0" err="1" smtClean="0"/>
              <a:t>contract</a:t>
            </a:r>
            <a:r>
              <a:rPr lang="nb-NO" sz="2800" dirty="0" smtClean="0"/>
              <a:t> </a:t>
            </a:r>
            <a:r>
              <a:rPr lang="nb-NO" sz="2800" dirty="0" err="1" smtClean="0"/>
              <a:t>administration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622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76" y="1340197"/>
            <a:ext cx="8229600" cy="34717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NEW FINANCIAL MODEL</a:t>
            </a:r>
          </a:p>
        </p:txBody>
      </p:sp>
    </p:spTree>
    <p:extLst>
      <p:ext uri="{BB962C8B-B14F-4D97-AF65-F5344CB8AC3E}">
        <p14:creationId xmlns:p14="http://schemas.microsoft.com/office/powerpoint/2010/main" val="3087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F385C3030C6A44BA4C38AC5C1CB8FC" ma:contentTypeVersion="6" ma:contentTypeDescription="Opprett et nytt dokument." ma:contentTypeScope="" ma:versionID="4eb2d2bcb3430bb39e39f2a401d4127c">
  <xsd:schema xmlns:xsd="http://www.w3.org/2001/XMLSchema" xmlns:xs="http://www.w3.org/2001/XMLSchema" xmlns:p="http://schemas.microsoft.com/office/2006/metadata/properties" xmlns:ns2="9e53b3df-7f6b-4bd7-ac4c-bde73eb5098f" xmlns:ns3="ba7dc617-a4f4-4409-9cad-af25c0d7619f" targetNamespace="http://schemas.microsoft.com/office/2006/metadata/properties" ma:root="true" ma:fieldsID="f9bfc8418241b939a1d96326897f7567" ns2:_="" ns3:_="">
    <xsd:import namespace="9e53b3df-7f6b-4bd7-ac4c-bde73eb5098f"/>
    <xsd:import namespace="ba7dc617-a4f4-4409-9cad-af25c0d76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b3df-7f6b-4bd7-ac4c-bde73eb50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c617-a4f4-4409-9cad-af25c0d76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3018A7-7078-4F96-9648-C10896EE47F6}">
  <ds:schemaRefs>
    <ds:schemaRef ds:uri="9e53b3df-7f6b-4bd7-ac4c-bde73eb5098f"/>
    <ds:schemaRef ds:uri="ba7dc617-a4f4-4409-9cad-af25c0d76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D1DF4B-AC2D-4368-8839-1B49ADE11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B867F7-0025-4D01-B085-AC7B6283D133}">
  <ds:schemaRefs>
    <ds:schemaRef ds:uri="http://schemas.openxmlformats.org/package/2006/metadata/core-properties"/>
    <ds:schemaRef ds:uri="ba7dc617-a4f4-4409-9cad-af25c0d761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e53b3df-7f6b-4bd7-ac4c-bde73eb509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8553</TotalTime>
  <Words>2306</Words>
  <Application>Microsoft Office PowerPoint</Application>
  <PresentationFormat>On-screen Show (16:10)</PresentationFormat>
  <Paragraphs>353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ヒラギノ角ゴ Pro W3</vt:lpstr>
      <vt:lpstr>Office-tema</vt:lpstr>
      <vt:lpstr>Changes in the finance, payroll and HR/personnel area from 1 May 2021, and important dates and deadlines</vt:lpstr>
      <vt:lpstr>Contents </vt:lpstr>
      <vt:lpstr>PowerPoint Presentation</vt:lpstr>
      <vt:lpstr>What is BOTT?</vt:lpstr>
      <vt:lpstr>DFØ is the Service Provider </vt:lpstr>
      <vt:lpstr>What does this mean for UiO?</vt:lpstr>
      <vt:lpstr>The new systems</vt:lpstr>
      <vt:lpstr>  Systems that will not be replaced </vt:lpstr>
      <vt:lpstr>PowerPoint Presentation</vt:lpstr>
      <vt:lpstr>BOTT Financial Model 1.0</vt:lpstr>
      <vt:lpstr>Construction of the Financial Model</vt:lpstr>
      <vt:lpstr> Dimensions in BOTT Financial Model 1.0 </vt:lpstr>
      <vt:lpstr>PowerPoint Presentation</vt:lpstr>
      <vt:lpstr>Sponsored and comission-based activity (BOA projects)</vt:lpstr>
      <vt:lpstr>Budget allocations </vt:lpstr>
      <vt:lpstr>Dimension Delprosjekt (Subproject) Levels of relations</vt:lpstr>
      <vt:lpstr>Relations on delprosjekt (subproject) Budget allocations  </vt:lpstr>
      <vt:lpstr>The Financial Model   one piece of a bigger picture</vt:lpstr>
      <vt:lpstr>PowerPoint Presentation</vt:lpstr>
      <vt:lpstr>PowerPoint Presentation</vt:lpstr>
      <vt:lpstr>PowerPoint Presentation</vt:lpstr>
      <vt:lpstr>Purchase Orders 15 March – 1 May</vt:lpstr>
      <vt:lpstr>PowerPoint Presentation</vt:lpstr>
      <vt:lpstr>Hourly hires and assignment contracts new solution</vt:lpstr>
      <vt:lpstr>PowerPoint Presentation</vt:lpstr>
      <vt:lpstr>Registration of working hours, holidays, etc.</vt:lpstr>
      <vt:lpstr>Applications for leave and holiday </vt:lpstr>
      <vt:lpstr> Travel invoices and refund claims</vt:lpstr>
      <vt:lpstr>Historical data</vt:lpstr>
      <vt:lpstr> Flextime  </vt:lpstr>
      <vt:lpstr>PowerPoint Presentation</vt:lpstr>
      <vt:lpstr>Payment of salary</vt:lpstr>
      <vt:lpstr>Employee categories</vt:lpstr>
      <vt:lpstr>Time Registration</vt:lpstr>
      <vt:lpstr> </vt:lpstr>
      <vt:lpstr>PowerPoint Presentation</vt:lpstr>
      <vt:lpstr> Training for administrative staff and managers takes place in the period February to June 2021 </vt:lpstr>
      <vt:lpstr>Training for all employees</vt:lpstr>
      <vt:lpstr> Link to the project website:  UiO: Økonomi og lønn - For ansatte - Universitetet i Oslo  If you have any questions, please contact your local implementation coordinator (lokalt innførings-ansvarlige): Prosjektgruppe, styringsgruppe, faggrupper, ressursteam og lokalt innføringsansvarlige - For ansatte - Universitetet i Oslo (uio.no)  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Lien</dc:creator>
  <cp:lastModifiedBy>Koyote Millar</cp:lastModifiedBy>
  <cp:revision>675</cp:revision>
  <cp:lastPrinted>2020-03-03T18:06:45Z</cp:lastPrinted>
  <dcterms:created xsi:type="dcterms:W3CDTF">2018-11-26T13:02:02Z</dcterms:created>
  <dcterms:modified xsi:type="dcterms:W3CDTF">2021-03-23T09:01:34Z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0x01010082F385C3030C6A44BA4C38AC5C1CB8FC</vt:lpwstr>
  </property>
  <property fmtid="{D5CDD505-2E9C-101B-9397-08002B2CF9AE}" pid="3" name="AuthorIds_UIVersion_1024">
    <vt:lpwstr>21</vt:lpwstr>
  </property>
  <property fmtid="{D5CDD505-2E9C-101B-9397-08002B2CF9AE}" pid="4" name="AuthorIds_UIVersion_1536">
    <vt:lpwstr>21</vt:lpwstr>
  </property>
</Properties>
</file>