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sldIdLst>
    <p:sldId id="257" r:id="rId3"/>
    <p:sldId id="626" r:id="rId4"/>
    <p:sldId id="322" r:id="rId5"/>
    <p:sldId id="464" r:id="rId6"/>
    <p:sldId id="326" r:id="rId7"/>
    <p:sldId id="327" r:id="rId8"/>
    <p:sldId id="261" r:id="rId9"/>
    <p:sldId id="286" r:id="rId10"/>
    <p:sldId id="314"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625" r:id="rId30"/>
    <p:sldId id="816" r:id="rId31"/>
    <p:sldId id="270" r:id="rId32"/>
    <p:sldId id="349" r:id="rId33"/>
    <p:sldId id="351" r:id="rId34"/>
    <p:sldId id="815" r:id="rId35"/>
    <p:sldId id="558" r:id="rId36"/>
    <p:sldId id="606" r:id="rId37"/>
    <p:sldId id="559" r:id="rId3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A55"/>
    <a:srgbClr val="003D7A"/>
    <a:srgbClr val="3E628A"/>
    <a:srgbClr val="CFDAF1"/>
    <a:srgbClr val="E8EDF8"/>
    <a:srgbClr val="9DB7E1"/>
    <a:srgbClr val="00509E"/>
    <a:srgbClr val="5E6812"/>
    <a:srgbClr val="0066CC"/>
    <a:srgbClr val="1C7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5" autoAdjust="0"/>
    <p:restoredTop sz="53018" autoAdjust="0"/>
  </p:normalViewPr>
  <p:slideViewPr>
    <p:cSldViewPr snapToGrid="0">
      <p:cViewPr varScale="1">
        <p:scale>
          <a:sx n="36" d="100"/>
          <a:sy n="36" d="100"/>
        </p:scale>
        <p:origin x="1132"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2582"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25493-95D2-4CC3-803E-DC0EDE29D0AE}" type="datetimeFigureOut">
              <a:rPr lang="nb-NO" smtClean="0"/>
              <a:t>10.05.2022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C6B9C-FD6F-4F6B-B55D-A77440A62333}" type="slidenum">
              <a:rPr lang="nb-NO" smtClean="0"/>
              <a:t>‹#›</a:t>
            </a:fld>
            <a:endParaRPr lang="nb-NO"/>
          </a:p>
        </p:txBody>
      </p:sp>
    </p:spTree>
    <p:extLst>
      <p:ext uri="{BB962C8B-B14F-4D97-AF65-F5344CB8AC3E}">
        <p14:creationId xmlns:p14="http://schemas.microsoft.com/office/powerpoint/2010/main" val="354786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ami.no/magasin-arbeid-og-helse-20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olRPXgIP3o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B94D-D502-425F-B9FF-08F8288D284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43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600"/>
              </a:spcAft>
            </a:pP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3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596900"/>
            <a:ext cx="5486400" cy="3086100"/>
          </a:xfrm>
        </p:spPr>
      </p:sp>
      <p:sp>
        <p:nvSpPr>
          <p:cNvPr id="3" name="Plassholder for notater 2"/>
          <p:cNvSpPr>
            <a:spLocks noGrp="1"/>
          </p:cNvSpPr>
          <p:nvPr>
            <p:ph type="body" idx="1"/>
          </p:nvPr>
        </p:nvSpPr>
        <p:spPr>
          <a:xfrm>
            <a:off x="685800" y="3820887"/>
            <a:ext cx="5486400" cy="4864326"/>
          </a:xfrm>
        </p:spPr>
        <p:txBody>
          <a:bodyPr/>
          <a:lstStyle/>
          <a:p>
            <a:r>
              <a:rPr lang="en-US" sz="1400" dirty="0">
                <a:effectLst/>
              </a:rPr>
              <a:t>The bar charts shows the average response on single questions (green charts) ore scales about a theme (blue charts) in the survey. </a:t>
            </a:r>
            <a:r>
              <a:rPr lang="nb-NO" sz="1400" dirty="0">
                <a:cs typeface="Arial" panose="020B0604020202020204" pitchFamily="34" charset="0"/>
              </a:rPr>
              <a:t>The </a:t>
            </a:r>
            <a:r>
              <a:rPr lang="nb-NO" sz="1400" dirty="0" err="1">
                <a:cs typeface="Arial" panose="020B0604020202020204" pitchFamily="34" charset="0"/>
              </a:rPr>
              <a:t>value</a:t>
            </a:r>
            <a:r>
              <a:rPr lang="nb-NO" sz="1400" dirty="0">
                <a:cs typeface="Arial" panose="020B0604020202020204" pitchFamily="34" charset="0"/>
              </a:rPr>
              <a:t> is </a:t>
            </a:r>
            <a:r>
              <a:rPr lang="nb-NO" sz="1400" dirty="0" err="1">
                <a:cs typeface="Arial" panose="020B0604020202020204" pitchFamily="34" charset="0"/>
              </a:rPr>
              <a:t>specified</a:t>
            </a:r>
            <a:r>
              <a:rPr lang="nb-NO" sz="1400" dirty="0">
                <a:cs typeface="Arial" panose="020B0604020202020204" pitchFamily="34" charset="0"/>
              </a:rPr>
              <a:t> to </a:t>
            </a:r>
            <a:r>
              <a:rPr lang="nb-NO" sz="1400" dirty="0" err="1">
                <a:cs typeface="Arial" panose="020B0604020202020204" pitchFamily="34" charset="0"/>
              </a:rPr>
              <a:t>the</a:t>
            </a:r>
            <a:r>
              <a:rPr lang="nb-NO" sz="1400" dirty="0">
                <a:cs typeface="Arial" panose="020B0604020202020204" pitchFamily="34" charset="0"/>
              </a:rPr>
              <a:t> right </a:t>
            </a:r>
            <a:r>
              <a:rPr lang="nb-NO" sz="1400" dirty="0" err="1">
                <a:cs typeface="Arial" panose="020B0604020202020204" pitchFamily="34" charset="0"/>
              </a:rPr>
              <a:t>of</a:t>
            </a:r>
            <a:r>
              <a:rPr lang="nb-NO" sz="1400" dirty="0">
                <a:cs typeface="Arial" panose="020B0604020202020204" pitchFamily="34" charset="0"/>
              </a:rPr>
              <a:t> </a:t>
            </a:r>
            <a:r>
              <a:rPr lang="nb-NO" sz="1400" dirty="0" err="1">
                <a:cs typeface="Arial" panose="020B0604020202020204" pitchFamily="34" charset="0"/>
              </a:rPr>
              <a:t>the</a:t>
            </a:r>
            <a:r>
              <a:rPr lang="nb-NO" sz="1400" dirty="0">
                <a:cs typeface="Arial" panose="020B0604020202020204" pitchFamily="34" charset="0"/>
              </a:rPr>
              <a:t> </a:t>
            </a:r>
            <a:r>
              <a:rPr lang="nb-NO" sz="1400" dirty="0" err="1">
                <a:cs typeface="Arial" panose="020B0604020202020204" pitchFamily="34" charset="0"/>
              </a:rPr>
              <a:t>column</a:t>
            </a:r>
            <a:r>
              <a:rPr lang="nb-NO" sz="1400" dirty="0">
                <a:cs typeface="Arial" panose="020B0604020202020204" pitchFamily="34" charset="0"/>
              </a:rPr>
              <a:t>.</a:t>
            </a:r>
            <a:endParaRPr lang="en-US"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All responses are coded to make 5 the most positive response. </a:t>
            </a:r>
          </a:p>
          <a:p>
            <a:endParaRPr lang="en-US" sz="1400" dirty="0">
              <a:effectLst/>
            </a:endParaRPr>
          </a:p>
          <a:p>
            <a:r>
              <a:rPr lang="en-US" sz="1400" dirty="0">
                <a:effectLst/>
              </a:rPr>
              <a:t>It was possible to choose five alternative responses to each statement. The end points was defined in three possible ways: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Strongly</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disagree</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 To a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very</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low</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degree</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Very</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rarely</a:t>
            </a:r>
            <a:endPar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Strongly</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agree</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 To a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very</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high</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degree</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Very</a:t>
            </a:r>
            <a:r>
              <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nb-NO" sz="1400" b="0" i="0" u="none" strike="noStrike" kern="1200" cap="none" spc="0" normalizeH="0" baseline="0" noProof="0" dirty="0" err="1">
                <a:ln>
                  <a:noFill/>
                </a:ln>
                <a:solidFill>
                  <a:prstClr val="black"/>
                </a:solidFill>
                <a:effectLst/>
                <a:uLnTx/>
                <a:uFillTx/>
                <a:ea typeface="+mn-ea"/>
                <a:cs typeface="Arial" panose="020B0604020202020204" pitchFamily="34" charset="0"/>
              </a:rPr>
              <a:t>often</a:t>
            </a:r>
            <a:endPar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ea typeface="+mn-ea"/>
                <a:cs typeface="+mn-cs"/>
              </a:rPr>
              <a:t>In cases were the questions not are relevant for everyone to answer, “Not applicable" has been an answer option.</a:t>
            </a:r>
            <a:endParaRPr kumimoji="0" lang="nb-NO" sz="1400" b="0" i="0" u="none" strike="noStrike" kern="1200" cap="none" spc="0" normalizeH="0" baseline="0" noProof="0" dirty="0">
              <a:ln>
                <a:noFill/>
              </a:ln>
              <a:solidFill>
                <a:prstClr val="black"/>
              </a:solidFill>
              <a:effectLst/>
              <a:uLnTx/>
              <a:uFillTx/>
              <a:ea typeface="+mn-ea"/>
              <a:cs typeface="+mn-cs"/>
            </a:endParaRPr>
          </a:p>
          <a:p>
            <a:endParaRPr lang="en-US" sz="1400" dirty="0">
              <a:effectLst/>
            </a:endParaRPr>
          </a:p>
          <a:p>
            <a:r>
              <a:rPr lang="en-US" sz="1400" dirty="0">
                <a:effectLst/>
              </a:rPr>
              <a:t>The standard deviation is an indication of variation from the mean and tell something about how much diversification there is in the data. </a:t>
            </a:r>
            <a:r>
              <a:rPr lang="nb-NO" sz="1400" dirty="0">
                <a:cs typeface="Arial" panose="020B0604020202020204" pitchFamily="34" charset="0"/>
              </a:rPr>
              <a:t>The </a:t>
            </a:r>
            <a:r>
              <a:rPr lang="nb-NO" sz="1400" dirty="0" err="1">
                <a:cs typeface="Arial" panose="020B0604020202020204" pitchFamily="34" charset="0"/>
              </a:rPr>
              <a:t>value</a:t>
            </a:r>
            <a:r>
              <a:rPr lang="nb-NO" sz="1400" dirty="0">
                <a:cs typeface="Arial" panose="020B0604020202020204" pitchFamily="34" charset="0"/>
              </a:rPr>
              <a:t> is </a:t>
            </a:r>
            <a:r>
              <a:rPr lang="nb-NO" sz="1400" dirty="0" err="1">
                <a:cs typeface="Arial" panose="020B0604020202020204" pitchFamily="34" charset="0"/>
              </a:rPr>
              <a:t>specified</a:t>
            </a:r>
            <a:r>
              <a:rPr lang="nb-NO" sz="1400" dirty="0">
                <a:cs typeface="Arial" panose="020B0604020202020204" pitchFamily="34" charset="0"/>
              </a:rPr>
              <a:t> in </a:t>
            </a:r>
            <a:r>
              <a:rPr lang="nb-NO" sz="1400" dirty="0" err="1">
                <a:cs typeface="Arial" panose="020B0604020202020204" pitchFamily="34" charset="0"/>
              </a:rPr>
              <a:t>parenthesis</a:t>
            </a:r>
            <a:r>
              <a:rPr lang="nb-NO" sz="1400" dirty="0">
                <a:cs typeface="Arial" panose="020B0604020202020204" pitchFamily="34" charset="0"/>
              </a:rPr>
              <a:t> to </a:t>
            </a:r>
            <a:r>
              <a:rPr lang="nb-NO" sz="1400" dirty="0" err="1">
                <a:cs typeface="Arial" panose="020B0604020202020204" pitchFamily="34" charset="0"/>
              </a:rPr>
              <a:t>the</a:t>
            </a:r>
            <a:r>
              <a:rPr lang="nb-NO" sz="1400" dirty="0">
                <a:cs typeface="Arial" panose="020B0604020202020204" pitchFamily="34" charset="0"/>
              </a:rPr>
              <a:t> right </a:t>
            </a:r>
            <a:r>
              <a:rPr lang="nb-NO" sz="1400" dirty="0" err="1">
                <a:cs typeface="Arial" panose="020B0604020202020204" pitchFamily="34" charset="0"/>
              </a:rPr>
              <a:t>of</a:t>
            </a:r>
            <a:r>
              <a:rPr lang="nb-NO" sz="1400" dirty="0">
                <a:cs typeface="Arial" panose="020B0604020202020204" pitchFamily="34" charset="0"/>
              </a:rPr>
              <a:t> </a:t>
            </a:r>
            <a:r>
              <a:rPr lang="nb-NO" sz="1400" dirty="0" err="1">
                <a:cs typeface="Arial" panose="020B0604020202020204" pitchFamily="34" charset="0"/>
              </a:rPr>
              <a:t>the</a:t>
            </a:r>
            <a:r>
              <a:rPr lang="nb-NO" sz="1400" dirty="0">
                <a:cs typeface="Arial" panose="020B0604020202020204" pitchFamily="34" charset="0"/>
              </a:rPr>
              <a:t> </a:t>
            </a:r>
            <a:r>
              <a:rPr lang="nb-NO" sz="1400" dirty="0" err="1">
                <a:cs typeface="Arial" panose="020B0604020202020204" pitchFamily="34" charset="0"/>
              </a:rPr>
              <a:t>average</a:t>
            </a:r>
            <a:r>
              <a:rPr lang="nb-NO" sz="1400" dirty="0">
                <a:cs typeface="Arial" panose="020B0604020202020204" pitchFamily="34" charset="0"/>
              </a:rPr>
              <a:t> </a:t>
            </a:r>
            <a:r>
              <a:rPr lang="nb-NO" sz="1400" dirty="0" err="1">
                <a:cs typeface="Arial" panose="020B0604020202020204" pitchFamily="34" charset="0"/>
              </a:rPr>
              <a:t>value</a:t>
            </a:r>
            <a:r>
              <a:rPr lang="nb-NO" sz="1400" dirty="0">
                <a:cs typeface="Arial" panose="020B0604020202020204" pitchFamily="34" charset="0"/>
              </a:rPr>
              <a:t>. </a:t>
            </a:r>
          </a:p>
          <a:p>
            <a:endParaRPr lang="nb-NO" sz="1400" dirty="0">
              <a:effectLst/>
              <a:cs typeface="Arial" panose="020B0604020202020204" pitchFamily="34" charset="0"/>
            </a:endParaRPr>
          </a:p>
          <a:p>
            <a:r>
              <a:rPr lang="en-US" sz="1400" dirty="0">
                <a:effectLst/>
              </a:rPr>
              <a:t>Large standard deviation = The respondents have different experiences and are not giving a clear message. </a:t>
            </a:r>
          </a:p>
          <a:p>
            <a:r>
              <a:rPr lang="en-US" sz="1400" dirty="0">
                <a:effectLst/>
              </a:rPr>
              <a:t>Little standard deviation = The respondents have similar experiences and give a clear message. </a:t>
            </a:r>
          </a:p>
          <a:p>
            <a:endParaRPr lang="nb-NO" sz="1400" dirty="0"/>
          </a:p>
        </p:txBody>
      </p:sp>
      <p:sp>
        <p:nvSpPr>
          <p:cNvPr id="4" name="Plassholder for lysbildenummer 3"/>
          <p:cNvSpPr>
            <a:spLocks noGrp="1"/>
          </p:cNvSpPr>
          <p:nvPr>
            <p:ph type="sldNum" sz="quarter" idx="5"/>
          </p:nvPr>
        </p:nvSpPr>
        <p:spPr/>
        <p:txBody>
          <a:bodyPr/>
          <a:lstStyle/>
          <a:p>
            <a:fld id="{374C6B9C-FD6F-4F6B-B55D-A77440A62333}" type="slidenum">
              <a:rPr lang="nb-NO" smtClean="0"/>
              <a:t>11</a:t>
            </a:fld>
            <a:endParaRPr lang="nb-NO"/>
          </a:p>
        </p:txBody>
      </p:sp>
    </p:spTree>
    <p:extLst>
      <p:ext uri="{BB962C8B-B14F-4D97-AF65-F5344CB8AC3E}">
        <p14:creationId xmlns:p14="http://schemas.microsoft.com/office/powerpoint/2010/main" val="283617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332163" y="217488"/>
            <a:ext cx="3267075" cy="1838325"/>
          </a:xfrm>
        </p:spPr>
      </p:sp>
      <p:sp>
        <p:nvSpPr>
          <p:cNvPr id="3" name="Plassholder for notater 2"/>
          <p:cNvSpPr>
            <a:spLocks noGrp="1"/>
          </p:cNvSpPr>
          <p:nvPr>
            <p:ph type="body" idx="1"/>
          </p:nvPr>
        </p:nvSpPr>
        <p:spPr>
          <a:xfrm>
            <a:off x="164443" y="2053116"/>
            <a:ext cx="6527302" cy="6913460"/>
          </a:xfrm>
        </p:spPr>
        <p:txBody>
          <a:bodyPr/>
          <a:lstStyle/>
          <a:p>
            <a:pPr lvl="0" defTabSz="968375">
              <a:tabLst>
                <a:tab pos="3136900" algn="l"/>
              </a:tabLst>
              <a:defRPr/>
            </a:pPr>
            <a:r>
              <a:rPr lang="en-GB" sz="1600" b="1" dirty="0">
                <a:solidFill>
                  <a:prstClr val="black"/>
                </a:solidFill>
                <a:ea typeface="Arial Unicode MS" pitchFamily="34" charset="-128"/>
                <a:cs typeface="Arial" panose="020B0604020202020204" pitchFamily="34" charset="0"/>
              </a:rPr>
              <a:t>Answer option:	1		5</a:t>
            </a:r>
          </a:p>
          <a:p>
            <a:pPr lvl="0">
              <a:tabLst>
                <a:tab pos="2693988" algn="l"/>
                <a:tab pos="4572000" algn="l"/>
              </a:tabLst>
              <a:defRPr/>
            </a:pPr>
            <a:endParaRPr lang="en-GB" sz="600" b="1" dirty="0">
              <a:solidFill>
                <a:prstClr val="black"/>
              </a:solidFill>
              <a:cs typeface="Arial" panose="020B0604020202020204" pitchFamily="34" charset="0"/>
            </a:endParaRPr>
          </a:p>
          <a:p>
            <a:pPr lvl="0">
              <a:tabLst>
                <a:tab pos="2693988" algn="l"/>
                <a:tab pos="4572000" algn="l"/>
              </a:tabLst>
              <a:defRPr/>
            </a:pPr>
            <a:r>
              <a:rPr lang="en-GB" sz="1400" b="1" dirty="0">
                <a:solidFill>
                  <a:prstClr val="black"/>
                </a:solidFill>
                <a:ea typeface="Arial Unicode MS" pitchFamily="34" charset="-128"/>
                <a:cs typeface="Arial" panose="020B0604020202020204" pitchFamily="34" charset="0"/>
              </a:rPr>
              <a:t>Job autonomy	Strongly disagree	Strongly agree</a:t>
            </a:r>
          </a:p>
          <a:p>
            <a:pPr lvl="0">
              <a:tabLst>
                <a:tab pos="2693988" algn="l"/>
                <a:tab pos="4572000" algn="l"/>
              </a:tabLst>
              <a:defRPr/>
            </a:pPr>
            <a:r>
              <a:rPr lang="en-US" dirty="0">
                <a:solidFill>
                  <a:prstClr val="black"/>
                </a:solidFill>
                <a:ea typeface="Arial Unicode MS" pitchFamily="34" charset="-128"/>
                <a:cs typeface="Arial" panose="020B0604020202020204" pitchFamily="34" charset="0"/>
              </a:rPr>
              <a:t>Maps the extent of autonomy and influence over how the work is carried out.</a:t>
            </a:r>
          </a:p>
          <a:p>
            <a:pPr lvl="0">
              <a:tabLst>
                <a:tab pos="2693988" algn="l"/>
                <a:tab pos="4572000" algn="l"/>
              </a:tabLst>
              <a:defRPr/>
            </a:pPr>
            <a:r>
              <a:rPr lang="en-US" sz="1100" i="1" dirty="0"/>
              <a:t>“I have a sufficient degree of  influence in my work”</a:t>
            </a:r>
          </a:p>
          <a:p>
            <a:pPr lvl="0">
              <a:tabLst>
                <a:tab pos="2693988" algn="l"/>
                <a:tab pos="4572000" algn="l"/>
              </a:tabLst>
              <a:defRPr/>
            </a:pPr>
            <a:r>
              <a:rPr lang="en-US" sz="1100" i="1" dirty="0"/>
              <a:t>“I can make my own decisions on how to organize my work” </a:t>
            </a:r>
          </a:p>
          <a:p>
            <a:pPr lvl="0">
              <a:tabLst>
                <a:tab pos="2693988" algn="l"/>
                <a:tab pos="4572000" algn="l"/>
              </a:tabLst>
              <a:defRPr/>
            </a:pPr>
            <a:r>
              <a:rPr lang="en-GB" sz="1100" i="1" dirty="0">
                <a:solidFill>
                  <a:prstClr val="black"/>
                </a:solidFill>
                <a:ea typeface="Arial Unicode MS" pitchFamily="34" charset="-128"/>
                <a:cs typeface="Arial" panose="020B0604020202020204" pitchFamily="34" charset="0"/>
              </a:rPr>
              <a:t>“There is room for me to take my own initiatives at work”</a:t>
            </a:r>
          </a:p>
          <a:p>
            <a:pPr lvl="0">
              <a:tabLst>
                <a:tab pos="2693988" algn="l"/>
                <a:tab pos="4572000" algn="l"/>
              </a:tabLst>
              <a:defRPr/>
            </a:pPr>
            <a:r>
              <a:rPr lang="en-US" sz="1100" i="1" dirty="0"/>
              <a:t>“I manage the working situation in the direction I want”</a:t>
            </a:r>
          </a:p>
          <a:p>
            <a:pPr lvl="0">
              <a:tabLst>
                <a:tab pos="2693988" algn="l"/>
                <a:tab pos="4572000" algn="l"/>
              </a:tabLst>
              <a:defRPr/>
            </a:pPr>
            <a:endParaRPr lang="en-US" sz="600" i="1" dirty="0">
              <a:solidFill>
                <a:prstClr val="black"/>
              </a:solidFill>
              <a:ea typeface="Arial Unicode MS" pitchFamily="34" charset="-128"/>
              <a:cs typeface="Arial" panose="020B0604020202020204" pitchFamily="34" charset="0"/>
            </a:endParaRPr>
          </a:p>
          <a:p>
            <a:pPr lvl="0">
              <a:tabLst>
                <a:tab pos="2693988" algn="l"/>
                <a:tab pos="4572000" algn="l"/>
              </a:tabLst>
              <a:defRPr/>
            </a:pPr>
            <a:r>
              <a:rPr lang="en-GB" sz="1400" b="1" dirty="0">
                <a:solidFill>
                  <a:prstClr val="black"/>
                </a:solidFill>
                <a:cs typeface="Arial" panose="020B0604020202020204" pitchFamily="34" charset="0"/>
              </a:rPr>
              <a:t>Meaning of work	</a:t>
            </a:r>
            <a:r>
              <a:rPr lang="en-US" sz="1400" b="1" dirty="0">
                <a:solidFill>
                  <a:prstClr val="black"/>
                </a:solidFill>
                <a:cs typeface="Arial" panose="020B0604020202020204" pitchFamily="34" charset="0"/>
              </a:rPr>
              <a:t>To a very low degree	To a very high degree</a:t>
            </a:r>
            <a:endParaRPr lang="en-GB" sz="1400" b="1" dirty="0">
              <a:solidFill>
                <a:prstClr val="black"/>
              </a:solidFill>
              <a:cs typeface="Arial" panose="020B0604020202020204" pitchFamily="34" charset="0"/>
            </a:endParaRPr>
          </a:p>
          <a:p>
            <a:pPr lvl="0">
              <a:tabLst>
                <a:tab pos="2693988" algn="l"/>
                <a:tab pos="4572000" algn="l"/>
              </a:tabLst>
              <a:defRPr/>
            </a:pPr>
            <a:r>
              <a:rPr lang="en-GB" dirty="0">
                <a:solidFill>
                  <a:prstClr val="black"/>
                </a:solidFill>
                <a:cs typeface="Arial" panose="020B0604020202020204" pitchFamily="34" charset="0"/>
              </a:rPr>
              <a:t>Map</a:t>
            </a:r>
            <a:r>
              <a:rPr lang="en-GB" dirty="0">
                <a:solidFill>
                  <a:prstClr val="black"/>
                </a:solidFill>
              </a:rPr>
              <a:t>s the respondents experience of having a meaningful work.</a:t>
            </a:r>
            <a:endParaRPr lang="en-GB" b="1" dirty="0">
              <a:solidFill>
                <a:prstClr val="black"/>
              </a:solidFill>
              <a:cs typeface="Arial" panose="020B0604020202020204" pitchFamily="34" charset="0"/>
            </a:endParaRPr>
          </a:p>
          <a:p>
            <a:pPr lvl="0">
              <a:tabLst>
                <a:tab pos="2693988" algn="l"/>
                <a:tab pos="4572000" algn="l"/>
              </a:tabLst>
              <a:defRPr/>
            </a:pPr>
            <a:r>
              <a:rPr lang="en-US" sz="1100" i="1" dirty="0"/>
              <a:t>“My work tasks are meaningful”</a:t>
            </a:r>
            <a:r>
              <a:rPr lang="en-US" sz="1050" i="1" dirty="0"/>
              <a:t> </a:t>
            </a:r>
          </a:p>
          <a:p>
            <a:pPr lvl="0">
              <a:tabLst>
                <a:tab pos="2693988" algn="l"/>
                <a:tab pos="4572000" algn="l"/>
              </a:tabLst>
              <a:defRPr/>
            </a:pPr>
            <a:r>
              <a:rPr lang="en-GB" sz="1100" i="1" dirty="0">
                <a:solidFill>
                  <a:prstClr val="black"/>
                </a:solidFill>
                <a:cs typeface="Arial" panose="020B0604020202020204" pitchFamily="34" charset="0"/>
              </a:rPr>
              <a:t>“I feel that the work I do is important”</a:t>
            </a:r>
          </a:p>
          <a:p>
            <a:pPr lvl="0">
              <a:tabLst>
                <a:tab pos="2693988" algn="l"/>
                <a:tab pos="4572000" algn="l"/>
              </a:tabLst>
              <a:defRPr/>
            </a:pPr>
            <a:r>
              <a:rPr lang="en-GB" sz="1100" i="1" dirty="0">
                <a:solidFill>
                  <a:prstClr val="black"/>
                </a:solidFill>
                <a:cs typeface="Arial" panose="020B0604020202020204" pitchFamily="34" charset="0"/>
              </a:rPr>
              <a:t>“I feel motivated and involved in my work”</a:t>
            </a:r>
          </a:p>
          <a:p>
            <a:pPr lvl="0">
              <a:tabLst>
                <a:tab pos="2693988" algn="l"/>
                <a:tab pos="4572000" algn="l"/>
              </a:tabLst>
              <a:defRPr/>
            </a:pPr>
            <a:endParaRPr lang="en-GB" sz="600" i="1" dirty="0">
              <a:solidFill>
                <a:prstClr val="black"/>
              </a:solidFill>
              <a:cs typeface="Arial" panose="020B0604020202020204" pitchFamily="34" charset="0"/>
            </a:endParaRPr>
          </a:p>
          <a:p>
            <a:pPr lvl="0">
              <a:tabLst>
                <a:tab pos="2693988" algn="l"/>
                <a:tab pos="4572000" algn="l"/>
              </a:tabLst>
              <a:defRPr/>
            </a:pPr>
            <a:r>
              <a:rPr lang="en-GB" sz="1400" b="1" dirty="0">
                <a:solidFill>
                  <a:prstClr val="black"/>
                </a:solidFill>
                <a:cs typeface="Arial" panose="020B0604020202020204" pitchFamily="34" charset="0"/>
              </a:rPr>
              <a:t>Intrinsic motivation	</a:t>
            </a:r>
            <a:r>
              <a:rPr lang="en-GB" sz="1400" b="1" dirty="0">
                <a:solidFill>
                  <a:prstClr val="black"/>
                </a:solidFill>
                <a:ea typeface="Arial Unicode MS" pitchFamily="34" charset="-128"/>
                <a:cs typeface="Arial" panose="020B0604020202020204" pitchFamily="34" charset="0"/>
              </a:rPr>
              <a:t>Strongly disagree	Strongly agree</a:t>
            </a:r>
            <a:endParaRPr lang="en-GB" sz="1400" b="1" dirty="0">
              <a:solidFill>
                <a:prstClr val="black"/>
              </a:solidFill>
              <a:cs typeface="Arial" panose="020B0604020202020204" pitchFamily="34" charset="0"/>
            </a:endParaRPr>
          </a:p>
          <a:p>
            <a:pPr>
              <a:tabLst>
                <a:tab pos="2693988" algn="l"/>
                <a:tab pos="4572000" algn="l"/>
              </a:tabLst>
            </a:pPr>
            <a:r>
              <a:rPr lang="en-US" dirty="0"/>
              <a:t>Maps whether the employees experience intrinsic job motivation. I.e. that they experience pleasure, interest and enjoyment in their jobs.</a:t>
            </a:r>
          </a:p>
          <a:p>
            <a:pPr>
              <a:tabLst>
                <a:tab pos="2693988" algn="l"/>
                <a:tab pos="4572000" algn="l"/>
              </a:tabLst>
            </a:pPr>
            <a:r>
              <a:rPr lang="en-US" sz="1100" i="1" dirty="0"/>
              <a:t>“My work tasks are in themselves an important driving force in my job”</a:t>
            </a:r>
          </a:p>
          <a:p>
            <a:pPr>
              <a:tabLst>
                <a:tab pos="2693988" algn="l"/>
                <a:tab pos="4572000" algn="l"/>
              </a:tabLst>
            </a:pPr>
            <a:r>
              <a:rPr lang="en-US" sz="1100" i="1" dirty="0"/>
              <a:t>“My work tasks are fun” </a:t>
            </a:r>
          </a:p>
          <a:p>
            <a:pPr>
              <a:tabLst>
                <a:tab pos="2693988" algn="l"/>
                <a:tab pos="4572000" algn="l"/>
              </a:tabLst>
            </a:pPr>
            <a:r>
              <a:rPr lang="en-US" sz="1100" i="1" dirty="0"/>
              <a:t>“My job is so interesting that it alone strongly motivates me” </a:t>
            </a:r>
          </a:p>
          <a:p>
            <a:pPr>
              <a:tabLst>
                <a:tab pos="2693988" algn="l"/>
                <a:tab pos="4572000" algn="l"/>
              </a:tabLst>
            </a:pPr>
            <a:r>
              <a:rPr lang="en-US" sz="1100" i="1" dirty="0"/>
              <a:t>“Now and then I am so inspired by my job that I almost forget things around me”</a:t>
            </a:r>
          </a:p>
          <a:p>
            <a:pPr>
              <a:tabLst>
                <a:tab pos="2693988" algn="l"/>
                <a:tab pos="4572000" algn="l"/>
              </a:tabLst>
            </a:pPr>
            <a:endParaRPr lang="en-GB" sz="600" b="1" dirty="0">
              <a:cs typeface="Arial" panose="020B0604020202020204" pitchFamily="34" charset="0"/>
            </a:endParaRPr>
          </a:p>
          <a:p>
            <a:pPr>
              <a:tabLst>
                <a:tab pos="2693988" algn="l"/>
                <a:tab pos="4572000" algn="l"/>
              </a:tabLst>
            </a:pPr>
            <a:r>
              <a:rPr lang="en-GB" sz="1400" b="1" dirty="0">
                <a:cs typeface="Arial" panose="020B0604020202020204" pitchFamily="34" charset="0"/>
              </a:rPr>
              <a:t>Role Ambiguity	</a:t>
            </a:r>
            <a:r>
              <a:rPr lang="en-GB" sz="1400" b="1" dirty="0">
                <a:solidFill>
                  <a:prstClr val="black"/>
                </a:solidFill>
                <a:ea typeface="Arial Unicode MS" pitchFamily="34" charset="-128"/>
                <a:cs typeface="Arial" panose="020B0604020202020204" pitchFamily="34" charset="0"/>
              </a:rPr>
              <a:t>Strongly disagree	Strongly agree</a:t>
            </a:r>
          </a:p>
          <a:p>
            <a:pPr>
              <a:tabLst>
                <a:tab pos="2693988" algn="l"/>
                <a:tab pos="4572000" algn="l"/>
              </a:tabLst>
            </a:pPr>
            <a:r>
              <a:rPr lang="en-US" dirty="0"/>
              <a:t>Maps whether employees have a clear picture of responsibilities, tasks and what is expected of them in their jobs.</a:t>
            </a:r>
          </a:p>
          <a:p>
            <a:pPr>
              <a:tabLst>
                <a:tab pos="2693988" algn="l"/>
                <a:tab pos="4572000" algn="l"/>
              </a:tabLst>
            </a:pPr>
            <a:r>
              <a:rPr lang="en-US" sz="1100" i="1" dirty="0"/>
              <a:t>“I have a clear understanding of the goals and objectives of my work”</a:t>
            </a:r>
          </a:p>
          <a:p>
            <a:pPr>
              <a:tabLst>
                <a:tab pos="2693988" algn="l"/>
                <a:tab pos="4572000" algn="l"/>
              </a:tabLst>
            </a:pPr>
            <a:r>
              <a:rPr lang="en-US" sz="1100" i="1" dirty="0"/>
              <a:t>“I know which tasks to prioritize if I don’t have enough time” </a:t>
            </a:r>
          </a:p>
          <a:p>
            <a:pPr>
              <a:tabLst>
                <a:tab pos="2693988" algn="l"/>
                <a:tab pos="4572000" algn="l"/>
              </a:tabLst>
            </a:pPr>
            <a:r>
              <a:rPr lang="en-US" sz="1100" i="1" dirty="0"/>
              <a:t>“I know what my responsibilities are”</a:t>
            </a:r>
          </a:p>
          <a:p>
            <a:pPr>
              <a:tabLst>
                <a:tab pos="2693988" algn="l"/>
                <a:tab pos="4572000" algn="l"/>
              </a:tabLst>
            </a:pPr>
            <a:endParaRPr lang="en-GB" sz="600" b="1" i="1" dirty="0">
              <a:cs typeface="Arial" panose="020B0604020202020204" pitchFamily="34" charset="0"/>
            </a:endParaRPr>
          </a:p>
          <a:p>
            <a:pPr>
              <a:tabLst>
                <a:tab pos="2693988" algn="l"/>
                <a:tab pos="4572000" algn="l"/>
              </a:tabLst>
            </a:pPr>
            <a:r>
              <a:rPr lang="en-GB" sz="1400" b="1" dirty="0">
                <a:cs typeface="Arial" panose="020B0604020202020204" pitchFamily="34" charset="0"/>
              </a:rPr>
              <a:t>Opportunities for professional </a:t>
            </a:r>
          </a:p>
          <a:p>
            <a:pPr>
              <a:tabLst>
                <a:tab pos="2693988" algn="l"/>
                <a:tab pos="4572000" algn="l"/>
              </a:tabLst>
            </a:pPr>
            <a:r>
              <a:rPr lang="en-GB" sz="1400" b="1" dirty="0">
                <a:cs typeface="Arial" panose="020B0604020202020204" pitchFamily="34" charset="0"/>
              </a:rPr>
              <a:t>development	</a:t>
            </a:r>
            <a:r>
              <a:rPr lang="en-US" sz="1400" b="1" dirty="0">
                <a:solidFill>
                  <a:prstClr val="black"/>
                </a:solidFill>
                <a:cs typeface="Arial" panose="020B0604020202020204" pitchFamily="34" charset="0"/>
              </a:rPr>
              <a:t> To a very low degree	To a very high degree</a:t>
            </a:r>
            <a:endParaRPr lang="en-GB" sz="1400" b="1" dirty="0">
              <a:cs typeface="Arial" panose="020B0604020202020204" pitchFamily="34" charset="0"/>
            </a:endParaRPr>
          </a:p>
          <a:p>
            <a:pPr lvl="0">
              <a:tabLst>
                <a:tab pos="2693988" algn="l"/>
                <a:tab pos="4572000" algn="l"/>
              </a:tabLst>
            </a:pPr>
            <a:r>
              <a:rPr lang="en-US" sz="1100" i="1" dirty="0">
                <a:cs typeface="Arial" panose="020B0604020202020204" pitchFamily="34" charset="0"/>
              </a:rPr>
              <a:t>“My job offers good opportunities for professional development”</a:t>
            </a:r>
          </a:p>
          <a:p>
            <a:pPr lvl="0">
              <a:tabLst>
                <a:tab pos="2693988" algn="l"/>
                <a:tab pos="4572000" algn="l"/>
              </a:tabLst>
            </a:pPr>
            <a:endParaRPr lang="en-US" sz="600" i="1" dirty="0">
              <a:cs typeface="Arial" panose="020B0604020202020204" pitchFamily="34" charset="0"/>
            </a:endParaRPr>
          </a:p>
          <a:p>
            <a:pPr>
              <a:tabLst>
                <a:tab pos="2693988" algn="l"/>
                <a:tab pos="4572000" algn="l"/>
              </a:tabLst>
            </a:pPr>
            <a:r>
              <a:rPr lang="en-US" sz="1400" b="1" dirty="0">
                <a:cs typeface="Arial" panose="020B0604020202020204" pitchFamily="34" charset="0"/>
              </a:rPr>
              <a:t>Openness to initiatives 	</a:t>
            </a:r>
            <a:r>
              <a:rPr lang="en-US" sz="1400" b="1" dirty="0">
                <a:solidFill>
                  <a:prstClr val="black"/>
                </a:solidFill>
                <a:cs typeface="Arial" panose="020B0604020202020204" pitchFamily="34" charset="0"/>
              </a:rPr>
              <a:t>To a very low degree	To a very high degree</a:t>
            </a:r>
            <a:endParaRPr lang="en-GB" sz="1400" b="1" dirty="0">
              <a:cs typeface="Arial" panose="020B0604020202020204" pitchFamily="34" charset="0"/>
            </a:endParaRPr>
          </a:p>
          <a:p>
            <a:pPr lvl="0">
              <a:tabLst>
                <a:tab pos="2693988" algn="l"/>
                <a:tab pos="4572000" algn="l"/>
              </a:tabLst>
            </a:pPr>
            <a:r>
              <a:rPr lang="en-US" sz="1100" i="1" dirty="0">
                <a:cs typeface="Arial" panose="020B0604020202020204" pitchFamily="34" charset="0"/>
              </a:rPr>
              <a:t>“Initiatives are appreciated, so that one feels encouraged to take on new challenges”</a:t>
            </a:r>
          </a:p>
          <a:p>
            <a:pPr lvl="0">
              <a:tabLst>
                <a:tab pos="2693988" algn="l"/>
                <a:tab pos="4572000" algn="l"/>
              </a:tabLst>
            </a:pPr>
            <a:endParaRPr lang="en-US" sz="600" i="1" dirty="0">
              <a:cs typeface="Arial" panose="020B0604020202020204" pitchFamily="34" charset="0"/>
            </a:endParaRPr>
          </a:p>
          <a:p>
            <a:pPr>
              <a:tabLst>
                <a:tab pos="2693988" algn="l"/>
                <a:tab pos="4572000" algn="l"/>
              </a:tabLst>
            </a:pPr>
            <a:r>
              <a:rPr lang="en-US" sz="1400" b="1" dirty="0">
                <a:cs typeface="Arial" panose="020B0604020202020204" pitchFamily="34" charset="0"/>
              </a:rPr>
              <a:t>Opportunities to use knowledge</a:t>
            </a:r>
          </a:p>
          <a:p>
            <a:pPr>
              <a:tabLst>
                <a:tab pos="2693988" algn="l"/>
                <a:tab pos="4572000" algn="l"/>
              </a:tabLst>
            </a:pPr>
            <a:r>
              <a:rPr lang="en-US" sz="1400" b="1" dirty="0">
                <a:cs typeface="Arial" panose="020B0604020202020204" pitchFamily="34" charset="0"/>
              </a:rPr>
              <a:t>and skills	</a:t>
            </a:r>
            <a:r>
              <a:rPr lang="en-US" sz="1400" b="1" dirty="0">
                <a:solidFill>
                  <a:prstClr val="black"/>
                </a:solidFill>
                <a:cs typeface="Arial" panose="020B0604020202020204" pitchFamily="34" charset="0"/>
              </a:rPr>
              <a:t>To a very low degree	To a very high degree</a:t>
            </a:r>
            <a:endParaRPr lang="en-GB" sz="1400" b="1" dirty="0">
              <a:cs typeface="Arial" panose="020B0604020202020204" pitchFamily="34" charset="0"/>
            </a:endParaRPr>
          </a:p>
          <a:p>
            <a:pPr lvl="0">
              <a:tabLst>
                <a:tab pos="2693988" algn="l"/>
                <a:tab pos="4572000" algn="l"/>
              </a:tabLst>
            </a:pPr>
            <a:r>
              <a:rPr lang="en-US" sz="1100" i="1" dirty="0">
                <a:cs typeface="Arial" panose="020B0604020202020204" pitchFamily="34" charset="0"/>
              </a:rPr>
              <a:t>“My work allows me to make use of my knowledge and skills”</a:t>
            </a:r>
            <a:endParaRPr lang="en-GB" sz="1100" i="1" dirty="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kstSylinder 6"/>
          <p:cNvSpPr txBox="1"/>
          <p:nvPr/>
        </p:nvSpPr>
        <p:spPr>
          <a:xfrm>
            <a:off x="164443" y="177424"/>
            <a:ext cx="3606046" cy="307482"/>
          </a:xfrm>
          <a:prstGeom prst="rect">
            <a:avLst/>
          </a:prstGeom>
          <a:noFill/>
        </p:spPr>
        <p:txBody>
          <a:bodyPr wrap="square" lIns="91147" tIns="45574" rIns="91147" bIns="4557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Arial Narrow" panose="020B060602020203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359600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39838" y="323850"/>
            <a:ext cx="4794250" cy="2697163"/>
          </a:xfrm>
        </p:spPr>
      </p:sp>
      <p:sp>
        <p:nvSpPr>
          <p:cNvPr id="3" name="Plassholder for notater 2"/>
          <p:cNvSpPr>
            <a:spLocks noGrp="1"/>
          </p:cNvSpPr>
          <p:nvPr>
            <p:ph type="body" idx="1"/>
          </p:nvPr>
        </p:nvSpPr>
        <p:spPr>
          <a:xfrm>
            <a:off x="330894" y="3369069"/>
            <a:ext cx="6196212" cy="5554798"/>
          </a:xfrm>
        </p:spPr>
        <p:txBody>
          <a:bodyPr/>
          <a:lstStyle/>
          <a:p>
            <a:pPr>
              <a:tabLst>
                <a:tab pos="3408363" algn="l"/>
                <a:tab pos="4843463" algn="l"/>
              </a:tabLst>
            </a:pPr>
            <a:r>
              <a:rPr lang="en-US" sz="1400" b="1" dirty="0">
                <a:cs typeface="Arial" panose="020B0604020202020204" pitchFamily="34" charset="0"/>
              </a:rPr>
              <a:t>Three of these scales are reversed. It is thus the absence of the perceived situations that impacts the column.</a:t>
            </a:r>
            <a:endParaRPr lang="en-GB" sz="1400" b="1" dirty="0">
              <a:cs typeface="Arial" panose="020B0604020202020204" pitchFamily="34" charset="0"/>
            </a:endParaRPr>
          </a:p>
          <a:p>
            <a:pPr>
              <a:tabLst>
                <a:tab pos="3408363" algn="l"/>
                <a:tab pos="4843463" algn="l"/>
              </a:tabLst>
            </a:pPr>
            <a:endParaRPr lang="en-GB" sz="800" b="1" dirty="0">
              <a:cs typeface="Arial" panose="020B0604020202020204" pitchFamily="34" charset="0"/>
            </a:endParaRPr>
          </a:p>
          <a:p>
            <a:pPr>
              <a:tabLst>
                <a:tab pos="3408363" algn="l"/>
                <a:tab pos="4843463" algn="l"/>
              </a:tabLst>
            </a:pPr>
            <a:r>
              <a:rPr lang="en-GB" sz="1600" b="1" dirty="0">
                <a:solidFill>
                  <a:prstClr val="black"/>
                </a:solidFill>
                <a:ea typeface="Arial Unicode MS" pitchFamily="34" charset="-128"/>
                <a:cs typeface="Arial" panose="020B0604020202020204" pitchFamily="34" charset="0"/>
              </a:rPr>
              <a:t>Answer option:	1	5</a:t>
            </a:r>
          </a:p>
          <a:p>
            <a:pPr>
              <a:tabLst>
                <a:tab pos="3408363" algn="l"/>
                <a:tab pos="4843463" algn="l"/>
              </a:tabLst>
            </a:pPr>
            <a:endParaRPr lang="en-GB" sz="800" b="1" dirty="0">
              <a:cs typeface="Arial" panose="020B0604020202020204" pitchFamily="34" charset="0"/>
            </a:endParaRPr>
          </a:p>
          <a:p>
            <a:pPr>
              <a:tabLst>
                <a:tab pos="3408363" algn="l"/>
                <a:tab pos="4843463" algn="l"/>
              </a:tabLst>
            </a:pPr>
            <a:r>
              <a:rPr lang="en-GB" sz="1400" b="1" dirty="0"/>
              <a:t>Absence of role conflicts 	Very rarely	Very often</a:t>
            </a:r>
          </a:p>
          <a:p>
            <a:pPr>
              <a:tabLst>
                <a:tab pos="3408363" algn="l"/>
                <a:tab pos="4843463" algn="l"/>
              </a:tabLst>
            </a:pPr>
            <a:r>
              <a:rPr lang="en-GB" dirty="0"/>
              <a:t>Maps weather employees experience that there is conflicts between own roles, that different people expect different from them, or that it is conflict between you’re their own and others expectations. </a:t>
            </a:r>
          </a:p>
          <a:p>
            <a:pPr>
              <a:tabLst>
                <a:tab pos="3408363" algn="l"/>
                <a:tab pos="4843463" algn="l"/>
              </a:tabLst>
            </a:pPr>
            <a:r>
              <a:rPr lang="en-US" sz="1100" i="1" dirty="0"/>
              <a:t>“I must often  do things that I feel should have been done in a different way”</a:t>
            </a:r>
          </a:p>
          <a:p>
            <a:pPr>
              <a:tabLst>
                <a:tab pos="3408363" algn="l"/>
                <a:tab pos="4843463" algn="l"/>
              </a:tabLst>
            </a:pPr>
            <a:r>
              <a:rPr lang="en-US" sz="1100" i="1" dirty="0"/>
              <a:t>“I am given assignments without adequate resources to complete them” </a:t>
            </a:r>
          </a:p>
          <a:p>
            <a:pPr>
              <a:tabLst>
                <a:tab pos="3408363" algn="l"/>
                <a:tab pos="4843463" algn="l"/>
              </a:tabLst>
            </a:pPr>
            <a:r>
              <a:rPr lang="en-US" sz="1100" i="1" dirty="0"/>
              <a:t>“I receive incompatible requests from two or more people”  </a:t>
            </a:r>
          </a:p>
          <a:p>
            <a:pPr>
              <a:tabLst>
                <a:tab pos="3408363" algn="l"/>
                <a:tab pos="4843463" algn="l"/>
              </a:tabLst>
            </a:pPr>
            <a:r>
              <a:rPr lang="en-US" sz="1100" i="1" dirty="0"/>
              <a:t>“My job involves tasks that are in conflict with my personal values”</a:t>
            </a:r>
          </a:p>
          <a:p>
            <a:pPr>
              <a:tabLst>
                <a:tab pos="3408363" algn="l"/>
                <a:tab pos="4843463" algn="l"/>
              </a:tabLst>
            </a:pPr>
            <a:endParaRPr lang="en-US" sz="800" i="1" dirty="0"/>
          </a:p>
          <a:p>
            <a:pPr>
              <a:tabLst>
                <a:tab pos="3408363" algn="l"/>
                <a:tab pos="4843463" algn="l"/>
              </a:tabLst>
            </a:pPr>
            <a:r>
              <a:rPr lang="en-US" sz="1400" b="1" dirty="0"/>
              <a:t>Absence of stress 	</a:t>
            </a:r>
            <a:r>
              <a:rPr lang="en-GB" sz="1400" b="1" dirty="0"/>
              <a:t>Very rarely	Very often</a:t>
            </a:r>
          </a:p>
          <a:p>
            <a:pPr>
              <a:tabLst>
                <a:tab pos="3408363" algn="l"/>
                <a:tab pos="4843463" algn="l"/>
              </a:tabLst>
            </a:pPr>
            <a:r>
              <a:rPr lang="en-US" dirty="0"/>
              <a:t>The scale intends to map experiences of stress and excessive workload:</a:t>
            </a:r>
            <a:endParaRPr lang="en-GB" dirty="0"/>
          </a:p>
          <a:p>
            <a:pPr>
              <a:tabLst>
                <a:tab pos="3408363" algn="l"/>
                <a:tab pos="4843463" algn="l"/>
              </a:tabLst>
            </a:pPr>
            <a:r>
              <a:rPr lang="en-US" sz="1100" i="1" dirty="0"/>
              <a:t>“I have too much work and too little time to do it”</a:t>
            </a:r>
          </a:p>
          <a:p>
            <a:pPr>
              <a:tabLst>
                <a:tab pos="3408363" algn="l"/>
                <a:tab pos="4843463" algn="l"/>
              </a:tabLst>
            </a:pPr>
            <a:r>
              <a:rPr lang="en-US" sz="1100" i="1" dirty="0"/>
              <a:t>“I feel as if I am never off work” </a:t>
            </a:r>
          </a:p>
          <a:p>
            <a:pPr>
              <a:tabLst>
                <a:tab pos="3408363" algn="l"/>
                <a:tab pos="4843463" algn="l"/>
              </a:tabLst>
            </a:pPr>
            <a:r>
              <a:rPr lang="en-US" sz="1100" i="1" dirty="0"/>
              <a:t>“I have a bad feeling when I think about my job”</a:t>
            </a:r>
          </a:p>
          <a:p>
            <a:pPr>
              <a:tabLst>
                <a:tab pos="3408363" algn="l"/>
                <a:tab pos="4843463" algn="l"/>
              </a:tabLst>
            </a:pPr>
            <a:endParaRPr lang="en-US" sz="1100" b="1" i="1" dirty="0">
              <a:cs typeface="Arial" panose="020B0604020202020204" pitchFamily="34" charset="0"/>
            </a:endParaRPr>
          </a:p>
          <a:p>
            <a:pPr>
              <a:tabLst>
                <a:tab pos="3408363" algn="l"/>
                <a:tab pos="4843463" algn="l"/>
              </a:tabLst>
            </a:pPr>
            <a:r>
              <a:rPr lang="en-US" sz="1400" b="1" dirty="0">
                <a:cs typeface="Arial" panose="020B0604020202020204" pitchFamily="34" charset="0"/>
              </a:rPr>
              <a:t>Balance efforts / demands</a:t>
            </a:r>
            <a:r>
              <a:rPr lang="en-US" sz="1400" b="1" i="1" dirty="0">
                <a:cs typeface="Arial" panose="020B0604020202020204" pitchFamily="34" charset="0"/>
              </a:rPr>
              <a:t>	</a:t>
            </a:r>
            <a:r>
              <a:rPr lang="en-GB" sz="1400" b="1" dirty="0"/>
              <a:t>Very rarely	Very often</a:t>
            </a:r>
          </a:p>
          <a:p>
            <a:pPr>
              <a:tabLst>
                <a:tab pos="3408363" algn="l"/>
                <a:tab pos="4843463" algn="l"/>
              </a:tabLst>
            </a:pPr>
            <a:r>
              <a:rPr lang="en-US" sz="1100" i="1" dirty="0">
                <a:cs typeface="Arial" panose="020B0604020202020204" pitchFamily="34" charset="0"/>
              </a:rPr>
              <a:t>“There is a well-balanced relationship between the performance demands of my job and my ability of meeting them”</a:t>
            </a:r>
          </a:p>
          <a:p>
            <a:pPr>
              <a:tabLst>
                <a:tab pos="3408363" algn="l"/>
                <a:tab pos="4843463" algn="l"/>
              </a:tabLst>
            </a:pPr>
            <a:endParaRPr lang="en-US" sz="1100" i="1" dirty="0">
              <a:cs typeface="Arial" panose="020B0604020202020204" pitchFamily="34" charset="0"/>
            </a:endParaRPr>
          </a:p>
          <a:p>
            <a:pPr defTabSz="968375">
              <a:tabLst>
                <a:tab pos="3408363" algn="l"/>
              </a:tabLst>
            </a:pPr>
            <a:r>
              <a:rPr lang="en-GB" sz="1400" b="1" dirty="0">
                <a:cs typeface="Arial" panose="020B0604020202020204" pitchFamily="34" charset="0"/>
              </a:rPr>
              <a:t>Absence of work-home-conflict 	</a:t>
            </a:r>
            <a:r>
              <a:rPr lang="en-GB" sz="1400" b="1" dirty="0"/>
              <a:t>Very rarely	Very often</a:t>
            </a:r>
          </a:p>
          <a:p>
            <a:r>
              <a:rPr lang="en-GB" dirty="0">
                <a:cs typeface="Arial" panose="020B0604020202020204" pitchFamily="34" charset="0"/>
              </a:rPr>
              <a:t>A high score indicate that the respondents not experience that there is a work-home-conflict. </a:t>
            </a:r>
            <a:endParaRPr lang="en-GB" sz="1100" dirty="0">
              <a:cs typeface="Arial" panose="020B0604020202020204" pitchFamily="34" charset="0"/>
            </a:endParaRPr>
          </a:p>
          <a:p>
            <a:r>
              <a:rPr lang="en-GB" sz="1100" i="1" dirty="0">
                <a:cs typeface="Arial" panose="020B0604020202020204" pitchFamily="34" charset="0"/>
              </a:rPr>
              <a:t>“Stress at work makes me irritable at home”</a:t>
            </a:r>
          </a:p>
          <a:p>
            <a:r>
              <a:rPr lang="en-GB" sz="1100" i="1" dirty="0">
                <a:cs typeface="Arial" panose="020B0604020202020204" pitchFamily="34" charset="0"/>
              </a:rPr>
              <a:t>“My job makes me feel too tired to do the things that need attention at home”</a:t>
            </a:r>
          </a:p>
          <a:p>
            <a:pPr>
              <a:spcAft>
                <a:spcPts val="600"/>
              </a:spcAft>
            </a:pPr>
            <a:r>
              <a:rPr lang="en-GB" sz="1100" i="1" dirty="0">
                <a:cs typeface="Arial" panose="020B0604020202020204" pitchFamily="34" charset="0"/>
              </a:rPr>
              <a:t>“Job worries or problems distract me when I am at home”</a:t>
            </a:r>
            <a:endParaRPr lang="en-GB" sz="1100" b="1" dirty="0">
              <a:cs typeface="Arial" panose="020B0604020202020204" pitchFamily="34" charset="0"/>
            </a:endParaRPr>
          </a:p>
          <a:p>
            <a:pPr>
              <a:tabLst>
                <a:tab pos="3408363" algn="l"/>
                <a:tab pos="4843463" algn="l"/>
              </a:tabLst>
            </a:pPr>
            <a:endParaRPr lang="en-GB" sz="1100" i="1" dirty="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69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06425" y="593725"/>
            <a:ext cx="5565775" cy="3130550"/>
          </a:xfrm>
        </p:spPr>
      </p:sp>
      <p:sp>
        <p:nvSpPr>
          <p:cNvPr id="3" name="Plassholder for notater 2"/>
          <p:cNvSpPr>
            <a:spLocks noGrp="1"/>
          </p:cNvSpPr>
          <p:nvPr>
            <p:ph type="body" idx="1"/>
          </p:nvPr>
        </p:nvSpPr>
        <p:spPr>
          <a:xfrm>
            <a:off x="106132" y="3982018"/>
            <a:ext cx="6705338" cy="4568522"/>
          </a:xfrm>
        </p:spPr>
        <p:txBody>
          <a:bodyPr/>
          <a:lstStyle/>
          <a:p>
            <a:pPr defTabSz="1231900">
              <a:tabLst>
                <a:tab pos="3228975" algn="l"/>
              </a:tabLst>
            </a:pPr>
            <a:r>
              <a:rPr lang="en-US" sz="1600" b="1" dirty="0"/>
              <a:t>Answer option:	1		5</a:t>
            </a:r>
          </a:p>
          <a:p>
            <a:pPr defTabSz="1231900">
              <a:tabLst>
                <a:tab pos="3228975" algn="l"/>
              </a:tabLst>
            </a:pPr>
            <a:endParaRPr lang="en-US" dirty="0"/>
          </a:p>
          <a:p>
            <a:pPr defTabSz="1231900">
              <a:tabLst>
                <a:tab pos="3228975" algn="l"/>
              </a:tabLst>
            </a:pPr>
            <a:r>
              <a:rPr lang="en-US" sz="1400" b="1" dirty="0"/>
              <a:t>Relational orientation in leadership	To a very low degree 	To a very high degree</a:t>
            </a:r>
          </a:p>
          <a:p>
            <a:pPr defTabSz="1231900">
              <a:tabLst>
                <a:tab pos="3228975" algn="l"/>
              </a:tabLst>
            </a:pPr>
            <a:r>
              <a:rPr lang="en-US" dirty="0"/>
              <a:t>Maps the employees' perception of the leader's relational orientation and facilitation:</a:t>
            </a:r>
          </a:p>
          <a:p>
            <a:pPr defTabSz="1231900">
              <a:tabLst>
                <a:tab pos="3228975" algn="l"/>
              </a:tabLst>
            </a:pPr>
            <a:r>
              <a:rPr lang="en-US" sz="1100" i="1" dirty="0"/>
              <a:t>“The unit management expresses confidence in my skills”</a:t>
            </a:r>
          </a:p>
          <a:p>
            <a:pPr defTabSz="1231900">
              <a:tabLst>
                <a:tab pos="3228975" algn="l"/>
              </a:tabLst>
            </a:pPr>
            <a:r>
              <a:rPr lang="en-US" sz="1100" i="1" dirty="0"/>
              <a:t>“The unit management facilitates the development of my autonomy” </a:t>
            </a:r>
          </a:p>
          <a:p>
            <a:pPr defTabSz="1231900">
              <a:tabLst>
                <a:tab pos="3228975" algn="l"/>
              </a:tabLst>
            </a:pPr>
            <a:r>
              <a:rPr lang="en-US" sz="1100" i="1" dirty="0"/>
              <a:t>“The unit management facilitates the development of my competence” </a:t>
            </a:r>
          </a:p>
          <a:p>
            <a:pPr defTabSz="1231900">
              <a:tabLst>
                <a:tab pos="3228975" algn="l"/>
              </a:tabLst>
            </a:pPr>
            <a:r>
              <a:rPr lang="en-US" sz="1100" i="1" dirty="0"/>
              <a:t>“The unit management makes me feel competent”</a:t>
            </a:r>
          </a:p>
          <a:p>
            <a:pPr defTabSz="1231900">
              <a:tabLst>
                <a:tab pos="3228975" algn="l"/>
              </a:tabLst>
            </a:pPr>
            <a:r>
              <a:rPr lang="en-US" sz="1100" i="1" dirty="0"/>
              <a:t>“The unit management spends time listening to me” </a:t>
            </a:r>
          </a:p>
          <a:p>
            <a:pPr defTabSz="1231900">
              <a:tabLst>
                <a:tab pos="3228975" algn="l"/>
              </a:tabLst>
              <a:defRPr/>
            </a:pPr>
            <a:endParaRPr lang="en-GB" sz="1100" b="1" dirty="0">
              <a:latin typeface="Arial Narrow" panose="020B0606020202030204" pitchFamily="34" charset="0"/>
              <a:cs typeface="Arial" panose="020B0604020202020204" pitchFamily="34" charset="0"/>
            </a:endParaRPr>
          </a:p>
          <a:p>
            <a:pPr defTabSz="1231900">
              <a:tabLst>
                <a:tab pos="3228975" algn="l"/>
              </a:tabLst>
              <a:defRPr/>
            </a:pPr>
            <a:r>
              <a:rPr lang="en-GB" sz="1400" b="1" dirty="0">
                <a:cs typeface="Arial" panose="020B0604020202020204" pitchFamily="34" charset="0"/>
              </a:rPr>
              <a:t>Recognition from the leadership 	</a:t>
            </a:r>
            <a:r>
              <a:rPr lang="en-US" sz="1400" b="1" dirty="0"/>
              <a:t>To a very low degree 	To a very high degree</a:t>
            </a:r>
          </a:p>
          <a:p>
            <a:pPr defTabSz="1231900">
              <a:tabLst>
                <a:tab pos="3228975" algn="l"/>
              </a:tabLst>
              <a:defRPr/>
            </a:pPr>
            <a:r>
              <a:rPr lang="en-GB" dirty="0">
                <a:cs typeface="Arial" panose="020B0604020202020204" pitchFamily="34" charset="0"/>
              </a:rPr>
              <a:t>The scale capture to what extent the employees experience to be recognized. </a:t>
            </a:r>
          </a:p>
          <a:p>
            <a:pPr defTabSz="1231900">
              <a:tabLst>
                <a:tab pos="3228975" algn="l"/>
              </a:tabLst>
              <a:defRPr/>
            </a:pPr>
            <a:r>
              <a:rPr lang="en-GB" sz="1100" i="1" dirty="0">
                <a:ea typeface="Arial Unicode MS" pitchFamily="34" charset="-128"/>
                <a:cs typeface="Arial" panose="020B0604020202020204" pitchFamily="34" charset="0"/>
              </a:rPr>
              <a:t>“My work is recognized and appreciated by the unit management”</a:t>
            </a:r>
          </a:p>
          <a:p>
            <a:pPr defTabSz="1231900">
              <a:tabLst>
                <a:tab pos="3228975" algn="l"/>
              </a:tabLst>
              <a:defRPr/>
            </a:pPr>
            <a:r>
              <a:rPr lang="en-GB" sz="1100" i="1" dirty="0">
                <a:ea typeface="Arial Unicode MS" pitchFamily="34" charset="-128"/>
                <a:cs typeface="Arial" panose="020B0604020202020204" pitchFamily="34" charset="0"/>
              </a:rPr>
              <a:t>“I am respected by the unit management”</a:t>
            </a:r>
          </a:p>
          <a:p>
            <a:pPr defTabSz="1231900">
              <a:tabLst>
                <a:tab pos="3228975" algn="l"/>
              </a:tabLst>
              <a:defRPr/>
            </a:pPr>
            <a:r>
              <a:rPr lang="en-GB" sz="1100" i="1" dirty="0">
                <a:ea typeface="Arial Unicode MS" pitchFamily="34" charset="-128"/>
                <a:cs typeface="Arial" panose="020B0604020202020204" pitchFamily="34" charset="0"/>
              </a:rPr>
              <a:t>“I am treated fairly by the unit management”</a:t>
            </a:r>
          </a:p>
          <a:p>
            <a:pPr lvl="0" defTabSz="1231900">
              <a:tabLst>
                <a:tab pos="3228975" algn="l"/>
              </a:tabLst>
              <a:defRPr/>
            </a:pPr>
            <a:endParaRPr lang="nb-NO" sz="1100" b="1" dirty="0">
              <a:solidFill>
                <a:prstClr val="black"/>
              </a:solidFill>
              <a:cs typeface="Arial" panose="020B0604020202020204" pitchFamily="34" charset="0"/>
            </a:endParaRPr>
          </a:p>
          <a:p>
            <a:pPr lvl="0" defTabSz="1231900">
              <a:tabLst>
                <a:tab pos="3228975" algn="l"/>
              </a:tabLst>
              <a:defRPr/>
            </a:pPr>
            <a:r>
              <a:rPr lang="en-US" sz="1400" b="1" dirty="0">
                <a:solidFill>
                  <a:prstClr val="black"/>
                </a:solidFill>
                <a:cs typeface="Arial" panose="020B0604020202020204" pitchFamily="34" charset="0"/>
              </a:rPr>
              <a:t>Clarity of expectations 	Strongly disagree	Strongly agree</a:t>
            </a:r>
          </a:p>
          <a:p>
            <a:pPr lvl="0" defTabSz="1231900">
              <a:tabLst>
                <a:tab pos="3228975" algn="l"/>
              </a:tabLst>
              <a:defRPr/>
            </a:pPr>
            <a:r>
              <a:rPr lang="nb-NO" b="1" dirty="0">
                <a:solidFill>
                  <a:prstClr val="black"/>
                </a:solidFill>
                <a:cs typeface="Arial" panose="020B0604020202020204" pitchFamily="34" charset="0"/>
              </a:rPr>
              <a:t>T</a:t>
            </a:r>
            <a:r>
              <a:rPr lang="en-GB" dirty="0">
                <a:solidFill>
                  <a:prstClr val="black"/>
                </a:solidFill>
              </a:rPr>
              <a:t>he items measures to which purpose of one`s work tasks is clear.</a:t>
            </a:r>
          </a:p>
          <a:p>
            <a:pPr lvl="0" defTabSz="1231900">
              <a:tabLst>
                <a:tab pos="3228975" algn="l"/>
              </a:tabLst>
              <a:defRPr/>
            </a:pPr>
            <a:r>
              <a:rPr lang="en-US" sz="1100" i="1" dirty="0">
                <a:solidFill>
                  <a:prstClr val="black"/>
                </a:solidFill>
              </a:rPr>
              <a:t>“What is expected of me at work is clearly expressed”</a:t>
            </a:r>
          </a:p>
          <a:p>
            <a:pPr lvl="0" defTabSz="1231900">
              <a:tabLst>
                <a:tab pos="3228975" algn="l"/>
              </a:tabLst>
              <a:defRPr/>
            </a:pPr>
            <a:r>
              <a:rPr lang="en-US" sz="1100" i="1" dirty="0">
                <a:solidFill>
                  <a:prstClr val="black"/>
                </a:solidFill>
              </a:rPr>
              <a:t>“I have a clear understanding of which tasks constitute my job”</a:t>
            </a:r>
          </a:p>
          <a:p>
            <a:pPr lvl="0" defTabSz="1231900">
              <a:tabLst>
                <a:tab pos="3228975" algn="l"/>
              </a:tabLst>
              <a:defRPr/>
            </a:pPr>
            <a:r>
              <a:rPr lang="en-US" sz="1100" i="1" dirty="0">
                <a:solidFill>
                  <a:prstClr val="black"/>
                </a:solidFill>
              </a:rPr>
              <a:t>“I feel that the objectives of my job are diffuse and unclear” ®</a:t>
            </a:r>
          </a:p>
          <a:p>
            <a:pPr lvl="0" defTabSz="1231900">
              <a:tabLst>
                <a:tab pos="3228975" algn="l"/>
              </a:tabLst>
              <a:defRPr/>
            </a:pPr>
            <a:endParaRPr lang="en-US" sz="1100" i="1" dirty="0">
              <a:solidFill>
                <a:prstClr val="black"/>
              </a:solidFill>
            </a:endParaRPr>
          </a:p>
          <a:p>
            <a:pPr lvl="0" defTabSz="1231900">
              <a:tabLst>
                <a:tab pos="3228975" algn="l"/>
              </a:tabLst>
              <a:defRPr/>
            </a:pPr>
            <a:r>
              <a:rPr lang="en-US" sz="1400" b="1" i="1" dirty="0">
                <a:solidFill>
                  <a:prstClr val="black"/>
                </a:solidFill>
              </a:rPr>
              <a:t>Feedback from employee to leader	</a:t>
            </a:r>
            <a:r>
              <a:rPr lang="en-US" sz="1400" b="1" dirty="0"/>
              <a:t> To a very low degree 	To a very high degree</a:t>
            </a:r>
            <a:endParaRPr lang="en-US" sz="1400" b="1" i="1" dirty="0">
              <a:solidFill>
                <a:prstClr val="black"/>
              </a:solidFill>
            </a:endParaRPr>
          </a:p>
          <a:p>
            <a:pPr lvl="0">
              <a:defRPr/>
            </a:pPr>
            <a:r>
              <a:rPr lang="en-US" sz="1100" i="1" dirty="0">
                <a:solidFill>
                  <a:prstClr val="black"/>
                </a:solidFill>
              </a:rPr>
              <a:t>“I talk with </a:t>
            </a:r>
            <a:r>
              <a:rPr lang="en-US" sz="1100" i="1" dirty="0"/>
              <a:t>The unit management</a:t>
            </a:r>
            <a:r>
              <a:rPr lang="en-US" sz="1100" i="1" dirty="0">
                <a:solidFill>
                  <a:prstClr val="black"/>
                </a:solidFill>
              </a:rPr>
              <a:t> about how s/he can help me perform well at work”</a:t>
            </a:r>
          </a:p>
          <a:p>
            <a:pPr lvl="0">
              <a:defRPr/>
            </a:pPr>
            <a:endParaRPr lang="en-US" sz="1100" i="1" dirty="0">
              <a:solidFill>
                <a:prstClr val="black"/>
              </a:solidFill>
            </a:endParaRPr>
          </a:p>
          <a:p>
            <a:pPr defTabSz="1120775">
              <a:tabLst>
                <a:tab pos="2600325" algn="l"/>
                <a:tab pos="4302125" algn="l"/>
              </a:tabLst>
            </a:pPr>
            <a:endParaRPr lang="nb-NO" sz="1100" i="1" dirty="0">
              <a:latin typeface="Arial Narrow" panose="020B060602020203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13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63588" y="352425"/>
            <a:ext cx="5326062" cy="2995613"/>
          </a:xfrm>
        </p:spPr>
      </p:sp>
      <p:sp>
        <p:nvSpPr>
          <p:cNvPr id="3" name="Plassholder for notater 2"/>
          <p:cNvSpPr>
            <a:spLocks noGrp="1"/>
          </p:cNvSpPr>
          <p:nvPr>
            <p:ph type="body" idx="1"/>
          </p:nvPr>
        </p:nvSpPr>
        <p:spPr>
          <a:xfrm>
            <a:off x="259329" y="3525590"/>
            <a:ext cx="6339341" cy="5265985"/>
          </a:xfrm>
        </p:spPr>
        <p:txBody>
          <a:bodyPr/>
          <a:lstStyle/>
          <a:p>
            <a:pPr defTabSz="1006475">
              <a:tabLst>
                <a:tab pos="3408363" algn="l"/>
              </a:tabLst>
            </a:pPr>
            <a:r>
              <a:rPr lang="en-US" sz="1600" b="1" dirty="0"/>
              <a:t>Answer option:	1		5</a:t>
            </a:r>
          </a:p>
          <a:p>
            <a:pPr defTabSz="1006475">
              <a:tabLst>
                <a:tab pos="3408363" algn="l"/>
              </a:tabLst>
            </a:pPr>
            <a:endParaRPr lang="en-US" sz="800" b="1" dirty="0"/>
          </a:p>
          <a:p>
            <a:pPr defTabSz="1006475">
              <a:tabLst>
                <a:tab pos="3408363" algn="l"/>
              </a:tabLst>
            </a:pPr>
            <a:r>
              <a:rPr lang="en-US" sz="1400" b="1" dirty="0"/>
              <a:t>Influence and participation	Strongly disagree	Strongly agree</a:t>
            </a:r>
          </a:p>
          <a:p>
            <a:pPr defTabSz="1006475">
              <a:tabLst>
                <a:tab pos="3408363" algn="l"/>
              </a:tabLst>
            </a:pPr>
            <a:r>
              <a:rPr lang="en-US" dirty="0"/>
              <a:t>Maps whether employees feel encouraged to, or have the opportunity to participate in decision-making processes:</a:t>
            </a:r>
          </a:p>
          <a:p>
            <a:pPr defTabSz="1006475">
              <a:tabLst>
                <a:tab pos="3408363" algn="l"/>
              </a:tabLst>
            </a:pPr>
            <a:r>
              <a:rPr lang="en-US" sz="1100" i="1" dirty="0"/>
              <a:t>“We are encouraged to participate when important decisions are made”</a:t>
            </a:r>
          </a:p>
          <a:p>
            <a:pPr defTabSz="1006475">
              <a:tabLst>
                <a:tab pos="3408363" algn="l"/>
              </a:tabLst>
            </a:pPr>
            <a:r>
              <a:rPr lang="en-US" sz="1100" i="1" dirty="0"/>
              <a:t>“We are encouraged to express our views on planned decisions that affect our work” </a:t>
            </a:r>
          </a:p>
          <a:p>
            <a:pPr defTabSz="1006475">
              <a:tabLst>
                <a:tab pos="3408363" algn="l"/>
              </a:tabLst>
            </a:pPr>
            <a:r>
              <a:rPr lang="en-US" sz="1100" i="1" dirty="0"/>
              <a:t>“Only people in the management are involved in decisions that affect the unit's work” </a:t>
            </a:r>
          </a:p>
          <a:p>
            <a:pPr defTabSz="1006475">
              <a:tabLst>
                <a:tab pos="3408363" algn="l"/>
              </a:tabLst>
            </a:pPr>
            <a:endParaRPr lang="en-US" sz="1100" i="1" kern="1200" dirty="0">
              <a:solidFill>
                <a:schemeClr val="tx1"/>
              </a:solidFill>
              <a:effectLst/>
              <a:latin typeface="Arial Narrow" panose="020B0606020202030204" pitchFamily="34" charset="0"/>
              <a:cs typeface="Arial" panose="020B0604020202020204" pitchFamily="34" charset="0"/>
            </a:endParaRPr>
          </a:p>
          <a:p>
            <a:pPr defTabSz="1006475">
              <a:tabLst>
                <a:tab pos="3408363" algn="l"/>
              </a:tabLst>
            </a:pPr>
            <a:r>
              <a:rPr lang="en-US" sz="1400" b="1" dirty="0">
                <a:cs typeface="Arial" panose="020B0604020202020204" pitchFamily="34" charset="0"/>
              </a:rPr>
              <a:t>Routines for information flow </a:t>
            </a:r>
            <a:r>
              <a:rPr lang="en-US" sz="1400" b="1" dirty="0"/>
              <a:t>	Strongly disagree	Strongly agree</a:t>
            </a:r>
            <a:endParaRPr lang="en-US" sz="1400" b="1" dirty="0">
              <a:cs typeface="Arial" panose="020B0604020202020204" pitchFamily="34" charset="0"/>
            </a:endParaRPr>
          </a:p>
          <a:p>
            <a:pPr defTabSz="1006475">
              <a:tabLst>
                <a:tab pos="3408363" algn="l"/>
              </a:tabLst>
            </a:pPr>
            <a:r>
              <a:rPr lang="en-US" sz="1100" i="1" dirty="0">
                <a:cs typeface="Arial" panose="020B0604020202020204" pitchFamily="34" charset="0"/>
              </a:rPr>
              <a:t>“We have efficient routines for the flow of information”</a:t>
            </a:r>
          </a:p>
          <a:p>
            <a:pPr defTabSz="1006475">
              <a:tabLst>
                <a:tab pos="3408363" algn="l"/>
              </a:tabLst>
            </a:pPr>
            <a:endParaRPr lang="en-US" sz="1100" i="1" kern="1200" dirty="0">
              <a:solidFill>
                <a:schemeClr val="tx1"/>
              </a:solidFill>
              <a:effectLst/>
              <a:cs typeface="Arial" panose="020B0604020202020204" pitchFamily="34" charset="0"/>
            </a:endParaRPr>
          </a:p>
          <a:p>
            <a:pPr defTabSz="1006475">
              <a:tabLst>
                <a:tab pos="3408363" algn="l"/>
              </a:tabLst>
            </a:pPr>
            <a:r>
              <a:rPr lang="en-US" sz="1400" b="1" dirty="0">
                <a:cs typeface="Arial" panose="020B0604020202020204" pitchFamily="34" charset="0"/>
              </a:rPr>
              <a:t>Channels for influencing decisions 	</a:t>
            </a:r>
            <a:r>
              <a:rPr lang="en-US" sz="1400" b="1" dirty="0"/>
              <a:t> Strongly disagree	Strongly agree</a:t>
            </a:r>
            <a:endParaRPr lang="en-US" sz="1400" b="1" dirty="0">
              <a:cs typeface="Arial" panose="020B0604020202020204" pitchFamily="34" charset="0"/>
            </a:endParaRPr>
          </a:p>
          <a:p>
            <a:pPr defTabSz="1006475">
              <a:tabLst>
                <a:tab pos="3408363" algn="l"/>
              </a:tabLst>
            </a:pPr>
            <a:r>
              <a:rPr lang="en-US" sz="1100" i="1" dirty="0">
                <a:cs typeface="Arial" panose="020B0604020202020204" pitchFamily="34" charset="0"/>
              </a:rPr>
              <a:t>“I know what channels to use to influence decisions”</a:t>
            </a:r>
          </a:p>
          <a:p>
            <a:pPr defTabSz="1006475">
              <a:tabLst>
                <a:tab pos="3408363" algn="l"/>
              </a:tabLst>
            </a:pPr>
            <a:endParaRPr lang="en-US" sz="1100" i="1" kern="1200" dirty="0">
              <a:solidFill>
                <a:schemeClr val="tx1"/>
              </a:solidFill>
              <a:effectLst/>
              <a:cs typeface="Arial" panose="020B0604020202020204" pitchFamily="34" charset="0"/>
            </a:endParaRPr>
          </a:p>
          <a:p>
            <a:pPr defTabSz="1006475">
              <a:tabLst>
                <a:tab pos="3408363" algn="l"/>
              </a:tabLst>
            </a:pPr>
            <a:r>
              <a:rPr lang="en-US" sz="1400" b="1" dirty="0"/>
              <a:t>Information availability 	 Strongly disagree	Strongly agree</a:t>
            </a:r>
          </a:p>
          <a:p>
            <a:pPr defTabSz="1006475">
              <a:tabLst>
                <a:tab pos="3408363" algn="l"/>
              </a:tabLst>
            </a:pPr>
            <a:r>
              <a:rPr lang="en-US" sz="1100" i="1" dirty="0"/>
              <a:t>“It is easy to acquire the information I need to do a good job”</a:t>
            </a:r>
          </a:p>
          <a:p>
            <a:pPr defTabSz="1006475">
              <a:tabLst>
                <a:tab pos="3408363" algn="l"/>
              </a:tabLst>
            </a:pPr>
            <a:endParaRPr lang="en-US" sz="1100" i="1" kern="1200" dirty="0">
              <a:solidFill>
                <a:schemeClr val="tx1"/>
              </a:solidFill>
              <a:effectLst/>
              <a:cs typeface="Arial" panose="020B0604020202020204" pitchFamily="34" charset="0"/>
            </a:endParaRPr>
          </a:p>
          <a:p>
            <a:pPr defTabSz="1006475">
              <a:tabLst>
                <a:tab pos="3408363" algn="l"/>
              </a:tabLst>
            </a:pPr>
            <a:r>
              <a:rPr lang="en-US" sz="1400" b="1" dirty="0">
                <a:cs typeface="Arial" panose="020B0604020202020204" pitchFamily="34" charset="0"/>
              </a:rPr>
              <a:t>Information about decisions	</a:t>
            </a:r>
            <a:r>
              <a:rPr lang="en-US" sz="1400" b="1" dirty="0"/>
              <a:t> Strongly disagree	Strongly agree</a:t>
            </a:r>
            <a:endParaRPr lang="en-US" sz="1400" b="1" dirty="0">
              <a:cs typeface="Arial" panose="020B0604020202020204" pitchFamily="34" charset="0"/>
            </a:endParaRPr>
          </a:p>
          <a:p>
            <a:pPr defTabSz="1006475">
              <a:tabLst>
                <a:tab pos="3408363" algn="l"/>
              </a:tabLst>
            </a:pPr>
            <a:r>
              <a:rPr lang="en-US" sz="1100" i="1" dirty="0">
                <a:cs typeface="Arial" panose="020B0604020202020204" pitchFamily="34" charset="0"/>
              </a:rPr>
              <a:t>“I keep informed about important decisions that affect my work”</a:t>
            </a:r>
            <a:endParaRPr lang="en-GB" sz="1100" i="1" kern="1200" dirty="0">
              <a:solidFill>
                <a:schemeClr val="tx1"/>
              </a:solidFill>
              <a:effectLst/>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62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874838" y="666750"/>
            <a:ext cx="4297362" cy="2417763"/>
          </a:xfrm>
        </p:spPr>
      </p:sp>
      <p:sp>
        <p:nvSpPr>
          <p:cNvPr id="3" name="Plassholder for notater 2"/>
          <p:cNvSpPr>
            <a:spLocks noGrp="1"/>
          </p:cNvSpPr>
          <p:nvPr>
            <p:ph type="body" idx="1"/>
          </p:nvPr>
        </p:nvSpPr>
        <p:spPr>
          <a:xfrm>
            <a:off x="653144" y="3173951"/>
            <a:ext cx="5949268" cy="5781123"/>
          </a:xfrm>
        </p:spPr>
        <p:txBody>
          <a:bodyPr/>
          <a:lstStyle/>
          <a:p>
            <a:pPr defTabSz="1006475">
              <a:tabLst>
                <a:tab pos="3408363" algn="l"/>
                <a:tab pos="4752975" algn="l"/>
              </a:tabLst>
            </a:pPr>
            <a:r>
              <a:rPr lang="en-US" sz="1600" b="1" dirty="0"/>
              <a:t>Answer option:	1	5</a:t>
            </a:r>
          </a:p>
          <a:p>
            <a:pPr defTabSz="852488">
              <a:tabLst>
                <a:tab pos="3408363" algn="l"/>
                <a:tab pos="4752975" algn="l"/>
              </a:tabLst>
            </a:pPr>
            <a:endParaRPr lang="en-GB" sz="800" b="1" dirty="0">
              <a:cs typeface="Arial" panose="020B0604020202020204" pitchFamily="34" charset="0"/>
            </a:endParaRPr>
          </a:p>
          <a:p>
            <a:pPr defTabSz="852488">
              <a:tabLst>
                <a:tab pos="3408363" algn="l"/>
                <a:tab pos="4752975" algn="l"/>
              </a:tabLst>
            </a:pPr>
            <a:r>
              <a:rPr lang="en-GB" sz="1400" b="1" dirty="0">
                <a:cs typeface="Arial" panose="020B0604020202020204" pitchFamily="34" charset="0"/>
              </a:rPr>
              <a:t>Social community at work	Very rarely	Very often</a:t>
            </a:r>
          </a:p>
          <a:p>
            <a:pPr>
              <a:tabLst>
                <a:tab pos="3408363" algn="l"/>
                <a:tab pos="4752975" algn="l"/>
              </a:tabLst>
            </a:pPr>
            <a:r>
              <a:rPr lang="en-US" dirty="0">
                <a:cs typeface="Arial" panose="020B0604020202020204" pitchFamily="34" charset="0"/>
              </a:rPr>
              <a:t>Maps weather the respondents experience that there is a good social community at their unit:</a:t>
            </a:r>
          </a:p>
          <a:p>
            <a:pPr>
              <a:tabLst>
                <a:tab pos="3408363" algn="l"/>
                <a:tab pos="4752975" algn="l"/>
              </a:tabLst>
            </a:pPr>
            <a:r>
              <a:rPr lang="en-US" sz="1100" i="1" dirty="0"/>
              <a:t>“There a good atmosphere between my  colleagues and myself”</a:t>
            </a:r>
          </a:p>
          <a:p>
            <a:pPr defTabSz="1006475">
              <a:tabLst>
                <a:tab pos="3408363" algn="l"/>
                <a:tab pos="4752975" algn="l"/>
              </a:tabLst>
            </a:pPr>
            <a:r>
              <a:rPr lang="en-US" sz="1100" i="1" dirty="0"/>
              <a:t>“There is a good sense of fellowship at my unit”</a:t>
            </a:r>
          </a:p>
          <a:p>
            <a:pPr defTabSz="1006475">
              <a:tabLst>
                <a:tab pos="3408363" algn="l"/>
                <a:tab pos="4752975" algn="l"/>
              </a:tabLst>
            </a:pPr>
            <a:r>
              <a:rPr lang="en-US" sz="1100" i="1" dirty="0"/>
              <a:t>“I feel that I am a part of a community at my unit”</a:t>
            </a:r>
          </a:p>
          <a:p>
            <a:pPr defTabSz="1006475">
              <a:tabLst>
                <a:tab pos="3408363" algn="l"/>
                <a:tab pos="4752975" algn="l"/>
              </a:tabLst>
            </a:pPr>
            <a:endParaRPr lang="en-US" sz="800" b="1" i="1" dirty="0"/>
          </a:p>
          <a:p>
            <a:pPr defTabSz="1006475">
              <a:tabLst>
                <a:tab pos="3408363" algn="l"/>
                <a:tab pos="4752975" algn="l"/>
              </a:tabLst>
            </a:pPr>
            <a:r>
              <a:rPr lang="en-US" sz="1400" b="1" dirty="0"/>
              <a:t>Sharing of thoughts and ideas	</a:t>
            </a:r>
            <a:r>
              <a:rPr lang="en-GB" sz="1400" b="1" dirty="0">
                <a:cs typeface="Arial" panose="020B0604020202020204" pitchFamily="34" charset="0"/>
              </a:rPr>
              <a:t>Very rarely	Very often</a:t>
            </a:r>
          </a:p>
          <a:p>
            <a:pPr defTabSz="1006475">
              <a:tabLst>
                <a:tab pos="3408363" algn="l"/>
                <a:tab pos="4752975" algn="l"/>
              </a:tabLst>
            </a:pPr>
            <a:r>
              <a:rPr lang="en-US" sz="1100" i="1" dirty="0"/>
              <a:t>“At my unit, we share thoughts and ideas”</a:t>
            </a:r>
          </a:p>
          <a:p>
            <a:pPr defTabSz="1006475">
              <a:tabLst>
                <a:tab pos="3408363" algn="l"/>
                <a:tab pos="4752975" algn="l"/>
              </a:tabLst>
            </a:pPr>
            <a:endParaRPr lang="en-US" sz="800" i="1" dirty="0"/>
          </a:p>
          <a:p>
            <a:pPr defTabSz="1006475">
              <a:tabLst>
                <a:tab pos="3408363" algn="l"/>
                <a:tab pos="4752975" algn="l"/>
              </a:tabLst>
            </a:pPr>
            <a:r>
              <a:rPr lang="en-US" sz="1400" b="1" dirty="0"/>
              <a:t>Sharing of knowledge and experience	</a:t>
            </a:r>
            <a:r>
              <a:rPr lang="en-GB" sz="1400" b="1" dirty="0">
                <a:cs typeface="Arial" panose="020B0604020202020204" pitchFamily="34" charset="0"/>
              </a:rPr>
              <a:t>Very rarely	Very often</a:t>
            </a:r>
          </a:p>
          <a:p>
            <a:pPr defTabSz="1006475">
              <a:tabLst>
                <a:tab pos="3408363" algn="l"/>
                <a:tab pos="4752975" algn="l"/>
              </a:tabLst>
            </a:pPr>
            <a:r>
              <a:rPr lang="en-US" sz="1100" i="1" dirty="0"/>
              <a:t>“At my unit, we share knowledge and experience”</a:t>
            </a:r>
          </a:p>
          <a:p>
            <a:pPr defTabSz="1006475">
              <a:tabLst>
                <a:tab pos="3408363" algn="l"/>
                <a:tab pos="4752975" algn="l"/>
              </a:tabLst>
            </a:pPr>
            <a:endParaRPr lang="en-US" sz="800" i="1" dirty="0"/>
          </a:p>
          <a:p>
            <a:pPr defTabSz="1006475">
              <a:tabLst>
                <a:tab pos="3408363" algn="l"/>
                <a:tab pos="4752975" algn="l"/>
              </a:tabLst>
            </a:pPr>
            <a:r>
              <a:rPr lang="en-US" sz="1400" b="1" dirty="0"/>
              <a:t>Initiative and responsibility among </a:t>
            </a:r>
          </a:p>
          <a:p>
            <a:pPr defTabSz="1006475">
              <a:tabLst>
                <a:tab pos="3408363" algn="l"/>
                <a:tab pos="4752975" algn="l"/>
              </a:tabLst>
            </a:pPr>
            <a:r>
              <a:rPr lang="en-US" sz="1400" b="1" dirty="0"/>
              <a:t>colleagues 	</a:t>
            </a:r>
            <a:r>
              <a:rPr lang="en-GB" sz="1400" b="1" dirty="0">
                <a:cs typeface="Arial" panose="020B0604020202020204" pitchFamily="34" charset="0"/>
              </a:rPr>
              <a:t>Very rarely	Very often</a:t>
            </a:r>
          </a:p>
          <a:p>
            <a:pPr defTabSz="1006475">
              <a:tabLst>
                <a:tab pos="3408363" algn="l"/>
                <a:tab pos="4752975" algn="l"/>
              </a:tabLst>
            </a:pPr>
            <a:r>
              <a:rPr lang="en-US" dirty="0">
                <a:cs typeface="Arial" panose="020B0604020202020204" pitchFamily="34" charset="0"/>
              </a:rPr>
              <a:t>The scale intends to map weather the employees experience to be part of the organization by taking responsibility for something beyond themselves:</a:t>
            </a:r>
            <a:endParaRPr lang="en-GB" dirty="0">
              <a:cs typeface="Arial" panose="020B0604020202020204" pitchFamily="34" charset="0"/>
            </a:endParaRPr>
          </a:p>
          <a:p>
            <a:pPr defTabSz="1006475">
              <a:tabLst>
                <a:tab pos="3408363" algn="l"/>
                <a:tab pos="4752975" algn="l"/>
              </a:tabLst>
            </a:pPr>
            <a:r>
              <a:rPr lang="en-US" sz="1100" i="1" dirty="0"/>
              <a:t>“I take on tasks without being asked”</a:t>
            </a:r>
          </a:p>
          <a:p>
            <a:pPr defTabSz="1006475">
              <a:tabLst>
                <a:tab pos="3408363" algn="l"/>
                <a:tab pos="4752975" algn="l"/>
              </a:tabLst>
            </a:pPr>
            <a:r>
              <a:rPr lang="en-US" sz="1100" i="1" dirty="0"/>
              <a:t>“I help others in my unit with tasks that are actually their own responsibility”</a:t>
            </a:r>
          </a:p>
          <a:p>
            <a:pPr defTabSz="1006475">
              <a:tabLst>
                <a:tab pos="3408363" algn="l"/>
                <a:tab pos="4752975" algn="l"/>
              </a:tabLst>
            </a:pPr>
            <a:r>
              <a:rPr lang="en-US" sz="1100" i="1" dirty="0"/>
              <a:t>“I assist my colleagues, even when it strictly speaking is not part of my job”</a:t>
            </a:r>
          </a:p>
          <a:p>
            <a:pPr defTabSz="1006475">
              <a:tabLst>
                <a:tab pos="3408363" algn="l"/>
                <a:tab pos="4752975" algn="l"/>
              </a:tabLst>
            </a:pPr>
            <a:endParaRPr lang="en-GB" sz="800" b="1" dirty="0">
              <a:cs typeface="Arial" panose="020B0604020202020204" pitchFamily="34" charset="0"/>
            </a:endParaRPr>
          </a:p>
          <a:p>
            <a:pPr defTabSz="1006475">
              <a:tabLst>
                <a:tab pos="3408363" algn="l"/>
                <a:tab pos="4752975" algn="l"/>
              </a:tabLst>
            </a:pPr>
            <a:r>
              <a:rPr lang="en-GB" sz="1400" b="1" dirty="0">
                <a:cs typeface="Arial" panose="020B0604020202020204" pitchFamily="34" charset="0"/>
              </a:rPr>
              <a:t>Helping colleagues 	Very rarely	Very often</a:t>
            </a:r>
          </a:p>
          <a:p>
            <a:pPr defTabSz="1006475">
              <a:tabLst>
                <a:tab pos="3408363" algn="l"/>
                <a:tab pos="4752975" algn="l"/>
              </a:tabLst>
            </a:pPr>
            <a:r>
              <a:rPr lang="en-US" sz="1100" i="1" dirty="0"/>
              <a:t>“I help my colleagues succeed in their work”</a:t>
            </a:r>
            <a:r>
              <a:rPr lang="en-US" dirty="0"/>
              <a:t/>
            </a:r>
            <a:br>
              <a:rPr lang="en-US" dirty="0"/>
            </a:br>
            <a:endParaRPr lang="en-US" dirty="0"/>
          </a:p>
          <a:p>
            <a:pPr defTabSz="1006475">
              <a:tabLst>
                <a:tab pos="3408363" algn="l"/>
                <a:tab pos="4752975" algn="l"/>
              </a:tabLst>
            </a:pPr>
            <a:r>
              <a:rPr lang="en-US" sz="1400" b="1" dirty="0"/>
              <a:t>Listening colleagues	</a:t>
            </a:r>
            <a:r>
              <a:rPr lang="en-GB" sz="1400" b="1" dirty="0">
                <a:cs typeface="Arial" panose="020B0604020202020204" pitchFamily="34" charset="0"/>
              </a:rPr>
              <a:t>Very rarely	Very often</a:t>
            </a:r>
            <a:endParaRPr lang="en-US" sz="1400" b="1" dirty="0"/>
          </a:p>
          <a:p>
            <a:pPr defTabSz="1006475">
              <a:tabLst>
                <a:tab pos="3408363" algn="l"/>
                <a:tab pos="4752975" algn="l"/>
              </a:tabLst>
            </a:pPr>
            <a:r>
              <a:rPr lang="en-US" sz="1100" i="1" dirty="0"/>
              <a:t>“My colleagues are willing to listen when I face problems in my work”</a:t>
            </a:r>
          </a:p>
          <a:p>
            <a:pPr defTabSz="1006475">
              <a:tabLst>
                <a:tab pos="3408363" algn="l"/>
                <a:tab pos="4752975" algn="l"/>
              </a:tabLst>
            </a:pPr>
            <a:endParaRPr lang="en-US" sz="1100" i="1" dirty="0"/>
          </a:p>
          <a:p>
            <a:pPr defTabSz="1006475">
              <a:tabLst>
                <a:tab pos="3408363" algn="l"/>
                <a:tab pos="4752975" algn="l"/>
              </a:tabLst>
            </a:pPr>
            <a:r>
              <a:rPr lang="en-US" sz="1400" b="1" dirty="0"/>
              <a:t>Help and support from colleagues	</a:t>
            </a:r>
            <a:r>
              <a:rPr lang="en-GB" sz="1400" b="1" dirty="0">
                <a:cs typeface="Arial" panose="020B0604020202020204" pitchFamily="34" charset="0"/>
              </a:rPr>
              <a:t> Very rarely	Very often</a:t>
            </a:r>
            <a:endParaRPr lang="en-US" sz="1400" b="1" dirty="0"/>
          </a:p>
          <a:p>
            <a:pPr defTabSz="1006475">
              <a:tabLst>
                <a:tab pos="3408363" algn="l"/>
                <a:tab pos="4752975" algn="l"/>
              </a:tabLst>
            </a:pPr>
            <a:r>
              <a:rPr lang="en-US" sz="1100" i="1" dirty="0"/>
              <a:t>“I get the help and support I need from my colleagues”</a:t>
            </a:r>
          </a:p>
          <a:p>
            <a:pPr defTabSz="1006475">
              <a:tabLst>
                <a:tab pos="3408363" algn="l"/>
                <a:tab pos="4752975" algn="l"/>
              </a:tabLst>
            </a:pPr>
            <a:endParaRPr lang="en-US" sz="1100" i="1"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0CF01-D2BE-4982-9153-DF7176D508DC}"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3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38225" y="666750"/>
            <a:ext cx="4781550" cy="2689225"/>
          </a:xfrm>
        </p:spPr>
      </p:sp>
      <p:sp>
        <p:nvSpPr>
          <p:cNvPr id="3" name="Plassholder for notater 2"/>
          <p:cNvSpPr>
            <a:spLocks noGrp="1"/>
          </p:cNvSpPr>
          <p:nvPr>
            <p:ph type="body" idx="1"/>
          </p:nvPr>
        </p:nvSpPr>
        <p:spPr>
          <a:xfrm>
            <a:off x="685800" y="3491346"/>
            <a:ext cx="5835912" cy="4985904"/>
          </a:xfrm>
        </p:spPr>
        <p:txBody>
          <a:bodyPr/>
          <a:lstStyle/>
          <a:p>
            <a:pPr defTabSz="1006475">
              <a:tabLst>
                <a:tab pos="2871788" algn="l"/>
                <a:tab pos="4391025" algn="l"/>
              </a:tabLst>
            </a:pPr>
            <a:r>
              <a:rPr lang="en-US" sz="1600" b="1" dirty="0">
                <a:cs typeface="Arial" panose="020B0604020202020204" pitchFamily="34" charset="0"/>
              </a:rPr>
              <a:t>These scales are reversed. It is thus the absence of the perceived situations that impacts the column.</a:t>
            </a:r>
            <a:endParaRPr lang="en-GB" sz="1600" b="1" dirty="0">
              <a:cs typeface="Arial" panose="020B0604020202020204" pitchFamily="34" charset="0"/>
            </a:endParaRPr>
          </a:p>
          <a:p>
            <a:pPr defTabSz="1006475">
              <a:tabLst>
                <a:tab pos="2871788" algn="l"/>
                <a:tab pos="4391025" algn="l"/>
              </a:tabLst>
            </a:pPr>
            <a:endParaRPr lang="en-US" sz="1600" b="1" dirty="0"/>
          </a:p>
          <a:p>
            <a:pPr defTabSz="1006475">
              <a:tabLst>
                <a:tab pos="2871788" algn="l"/>
                <a:tab pos="4391025" algn="l"/>
              </a:tabLst>
            </a:pPr>
            <a:r>
              <a:rPr lang="en-US" sz="1600" b="1" dirty="0"/>
              <a:t>Answer option:	1	5</a:t>
            </a:r>
          </a:p>
          <a:p>
            <a:pPr defTabSz="852488">
              <a:tabLst>
                <a:tab pos="2871788" algn="l"/>
                <a:tab pos="4391025" algn="l"/>
              </a:tabLst>
            </a:pPr>
            <a:endParaRPr lang="en-GB" sz="800" b="1" dirty="0">
              <a:cs typeface="Arial" panose="020B0604020202020204" pitchFamily="34" charset="0"/>
            </a:endParaRPr>
          </a:p>
          <a:p>
            <a:pPr lvl="0" defTabSz="852488">
              <a:tabLst>
                <a:tab pos="2871788" algn="l"/>
                <a:tab pos="4391025" algn="l"/>
              </a:tabLst>
              <a:defRPr/>
            </a:pPr>
            <a:r>
              <a:rPr lang="en-GB" sz="1400" b="1" dirty="0">
                <a:cs typeface="Arial" panose="020B0604020202020204" pitchFamily="34" charset="0"/>
              </a:rPr>
              <a:t>Respectful social atmosphere	</a:t>
            </a:r>
            <a:r>
              <a:rPr lang="en-US" sz="1400" b="1" dirty="0"/>
              <a:t>Strongly disagree	Strongly agree</a:t>
            </a:r>
          </a:p>
          <a:p>
            <a:pPr defTabSz="852488">
              <a:tabLst>
                <a:tab pos="2871788" algn="l"/>
                <a:tab pos="4391025" algn="l"/>
              </a:tabLst>
            </a:pPr>
            <a:r>
              <a:rPr lang="en-US" dirty="0">
                <a:cs typeface="Arial" panose="020B0604020202020204" pitchFamily="34" charset="0"/>
              </a:rPr>
              <a:t>The scale maps whether employees experience civility in the workplace, based on the assumption that this contributes to mutual respect:</a:t>
            </a:r>
          </a:p>
          <a:p>
            <a:pPr defTabSz="852488">
              <a:tabLst>
                <a:tab pos="2871788" algn="l"/>
                <a:tab pos="4391025" algn="l"/>
              </a:tabLst>
            </a:pPr>
            <a:r>
              <a:rPr lang="en-US" sz="1100" i="1" dirty="0"/>
              <a:t>“Rude behavior is not accepted at the unit”</a:t>
            </a:r>
          </a:p>
          <a:p>
            <a:pPr defTabSz="1006475">
              <a:tabLst>
                <a:tab pos="2871788" algn="l"/>
                <a:tab pos="4391025" algn="l"/>
              </a:tabLst>
            </a:pPr>
            <a:r>
              <a:rPr lang="en-US" sz="1100" i="1" dirty="0"/>
              <a:t>“Angry outbursts are not tolerated at the unit”</a:t>
            </a:r>
          </a:p>
          <a:p>
            <a:pPr defTabSz="1006475">
              <a:tabLst>
                <a:tab pos="2871788" algn="l"/>
                <a:tab pos="4391025" algn="l"/>
              </a:tabLst>
            </a:pPr>
            <a:r>
              <a:rPr lang="en-US" sz="1100" i="1" dirty="0"/>
              <a:t>“Generally, we have a respectful social atmosphere”</a:t>
            </a:r>
          </a:p>
          <a:p>
            <a:pPr defTabSz="1006475">
              <a:tabLst>
                <a:tab pos="2871788" algn="l"/>
                <a:tab pos="4391025" algn="l"/>
              </a:tabLst>
            </a:pPr>
            <a:endParaRPr lang="en-US" sz="1100" i="1" dirty="0"/>
          </a:p>
          <a:p>
            <a:pPr defTabSz="1006475">
              <a:tabLst>
                <a:tab pos="2871788" algn="l"/>
                <a:tab pos="4391025" algn="l"/>
              </a:tabLst>
            </a:pPr>
            <a:r>
              <a:rPr lang="en-GB" sz="1400" b="1" dirty="0"/>
              <a:t>Absence of distrust and suspicion</a:t>
            </a:r>
            <a:r>
              <a:rPr lang="nb-NO" sz="1400" dirty="0"/>
              <a:t>	</a:t>
            </a:r>
            <a:r>
              <a:rPr lang="en-US" sz="1400" b="1" dirty="0"/>
              <a:t>Strongly disagree	Strongly agree</a:t>
            </a:r>
          </a:p>
          <a:p>
            <a:pPr defTabSz="1006475">
              <a:tabLst>
                <a:tab pos="2871788" algn="l"/>
                <a:tab pos="4391025" algn="l"/>
              </a:tabLst>
            </a:pPr>
            <a:r>
              <a:rPr lang="en-US" sz="1100" i="1" dirty="0"/>
              <a:t>“The working climate at my  unit is distrustful and suspicious”</a:t>
            </a:r>
          </a:p>
          <a:p>
            <a:pPr defTabSz="1006475">
              <a:tabLst>
                <a:tab pos="2871788" algn="l"/>
                <a:tab pos="4391025" algn="l"/>
              </a:tabLst>
            </a:pPr>
            <a:endParaRPr lang="en-US" sz="1100" i="1" dirty="0"/>
          </a:p>
          <a:p>
            <a:pPr defTabSz="1006475">
              <a:tabLst>
                <a:tab pos="2871788" algn="l"/>
                <a:tab pos="4391025" algn="l"/>
              </a:tabLst>
            </a:pPr>
            <a:r>
              <a:rPr lang="en-GB" sz="1400" b="1" dirty="0"/>
              <a:t>Absence of rigidity and inflexibility	</a:t>
            </a:r>
            <a:r>
              <a:rPr lang="en-US" sz="1400" b="1" dirty="0"/>
              <a:t>Strongly disagree	Strongly agree</a:t>
            </a:r>
          </a:p>
          <a:p>
            <a:pPr defTabSz="1006475">
              <a:tabLst>
                <a:tab pos="2871788" algn="l"/>
                <a:tab pos="4391025" algn="l"/>
              </a:tabLst>
            </a:pPr>
            <a:r>
              <a:rPr lang="en-US" sz="1100" i="1" dirty="0"/>
              <a:t>“The working climate at my  unit is rigid and inflexible”</a:t>
            </a:r>
          </a:p>
          <a:p>
            <a:pPr defTabSz="1006475">
              <a:tabLst>
                <a:tab pos="2871788" algn="l"/>
                <a:tab pos="4391025" algn="l"/>
              </a:tabLst>
            </a:pPr>
            <a:endParaRPr lang="en-US" sz="1100" i="1" dirty="0"/>
          </a:p>
          <a:p>
            <a:pPr defTabSz="1006475">
              <a:tabLst>
                <a:tab pos="2871788" algn="l"/>
                <a:tab pos="4391025" algn="l"/>
              </a:tabLst>
            </a:pPr>
            <a:r>
              <a:rPr lang="en-GB" sz="1400" b="1" dirty="0"/>
              <a:t>Absence of interpersonal conflicts	</a:t>
            </a:r>
            <a:r>
              <a:rPr lang="en-US" sz="1400" b="1" dirty="0"/>
              <a:t>Strongly disagree	Strongly agree</a:t>
            </a:r>
          </a:p>
          <a:p>
            <a:pPr defTabSz="1006475">
              <a:tabLst>
                <a:tab pos="2871788" algn="l"/>
                <a:tab pos="4391025" algn="l"/>
              </a:tabLst>
            </a:pPr>
            <a:r>
              <a:rPr lang="en-US" dirty="0"/>
              <a:t>Map whether the employees experience being affected by interpersonal conflicts between colleagues:</a:t>
            </a:r>
          </a:p>
          <a:p>
            <a:pPr defTabSz="1006475">
              <a:tabLst>
                <a:tab pos="2871788" algn="l"/>
                <a:tab pos="4391025" algn="l"/>
              </a:tabLst>
            </a:pPr>
            <a:r>
              <a:rPr lang="en-US" sz="1100" i="1" dirty="0"/>
              <a:t>“My work is hampered by power struggles at the unit”</a:t>
            </a:r>
          </a:p>
          <a:p>
            <a:pPr defTabSz="1006475">
              <a:tabLst>
                <a:tab pos="2871788" algn="l"/>
                <a:tab pos="4391025" algn="l"/>
              </a:tabLst>
            </a:pPr>
            <a:r>
              <a:rPr lang="en-US" sz="1100" i="1" dirty="0"/>
              <a:t>“In my unit,  intrigues impair the work climate” </a:t>
            </a:r>
          </a:p>
          <a:p>
            <a:pPr defTabSz="1006475">
              <a:tabLst>
                <a:tab pos="2871788" algn="l"/>
                <a:tab pos="4391025" algn="l"/>
              </a:tabLst>
            </a:pPr>
            <a:r>
              <a:rPr lang="en-US" sz="1100" i="1" dirty="0"/>
              <a:t>“In my unit, there is a great deal of tension due to prestige and interpersonal conflicts”</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0CF01-D2BE-4982-9153-DF7176D508DC}"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805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65175" y="379413"/>
            <a:ext cx="5327650" cy="2997200"/>
          </a:xfrm>
        </p:spPr>
      </p:sp>
      <p:sp>
        <p:nvSpPr>
          <p:cNvPr id="3" name="Plassholder for notater 2"/>
          <p:cNvSpPr>
            <a:spLocks noGrp="1"/>
          </p:cNvSpPr>
          <p:nvPr>
            <p:ph type="body" idx="1"/>
          </p:nvPr>
        </p:nvSpPr>
        <p:spPr>
          <a:xfrm>
            <a:off x="385408" y="3783724"/>
            <a:ext cx="6113634" cy="3720401"/>
          </a:xfrm>
        </p:spPr>
        <p:txBody>
          <a:bodyPr/>
          <a:lstStyle/>
          <a:p>
            <a:pPr defTabSz="880743">
              <a:tabLst>
                <a:tab pos="3052763" algn="l"/>
                <a:tab pos="4662488" algn="l"/>
              </a:tabLst>
              <a:defRPr/>
            </a:pPr>
            <a:r>
              <a:rPr lang="en-US" sz="1600" b="1" dirty="0"/>
              <a:t>Answer option:	1	5</a:t>
            </a:r>
          </a:p>
          <a:p>
            <a:pPr defTabSz="880743">
              <a:tabLst>
                <a:tab pos="3052763" algn="l"/>
                <a:tab pos="4662488" algn="l"/>
              </a:tabLst>
              <a:defRPr/>
            </a:pPr>
            <a:endParaRPr lang="en-US" sz="800" b="1" dirty="0"/>
          </a:p>
          <a:p>
            <a:pPr defTabSz="880743">
              <a:tabLst>
                <a:tab pos="3052763" algn="l"/>
                <a:tab pos="4662488" algn="l"/>
              </a:tabLst>
              <a:defRPr/>
            </a:pPr>
            <a:r>
              <a:rPr lang="en-US" sz="1400" b="1" dirty="0"/>
              <a:t>Handling of irregularities 	Strongly disagree	Strongly agree</a:t>
            </a:r>
          </a:p>
          <a:p>
            <a:pPr defTabSz="880743">
              <a:tabLst>
                <a:tab pos="3052763" algn="l"/>
                <a:tab pos="4662488" algn="l"/>
              </a:tabLst>
              <a:defRPr/>
            </a:pPr>
            <a:r>
              <a:rPr lang="en-US" sz="1100" i="1" dirty="0"/>
              <a:t>“In case of irregularities, we address the problem directly with the person involved”</a:t>
            </a:r>
          </a:p>
          <a:p>
            <a:pPr defTabSz="880743">
              <a:tabLst>
                <a:tab pos="3052763" algn="l"/>
                <a:tab pos="4662488" algn="l"/>
              </a:tabLst>
              <a:defRPr/>
            </a:pPr>
            <a:endParaRPr lang="en-US" sz="1100" i="1" dirty="0"/>
          </a:p>
          <a:p>
            <a:pPr defTabSz="880743">
              <a:tabLst>
                <a:tab pos="3052763" algn="l"/>
                <a:tab pos="4662488" algn="l"/>
              </a:tabLst>
              <a:defRPr/>
            </a:pPr>
            <a:r>
              <a:rPr lang="en-US" sz="1400" b="1" dirty="0"/>
              <a:t>Quick handling of difficult issues	Strongly disagree	Strongly agree</a:t>
            </a:r>
          </a:p>
          <a:p>
            <a:pPr defTabSz="880743">
              <a:tabLst>
                <a:tab pos="3052763" algn="l"/>
                <a:tab pos="4662488" algn="l"/>
              </a:tabLst>
              <a:defRPr/>
            </a:pPr>
            <a:r>
              <a:rPr lang="en-US" sz="1100" i="1" dirty="0"/>
              <a:t>“In our unit, we address difficult issues as soon as possible”</a:t>
            </a:r>
          </a:p>
          <a:p>
            <a:pPr defTabSz="880743">
              <a:tabLst>
                <a:tab pos="3052763" algn="l"/>
                <a:tab pos="4662488" algn="l"/>
              </a:tabLst>
              <a:defRPr/>
            </a:pPr>
            <a:endParaRPr lang="en-US" sz="1100" i="1" dirty="0"/>
          </a:p>
          <a:p>
            <a:pPr defTabSz="880743">
              <a:tabLst>
                <a:tab pos="3052763" algn="l"/>
                <a:tab pos="4662488" algn="l"/>
              </a:tabLst>
              <a:defRPr/>
            </a:pPr>
            <a:r>
              <a:rPr lang="en-US" sz="1400" b="1" dirty="0"/>
              <a:t>Knowledge of routines in case of</a:t>
            </a:r>
          </a:p>
          <a:p>
            <a:pPr defTabSz="880743">
              <a:tabLst>
                <a:tab pos="3052763" algn="l"/>
                <a:tab pos="4662488" algn="l"/>
              </a:tabLst>
              <a:defRPr/>
            </a:pPr>
            <a:r>
              <a:rPr lang="en-US" sz="1400" b="1" dirty="0"/>
              <a:t>unacceptable behavior	 Strongly disagree	Strongly agree</a:t>
            </a:r>
          </a:p>
          <a:p>
            <a:pPr defTabSz="880743">
              <a:tabLst>
                <a:tab pos="3052763" algn="l"/>
                <a:tab pos="4662488" algn="l"/>
              </a:tabLst>
              <a:defRPr/>
            </a:pPr>
            <a:r>
              <a:rPr lang="en-US" sz="1100" i="1" dirty="0"/>
              <a:t>“I know what to do if I or a colleague is subjected to bullying, harassment or other unacceptable behavior”</a:t>
            </a:r>
          </a:p>
          <a:p>
            <a:pPr defTabSz="880743">
              <a:tabLst>
                <a:tab pos="3052763" algn="l"/>
                <a:tab pos="4662488" algn="l"/>
              </a:tabLst>
              <a:defRPr/>
            </a:pPr>
            <a:endParaRPr lang="en-US" sz="1100" i="1" dirty="0"/>
          </a:p>
          <a:p>
            <a:pPr defTabSz="880743">
              <a:tabLst>
                <a:tab pos="3052763" algn="l"/>
                <a:tab pos="4662488" algn="l"/>
              </a:tabLst>
              <a:defRPr/>
            </a:pPr>
            <a:r>
              <a:rPr lang="en-US" sz="1400" b="1" dirty="0"/>
              <a:t>Guidelines for handling unacceptable </a:t>
            </a:r>
          </a:p>
          <a:p>
            <a:pPr defTabSz="880743">
              <a:tabLst>
                <a:tab pos="3052763" algn="l"/>
                <a:tab pos="4662488" algn="l"/>
              </a:tabLst>
              <a:defRPr/>
            </a:pPr>
            <a:r>
              <a:rPr lang="en-US" sz="1400" b="1" dirty="0"/>
              <a:t>behavior	 Strongly disagree	Strongly agree</a:t>
            </a:r>
          </a:p>
          <a:p>
            <a:pPr defTabSz="880743">
              <a:tabLst>
                <a:tab pos="3052763" algn="l"/>
                <a:tab pos="4662488" algn="l"/>
              </a:tabLst>
              <a:defRPr/>
            </a:pPr>
            <a:r>
              <a:rPr lang="en-US" sz="1100" i="1" dirty="0"/>
              <a:t>“We have clear guidelines on how to proceed if someone is subjected to bullying or harassment”</a:t>
            </a:r>
          </a:p>
          <a:p>
            <a:pPr defTabSz="880743">
              <a:tabLst>
                <a:tab pos="3589338" algn="l"/>
                <a:tab pos="5289550" algn="l"/>
              </a:tabLst>
              <a:defRPr/>
            </a:pPr>
            <a:endParaRPr lang="en-US" sz="1100" i="1" dirty="0"/>
          </a:p>
          <a:p>
            <a:pPr defTabSz="880743">
              <a:spcBef>
                <a:spcPts val="359"/>
              </a:spcBef>
              <a:tabLst>
                <a:tab pos="3589338" algn="l"/>
                <a:tab pos="5289550" algn="l"/>
              </a:tabLst>
              <a:defRPr/>
            </a:pPr>
            <a:endParaRPr lang="en-GB" sz="1100" i="1" dirty="0">
              <a:latin typeface="Arial Narrow" panose="020B0606020202030204" pitchFamily="34" charset="0"/>
              <a:ea typeface="Arial Unicode MS" pitchFamily="34" charset="-128"/>
              <a:cs typeface="Arial Unicode MS" pitchFamily="34" charset="-128"/>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78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600200" y="311150"/>
            <a:ext cx="3657600" cy="2057400"/>
          </a:xfrm>
        </p:spPr>
      </p:sp>
      <p:sp>
        <p:nvSpPr>
          <p:cNvPr id="3" name="Plassholder for notater 2"/>
          <p:cNvSpPr>
            <a:spLocks noGrp="1"/>
          </p:cNvSpPr>
          <p:nvPr>
            <p:ph type="body" idx="1"/>
          </p:nvPr>
        </p:nvSpPr>
        <p:spPr>
          <a:xfrm>
            <a:off x="393828" y="2437138"/>
            <a:ext cx="6194745" cy="6537529"/>
          </a:xfrm>
        </p:spPr>
        <p:txBody>
          <a:bodyPr/>
          <a:lstStyle/>
          <a:p>
            <a:pPr>
              <a:tabLst>
                <a:tab pos="2600325" algn="l"/>
                <a:tab pos="4391025" algn="l"/>
              </a:tabLst>
            </a:pPr>
            <a:r>
              <a:rPr lang="en-US" sz="1600" b="1" dirty="0"/>
              <a:t>Answer option:	1	5</a:t>
            </a:r>
          </a:p>
          <a:p>
            <a:pPr lvl="0">
              <a:tabLst>
                <a:tab pos="2600325" algn="l"/>
                <a:tab pos="4391025" algn="l"/>
              </a:tabLst>
            </a:pPr>
            <a:endParaRPr lang="en-GB" sz="1100" b="1" dirty="0">
              <a:cs typeface="Arial" panose="020B0604020202020204" pitchFamily="34" charset="0"/>
            </a:endParaRPr>
          </a:p>
          <a:p>
            <a:pPr lvl="0">
              <a:tabLst>
                <a:tab pos="2600325" algn="l"/>
                <a:tab pos="4391025" algn="l"/>
              </a:tabLst>
            </a:pPr>
            <a:r>
              <a:rPr lang="en-US" sz="1400" b="1" dirty="0">
                <a:cs typeface="Arial" panose="020B0604020202020204" pitchFamily="34" charset="0"/>
              </a:rPr>
              <a:t>Training in new technology or </a:t>
            </a:r>
          </a:p>
          <a:p>
            <a:pPr lvl="0">
              <a:tabLst>
                <a:tab pos="2600325" algn="l"/>
                <a:tab pos="4391025" algn="l"/>
              </a:tabLst>
            </a:pPr>
            <a:r>
              <a:rPr lang="en-US" sz="1400" b="1" dirty="0">
                <a:cs typeface="Arial" panose="020B0604020202020204" pitchFamily="34" charset="0"/>
              </a:rPr>
              <a:t>new systems 	To a very low degree	To a very high degree</a:t>
            </a:r>
            <a:endParaRPr lang="en-GB" sz="1400" b="1" dirty="0">
              <a:cs typeface="Arial" panose="020B0604020202020204" pitchFamily="34" charset="0"/>
            </a:endParaRPr>
          </a:p>
          <a:p>
            <a:pPr lvl="0">
              <a:tabLst>
                <a:tab pos="2600325" algn="l"/>
                <a:tab pos="4391025" algn="l"/>
              </a:tabLst>
            </a:pPr>
            <a:r>
              <a:rPr lang="en-US" sz="1100" i="1" dirty="0"/>
              <a:t>“I get the training I need when new technology or new administrative systems are introduced”</a:t>
            </a:r>
          </a:p>
          <a:p>
            <a:pPr lvl="0">
              <a:tabLst>
                <a:tab pos="2600325" algn="l"/>
                <a:tab pos="4391025" algn="l"/>
              </a:tabLst>
            </a:pPr>
            <a:endParaRPr lang="en-US" sz="1100" b="1" i="1" dirty="0">
              <a:cs typeface="Arial" panose="020B0604020202020204" pitchFamily="34" charset="0"/>
            </a:endParaRPr>
          </a:p>
          <a:p>
            <a:pPr lvl="0">
              <a:tabLst>
                <a:tab pos="2600325" algn="l"/>
                <a:tab pos="4391025" algn="l"/>
              </a:tabLst>
            </a:pPr>
            <a:r>
              <a:rPr lang="en-US" sz="1400" b="1" dirty="0">
                <a:cs typeface="Arial" panose="020B0604020202020204" pitchFamily="34" charset="0"/>
              </a:rPr>
              <a:t>Technical support 	Very rarely	Very often</a:t>
            </a:r>
          </a:p>
          <a:p>
            <a:pPr lvl="0">
              <a:tabLst>
                <a:tab pos="2600325" algn="l"/>
                <a:tab pos="4391025" algn="l"/>
              </a:tabLst>
            </a:pPr>
            <a:r>
              <a:rPr lang="en-US" sz="1100" i="1" dirty="0">
                <a:cs typeface="Arial" panose="020B0604020202020204" pitchFamily="34" charset="0"/>
              </a:rPr>
              <a:t>“I get the technical support I need in  my daily work”</a:t>
            </a:r>
          </a:p>
          <a:p>
            <a:pPr lvl="0">
              <a:tabLst>
                <a:tab pos="2600325" algn="l"/>
                <a:tab pos="4391025" algn="l"/>
              </a:tabLst>
            </a:pPr>
            <a:endParaRPr lang="en-US" sz="1100" i="1" dirty="0">
              <a:cs typeface="Arial" panose="020B0604020202020204" pitchFamily="34" charset="0"/>
            </a:endParaRPr>
          </a:p>
          <a:p>
            <a:pPr>
              <a:tabLst>
                <a:tab pos="2600325" algn="l"/>
                <a:tab pos="4391025" algn="l"/>
              </a:tabLst>
            </a:pPr>
            <a:r>
              <a:rPr lang="en-US" sz="1400" b="1" dirty="0">
                <a:cs typeface="Arial" panose="020B0604020202020204" pitchFamily="34" charset="0"/>
              </a:rPr>
              <a:t>Administrative support 	Very rarely	Very often</a:t>
            </a:r>
          </a:p>
          <a:p>
            <a:pPr lvl="0">
              <a:tabLst>
                <a:tab pos="2600325" algn="l"/>
                <a:tab pos="4391025" algn="l"/>
              </a:tabLst>
            </a:pPr>
            <a:r>
              <a:rPr lang="en-US" sz="1100" i="1" dirty="0"/>
              <a:t>“I get the administrative support I need in my daily work”</a:t>
            </a:r>
          </a:p>
          <a:p>
            <a:pPr lvl="0">
              <a:tabLst>
                <a:tab pos="2600325" algn="l"/>
                <a:tab pos="4391025" algn="l"/>
              </a:tabLst>
            </a:pPr>
            <a:endParaRPr lang="en-US" sz="1100" i="1" dirty="0">
              <a:cs typeface="Arial" panose="020B0604020202020204" pitchFamily="34" charset="0"/>
            </a:endParaRPr>
          </a:p>
          <a:p>
            <a:pPr>
              <a:tabLst>
                <a:tab pos="2600325" algn="l"/>
                <a:tab pos="4391025" algn="l"/>
              </a:tabLst>
            </a:pPr>
            <a:r>
              <a:rPr lang="en-US" sz="1400" b="1" dirty="0"/>
              <a:t>Cooperation technical </a:t>
            </a:r>
          </a:p>
          <a:p>
            <a:pPr>
              <a:tabLst>
                <a:tab pos="2600325" algn="l"/>
                <a:tab pos="4391025" algn="l"/>
              </a:tabLst>
            </a:pPr>
            <a:r>
              <a:rPr lang="en-US" sz="1400" b="1" dirty="0"/>
              <a:t>and academic personnel	</a:t>
            </a:r>
            <a:r>
              <a:rPr lang="en-US" sz="1400" b="1" dirty="0">
                <a:cs typeface="Arial" panose="020B0604020202020204" pitchFamily="34" charset="0"/>
              </a:rPr>
              <a:t>Very rarely	Very often</a:t>
            </a:r>
          </a:p>
          <a:p>
            <a:pPr lvl="0">
              <a:tabLst>
                <a:tab pos="2600325" algn="l"/>
                <a:tab pos="4391025" algn="l"/>
              </a:tabLst>
            </a:pPr>
            <a:r>
              <a:rPr lang="en-US" sz="1100" i="1" dirty="0"/>
              <a:t>“Cooperation between technical and academic personnel works well at our unit”</a:t>
            </a:r>
          </a:p>
          <a:p>
            <a:pPr lvl="0">
              <a:tabLst>
                <a:tab pos="2600325" algn="l"/>
                <a:tab pos="4391025" algn="l"/>
              </a:tabLst>
            </a:pPr>
            <a:endParaRPr lang="en-US" sz="1100" i="1" dirty="0"/>
          </a:p>
          <a:p>
            <a:pPr>
              <a:tabLst>
                <a:tab pos="2600325" algn="l"/>
                <a:tab pos="4391025" algn="l"/>
              </a:tabLst>
            </a:pPr>
            <a:r>
              <a:rPr lang="en-US" sz="1400" b="1" dirty="0"/>
              <a:t>Cooperation administrative </a:t>
            </a:r>
          </a:p>
          <a:p>
            <a:pPr>
              <a:tabLst>
                <a:tab pos="2600325" algn="l"/>
                <a:tab pos="4391025" algn="l"/>
              </a:tabLst>
            </a:pPr>
            <a:r>
              <a:rPr lang="en-US" sz="1400" b="1" dirty="0"/>
              <a:t>and academic personnel 	</a:t>
            </a:r>
            <a:r>
              <a:rPr lang="en-US" sz="1400" b="1" dirty="0">
                <a:cs typeface="Arial" panose="020B0604020202020204" pitchFamily="34" charset="0"/>
              </a:rPr>
              <a:t>Very rarely	Very often</a:t>
            </a:r>
          </a:p>
          <a:p>
            <a:pPr lvl="0">
              <a:tabLst>
                <a:tab pos="2600325" algn="l"/>
                <a:tab pos="4391025" algn="l"/>
              </a:tabLst>
            </a:pPr>
            <a:r>
              <a:rPr lang="en-US" sz="1100" i="1" dirty="0"/>
              <a:t>“Cooperation between administrative and academic personnel works well at our unit”</a:t>
            </a:r>
          </a:p>
          <a:p>
            <a:pPr lvl="0">
              <a:tabLst>
                <a:tab pos="2600325" algn="l"/>
                <a:tab pos="4391025" algn="l"/>
              </a:tabLst>
            </a:pPr>
            <a:endParaRPr lang="en-US" sz="1100" i="1" dirty="0"/>
          </a:p>
          <a:p>
            <a:pPr>
              <a:tabLst>
                <a:tab pos="2600325" algn="l"/>
                <a:tab pos="4391025" algn="l"/>
              </a:tabLst>
            </a:pPr>
            <a:r>
              <a:rPr lang="en-GB" sz="1400" b="1" dirty="0"/>
              <a:t>Culture for continuous </a:t>
            </a:r>
          </a:p>
          <a:p>
            <a:pPr>
              <a:tabLst>
                <a:tab pos="2600325" algn="l"/>
                <a:tab pos="4391025" algn="l"/>
              </a:tabLst>
            </a:pPr>
            <a:r>
              <a:rPr lang="en-GB" sz="1400" b="1" dirty="0"/>
              <a:t>development	Strongly disagree	Strongly agree</a:t>
            </a:r>
          </a:p>
          <a:p>
            <a:pPr>
              <a:tabLst>
                <a:tab pos="2600325" algn="l"/>
                <a:tab pos="4391025" algn="l"/>
              </a:tabLst>
            </a:pPr>
            <a:r>
              <a:rPr lang="en-US" dirty="0"/>
              <a:t>Maps whether employees experience that there is a culture for continuous development in their unit:</a:t>
            </a:r>
          </a:p>
          <a:p>
            <a:pPr>
              <a:tabLst>
                <a:tab pos="2600325" algn="l"/>
                <a:tab pos="4391025" algn="l"/>
              </a:tabLst>
            </a:pPr>
            <a:r>
              <a:rPr lang="en-GB" sz="1100" i="1" dirty="0"/>
              <a:t>“In my unit, no one listens to new suggestions and ideas” ®</a:t>
            </a:r>
          </a:p>
          <a:p>
            <a:pPr>
              <a:tabLst>
                <a:tab pos="2600325" algn="l"/>
                <a:tab pos="4391025" algn="l"/>
              </a:tabLst>
            </a:pPr>
            <a:r>
              <a:rPr lang="en-GB" sz="1100" i="1" dirty="0"/>
              <a:t>“My unit is flexible and constantly adapts to new ideas”</a:t>
            </a:r>
          </a:p>
          <a:p>
            <a:pPr>
              <a:tabLst>
                <a:tab pos="2600325" algn="l"/>
                <a:tab pos="4391025" algn="l"/>
              </a:tabLst>
            </a:pPr>
            <a:r>
              <a:rPr lang="en-GB" sz="1100" i="1" dirty="0"/>
              <a:t>“My unit is open-minded and adapts to changes”</a:t>
            </a:r>
          </a:p>
          <a:p>
            <a:pPr lvl="0">
              <a:tabLst>
                <a:tab pos="2600325" algn="l"/>
                <a:tab pos="4391025" algn="l"/>
              </a:tabLst>
            </a:pPr>
            <a:r>
              <a:rPr lang="en-US" sz="1100" b="1" i="1" dirty="0"/>
              <a:t> </a:t>
            </a:r>
          </a:p>
          <a:p>
            <a:pPr defTabSz="650875">
              <a:tabLst>
                <a:tab pos="2600325" algn="l"/>
                <a:tab pos="4391025" algn="l"/>
              </a:tabLst>
            </a:pPr>
            <a:r>
              <a:rPr lang="en-GB" sz="1400" b="1" dirty="0">
                <a:cs typeface="Arial" panose="020B0604020202020204" pitchFamily="34" charset="0"/>
              </a:rPr>
              <a:t>Commitment to the workplace	</a:t>
            </a:r>
            <a:r>
              <a:rPr lang="en-US" sz="1400" b="1" dirty="0">
                <a:cs typeface="Arial" panose="020B0604020202020204" pitchFamily="34" charset="0"/>
              </a:rPr>
              <a:t>To a very low degree	To a very high degree</a:t>
            </a:r>
            <a:endParaRPr lang="en-GB" sz="1400" b="1" dirty="0">
              <a:cs typeface="Arial" panose="020B0604020202020204" pitchFamily="34" charset="0"/>
            </a:endParaRPr>
          </a:p>
          <a:p>
            <a:pPr defTabSz="650875">
              <a:tabLst>
                <a:tab pos="4391025" algn="l"/>
              </a:tabLst>
            </a:pPr>
            <a:r>
              <a:rPr lang="en-GB" dirty="0">
                <a:cs typeface="Arial" panose="020B0604020202020204" pitchFamily="34" charset="0"/>
              </a:rPr>
              <a:t>A high score indicate that the respondents have a positive commitment to their workplace. </a:t>
            </a:r>
          </a:p>
          <a:p>
            <a:pPr defTabSz="650875">
              <a:tabLst>
                <a:tab pos="4391025" algn="l"/>
              </a:tabLst>
            </a:pPr>
            <a:r>
              <a:rPr lang="en-US" sz="1100" i="1" dirty="0"/>
              <a:t>“I gladly tell others about my workplace”</a:t>
            </a:r>
          </a:p>
          <a:p>
            <a:pPr defTabSz="650875">
              <a:tabLst>
                <a:tab pos="4391025" algn="l"/>
              </a:tabLst>
            </a:pPr>
            <a:r>
              <a:rPr lang="en-US" sz="1100" i="1" dirty="0"/>
              <a:t>“I would recommend a close friend to apply for a position at my workplace”</a:t>
            </a:r>
          </a:p>
          <a:p>
            <a:pPr defTabSz="650875">
              <a:tabLst>
                <a:tab pos="4391025" algn="l"/>
              </a:tabLst>
            </a:pPr>
            <a:r>
              <a:rPr lang="en-US" sz="1100" i="1" dirty="0"/>
              <a:t>“My workplace is of great personal significance to me”</a:t>
            </a:r>
            <a:endParaRPr lang="en-GB" sz="1100" b="1" i="1" dirty="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56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B94D-D502-425F-B9FF-08F8288D284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667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en-US" sz="1400" dirty="0"/>
              <a:t>This summary shows how each unit's response to the scales in the questionnaire compared to the hierarchical units above. The optional modules and the single questions are not included in this summary. The summary can therefore only be seen as a rough overview.</a:t>
            </a:r>
          </a:p>
          <a:p>
            <a:pPr>
              <a:lnSpc>
                <a:spcPct val="150000"/>
              </a:lnSpc>
            </a:pPr>
            <a:endParaRPr lang="en-US" sz="1400" dirty="0"/>
          </a:p>
          <a:p>
            <a:pPr>
              <a:lnSpc>
                <a:spcPct val="150000"/>
              </a:lnSpc>
            </a:pPr>
            <a:r>
              <a:rPr lang="en-US" sz="1400" dirty="0"/>
              <a:t>In the process of identifying issues that need to be preserved or improved, the summary should be used together with the single questions and other important issues at the unit.</a:t>
            </a:r>
            <a:endParaRPr lang="nb-NO"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20</a:t>
            </a:fld>
            <a:endParaRPr lang="nb-NO"/>
          </a:p>
        </p:txBody>
      </p:sp>
    </p:spTree>
    <p:extLst>
      <p:ext uri="{BB962C8B-B14F-4D97-AF65-F5344CB8AC3E}">
        <p14:creationId xmlns:p14="http://schemas.microsoft.com/office/powerpoint/2010/main" val="24170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r>
              <a:rPr lang="en-US" sz="1400" dirty="0"/>
              <a:t>In this summary, results are presented over time for the unit. Only the scales that have always been part of the questionnaire are included.</a:t>
            </a:r>
          </a:p>
          <a:p>
            <a:pPr>
              <a:lnSpc>
                <a:spcPct val="150000"/>
              </a:lnSpc>
            </a:pPr>
            <a:endParaRPr lang="en-US" sz="1400" dirty="0"/>
          </a:p>
          <a:p>
            <a:pPr>
              <a:lnSpc>
                <a:spcPct val="150000"/>
              </a:lnSpc>
            </a:pPr>
            <a:r>
              <a:rPr lang="en-US" sz="1400" dirty="0"/>
              <a:t>Be aware that </a:t>
            </a:r>
            <a:r>
              <a:rPr lang="en-US" sz="1400" dirty="0" smtClean="0"/>
              <a:t>the questions have been slightly altered</a:t>
            </a:r>
            <a:r>
              <a:rPr lang="en-US" sz="1400" baseline="0" dirty="0" smtClean="0"/>
              <a:t> since the last survey 2015</a:t>
            </a:r>
            <a:r>
              <a:rPr lang="en-US" sz="1400" dirty="0" smtClean="0"/>
              <a:t>.</a:t>
            </a:r>
            <a:endParaRPr lang="nb-NO" sz="1400" dirty="0"/>
          </a:p>
        </p:txBody>
      </p:sp>
      <p:sp>
        <p:nvSpPr>
          <p:cNvPr id="4" name="Plassholder for lysbildenummer 3"/>
          <p:cNvSpPr>
            <a:spLocks noGrp="1"/>
          </p:cNvSpPr>
          <p:nvPr>
            <p:ph type="sldNum" sz="quarter" idx="10"/>
          </p:nvPr>
        </p:nvSpPr>
        <p:spPr/>
        <p:txBody>
          <a:bodyPr/>
          <a:lstStyle/>
          <a:p>
            <a:fld id="{F62FFEA0-ECAB-4880-9452-7C6988B2029E}" type="slidenum">
              <a:rPr lang="nb-NO" smtClean="0"/>
              <a:t>21</a:t>
            </a:fld>
            <a:endParaRPr lang="nb-NO"/>
          </a:p>
        </p:txBody>
      </p:sp>
    </p:spTree>
    <p:extLst>
      <p:ext uri="{BB962C8B-B14F-4D97-AF65-F5344CB8AC3E}">
        <p14:creationId xmlns:p14="http://schemas.microsoft.com/office/powerpoint/2010/main" val="202552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57263" y="552450"/>
            <a:ext cx="4614862" cy="2595563"/>
          </a:xfrm>
        </p:spPr>
      </p:sp>
      <p:sp>
        <p:nvSpPr>
          <p:cNvPr id="3" name="Plassholder for notater 2"/>
          <p:cNvSpPr>
            <a:spLocks noGrp="1"/>
          </p:cNvSpPr>
          <p:nvPr>
            <p:ph type="body" idx="1"/>
          </p:nvPr>
        </p:nvSpPr>
        <p:spPr>
          <a:xfrm>
            <a:off x="685799" y="3402419"/>
            <a:ext cx="5603875" cy="5555601"/>
          </a:xfrm>
        </p:spPr>
        <p:txBody>
          <a:bodyPr/>
          <a:lstStyle/>
          <a:p>
            <a:pPr marL="0" indent="0">
              <a:buNone/>
            </a:pPr>
            <a:r>
              <a:rPr lang="en-US" sz="1400" dirty="0">
                <a:cs typeface="Arial" panose="020B0604020202020204" pitchFamily="34" charset="0"/>
              </a:rPr>
              <a:t>What kind of working hours arrangement do you have?</a:t>
            </a:r>
          </a:p>
          <a:p>
            <a:pPr marL="0" indent="0">
              <a:buNone/>
            </a:pPr>
            <a:endParaRPr lang="en-US" sz="1400" dirty="0">
              <a:cs typeface="Arial" panose="020B0604020202020204" pitchFamily="34" charset="0"/>
            </a:endParaRPr>
          </a:p>
          <a:p>
            <a:r>
              <a:rPr lang="en-US" sz="1400" dirty="0">
                <a:cs typeface="Arial" panose="020B0604020202020204" pitchFamily="34" charset="0"/>
              </a:rPr>
              <a:t>Employees who responded that they have clearly defined fixed or flexible working hours (applies to almost all technical/administrative staff, including research assistants), got this question:</a:t>
            </a:r>
          </a:p>
          <a:p>
            <a:r>
              <a:rPr lang="en-US" sz="1400" dirty="0">
                <a:cs typeface="Arial" panose="020B0604020202020204" pitchFamily="34" charset="0"/>
              </a:rPr>
              <a:t>“</a:t>
            </a:r>
            <a:r>
              <a:rPr lang="en-US" sz="1400" i="1" dirty="0">
                <a:cs typeface="Arial" panose="020B0604020202020204" pitchFamily="34" charset="0"/>
              </a:rPr>
              <a:t>Not counting hours for which you receive compensatory time off (‘</a:t>
            </a:r>
            <a:r>
              <a:rPr lang="en-US" sz="1400" i="1" dirty="0" err="1">
                <a:cs typeface="Arial" panose="020B0604020202020204" pitchFamily="34" charset="0"/>
              </a:rPr>
              <a:t>avspasering</a:t>
            </a:r>
            <a:r>
              <a:rPr lang="en-US" sz="1400" i="1" dirty="0">
                <a:cs typeface="Arial" panose="020B0604020202020204" pitchFamily="34" charset="0"/>
              </a:rPr>
              <a:t>’), how many hours over and beyond your agreed working hours do you normally work per week?”</a:t>
            </a:r>
          </a:p>
          <a:p>
            <a:endParaRPr lang="en-US" sz="1400" dirty="0">
              <a:cs typeface="Arial" panose="020B0604020202020204" pitchFamily="34" charset="0"/>
            </a:endParaRPr>
          </a:p>
          <a:p>
            <a:r>
              <a:rPr lang="en-US" sz="1400" dirty="0">
                <a:cs typeface="Arial" panose="020B0604020202020204" pitchFamily="34" charset="0"/>
              </a:rPr>
              <a:t>Employees who responded that they have ‘Independent position’ without clearly defined working hours (applies to academic personnel, including research fellows, rectorate, deans and some others in the top management)</a:t>
            </a:r>
          </a:p>
          <a:p>
            <a:r>
              <a:rPr lang="en-US" sz="1400" dirty="0">
                <a:cs typeface="Arial" panose="020B0604020202020204" pitchFamily="34" charset="0"/>
              </a:rPr>
              <a:t>Or </a:t>
            </a:r>
          </a:p>
          <a:p>
            <a:r>
              <a:rPr lang="en-US" sz="1400" dirty="0">
                <a:cs typeface="Arial" panose="020B0604020202020204" pitchFamily="34" charset="0"/>
              </a:rPr>
              <a:t>“Not sure / don’t know”, got this question:</a:t>
            </a:r>
          </a:p>
          <a:p>
            <a:r>
              <a:rPr lang="en-US" sz="1400" dirty="0">
                <a:cs typeface="Arial" panose="020B0604020202020204" pitchFamily="34" charset="0"/>
              </a:rPr>
              <a:t>“</a:t>
            </a:r>
            <a:r>
              <a:rPr lang="en-US" sz="1400" i="1" dirty="0">
                <a:cs typeface="Arial" panose="020B0604020202020204" pitchFamily="34" charset="0"/>
              </a:rPr>
              <a:t>How many hours do you normally work per week in addition to what you find reasonable for your position?”</a:t>
            </a:r>
          </a:p>
          <a:p>
            <a:endParaRPr lang="nb-NO" sz="1400" dirty="0">
              <a:cs typeface="Arial" panose="020B0604020202020204" pitchFamily="34" charset="0"/>
            </a:endParaRPr>
          </a:p>
          <a:p>
            <a:r>
              <a:rPr lang="en-US" sz="1400" dirty="0">
                <a:cs typeface="Arial" panose="020B0604020202020204" pitchFamily="34" charset="0"/>
              </a:rPr>
              <a:t>In the presentation of the results, the two questions are combined.</a:t>
            </a:r>
          </a:p>
          <a:p>
            <a:r>
              <a:rPr lang="en-US" sz="1400" dirty="0">
                <a:cs typeface="Arial" panose="020B0604020202020204" pitchFamily="34" charset="0"/>
              </a:rPr>
              <a:t>The purpose of these questions is to make an overview of working hours that can be seen as problematic. High incidence of extra work should be seen in the context of the scales: "stress", "work-home conflict", "role conflict" and the single question "experience of balance between effort and demands". See the second slide "The individual and the job"</a:t>
            </a:r>
            <a:endParaRPr lang="nb-NO" sz="1400" dirty="0">
              <a:cs typeface="Arial" panose="020B0604020202020204" pitchFamily="34" charset="0"/>
            </a:endParaRPr>
          </a:p>
          <a:p>
            <a:endParaRPr lang="nb-NO" sz="140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62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400" dirty="0"/>
              <a:t>On the scale from 1 – 5, how do you feel about the employee review(s) you have had during the last 24 months?</a:t>
            </a:r>
          </a:p>
          <a:p>
            <a:endParaRPr lang="en-GB" sz="1400" dirty="0"/>
          </a:p>
          <a:p>
            <a:r>
              <a:rPr lang="en-GB" sz="1400" dirty="0"/>
              <a:t>1 = A waste of time</a:t>
            </a:r>
          </a:p>
          <a:p>
            <a:r>
              <a:rPr lang="en-GB" sz="1400" dirty="0"/>
              <a:t>5 = Very positive</a:t>
            </a:r>
          </a:p>
          <a:p>
            <a:endParaRPr lang="en-GB" sz="1400" dirty="0"/>
          </a:p>
          <a:p>
            <a:r>
              <a:rPr lang="en-US" sz="1400" dirty="0"/>
              <a:t/>
            </a:r>
            <a:br>
              <a:rPr lang="en-US" sz="1400" dirty="0"/>
            </a:br>
            <a:r>
              <a:rPr lang="en-US" sz="1400" dirty="0"/>
              <a:t>The black vertical line in the diagram, which shows the value of the employee review, shows one standard deviation in each direction.</a:t>
            </a:r>
            <a:endParaRPr lang="en-GB" sz="140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0892-FA62-4C9C-B62C-8A3C9279A1BA}"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9874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Equal </a:t>
            </a:r>
            <a:r>
              <a:rPr lang="nb-NO" sz="1200" dirty="0" err="1"/>
              <a:t>answers</a:t>
            </a:r>
            <a:r>
              <a:rPr lang="nb-NO" sz="1200" dirty="0"/>
              <a:t> </a:t>
            </a:r>
            <a:r>
              <a:rPr lang="nb-NO" sz="1200" dirty="0" err="1"/>
              <a:t>indicate</a:t>
            </a:r>
            <a:r>
              <a:rPr lang="nb-NO" sz="1200" dirty="0"/>
              <a:t> </a:t>
            </a:r>
            <a:r>
              <a:rPr lang="nb-NO" sz="1200" dirty="0" err="1"/>
              <a:t>equal</a:t>
            </a:r>
            <a:r>
              <a:rPr lang="nb-NO" sz="1200" dirty="0"/>
              <a:t> </a:t>
            </a:r>
            <a:r>
              <a:rPr lang="nb-NO" sz="1200" dirty="0" err="1"/>
              <a:t>experiences</a:t>
            </a:r>
            <a:r>
              <a:rPr lang="nb-NO" sz="1200" dirty="0"/>
              <a:t>. </a:t>
            </a:r>
          </a:p>
          <a:p>
            <a:endParaRPr lang="nb-NO" sz="1200" dirty="0"/>
          </a:p>
          <a:p>
            <a:r>
              <a:rPr lang="nb-NO" sz="1200" dirty="0"/>
              <a:t>It </a:t>
            </a:r>
            <a:r>
              <a:rPr lang="nb-NO" sz="1200" dirty="0" err="1"/>
              <a:t>may</a:t>
            </a:r>
            <a:r>
              <a:rPr lang="nb-NO" sz="1200" dirty="0"/>
              <a:t> be </a:t>
            </a:r>
            <a:r>
              <a:rPr lang="nb-NO" sz="1200" dirty="0" err="1"/>
              <a:t>that</a:t>
            </a:r>
            <a:r>
              <a:rPr lang="nb-NO" sz="1200" dirty="0"/>
              <a:t> </a:t>
            </a:r>
            <a:r>
              <a:rPr lang="nb-NO" sz="1200" dirty="0" err="1"/>
              <a:t>the</a:t>
            </a:r>
            <a:r>
              <a:rPr lang="nb-NO" sz="1200" dirty="0"/>
              <a:t> </a:t>
            </a:r>
            <a:r>
              <a:rPr lang="nb-NO" sz="1200" dirty="0" err="1"/>
              <a:t>conditions</a:t>
            </a:r>
            <a:r>
              <a:rPr lang="nb-NO" sz="1200" dirty="0"/>
              <a:t> </a:t>
            </a:r>
            <a:r>
              <a:rPr lang="nb-NO" sz="1200" dirty="0" err="1"/>
              <a:t>that</a:t>
            </a:r>
            <a:r>
              <a:rPr lang="nb-NO" sz="1200" dirty="0"/>
              <a:t> </a:t>
            </a:r>
            <a:r>
              <a:rPr lang="nb-NO" sz="1200" dirty="0" err="1"/>
              <a:t>emerge</a:t>
            </a:r>
            <a:r>
              <a:rPr lang="nb-NO" sz="1200" dirty="0"/>
              <a:t> </a:t>
            </a:r>
            <a:r>
              <a:rPr lang="nb-NO" sz="1200" dirty="0" err="1"/>
              <a:t>here</a:t>
            </a:r>
            <a:r>
              <a:rPr lang="nb-NO" sz="1200" dirty="0"/>
              <a:t> </a:t>
            </a:r>
            <a:r>
              <a:rPr lang="nb-NO" sz="1200" dirty="0" err="1"/>
              <a:t>are</a:t>
            </a:r>
            <a:r>
              <a:rPr lang="nb-NO" sz="1200" dirty="0"/>
              <a:t> </a:t>
            </a:r>
            <a:r>
              <a:rPr lang="nb-NO" sz="1200" dirty="0" err="1"/>
              <a:t>important</a:t>
            </a:r>
            <a:r>
              <a:rPr lang="nb-NO" sz="1200" dirty="0"/>
              <a:t> positive </a:t>
            </a:r>
            <a:r>
              <a:rPr lang="nb-NO" sz="1200" dirty="0" err="1"/>
              <a:t>conditions</a:t>
            </a:r>
            <a:r>
              <a:rPr lang="nb-NO" sz="1200" dirty="0"/>
              <a:t> </a:t>
            </a:r>
            <a:r>
              <a:rPr lang="nb-NO" sz="1200" dirty="0" err="1"/>
              <a:t>you</a:t>
            </a:r>
            <a:r>
              <a:rPr lang="nb-NO" sz="1200" dirty="0"/>
              <a:t> </a:t>
            </a:r>
            <a:r>
              <a:rPr lang="nb-NO" sz="1200" dirty="0" err="1"/>
              <a:t>should</a:t>
            </a:r>
            <a:r>
              <a:rPr lang="nb-NO" sz="1200" dirty="0"/>
              <a:t> </a:t>
            </a:r>
            <a:r>
              <a:rPr lang="nb-NO" sz="1200" dirty="0" err="1"/>
              <a:t>take</a:t>
            </a:r>
            <a:r>
              <a:rPr lang="nb-NO" sz="1200" dirty="0"/>
              <a:t> </a:t>
            </a:r>
            <a:r>
              <a:rPr lang="nb-NO" sz="1200" dirty="0" err="1"/>
              <a:t>care</a:t>
            </a:r>
            <a:r>
              <a:rPr lang="nb-NO" sz="1200" dirty="0"/>
              <a:t> </a:t>
            </a:r>
            <a:r>
              <a:rPr lang="nb-NO" sz="1200" dirty="0" err="1"/>
              <a:t>of</a:t>
            </a:r>
            <a:r>
              <a:rPr lang="nb-NO" sz="1200" dirty="0"/>
              <a:t>. </a:t>
            </a:r>
          </a:p>
          <a:p>
            <a:endParaRPr lang="nb-NO" sz="1200" dirty="0"/>
          </a:p>
          <a:p>
            <a:r>
              <a:rPr lang="nb-NO" sz="1200" dirty="0"/>
              <a:t>In cases </a:t>
            </a:r>
            <a:r>
              <a:rPr lang="nb-NO" sz="1200" dirty="0" err="1"/>
              <a:t>where</a:t>
            </a:r>
            <a:r>
              <a:rPr lang="nb-NO" sz="1200" dirty="0"/>
              <a:t> </a:t>
            </a:r>
            <a:r>
              <a:rPr lang="nb-NO" sz="1200" dirty="0" err="1"/>
              <a:t>there</a:t>
            </a:r>
            <a:r>
              <a:rPr lang="nb-NO" sz="1200" dirty="0"/>
              <a:t> </a:t>
            </a:r>
            <a:r>
              <a:rPr lang="nb-NO" sz="1200" dirty="0" err="1"/>
              <a:t>are</a:t>
            </a:r>
            <a:r>
              <a:rPr lang="nb-NO" sz="1200" dirty="0"/>
              <a:t> </a:t>
            </a:r>
            <a:r>
              <a:rPr lang="nb-NO" sz="1200" dirty="0" err="1"/>
              <a:t>similar</a:t>
            </a:r>
            <a:r>
              <a:rPr lang="nb-NO" sz="1200" dirty="0"/>
              <a:t> </a:t>
            </a:r>
            <a:r>
              <a:rPr lang="nb-NO" sz="1200" dirty="0" err="1"/>
              <a:t>experiences</a:t>
            </a:r>
            <a:r>
              <a:rPr lang="nb-NO" sz="1200" dirty="0"/>
              <a:t> </a:t>
            </a:r>
            <a:r>
              <a:rPr lang="nb-NO" sz="1200" dirty="0" err="1"/>
              <a:t>of</a:t>
            </a:r>
            <a:r>
              <a:rPr lang="nb-NO" sz="1200" dirty="0"/>
              <a:t> more negative </a:t>
            </a:r>
            <a:r>
              <a:rPr lang="nb-NO" sz="1200" dirty="0" err="1"/>
              <a:t>conditions</a:t>
            </a:r>
            <a:r>
              <a:rPr lang="nb-NO" sz="1200" dirty="0"/>
              <a:t>, </a:t>
            </a:r>
            <a:r>
              <a:rPr lang="nb-NO" sz="1200" dirty="0" err="1"/>
              <a:t>this</a:t>
            </a:r>
            <a:r>
              <a:rPr lang="nb-NO" sz="1200" dirty="0"/>
              <a:t> </a:t>
            </a:r>
            <a:r>
              <a:rPr lang="nb-NO" sz="1200" dirty="0" err="1"/>
              <a:t>can</a:t>
            </a:r>
            <a:r>
              <a:rPr lang="nb-NO" sz="1200" dirty="0"/>
              <a:t> be an </a:t>
            </a:r>
            <a:r>
              <a:rPr lang="nb-NO" sz="1200" dirty="0" err="1"/>
              <a:t>important</a:t>
            </a:r>
            <a:r>
              <a:rPr lang="nb-NO" sz="1200" dirty="0"/>
              <a:t> signal </a:t>
            </a:r>
            <a:r>
              <a:rPr lang="nb-NO" sz="1200" dirty="0" err="1"/>
              <a:t>that</a:t>
            </a:r>
            <a:r>
              <a:rPr lang="nb-NO" sz="1200" dirty="0"/>
              <a:t> </a:t>
            </a:r>
            <a:r>
              <a:rPr lang="nb-NO" sz="1200" dirty="0" err="1"/>
              <a:t>something</a:t>
            </a:r>
            <a:r>
              <a:rPr lang="nb-NO" sz="1200" dirty="0"/>
              <a:t> </a:t>
            </a:r>
            <a:r>
              <a:rPr lang="nb-NO" sz="1200" dirty="0" err="1"/>
              <a:t>needs</a:t>
            </a:r>
            <a:r>
              <a:rPr lang="nb-NO" sz="1200" dirty="0"/>
              <a:t> to be </a:t>
            </a:r>
            <a:r>
              <a:rPr lang="nb-NO" sz="1200" dirty="0" err="1"/>
              <a:t>improved</a:t>
            </a:r>
            <a:r>
              <a:rPr lang="nb-NO" sz="1200" dirty="0"/>
              <a:t>.</a:t>
            </a:r>
          </a:p>
          <a:p>
            <a:endParaRPr lang="nb-NO" dirty="0"/>
          </a:p>
        </p:txBody>
      </p:sp>
      <p:sp>
        <p:nvSpPr>
          <p:cNvPr id="4" name="Plassholder for lysbildenummer 3"/>
          <p:cNvSpPr>
            <a:spLocks noGrp="1"/>
          </p:cNvSpPr>
          <p:nvPr>
            <p:ph type="sldNum" sz="quarter" idx="5"/>
          </p:nvPr>
        </p:nvSpPr>
        <p:spPr/>
        <p:txBody>
          <a:bodyPr/>
          <a:lstStyle/>
          <a:p>
            <a:fld id="{374C6B9C-FD6F-4F6B-B55D-A77440A62333}" type="slidenum">
              <a:rPr lang="nb-NO" smtClean="0"/>
              <a:t>26</a:t>
            </a:fld>
            <a:endParaRPr lang="nb-NO"/>
          </a:p>
        </p:txBody>
      </p:sp>
    </p:spTree>
    <p:extLst>
      <p:ext uri="{BB962C8B-B14F-4D97-AF65-F5344CB8AC3E}">
        <p14:creationId xmlns:p14="http://schemas.microsoft.com/office/powerpoint/2010/main" val="2378981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We</a:t>
            </a:r>
            <a:r>
              <a:rPr lang="nb-NO" dirty="0"/>
              <a:t> do not </a:t>
            </a:r>
            <a:r>
              <a:rPr lang="nb-NO" dirty="0" err="1"/>
              <a:t>know</a:t>
            </a:r>
            <a:r>
              <a:rPr lang="nb-NO" dirty="0"/>
              <a:t> </a:t>
            </a:r>
            <a:r>
              <a:rPr lang="nb-NO" dirty="0" err="1"/>
              <a:t>how</a:t>
            </a:r>
            <a:r>
              <a:rPr lang="nb-NO" dirty="0"/>
              <a:t> </a:t>
            </a:r>
            <a:r>
              <a:rPr lang="nb-NO" dirty="0" err="1"/>
              <a:t>the</a:t>
            </a:r>
            <a:r>
              <a:rPr lang="nb-NO" dirty="0"/>
              <a:t> </a:t>
            </a:r>
            <a:r>
              <a:rPr lang="nb-NO" dirty="0" err="1"/>
              <a:t>answers</a:t>
            </a:r>
            <a:r>
              <a:rPr lang="nb-NO" dirty="0"/>
              <a:t> have </a:t>
            </a:r>
            <a:r>
              <a:rPr lang="nb-NO" dirty="0" err="1"/>
              <a:t>been</a:t>
            </a:r>
            <a:r>
              <a:rPr lang="nb-NO" dirty="0"/>
              <a:t> </a:t>
            </a:r>
            <a:r>
              <a:rPr lang="nb-NO" dirty="0" err="1"/>
              <a:t>distributed</a:t>
            </a:r>
            <a:r>
              <a:rPr lang="nb-NO" dirty="0"/>
              <a:t>. </a:t>
            </a:r>
            <a:r>
              <a:rPr lang="nb-NO" dirty="0" err="1"/>
              <a:t>We</a:t>
            </a:r>
            <a:r>
              <a:rPr lang="nb-NO" dirty="0"/>
              <a:t> </a:t>
            </a:r>
            <a:r>
              <a:rPr lang="nb-NO" dirty="0" err="1"/>
              <a:t>only</a:t>
            </a:r>
            <a:r>
              <a:rPr lang="nb-NO" dirty="0"/>
              <a:t> </a:t>
            </a:r>
            <a:r>
              <a:rPr lang="nb-NO" dirty="0" err="1"/>
              <a:t>know</a:t>
            </a:r>
            <a:r>
              <a:rPr lang="nb-NO" dirty="0"/>
              <a:t> </a:t>
            </a:r>
            <a:r>
              <a:rPr lang="nb-NO" dirty="0" err="1"/>
              <a:t>that</a:t>
            </a:r>
            <a:r>
              <a:rPr lang="nb-NO" dirty="0"/>
              <a:t> </a:t>
            </a:r>
            <a:r>
              <a:rPr lang="nb-NO" dirty="0" err="1"/>
              <a:t>there</a:t>
            </a:r>
            <a:r>
              <a:rPr lang="nb-NO" dirty="0"/>
              <a:t> </a:t>
            </a:r>
            <a:r>
              <a:rPr lang="nb-NO" dirty="0" err="1"/>
              <a:t>are</a:t>
            </a:r>
            <a:r>
              <a:rPr lang="nb-NO" dirty="0"/>
              <a:t> different </a:t>
            </a:r>
            <a:r>
              <a:rPr lang="nb-NO" dirty="0" err="1"/>
              <a:t>experiences</a:t>
            </a:r>
            <a:r>
              <a:rPr lang="nb-NO" dirty="0"/>
              <a:t>. </a:t>
            </a:r>
          </a:p>
          <a:p>
            <a:endParaRPr lang="nb-NO" dirty="0"/>
          </a:p>
          <a:p>
            <a:r>
              <a:rPr lang="nb-NO" dirty="0" err="1"/>
              <a:t>Variations</a:t>
            </a:r>
            <a:r>
              <a:rPr lang="nb-NO" dirty="0"/>
              <a:t> in </a:t>
            </a:r>
            <a:r>
              <a:rPr lang="nb-NO" dirty="0" err="1"/>
              <a:t>the</a:t>
            </a:r>
            <a:r>
              <a:rPr lang="nb-NO" dirty="0"/>
              <a:t> </a:t>
            </a:r>
            <a:r>
              <a:rPr lang="nb-NO" dirty="0" err="1"/>
              <a:t>answers</a:t>
            </a:r>
            <a:r>
              <a:rPr lang="nb-NO" dirty="0"/>
              <a:t> </a:t>
            </a:r>
            <a:r>
              <a:rPr lang="nb-NO" dirty="0" err="1"/>
              <a:t>can</a:t>
            </a:r>
            <a:r>
              <a:rPr lang="nb-NO" dirty="0"/>
              <a:t> be </a:t>
            </a:r>
            <a:r>
              <a:rPr lang="nb-NO" dirty="0" err="1"/>
              <a:t>both</a:t>
            </a:r>
            <a:r>
              <a:rPr lang="nb-NO" dirty="0"/>
              <a:t> positive and </a:t>
            </a:r>
            <a:r>
              <a:rPr lang="nb-NO" dirty="0" err="1"/>
              <a:t>potentially</a:t>
            </a:r>
            <a:r>
              <a:rPr lang="nb-NO" dirty="0"/>
              <a:t> </a:t>
            </a:r>
            <a:r>
              <a:rPr lang="nb-NO" dirty="0" err="1"/>
              <a:t>problematic</a:t>
            </a:r>
            <a:r>
              <a:rPr lang="nb-NO" dirty="0"/>
              <a:t>. </a:t>
            </a:r>
            <a:r>
              <a:rPr lang="nb-NO" dirty="0" err="1"/>
              <a:t>What</a:t>
            </a:r>
            <a:r>
              <a:rPr lang="nb-NO" dirty="0"/>
              <a:t> </a:t>
            </a:r>
            <a:r>
              <a:rPr lang="nb-NO" dirty="0" err="1"/>
              <a:t>these</a:t>
            </a:r>
            <a:r>
              <a:rPr lang="nb-NO" dirty="0"/>
              <a:t> different </a:t>
            </a:r>
            <a:r>
              <a:rPr lang="nb-NO" dirty="0" err="1"/>
              <a:t>experiences</a:t>
            </a:r>
            <a:r>
              <a:rPr lang="nb-NO" dirty="0"/>
              <a:t> </a:t>
            </a:r>
            <a:r>
              <a:rPr lang="nb-NO" dirty="0" err="1"/>
              <a:t>are</a:t>
            </a:r>
            <a:r>
              <a:rPr lang="nb-NO" dirty="0"/>
              <a:t> </a:t>
            </a:r>
            <a:r>
              <a:rPr lang="nb-NO" dirty="0" err="1"/>
              <a:t>about</a:t>
            </a:r>
            <a:r>
              <a:rPr lang="nb-NO" dirty="0"/>
              <a:t> </a:t>
            </a:r>
            <a:r>
              <a:rPr lang="nb-NO" dirty="0" err="1"/>
              <a:t>will</a:t>
            </a:r>
            <a:r>
              <a:rPr lang="nb-NO" dirty="0"/>
              <a:t> </a:t>
            </a:r>
            <a:r>
              <a:rPr lang="nb-NO" dirty="0" err="1"/>
              <a:t>depend</a:t>
            </a:r>
            <a:r>
              <a:rPr lang="nb-NO" dirty="0"/>
              <a:t> </a:t>
            </a:r>
            <a:r>
              <a:rPr lang="nb-NO" dirty="0" err="1"/>
              <a:t>entirely</a:t>
            </a:r>
            <a:r>
              <a:rPr lang="nb-NO" dirty="0"/>
              <a:t> </a:t>
            </a:r>
            <a:r>
              <a:rPr lang="nb-NO" dirty="0" err="1"/>
              <a:t>on</a:t>
            </a:r>
            <a:r>
              <a:rPr lang="nb-NO" dirty="0"/>
              <a:t> </a:t>
            </a:r>
            <a:r>
              <a:rPr lang="nb-NO" dirty="0" err="1"/>
              <a:t>the</a:t>
            </a:r>
            <a:r>
              <a:rPr lang="nb-NO" dirty="0"/>
              <a:t> </a:t>
            </a:r>
            <a:r>
              <a:rPr lang="nb-NO" dirty="0" err="1"/>
              <a:t>situation</a:t>
            </a:r>
            <a:r>
              <a:rPr lang="nb-NO" dirty="0"/>
              <a:t> </a:t>
            </a:r>
            <a:r>
              <a:rPr lang="nb-NO" dirty="0" err="1"/>
              <a:t>one</a:t>
            </a:r>
            <a:r>
              <a:rPr lang="nb-NO" dirty="0"/>
              <a:t> is in. </a:t>
            </a:r>
          </a:p>
          <a:p>
            <a:endParaRPr lang="nb-NO" dirty="0"/>
          </a:p>
          <a:p>
            <a:r>
              <a:rPr lang="nb-NO" dirty="0"/>
              <a:t>It </a:t>
            </a:r>
            <a:r>
              <a:rPr lang="nb-NO" dirty="0" err="1"/>
              <a:t>may</a:t>
            </a:r>
            <a:r>
              <a:rPr lang="nb-NO" dirty="0"/>
              <a:t> be </a:t>
            </a:r>
            <a:r>
              <a:rPr lang="nb-NO" dirty="0" err="1"/>
              <a:t>that</a:t>
            </a:r>
            <a:r>
              <a:rPr lang="nb-NO" dirty="0"/>
              <a:t> </a:t>
            </a:r>
            <a:r>
              <a:rPr lang="nb-NO" dirty="0" err="1"/>
              <a:t>conditions</a:t>
            </a:r>
            <a:r>
              <a:rPr lang="nb-NO" dirty="0"/>
              <a:t> </a:t>
            </a:r>
            <a:r>
              <a:rPr lang="nb-NO" dirty="0" err="1"/>
              <a:t>that</a:t>
            </a:r>
            <a:r>
              <a:rPr lang="nb-NO" dirty="0"/>
              <a:t> </a:t>
            </a:r>
            <a:r>
              <a:rPr lang="nb-NO" dirty="0" err="1"/>
              <a:t>emerge</a:t>
            </a:r>
            <a:r>
              <a:rPr lang="nb-NO" dirty="0"/>
              <a:t> </a:t>
            </a:r>
            <a:r>
              <a:rPr lang="nb-NO" dirty="0" err="1"/>
              <a:t>here</a:t>
            </a:r>
            <a:r>
              <a:rPr lang="nb-NO" dirty="0"/>
              <a:t> form </a:t>
            </a:r>
            <a:r>
              <a:rPr lang="nb-NO" dirty="0" err="1"/>
              <a:t>the</a:t>
            </a:r>
            <a:r>
              <a:rPr lang="nb-NO" dirty="0"/>
              <a:t> basis for </a:t>
            </a:r>
            <a:r>
              <a:rPr lang="nb-NO" dirty="0" err="1"/>
              <a:t>assessment</a:t>
            </a:r>
            <a:r>
              <a:rPr lang="nb-NO" dirty="0"/>
              <a:t> </a:t>
            </a:r>
            <a:r>
              <a:rPr lang="nb-NO" dirty="0" err="1"/>
              <a:t>of</a:t>
            </a:r>
            <a:r>
              <a:rPr lang="nb-NO" dirty="0"/>
              <a:t> </a:t>
            </a:r>
            <a:r>
              <a:rPr lang="nb-NO" dirty="0" err="1"/>
              <a:t>whether</a:t>
            </a:r>
            <a:r>
              <a:rPr lang="nb-NO" dirty="0"/>
              <a:t> </a:t>
            </a:r>
            <a:r>
              <a:rPr lang="nb-NO" dirty="0" err="1"/>
              <a:t>something</a:t>
            </a:r>
            <a:r>
              <a:rPr lang="nb-NO" dirty="0"/>
              <a:t> must be </a:t>
            </a:r>
            <a:r>
              <a:rPr lang="nb-NO" dirty="0" err="1"/>
              <a:t>taken</a:t>
            </a:r>
            <a:r>
              <a:rPr lang="nb-NO" dirty="0"/>
              <a:t> </a:t>
            </a:r>
            <a:r>
              <a:rPr lang="nb-NO" dirty="0" err="1"/>
              <a:t>into</a:t>
            </a:r>
            <a:r>
              <a:rPr lang="nb-NO" dirty="0"/>
              <a:t> </a:t>
            </a:r>
            <a:r>
              <a:rPr lang="nb-NO" dirty="0" err="1"/>
              <a:t>account</a:t>
            </a:r>
            <a:r>
              <a:rPr lang="nb-NO" dirty="0"/>
              <a:t> in </a:t>
            </a:r>
            <a:r>
              <a:rPr lang="nb-NO" dirty="0" err="1"/>
              <a:t>particular</a:t>
            </a:r>
            <a:r>
              <a:rPr lang="nb-NO" dirty="0"/>
              <a:t> in </a:t>
            </a:r>
            <a:r>
              <a:rPr lang="nb-NO" dirty="0" err="1"/>
              <a:t>the</a:t>
            </a:r>
            <a:r>
              <a:rPr lang="nb-NO" dirty="0"/>
              <a:t> </a:t>
            </a:r>
            <a:r>
              <a:rPr lang="nb-NO" dirty="0" err="1"/>
              <a:t>work</a:t>
            </a:r>
            <a:r>
              <a:rPr lang="nb-NO" dirty="0"/>
              <a:t> </a:t>
            </a:r>
            <a:r>
              <a:rPr lang="nb-NO" dirty="0" err="1"/>
              <a:t>environment</a:t>
            </a:r>
            <a:r>
              <a:rPr lang="nb-NO" dirty="0"/>
              <a:t> </a:t>
            </a:r>
            <a:r>
              <a:rPr lang="nb-NO" dirty="0" err="1"/>
              <a:t>work</a:t>
            </a:r>
            <a:r>
              <a:rPr lang="nb-NO" dirty="0"/>
              <a:t>. </a:t>
            </a:r>
          </a:p>
        </p:txBody>
      </p:sp>
      <p:sp>
        <p:nvSpPr>
          <p:cNvPr id="4" name="Plassholder for lysbildenummer 3"/>
          <p:cNvSpPr>
            <a:spLocks noGrp="1"/>
          </p:cNvSpPr>
          <p:nvPr>
            <p:ph type="sldNum" sz="quarter" idx="5"/>
          </p:nvPr>
        </p:nvSpPr>
        <p:spPr/>
        <p:txBody>
          <a:bodyPr/>
          <a:lstStyle/>
          <a:p>
            <a:fld id="{374C6B9C-FD6F-4F6B-B55D-A77440A62333}" type="slidenum">
              <a:rPr lang="nb-NO" smtClean="0"/>
              <a:t>27</a:t>
            </a:fld>
            <a:endParaRPr lang="nb-NO"/>
          </a:p>
        </p:txBody>
      </p:sp>
    </p:spTree>
    <p:extLst>
      <p:ext uri="{BB962C8B-B14F-4D97-AF65-F5344CB8AC3E}">
        <p14:creationId xmlns:p14="http://schemas.microsoft.com/office/powerpoint/2010/main" val="1054812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847725" y="315913"/>
            <a:ext cx="4930775" cy="2774950"/>
          </a:xfrm>
          <a:ln/>
        </p:spPr>
      </p:sp>
      <p:sp>
        <p:nvSpPr>
          <p:cNvPr id="19458" name="Rectangle 3"/>
          <p:cNvSpPr>
            <a:spLocks noGrp="1" noChangeArrowheads="1"/>
          </p:cNvSpPr>
          <p:nvPr>
            <p:ph type="body" idx="1"/>
          </p:nvPr>
        </p:nvSpPr>
        <p:spPr>
          <a:xfrm>
            <a:off x="668340" y="3267077"/>
            <a:ext cx="5289543" cy="5438867"/>
          </a:xfrm>
          <a:noFill/>
          <a:ln/>
        </p:spPr>
        <p:txBody>
          <a:bodyPr/>
          <a:lstStyle/>
          <a:p>
            <a:pPr marL="0" indent="0">
              <a:buNone/>
            </a:pPr>
            <a:r>
              <a:rPr lang="nb-NO" sz="1400" noProof="0" dirty="0" err="1"/>
              <a:t>Excamples</a:t>
            </a:r>
            <a:r>
              <a:rPr lang="nb-NO" sz="1400" noProof="0" dirty="0"/>
              <a:t> </a:t>
            </a:r>
            <a:r>
              <a:rPr lang="nb-NO" sz="1400" noProof="0" dirty="0" err="1"/>
              <a:t>of</a:t>
            </a:r>
            <a:r>
              <a:rPr lang="nb-NO" sz="1400" noProof="0" dirty="0"/>
              <a:t> other </a:t>
            </a:r>
            <a:r>
              <a:rPr lang="nb-NO" sz="1400" noProof="0" dirty="0" err="1"/>
              <a:t>important</a:t>
            </a:r>
            <a:r>
              <a:rPr lang="nb-NO" sz="1400" noProof="0" dirty="0"/>
              <a:t> areas:</a:t>
            </a:r>
            <a:br>
              <a:rPr lang="nb-NO" sz="1400" noProof="0" dirty="0"/>
            </a:br>
            <a:r>
              <a:rPr lang="nb-NO" sz="1400" noProof="0" dirty="0"/>
              <a:t>- Home </a:t>
            </a:r>
            <a:r>
              <a:rPr lang="nb-NO" sz="1400" noProof="0" dirty="0" err="1"/>
              <a:t>office</a:t>
            </a:r>
            <a:r>
              <a:rPr lang="nb-NO" sz="1400" noProof="0" dirty="0"/>
              <a:t/>
            </a:r>
            <a:br>
              <a:rPr lang="nb-NO" sz="1400" noProof="0" dirty="0"/>
            </a:br>
            <a:r>
              <a:rPr lang="nb-NO" sz="1400" noProof="0" dirty="0"/>
              <a:t>-</a:t>
            </a:r>
            <a:r>
              <a:rPr lang="nb-NO" sz="1400" baseline="0" noProof="0" dirty="0"/>
              <a:t> </a:t>
            </a:r>
            <a:r>
              <a:rPr lang="nb-NO" sz="1400" baseline="0" noProof="0" dirty="0" err="1"/>
              <a:t>Pandemic</a:t>
            </a:r>
            <a:r>
              <a:rPr lang="nb-NO" sz="1400" baseline="0" noProof="0" dirty="0"/>
              <a:t> </a:t>
            </a:r>
          </a:p>
          <a:p>
            <a:pPr marL="0" indent="0">
              <a:buNone/>
            </a:pPr>
            <a:r>
              <a:rPr lang="nb-NO" sz="1400" baseline="0" noProof="0" dirty="0"/>
              <a:t>- Different </a:t>
            </a:r>
            <a:r>
              <a:rPr lang="nb-NO" sz="1400" baseline="0" noProof="0" dirty="0" err="1"/>
              <a:t>localisation</a:t>
            </a:r>
            <a:r>
              <a:rPr lang="nb-NO" sz="1400" baseline="0" noProof="0" dirty="0"/>
              <a:t> (8 campus)</a:t>
            </a:r>
          </a:p>
          <a:p>
            <a:pPr marL="0" indent="0">
              <a:buNone/>
            </a:pPr>
            <a:r>
              <a:rPr lang="nb-NO" sz="1400" baseline="0" noProof="0" dirty="0"/>
              <a:t>- Resources </a:t>
            </a:r>
          </a:p>
          <a:p>
            <a:pPr marL="0" indent="0">
              <a:buFontTx/>
              <a:buNone/>
            </a:pPr>
            <a:r>
              <a:rPr lang="nb-NO" sz="1400" dirty="0">
                <a:cs typeface="Arial" panose="020B0604020202020204" pitchFamily="34" charset="0"/>
              </a:rPr>
              <a:t>- </a:t>
            </a:r>
            <a:r>
              <a:rPr lang="nb-NO" sz="1400" dirty="0" err="1">
                <a:cs typeface="Arial" panose="020B0604020202020204" pitchFamily="34" charset="0"/>
              </a:rPr>
              <a:t>Create</a:t>
            </a:r>
            <a:r>
              <a:rPr lang="nb-NO" sz="1400" dirty="0">
                <a:cs typeface="Arial" panose="020B0604020202020204" pitchFamily="34" charset="0"/>
              </a:rPr>
              <a:t> </a:t>
            </a:r>
            <a:r>
              <a:rPr lang="nb-NO" sz="1400" dirty="0" err="1">
                <a:cs typeface="Arial" panose="020B0604020202020204" pitchFamily="34" charset="0"/>
              </a:rPr>
              <a:t>frameworks</a:t>
            </a:r>
            <a:r>
              <a:rPr lang="nb-NO" sz="1400" dirty="0">
                <a:cs typeface="Arial" panose="020B0604020202020204" pitchFamily="34" charset="0"/>
              </a:rPr>
              <a:t> for </a:t>
            </a:r>
            <a:r>
              <a:rPr lang="nb-NO" sz="1400" dirty="0" err="1">
                <a:cs typeface="Arial" panose="020B0604020202020204" pitchFamily="34" charset="0"/>
              </a:rPr>
              <a:t>addressing</a:t>
            </a:r>
            <a:r>
              <a:rPr lang="nb-NO" sz="1400" dirty="0">
                <a:cs typeface="Arial" panose="020B0604020202020204" pitchFamily="34" charset="0"/>
              </a:rPr>
              <a:t> </a:t>
            </a:r>
            <a:r>
              <a:rPr lang="nb-NO" sz="1400" dirty="0" err="1">
                <a:cs typeface="Arial" panose="020B0604020202020204" pitchFamily="34" charset="0"/>
              </a:rPr>
              <a:t>topics</a:t>
            </a:r>
            <a:r>
              <a:rPr lang="nb-NO" sz="1400" dirty="0">
                <a:cs typeface="Arial" panose="020B0604020202020204" pitchFamily="34" charset="0"/>
              </a:rPr>
              <a:t> </a:t>
            </a:r>
            <a:r>
              <a:rPr lang="nb-NO" sz="1400" dirty="0" err="1">
                <a:cs typeface="Arial" panose="020B0604020202020204" pitchFamily="34" charset="0"/>
              </a:rPr>
              <a:t>one</a:t>
            </a:r>
            <a:r>
              <a:rPr lang="nb-NO" sz="1400" dirty="0">
                <a:cs typeface="Arial" panose="020B0604020202020204" pitchFamily="34" charset="0"/>
              </a:rPr>
              <a:t> </a:t>
            </a:r>
            <a:r>
              <a:rPr lang="nb-NO" sz="1400" dirty="0" err="1">
                <a:cs typeface="Arial" panose="020B0604020202020204" pitchFamily="34" charset="0"/>
              </a:rPr>
              <a:t>may</a:t>
            </a:r>
            <a:r>
              <a:rPr lang="nb-NO" sz="1400" dirty="0">
                <a:cs typeface="Arial" panose="020B0604020202020204" pitchFamily="34" charset="0"/>
              </a:rPr>
              <a:t> </a:t>
            </a:r>
            <a:r>
              <a:rPr lang="nb-NO" sz="1400" dirty="0" err="1">
                <a:cs typeface="Arial" panose="020B0604020202020204" pitchFamily="34" charset="0"/>
              </a:rPr>
              <a:t>disagree</a:t>
            </a:r>
            <a:r>
              <a:rPr lang="nb-NO" sz="1400" dirty="0">
                <a:cs typeface="Arial" panose="020B0604020202020204" pitchFamily="34" charset="0"/>
              </a:rPr>
              <a:t> </a:t>
            </a:r>
            <a:r>
              <a:rPr lang="nb-NO" sz="1400" dirty="0" err="1">
                <a:cs typeface="Arial" panose="020B0604020202020204" pitchFamily="34" charset="0"/>
              </a:rPr>
              <a:t>on</a:t>
            </a:r>
            <a:r>
              <a:rPr lang="nb-NO" sz="1400" dirty="0">
                <a:cs typeface="Arial" panose="020B0604020202020204" pitchFamily="34" charset="0"/>
              </a:rPr>
              <a:t> (ytringsklima)</a:t>
            </a:r>
          </a:p>
          <a:p>
            <a:pPr marL="285750" indent="-285750">
              <a:buFontTx/>
              <a:buChar char="-"/>
            </a:pPr>
            <a:endParaRPr lang="nb-NO"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noProof="0" dirty="0" err="1"/>
              <a:t>Keep</a:t>
            </a:r>
            <a:r>
              <a:rPr lang="nb-NO" sz="1400" b="1" noProof="0" dirty="0"/>
              <a:t> </a:t>
            </a:r>
            <a:r>
              <a:rPr lang="nb-NO" sz="1400" b="1" noProof="0" dirty="0" err="1"/>
              <a:t>the</a:t>
            </a:r>
            <a:r>
              <a:rPr lang="nb-NO" sz="1400" b="1" noProof="0" dirty="0"/>
              <a:t> </a:t>
            </a:r>
            <a:r>
              <a:rPr lang="nb-NO" sz="1400" b="1" noProof="0" dirty="0" err="1"/>
              <a:t>focus</a:t>
            </a:r>
            <a:r>
              <a:rPr lang="nb-NO" sz="1400" b="1" noProof="0" dirty="0"/>
              <a:t> </a:t>
            </a:r>
            <a:r>
              <a:rPr lang="nb-NO" sz="1400" b="1" noProof="0" dirty="0" err="1"/>
              <a:t>on</a:t>
            </a:r>
            <a:r>
              <a:rPr lang="nb-NO" sz="1400" b="1" noProof="0" dirty="0"/>
              <a:t> </a:t>
            </a:r>
            <a:r>
              <a:rPr lang="nb-NO" sz="1400" b="1" noProof="0" dirty="0" err="1"/>
              <a:t>what</a:t>
            </a:r>
            <a:r>
              <a:rPr lang="nb-NO" sz="1400" b="1" noProof="0" dirty="0"/>
              <a:t> it is </a:t>
            </a:r>
            <a:r>
              <a:rPr lang="nb-NO" sz="1400" b="1" noProof="0" dirty="0" err="1"/>
              <a:t>possible</a:t>
            </a:r>
            <a:r>
              <a:rPr lang="nb-NO" sz="1400" b="1" baseline="0" noProof="0" dirty="0"/>
              <a:t> to do in </a:t>
            </a:r>
            <a:r>
              <a:rPr lang="nb-NO" sz="1400" b="1" baseline="0" noProof="0" dirty="0" err="1"/>
              <a:t>your</a:t>
            </a:r>
            <a:r>
              <a:rPr lang="nb-NO" sz="1400" b="1" baseline="0" noProof="0" dirty="0"/>
              <a:t> </a:t>
            </a:r>
            <a:r>
              <a:rPr lang="nb-NO" sz="1400" b="1" baseline="0" noProof="0" dirty="0" err="1"/>
              <a:t>own</a:t>
            </a:r>
            <a:r>
              <a:rPr lang="nb-NO" sz="1400" b="1" baseline="0" noProof="0" dirty="0"/>
              <a:t> unit. Areas </a:t>
            </a:r>
            <a:r>
              <a:rPr lang="nb-NO" sz="1400" b="1" baseline="0" noProof="0" dirty="0" err="1"/>
              <a:t>outside</a:t>
            </a:r>
            <a:r>
              <a:rPr lang="nb-NO" sz="1400" b="1" baseline="0" noProof="0" dirty="0"/>
              <a:t> </a:t>
            </a:r>
            <a:r>
              <a:rPr lang="nb-NO" sz="1400" b="1" baseline="0" noProof="0" dirty="0" err="1"/>
              <a:t>your</a:t>
            </a:r>
            <a:r>
              <a:rPr lang="nb-NO" sz="1400" b="1" baseline="0" noProof="0" dirty="0"/>
              <a:t> </a:t>
            </a:r>
            <a:r>
              <a:rPr lang="nb-NO" sz="1400" b="1" baseline="0" noProof="0" dirty="0" err="1"/>
              <a:t>own</a:t>
            </a:r>
            <a:r>
              <a:rPr lang="nb-NO" sz="1400" b="1" baseline="0" noProof="0" dirty="0"/>
              <a:t> unit have to be </a:t>
            </a:r>
            <a:r>
              <a:rPr lang="nb-NO" sz="1400" b="1" baseline="0" noProof="0" dirty="0" err="1"/>
              <a:t>taken</a:t>
            </a:r>
            <a:r>
              <a:rPr lang="nb-NO" sz="1400" b="1" baseline="0" noProof="0" dirty="0"/>
              <a:t> </a:t>
            </a:r>
            <a:r>
              <a:rPr lang="nb-NO" sz="1400" b="1" baseline="0" noProof="0" dirty="0" err="1"/>
              <a:t>care</a:t>
            </a:r>
            <a:r>
              <a:rPr lang="nb-NO" sz="1400" b="1" baseline="0" noProof="0" dirty="0"/>
              <a:t> </a:t>
            </a:r>
            <a:r>
              <a:rPr lang="nb-NO" sz="1400" b="1" baseline="0" noProof="0" dirty="0" err="1"/>
              <a:t>of</a:t>
            </a:r>
            <a:r>
              <a:rPr lang="nb-NO" sz="1400" b="1" baseline="0" noProof="0" dirty="0"/>
              <a:t> by </a:t>
            </a:r>
            <a:r>
              <a:rPr lang="nb-NO" sz="1400" b="1" baseline="0" noProof="0" dirty="0" err="1"/>
              <a:t>others</a:t>
            </a:r>
            <a:r>
              <a:rPr lang="nb-NO" sz="1400" b="1" baseline="0" noProof="0" dirty="0"/>
              <a:t>.</a:t>
            </a:r>
            <a:endParaRPr lang="nb-NO" sz="1400" baseline="0" noProof="0" dirty="0"/>
          </a:p>
          <a:p>
            <a:pPr marL="0" indent="0">
              <a:buNone/>
            </a:pPr>
            <a:r>
              <a:rPr lang="nb-NO" sz="1400" b="1" i="0" u="none" baseline="0" noProof="0" dirty="0"/>
              <a:t>It is </a:t>
            </a:r>
            <a:r>
              <a:rPr lang="nb-NO" sz="1400" b="1" i="0" u="none" baseline="0" noProof="0" dirty="0" err="1"/>
              <a:t>possible</a:t>
            </a:r>
            <a:r>
              <a:rPr lang="nb-NO" sz="1400" b="1" i="0" u="none" baseline="0" noProof="0" dirty="0"/>
              <a:t> to do part 1 and 2 in </a:t>
            </a:r>
            <a:r>
              <a:rPr lang="nb-NO" sz="1400" b="1" i="0" u="none" baseline="0" noProof="0" dirty="0" err="1"/>
              <a:t>the</a:t>
            </a:r>
            <a:r>
              <a:rPr lang="nb-NO" sz="1400" b="1" i="0" u="none" baseline="0" noProof="0" dirty="0"/>
              <a:t> same </a:t>
            </a:r>
            <a:r>
              <a:rPr lang="nb-NO" sz="1400" b="1" i="0" u="none" baseline="0" noProof="0" dirty="0" err="1"/>
              <a:t>meeting</a:t>
            </a:r>
            <a:r>
              <a:rPr lang="nb-NO" sz="1400" b="1" i="0" u="none" baseline="0" noProof="0" dirty="0"/>
              <a:t>. </a:t>
            </a:r>
            <a:endParaRPr lang="nb-NO" sz="1400" b="1" i="0" u="none" noProof="0" dirty="0"/>
          </a:p>
        </p:txBody>
      </p:sp>
    </p:spTree>
    <p:extLst>
      <p:ext uri="{BB962C8B-B14F-4D97-AF65-F5344CB8AC3E}">
        <p14:creationId xmlns:p14="http://schemas.microsoft.com/office/powerpoint/2010/main" val="4270586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latin typeface="Roboto" panose="02000000000000000000" pitchFamily="2" charset="0"/>
              </a:rPr>
              <a:t>Not all conditions can be mapped in a good way in a questionnaire. In the process of finding conditions that are to be improved or preserved, it is therefore important to have room for it to be completely different conditions than those that have been mapped, which turn out to be the ones to work on. </a:t>
            </a: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r>
              <a:rPr lang="en-US" b="0" i="0" dirty="0">
                <a:solidFill>
                  <a:srgbClr val="000000"/>
                </a:solidFill>
                <a:effectLst/>
                <a:latin typeface="Roboto" panose="02000000000000000000" pitchFamily="2" charset="0"/>
              </a:rPr>
              <a:t>There may be some of the points pointed out in the slide, but there may also be completely different conditions. </a:t>
            </a: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It may be appropriate to collect these inputs on </a:t>
            </a:r>
            <a:r>
              <a:rPr lang="en-US" dirty="0">
                <a:solidFill>
                  <a:srgbClr val="000000"/>
                </a:solidFill>
                <a:latin typeface="Roboto" panose="02000000000000000000" pitchFamily="2" charset="0"/>
              </a:rPr>
              <a:t>a </a:t>
            </a:r>
            <a:r>
              <a:rPr lang="en-US" dirty="0" err="1">
                <a:solidFill>
                  <a:srgbClr val="000000"/>
                </a:solidFill>
                <a:latin typeface="Roboto" panose="02000000000000000000" pitchFamily="2" charset="0"/>
              </a:rPr>
              <a:t>parkinglot</a:t>
            </a:r>
            <a:r>
              <a:rPr lang="en-US" dirty="0">
                <a:solidFill>
                  <a:srgbClr val="000000"/>
                </a:solidFill>
                <a:latin typeface="Roboto" panose="02000000000000000000" pitchFamily="2" charset="0"/>
              </a:rPr>
              <a:t>, a </a:t>
            </a:r>
            <a:r>
              <a:rPr lang="en-US" b="0" i="0" dirty="0">
                <a:solidFill>
                  <a:srgbClr val="000000"/>
                </a:solidFill>
                <a:effectLst/>
                <a:latin typeface="Roboto" panose="02000000000000000000" pitchFamily="2" charset="0"/>
              </a:rPr>
              <a:t>digital "board</a:t>
            </a:r>
            <a:r>
              <a:rPr lang="en-US" b="0" i="0">
                <a:solidFill>
                  <a:srgbClr val="000000"/>
                </a:solidFill>
                <a:effectLst/>
                <a:latin typeface="Roboto" panose="02000000000000000000" pitchFamily="2" charset="0"/>
              </a:rPr>
              <a:t>“ </a:t>
            </a:r>
            <a:r>
              <a:rPr lang="en-US" b="0" i="0" smtClean="0">
                <a:solidFill>
                  <a:srgbClr val="000000"/>
                </a:solidFill>
                <a:effectLst/>
                <a:latin typeface="Roboto" panose="02000000000000000000" pitchFamily="2" charset="0"/>
              </a:rPr>
              <a:t>or a </a:t>
            </a:r>
            <a:r>
              <a:rPr lang="en-US" b="0" i="0" dirty="0">
                <a:solidFill>
                  <a:srgbClr val="000000"/>
                </a:solidFill>
                <a:effectLst/>
                <a:latin typeface="Roboto" panose="02000000000000000000" pitchFamily="2" charset="0"/>
              </a:rPr>
              <a:t>separate flipchart. </a:t>
            </a: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indent="0">
              <a:buFont typeface="Arial" panose="020B0604020202020204" pitchFamily="34" charset="0"/>
              <a:buNone/>
            </a:pPr>
            <a:r>
              <a:rPr lang="en-US" b="0" i="0" dirty="0">
                <a:solidFill>
                  <a:srgbClr val="000000"/>
                </a:solidFill>
                <a:effectLst/>
                <a:latin typeface="Roboto" panose="02000000000000000000" pitchFamily="2" charset="0"/>
              </a:rPr>
              <a:t>When it comes to conditions outside one's own unit from the </a:t>
            </a:r>
            <a:r>
              <a:rPr lang="en-US" b="0" i="0" dirty="0" err="1">
                <a:solidFill>
                  <a:srgbClr val="000000"/>
                </a:solidFill>
                <a:effectLst/>
                <a:latin typeface="Roboto" panose="02000000000000000000" pitchFamily="2" charset="0"/>
              </a:rPr>
              <a:t>parkinglot</a:t>
            </a:r>
            <a:r>
              <a:rPr lang="en-US" b="0" i="0" dirty="0">
                <a:solidFill>
                  <a:srgbClr val="000000"/>
                </a:solidFill>
                <a:effectLst/>
                <a:latin typeface="Roboto" panose="02000000000000000000" pitchFamily="2" charset="0"/>
              </a:rPr>
              <a:t>, they must be brought to the forums where they can be influenced. They should also be brought into management teams and coordinated with matters pointed out by other units. The manager is responsible for this happening. The safety representative must ensure that this is done. </a:t>
            </a:r>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796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74C6B9C-FD6F-4F6B-B55D-A77440A62333}" type="slidenum">
              <a:rPr lang="nb-NO" smtClean="0"/>
              <a:t>30</a:t>
            </a:fld>
            <a:endParaRPr lang="nb-NO"/>
          </a:p>
        </p:txBody>
      </p:sp>
    </p:spTree>
    <p:extLst>
      <p:ext uri="{BB962C8B-B14F-4D97-AF65-F5344CB8AC3E}">
        <p14:creationId xmlns:p14="http://schemas.microsoft.com/office/powerpoint/2010/main" val="3474824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dirty="0"/>
          </a:p>
          <a:p>
            <a:pPr marL="0" indent="0">
              <a:buFont typeface="Arial" panose="020B0604020202020204" pitchFamily="34" charset="0"/>
              <a:buNone/>
            </a:pPr>
            <a:endParaRPr lang="nb-NO" baseline="0" dirty="0"/>
          </a:p>
          <a:p>
            <a:pPr marL="171450" indent="-171450">
              <a:buFont typeface="Arial" panose="020B0604020202020204" pitchFamily="34" charset="0"/>
              <a:buChar char="•"/>
            </a:pPr>
            <a:endParaRPr lang="nb-NO" baseline="0" dirty="0"/>
          </a:p>
          <a:p>
            <a:endParaRPr lang="nb-NO" baseline="0" dirty="0"/>
          </a:p>
        </p:txBody>
      </p:sp>
      <p:sp>
        <p:nvSpPr>
          <p:cNvPr id="4" name="Slide Number Placeholder 3"/>
          <p:cNvSpPr>
            <a:spLocks noGrp="1"/>
          </p:cNvSpPr>
          <p:nvPr>
            <p:ph type="sldNum" sz="quarter" idx="10"/>
          </p:nvPr>
        </p:nvSpPr>
        <p:spPr/>
        <p:txBody>
          <a:bodyPr/>
          <a:lstStyle/>
          <a:p>
            <a:fld id="{0DB1B060-F022-4C7F-B2FC-F0CF33F9415A}" type="slidenum">
              <a:rPr lang="nb-NO" smtClean="0"/>
              <a:t>31</a:t>
            </a:fld>
            <a:endParaRPr lang="nb-NO" dirty="0"/>
          </a:p>
        </p:txBody>
      </p:sp>
    </p:spTree>
    <p:extLst>
      <p:ext uri="{BB962C8B-B14F-4D97-AF65-F5344CB8AC3E}">
        <p14:creationId xmlns:p14="http://schemas.microsoft.com/office/powerpoint/2010/main" val="162862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25500" y="466725"/>
            <a:ext cx="5473700" cy="3079750"/>
          </a:xfrm>
        </p:spPr>
      </p:sp>
      <p:sp>
        <p:nvSpPr>
          <p:cNvPr id="3" name="Plassholder for notater 2"/>
          <p:cNvSpPr>
            <a:spLocks noGrp="1"/>
          </p:cNvSpPr>
          <p:nvPr>
            <p:ph type="body" idx="1"/>
          </p:nvPr>
        </p:nvSpPr>
        <p:spPr>
          <a:xfrm>
            <a:off x="825500" y="3846786"/>
            <a:ext cx="5683788" cy="4963999"/>
          </a:xfrm>
        </p:spPr>
        <p:txBody>
          <a:bodyPr/>
          <a:lstStyle/>
          <a:p>
            <a:endParaRPr lang="nb-NO" b="1"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pPr>
                <a:defRPr/>
              </a:pPr>
              <a:t>3</a:t>
            </a:fld>
            <a:endParaRPr lang="nb-NO"/>
          </a:p>
        </p:txBody>
      </p:sp>
    </p:spTree>
    <p:extLst>
      <p:ext uri="{BB962C8B-B14F-4D97-AF65-F5344CB8AC3E}">
        <p14:creationId xmlns:p14="http://schemas.microsoft.com/office/powerpoint/2010/main" val="1849213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847725" y="315913"/>
            <a:ext cx="4725988" cy="2659062"/>
          </a:xfrm>
          <a:ln/>
        </p:spPr>
      </p:sp>
      <p:sp>
        <p:nvSpPr>
          <p:cNvPr id="19458" name="Rectangle 3"/>
          <p:cNvSpPr>
            <a:spLocks noGrp="1" noChangeArrowheads="1"/>
          </p:cNvSpPr>
          <p:nvPr>
            <p:ph type="body" idx="1"/>
          </p:nvPr>
        </p:nvSpPr>
        <p:spPr>
          <a:xfrm>
            <a:off x="847725" y="3286127"/>
            <a:ext cx="5525243" cy="5438867"/>
          </a:xfrm>
          <a:noFill/>
          <a:ln/>
        </p:spPr>
        <p:txBody>
          <a:bodyPr/>
          <a:lstStyle/>
          <a:p>
            <a:pPr marL="0" indent="0">
              <a:buFont typeface="Arial" panose="020B0604020202020204" pitchFamily="34" charset="0"/>
              <a:buNone/>
            </a:pPr>
            <a:endParaRPr lang="en-US" sz="1400" dirty="0">
              <a:cs typeface="Arial" panose="020B0604020202020204" pitchFamily="34" charset="0"/>
            </a:endParaRPr>
          </a:p>
        </p:txBody>
      </p:sp>
    </p:spTree>
    <p:extLst>
      <p:ext uri="{BB962C8B-B14F-4D97-AF65-F5344CB8AC3E}">
        <p14:creationId xmlns:p14="http://schemas.microsoft.com/office/powerpoint/2010/main" val="1547571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974725"/>
            <a:ext cx="5322887" cy="29956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b-NO" baseline="0" dirty="0"/>
          </a:p>
          <a:p>
            <a:pPr marL="171450" indent="-171450">
              <a:buFont typeface="Arial" panose="020B0604020202020204" pitchFamily="34" charset="0"/>
              <a:buChar char="•"/>
            </a:pPr>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1B060-F022-4C7F-B2FC-F0CF33F9415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04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615950" y="342900"/>
            <a:ext cx="5130800" cy="2886075"/>
          </a:xfrm>
          <a:ln/>
        </p:spPr>
      </p:sp>
      <p:sp>
        <p:nvSpPr>
          <p:cNvPr id="19458" name="Rectangle 3"/>
          <p:cNvSpPr>
            <a:spLocks noGrp="1" noChangeArrowheads="1"/>
          </p:cNvSpPr>
          <p:nvPr>
            <p:ph type="body" idx="1"/>
          </p:nvPr>
        </p:nvSpPr>
        <p:spPr>
          <a:xfrm>
            <a:off x="546211" y="3491188"/>
            <a:ext cx="5276739" cy="4643162"/>
          </a:xfrm>
          <a:noFill/>
          <a:ln/>
        </p:spPr>
        <p:txBody>
          <a:bodyPr/>
          <a:lstStyle/>
          <a:p>
            <a:pPr marL="0" indent="0">
              <a:buFontTx/>
              <a:buNone/>
            </a:pPr>
            <a:endParaRPr lang="nb-NO" sz="14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60917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dirty="0"/>
              <a:t>These help questions can be used when assessing if ideas that come up are realizable and effective.</a:t>
            </a:r>
            <a:endParaRPr lang="nb-NO" sz="14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FFEA0-ECAB-4880-9452-7C6988B2029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23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0" i="0" dirty="0">
                <a:solidFill>
                  <a:srgbClr val="000000"/>
                </a:solidFill>
                <a:effectLst/>
                <a:latin typeface="Roboto" panose="02000000000000000000" pitchFamily="2" charset="0"/>
              </a:rPr>
              <a:t>It can take time to concretize an action plan. If you do not finish </a:t>
            </a:r>
            <a:r>
              <a:rPr lang="en-US" sz="1400" b="0" i="0" dirty="0" smtClean="0">
                <a:solidFill>
                  <a:srgbClr val="000000"/>
                </a:solidFill>
                <a:effectLst/>
                <a:latin typeface="Roboto" panose="02000000000000000000" pitchFamily="2" charset="0"/>
              </a:rPr>
              <a:t>during the </a:t>
            </a:r>
            <a:r>
              <a:rPr lang="en-US" sz="1400" b="0" i="0" dirty="0">
                <a:solidFill>
                  <a:srgbClr val="000000"/>
                </a:solidFill>
                <a:effectLst/>
                <a:latin typeface="Roboto" panose="02000000000000000000" pitchFamily="2" charset="0"/>
              </a:rPr>
              <a:t>mapping meeting, the groups can continue the work later. </a:t>
            </a:r>
          </a:p>
          <a:p>
            <a:endParaRPr lang="en-US" sz="1400" b="0" i="0" dirty="0">
              <a:solidFill>
                <a:srgbClr val="000000"/>
              </a:solidFill>
              <a:effectLst/>
              <a:latin typeface="Roboto" panose="02000000000000000000" pitchFamily="2" charset="0"/>
            </a:endParaRPr>
          </a:p>
          <a:p>
            <a:r>
              <a:rPr lang="en-US" sz="1400" b="0" i="0" dirty="0">
                <a:solidFill>
                  <a:srgbClr val="000000"/>
                </a:solidFill>
                <a:effectLst/>
                <a:latin typeface="Roboto" panose="02000000000000000000" pitchFamily="2" charset="0"/>
              </a:rPr>
              <a:t>In cases where it is necessary to supply resources in the form of people or money, the management of the unit must be connected. Some measures may also need to be included in the budget process. </a:t>
            </a:r>
          </a:p>
          <a:p>
            <a:endParaRPr lang="en-US" sz="1400" b="0" i="0" dirty="0">
              <a:solidFill>
                <a:srgbClr val="000000"/>
              </a:solidFill>
              <a:effectLst/>
              <a:latin typeface="Roboto" panose="02000000000000000000" pitchFamily="2" charset="0"/>
            </a:endParaRPr>
          </a:p>
          <a:p>
            <a:r>
              <a:rPr lang="en-US" sz="1400" b="0" i="0" dirty="0">
                <a:solidFill>
                  <a:srgbClr val="000000"/>
                </a:solidFill>
                <a:effectLst/>
                <a:latin typeface="Roboto" panose="02000000000000000000" pitchFamily="2" charset="0"/>
              </a:rPr>
              <a:t>Those who are given responsibility for implementing measures are also responsible for including the others in the work and evaluation of the measure. </a:t>
            </a:r>
          </a:p>
          <a:p>
            <a:endParaRPr lang="en-US" sz="1400" b="0" i="0" dirty="0">
              <a:solidFill>
                <a:srgbClr val="000000"/>
              </a:solidFill>
              <a:effectLst/>
              <a:latin typeface="Roboto" panose="02000000000000000000" pitchFamily="2" charset="0"/>
            </a:endParaRPr>
          </a:p>
          <a:p>
            <a:r>
              <a:rPr lang="en-US" sz="1400" b="0" i="0" dirty="0">
                <a:solidFill>
                  <a:srgbClr val="000000"/>
                </a:solidFill>
                <a:effectLst/>
                <a:latin typeface="Roboto" panose="02000000000000000000" pitchFamily="2" charset="0"/>
              </a:rPr>
              <a:t>How many measures should be included in the action plan? This is considered in each individual process. Remember that it is better to have few measures that are implemented, than many that are not. </a:t>
            </a:r>
            <a:endParaRPr lang="nb-NO" sz="1400" dirty="0">
              <a:highlight>
                <a:srgbClr val="FFFF00"/>
              </a:highlight>
              <a:cs typeface="Arial" panose="020B0604020202020204" pitchFamily="34" charset="0"/>
            </a:endParaRPr>
          </a:p>
          <a:p>
            <a:endParaRPr lang="nb-NO" sz="1400" dirty="0">
              <a:highlight>
                <a:srgbClr val="FFFF00"/>
              </a:highlight>
              <a:cs typeface="Arial" panose="020B0604020202020204" pitchFamily="34" charset="0"/>
            </a:endParaRPr>
          </a:p>
          <a:p>
            <a:endParaRPr lang="nb-NO" sz="14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5E713-3660-4A28-87B5-5ACC619D8F5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868363"/>
            <a:ext cx="5313362" cy="2989262"/>
          </a:xfrm>
        </p:spPr>
      </p:sp>
      <p:sp>
        <p:nvSpPr>
          <p:cNvPr id="3" name="Notes Placeholder 2"/>
          <p:cNvSpPr>
            <a:spLocks noGrp="1"/>
          </p:cNvSpPr>
          <p:nvPr>
            <p:ph type="body" idx="1"/>
          </p:nvPr>
        </p:nvSpPr>
        <p:spPr>
          <a:xfrm>
            <a:off x="673788" y="3980793"/>
            <a:ext cx="5813722" cy="4855779"/>
          </a:xfrm>
        </p:spPr>
        <p:txBody>
          <a:bodyPr/>
          <a:lstStyle/>
          <a:p>
            <a:pPr>
              <a:spcAft>
                <a:spcPts val="600"/>
              </a:spcAft>
            </a:pPr>
            <a:endParaRPr lang="en-US" sz="140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4</a:t>
            </a:fld>
            <a:endParaRPr lang="nb-NO" dirty="0"/>
          </a:p>
        </p:txBody>
      </p:sp>
    </p:spTree>
    <p:extLst>
      <p:ext uri="{BB962C8B-B14F-4D97-AF65-F5344CB8AC3E}">
        <p14:creationId xmlns:p14="http://schemas.microsoft.com/office/powerpoint/2010/main" val="106839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notater 1"/>
          <p:cNvSpPr>
            <a:spLocks noGrp="1"/>
          </p:cNvSpPr>
          <p:nvPr>
            <p:ph type="body" idx="1"/>
          </p:nvPr>
        </p:nvSpPr>
        <p:spPr>
          <a:xfrm>
            <a:off x="635544" y="2569780"/>
            <a:ext cx="5586911" cy="5932472"/>
          </a:xfrm>
        </p:spPr>
        <p:txBody>
          <a:bodyPr/>
          <a:lstStyle/>
          <a:p>
            <a:endParaRPr lang="en-GB" sz="12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Work tasks</a:t>
            </a:r>
          </a:p>
          <a:p>
            <a:pPr marL="0" indent="0">
              <a:buFont typeface="Arial" panose="020B0604020202020204" pitchFamily="34" charset="0"/>
              <a:buNone/>
            </a:pPr>
            <a:r>
              <a:rPr lang="en-US" sz="1400" b="1" kern="1200" dirty="0">
                <a:solidFill>
                  <a:schemeClr val="tx1"/>
                </a:solidFill>
                <a:effectLst/>
                <a:latin typeface="+mn-lt"/>
                <a:ea typeface="+mn-ea"/>
                <a:cs typeface="+mn-cs"/>
              </a:rPr>
              <a:t>- The interaction between us as individuals and the work tasks we have</a:t>
            </a:r>
          </a:p>
          <a:p>
            <a:pPr marL="0" indent="0">
              <a:buFont typeface="Arial" panose="020B0604020202020204" pitchFamily="34" charset="0"/>
              <a:buNone/>
            </a:pPr>
            <a:r>
              <a:rPr lang="en-US" sz="1400" b="0" kern="1200" dirty="0">
                <a:solidFill>
                  <a:schemeClr val="tx1"/>
                </a:solidFill>
                <a:effectLst/>
                <a:latin typeface="+mn-lt"/>
                <a:ea typeface="+mn-ea"/>
                <a:cs typeface="+mn-cs"/>
              </a:rPr>
              <a:t>This may, for example, be about our experience of:</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to have a meaningful job</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to have an influence on how the work tasks are to be solved</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whether the job provides satisfaction and job satisfaction</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whether the job provides an opportunity for professional development</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to apply knowledge and skills</a:t>
            </a:r>
          </a:p>
          <a:p>
            <a:pPr marL="171450" indent="-171450">
              <a:buFont typeface="Arial" panose="020B0604020202020204" pitchFamily="34" charset="0"/>
              <a:buChar char="•"/>
            </a:pPr>
            <a:endParaRPr lang="en-US" sz="1400" b="1" kern="1200" dirty="0">
              <a:solidFill>
                <a:schemeClr val="tx1"/>
              </a:solidFill>
              <a:effectLst/>
              <a:latin typeface="+mn-lt"/>
              <a:ea typeface="+mn-ea"/>
              <a:cs typeface="+mn-cs"/>
            </a:endParaRPr>
          </a:p>
          <a:p>
            <a:pPr marL="0" indent="0">
              <a:buFont typeface="Arial" panose="020B0604020202020204" pitchFamily="34" charset="0"/>
              <a:buNone/>
            </a:pPr>
            <a:r>
              <a:rPr lang="en-US" sz="1400" b="1" kern="1200" dirty="0">
                <a:solidFill>
                  <a:schemeClr val="tx1"/>
                </a:solidFill>
                <a:effectLst/>
                <a:latin typeface="+mn-lt"/>
                <a:ea typeface="+mn-ea"/>
                <a:cs typeface="+mn-cs"/>
              </a:rPr>
              <a:t>Social relationships</a:t>
            </a:r>
          </a:p>
          <a:p>
            <a:pPr marL="0" indent="0">
              <a:buFont typeface="Arial" panose="020B0604020202020204" pitchFamily="34" charset="0"/>
              <a:buNone/>
            </a:pPr>
            <a:r>
              <a:rPr lang="en-US" sz="1400" b="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the interaction between people</a:t>
            </a:r>
          </a:p>
          <a:p>
            <a:pPr marL="0" indent="0">
              <a:buFont typeface="Arial" panose="020B0604020202020204" pitchFamily="34" charset="0"/>
              <a:buNone/>
            </a:pPr>
            <a:r>
              <a:rPr lang="en-US" sz="1400" b="0" kern="1200" dirty="0">
                <a:solidFill>
                  <a:schemeClr val="tx1"/>
                </a:solidFill>
                <a:effectLst/>
                <a:latin typeface="+mn-lt"/>
                <a:ea typeface="+mn-ea"/>
                <a:cs typeface="+mn-cs"/>
              </a:rPr>
              <a:t>This can, for example, be about our experience of:</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collaboration and fellowship with colleagues</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work climate and communication</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relationship to management</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to be recognized for our efforts</a:t>
            </a:r>
          </a:p>
          <a:p>
            <a:pPr marL="171450" indent="-171450">
              <a:buFont typeface="Arial" panose="020B0604020202020204" pitchFamily="34" charset="0"/>
              <a:buChar char="•"/>
            </a:pPr>
            <a:endParaRPr lang="en-US" sz="14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b="1" kern="1200" dirty="0">
                <a:solidFill>
                  <a:schemeClr val="tx1"/>
                </a:solidFill>
                <a:effectLst/>
                <a:latin typeface="+mn-lt"/>
                <a:ea typeface="+mn-ea"/>
                <a:cs typeface="+mn-cs"/>
              </a:rPr>
              <a:t>Organizational framework (organizational work environment) - the interaction between person - and structural and formal conditions in the organization</a:t>
            </a:r>
          </a:p>
          <a:p>
            <a:pPr marL="0" indent="0">
              <a:buFont typeface="Arial" panose="020B0604020202020204" pitchFamily="34" charset="0"/>
              <a:buNone/>
            </a:pPr>
            <a:r>
              <a:rPr lang="en-US" sz="1400" b="0" kern="1200" dirty="0">
                <a:solidFill>
                  <a:schemeClr val="tx1"/>
                </a:solidFill>
                <a:effectLst/>
                <a:latin typeface="+mn-lt"/>
                <a:ea typeface="+mn-ea"/>
                <a:cs typeface="+mn-cs"/>
              </a:rPr>
              <a:t>This can, for example, be about our experience of how:</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units, groups, teams, etc. are organized</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formal channels for communication and participation work</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the information flow works</a:t>
            </a:r>
          </a:p>
          <a:p>
            <a:pPr marL="171450" indent="-171450">
              <a:buFont typeface="Arial" panose="020B0604020202020204" pitchFamily="34" charset="0"/>
              <a:buChar char="•"/>
            </a:pPr>
            <a:r>
              <a:rPr lang="en-US" sz="1400" b="0" kern="1200" dirty="0">
                <a:solidFill>
                  <a:schemeClr val="tx1"/>
                </a:solidFill>
                <a:effectLst/>
                <a:latin typeface="+mn-lt"/>
                <a:ea typeface="+mn-ea"/>
                <a:cs typeface="+mn-cs"/>
              </a:rPr>
              <a:t>formal guidelines and routines work</a:t>
            </a:r>
            <a:endParaRPr lang="en-GB" sz="1400" b="0" kern="1200" dirty="0">
              <a:solidFill>
                <a:schemeClr val="tx1"/>
              </a:solidFill>
              <a:effectLst/>
              <a:latin typeface="+mn-lt"/>
              <a:ea typeface="+mn-ea"/>
              <a:cs typeface="+mn-cs"/>
            </a:endParaRPr>
          </a:p>
          <a:p>
            <a:endParaRPr lang="nb-NO" dirty="0"/>
          </a:p>
        </p:txBody>
      </p:sp>
    </p:spTree>
    <p:extLst>
      <p:ext uri="{BB962C8B-B14F-4D97-AF65-F5344CB8AC3E}">
        <p14:creationId xmlns:p14="http://schemas.microsoft.com/office/powerpoint/2010/main" val="397037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51063" y="442913"/>
            <a:ext cx="4332287" cy="2436812"/>
          </a:xfrm>
        </p:spPr>
      </p:sp>
      <p:sp>
        <p:nvSpPr>
          <p:cNvPr id="3" name="Plassholder for notater 2"/>
          <p:cNvSpPr>
            <a:spLocks noGrp="1"/>
          </p:cNvSpPr>
          <p:nvPr>
            <p:ph type="body" idx="1"/>
          </p:nvPr>
        </p:nvSpPr>
        <p:spPr>
          <a:xfrm>
            <a:off x="374832" y="3008999"/>
            <a:ext cx="6292668" cy="5905607"/>
          </a:xfrm>
        </p:spPr>
        <p:txBody>
          <a:bodyPr/>
          <a:lstStyle/>
          <a:p>
            <a:r>
              <a:rPr lang="en-US" sz="1100" dirty="0">
                <a:cs typeface="Arial" panose="020B0604020202020204" pitchFamily="34" charset="0"/>
              </a:rPr>
              <a:t>The National Institute of Occupational Health</a:t>
            </a:r>
            <a:r>
              <a:rPr lang="en-US" sz="1100" baseline="0" dirty="0">
                <a:cs typeface="Arial" panose="020B0604020202020204" pitchFamily="34" charset="0"/>
              </a:rPr>
              <a:t> </a:t>
            </a:r>
            <a:r>
              <a:rPr lang="nb-NO" sz="1100" dirty="0">
                <a:cs typeface="Arial" panose="020B0604020202020204" pitchFamily="34" charset="0"/>
              </a:rPr>
              <a:t>(2018). </a:t>
            </a:r>
            <a:r>
              <a:rPr lang="en-US" sz="1100" b="1" dirty="0">
                <a:cs typeface="Arial" panose="020B0604020202020204" pitchFamily="34" charset="0"/>
              </a:rPr>
              <a:t>THESE FACTORS ALSO APPLY DURING</a:t>
            </a:r>
            <a:r>
              <a:rPr lang="en-US" sz="1100" b="1" baseline="0" dirty="0">
                <a:cs typeface="Arial" panose="020B0604020202020204" pitchFamily="34" charset="0"/>
              </a:rPr>
              <a:t> </a:t>
            </a:r>
            <a:r>
              <a:rPr lang="en-US" sz="1100" b="1" dirty="0">
                <a:cs typeface="Arial" panose="020B0604020202020204" pitchFamily="34" charset="0"/>
              </a:rPr>
              <a:t>CORONA</a:t>
            </a:r>
          </a:p>
          <a:p>
            <a:endParaRPr lang="nb-NO" sz="1100" b="1" dirty="0">
              <a:cs typeface="Arial" panose="020B0604020202020204" pitchFamily="34" charset="0"/>
            </a:endParaRPr>
          </a:p>
          <a:p>
            <a:r>
              <a:rPr lang="en-GB" sz="1100" b="1" kern="1200" dirty="0">
                <a:solidFill>
                  <a:schemeClr val="tx1"/>
                </a:solidFill>
                <a:effectLst/>
                <a:latin typeface="+mn-lt"/>
                <a:ea typeface="+mn-ea"/>
                <a:cs typeface="+mn-cs"/>
              </a:rPr>
              <a:t>Demands vs. control</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Demands = job demands – the things people experience as demanding and expend a lot of resources and energy on.</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Control = self-control over work performance and daily work (autonomy).</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A good balance between </a:t>
            </a:r>
            <a:r>
              <a:rPr lang="en-GB" sz="1100" i="1" kern="1200" dirty="0">
                <a:solidFill>
                  <a:schemeClr val="tx1"/>
                </a:solidFill>
                <a:effectLst/>
                <a:latin typeface="+mn-lt"/>
                <a:ea typeface="+mn-ea"/>
                <a:cs typeface="+mn-cs"/>
              </a:rPr>
              <a:t>job demands</a:t>
            </a:r>
            <a:r>
              <a:rPr lang="en-GB" sz="1100" kern="1200" dirty="0">
                <a:solidFill>
                  <a:schemeClr val="tx1"/>
                </a:solidFill>
                <a:effectLst/>
                <a:latin typeface="+mn-lt"/>
                <a:ea typeface="+mn-ea"/>
                <a:cs typeface="+mn-cs"/>
              </a:rPr>
              <a:t> and </a:t>
            </a:r>
            <a:r>
              <a:rPr lang="en-GB" sz="1100" i="1" kern="1200" dirty="0">
                <a:solidFill>
                  <a:schemeClr val="tx1"/>
                </a:solidFill>
                <a:effectLst/>
                <a:latin typeface="+mn-lt"/>
                <a:ea typeface="+mn-ea"/>
                <a:cs typeface="+mn-cs"/>
              </a:rPr>
              <a:t>autonomy</a:t>
            </a:r>
            <a:r>
              <a:rPr lang="en-GB" sz="1100" kern="1200" dirty="0">
                <a:solidFill>
                  <a:schemeClr val="tx1"/>
                </a:solidFill>
                <a:effectLst/>
                <a:latin typeface="+mn-lt"/>
                <a:ea typeface="+mn-ea"/>
                <a:cs typeface="+mn-cs"/>
              </a:rPr>
              <a:t> contributes to motivation, dedication to one’s work and job satisfaction.</a:t>
            </a:r>
            <a:endParaRPr lang="nb-NO"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 </a:t>
            </a:r>
            <a:endParaRPr lang="nb-NO"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Role clarity</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A lack of role clarity refers to having an unclear picture of one’s responsibilities, tasks and what is expected at one’s job.</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Role conflict arises when someone feels that a conflict exists between different roles they hold.</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It is detrimental to face role uncertainty or role conflict over time.</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Lack of clarity can lead to conflicts of interest and "chatter" between people. It may be a sign of poor organization and planning.</a:t>
            </a:r>
            <a:endParaRPr lang="nb-NO" sz="1100" kern="1200" dirty="0">
              <a:solidFill>
                <a:schemeClr val="tx1"/>
              </a:solidFill>
              <a:effectLst/>
              <a:latin typeface="+mn-lt"/>
              <a:ea typeface="+mn-ea"/>
              <a:cs typeface="+mn-cs"/>
            </a:endParaRPr>
          </a:p>
          <a:p>
            <a:endParaRPr lang="en-GB" sz="1100" b="1"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Balance between effort and reward</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As an employee, you need to feel that you are getting something back for the effort you put into your job.</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Recognition, positive challenges and opportunities for development are important types of rewards.</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Salaries and perks are just one part of this picture.</a:t>
            </a:r>
            <a:endParaRPr lang="nb-NO"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 </a:t>
            </a:r>
            <a:endParaRPr lang="nb-NO"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Management</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Empowering, fair, supportive, close?</a:t>
            </a:r>
            <a:endParaRPr lang="nb-NO" sz="1100" kern="1200" dirty="0">
              <a:solidFill>
                <a:schemeClr val="tx1"/>
              </a:solidFill>
              <a:effectLst/>
              <a:latin typeface="+mn-lt"/>
              <a:ea typeface="+mn-ea"/>
              <a:cs typeface="+mn-cs"/>
            </a:endParaRPr>
          </a:p>
          <a:p>
            <a:endParaRPr lang="en-GB" sz="1100" b="1"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Predictability</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Creates security and experience of control</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Planning and clarity</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Clear tasks and areas</a:t>
            </a:r>
          </a:p>
          <a:p>
            <a:pPr lvl="0"/>
            <a:endParaRPr lang="en-GB"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Culture and climate</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Language and communication – how do we talk to/about and behave towards each another?</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Understanding diversity – how to handle differences</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What are our meeting rules and meeting culture like? Do we distinguish between the issue and the individual in professional discussions?</a:t>
            </a:r>
            <a:endParaRPr lang="nb-NO"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How do we relate to involvement, conflicts, sick leave or sitting in an office landscape?</a:t>
            </a:r>
            <a:endParaRPr lang="nb-NO" sz="1100" kern="1200" dirty="0">
              <a:solidFill>
                <a:schemeClr val="tx1"/>
              </a:solidFill>
              <a:effectLst/>
              <a:latin typeface="+mn-lt"/>
              <a:ea typeface="+mn-ea"/>
              <a:cs typeface="+mn-cs"/>
            </a:endParaRPr>
          </a:p>
          <a:p>
            <a:pPr lvl="0"/>
            <a:endParaRPr lang="en-GB" sz="11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1400FC-BC07-4158-AF9C-747B44E34D90}" type="slidenum">
              <a:rPr kumimoji="0" lang="nb-NO" sz="1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Sylinder 4">
            <a:extLst>
              <a:ext uri="{FF2B5EF4-FFF2-40B4-BE49-F238E27FC236}">
                <a16:creationId xmlns:a16="http://schemas.microsoft.com/office/drawing/2014/main" id="{633E45DD-D385-4172-AE1B-11F2B13A2624}"/>
              </a:ext>
            </a:extLst>
          </p:cNvPr>
          <p:cNvSpPr txBox="1"/>
          <p:nvPr/>
        </p:nvSpPr>
        <p:spPr>
          <a:xfrm>
            <a:off x="374832" y="442913"/>
            <a:ext cx="1670036" cy="1630087"/>
          </a:xfrm>
          <a:prstGeom prst="rect">
            <a:avLst/>
          </a:prstGeom>
          <a:noFill/>
        </p:spPr>
        <p:txBody>
          <a:bodyPr wrap="square" lIns="120801" tIns="60401" rIns="120801" bIns="604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https://stami.no/magasin-arbeid-og-helse-2018/</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https://www.youtube.com/watch?v=olRPXgIP3oE</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13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p:cNvSpPr>
            <a:spLocks noGrp="1" noRot="1" noChangeAspect="1" noTextEdit="1"/>
          </p:cNvSpPr>
          <p:nvPr>
            <p:ph type="sldImg"/>
          </p:nvPr>
        </p:nvSpPr>
        <p:spPr bwMode="auto">
          <a:xfrm>
            <a:off x="1166813" y="457200"/>
            <a:ext cx="4398962" cy="24749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Plassholder for notater 2"/>
          <p:cNvSpPr>
            <a:spLocks noGrp="1"/>
          </p:cNvSpPr>
          <p:nvPr>
            <p:ph type="body" idx="1"/>
          </p:nvPr>
        </p:nvSpPr>
        <p:spPr bwMode="auto">
          <a:xfrm>
            <a:off x="469784" y="3265890"/>
            <a:ext cx="5918431" cy="511707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07">
              <a:spcBef>
                <a:spcPct val="0"/>
              </a:spcBef>
              <a:spcAft>
                <a:spcPts val="600"/>
              </a:spcAft>
              <a:defRPr/>
            </a:pPr>
            <a:endParaRPr lang="nb-NO" altLang="nb-NO" sz="1400" dirty="0"/>
          </a:p>
        </p:txBody>
      </p:sp>
      <p:sp>
        <p:nvSpPr>
          <p:cNvPr id="8196" name="Plassholder for lysbilde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73" indent="-285721">
              <a:defRPr>
                <a:solidFill>
                  <a:schemeClr val="tx1"/>
                </a:solidFill>
                <a:latin typeface="Calibri" panose="020F0502020204030204" pitchFamily="34" charset="0"/>
              </a:defRPr>
            </a:lvl2pPr>
            <a:lvl3pPr marL="1142883" indent="-228577">
              <a:defRPr>
                <a:solidFill>
                  <a:schemeClr val="tx1"/>
                </a:solidFill>
                <a:latin typeface="Calibri" panose="020F0502020204030204" pitchFamily="34" charset="0"/>
              </a:defRPr>
            </a:lvl3pPr>
            <a:lvl4pPr marL="1600036" indent="-228577">
              <a:defRPr>
                <a:solidFill>
                  <a:schemeClr val="tx1"/>
                </a:solidFill>
                <a:latin typeface="Calibri" panose="020F0502020204030204" pitchFamily="34" charset="0"/>
              </a:defRPr>
            </a:lvl4pPr>
            <a:lvl5pPr marL="2057189" indent="-228577">
              <a:defRPr>
                <a:solidFill>
                  <a:schemeClr val="tx1"/>
                </a:solidFill>
                <a:latin typeface="Calibri" panose="020F0502020204030204" pitchFamily="34" charset="0"/>
              </a:defRPr>
            </a:lvl5pPr>
            <a:lvl6pPr marL="2514343" indent="-228577" eaLnBrk="0" fontAlgn="base" hangingPunct="0">
              <a:spcBef>
                <a:spcPct val="0"/>
              </a:spcBef>
              <a:spcAft>
                <a:spcPct val="0"/>
              </a:spcAft>
              <a:defRPr>
                <a:solidFill>
                  <a:schemeClr val="tx1"/>
                </a:solidFill>
                <a:latin typeface="Calibri" panose="020F0502020204030204" pitchFamily="34" charset="0"/>
              </a:defRPr>
            </a:lvl6pPr>
            <a:lvl7pPr marL="2971496" indent="-228577" eaLnBrk="0" fontAlgn="base" hangingPunct="0">
              <a:spcBef>
                <a:spcPct val="0"/>
              </a:spcBef>
              <a:spcAft>
                <a:spcPct val="0"/>
              </a:spcAft>
              <a:defRPr>
                <a:solidFill>
                  <a:schemeClr val="tx1"/>
                </a:solidFill>
                <a:latin typeface="Calibri" panose="020F0502020204030204" pitchFamily="34" charset="0"/>
              </a:defRPr>
            </a:lvl7pPr>
            <a:lvl8pPr marL="3428649" indent="-228577" eaLnBrk="0" fontAlgn="base" hangingPunct="0">
              <a:spcBef>
                <a:spcPct val="0"/>
              </a:spcBef>
              <a:spcAft>
                <a:spcPct val="0"/>
              </a:spcAft>
              <a:defRPr>
                <a:solidFill>
                  <a:schemeClr val="tx1"/>
                </a:solidFill>
                <a:latin typeface="Calibri" panose="020F0502020204030204" pitchFamily="34" charset="0"/>
              </a:defRPr>
            </a:lvl8pPr>
            <a:lvl9pPr marL="3885802" indent="-22857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65BAE9-0B04-4C3A-B5CB-CC3BDD917913}" type="slidenum">
              <a:rPr lang="nb-NO" altLang="nb-NO" smtClean="0"/>
              <a:pPr fontAlgn="base">
                <a:spcBef>
                  <a:spcPct val="0"/>
                </a:spcBef>
                <a:spcAft>
                  <a:spcPct val="0"/>
                </a:spcAft>
              </a:pPr>
              <a:t>7</a:t>
            </a:fld>
            <a:endParaRPr lang="nb-NO" altLang="nb-NO" dirty="0"/>
          </a:p>
        </p:txBody>
      </p:sp>
    </p:spTree>
    <p:extLst>
      <p:ext uri="{BB962C8B-B14F-4D97-AF65-F5344CB8AC3E}">
        <p14:creationId xmlns:p14="http://schemas.microsoft.com/office/powerpoint/2010/main" val="153379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343025" y="652463"/>
            <a:ext cx="3959225" cy="2227262"/>
          </a:xfrm>
          <a:ln/>
        </p:spPr>
      </p:sp>
      <p:sp>
        <p:nvSpPr>
          <p:cNvPr id="19458" name="Rectangle 3"/>
          <p:cNvSpPr>
            <a:spLocks noGrp="1" noChangeArrowheads="1"/>
          </p:cNvSpPr>
          <p:nvPr>
            <p:ph type="body" idx="1"/>
          </p:nvPr>
        </p:nvSpPr>
        <p:spPr>
          <a:xfrm>
            <a:off x="685800" y="3228622"/>
            <a:ext cx="5435600" cy="5348601"/>
          </a:xfrm>
          <a:noFill/>
          <a:ln/>
        </p:spPr>
        <p:txBody>
          <a:bodyPr/>
          <a:lstStyle/>
          <a:p>
            <a:pPr marL="0" indent="0">
              <a:buFont typeface="Arial" panose="020B0604020202020204" pitchFamily="34" charset="0"/>
              <a:buNone/>
            </a:pPr>
            <a:r>
              <a:rPr lang="en-US" sz="1400" noProof="0" dirty="0"/>
              <a:t>The average response rate in the U&amp;H sector is 67%.</a:t>
            </a:r>
          </a:p>
          <a:p>
            <a:pPr marL="0" indent="0">
              <a:buFont typeface="Arial" panose="020B0604020202020204" pitchFamily="34" charset="0"/>
              <a:buNone/>
            </a:pPr>
            <a:endParaRPr lang="en-US" sz="1400" noProof="0" dirty="0"/>
          </a:p>
          <a:p>
            <a:pPr marL="0" indent="0">
              <a:buFont typeface="Arial" panose="020B0604020202020204" pitchFamily="34" charset="0"/>
              <a:buNone/>
            </a:pPr>
            <a:r>
              <a:rPr lang="en-US" sz="1400" noProof="0" dirty="0"/>
              <a:t>Response rates are calculated on the basis of registry data for gender, job category and the </a:t>
            </a:r>
            <a:r>
              <a:rPr lang="en-US" sz="1400" b="0" i="0" kern="1200" dirty="0">
                <a:solidFill>
                  <a:schemeClr val="tx1"/>
                </a:solidFill>
                <a:effectLst/>
                <a:latin typeface="+mn-lt"/>
                <a:ea typeface="+mn-ea"/>
                <a:cs typeface="+mn-cs"/>
              </a:rPr>
              <a:t>percentage of full-time equivalency</a:t>
            </a:r>
            <a:r>
              <a:rPr lang="en-US" sz="1400" noProof="0" dirty="0"/>
              <a:t>.</a:t>
            </a:r>
          </a:p>
          <a:p>
            <a:pPr marL="0" indent="0">
              <a:buFont typeface="Arial" panose="020B0604020202020204" pitchFamily="34" charset="0"/>
              <a:buNone/>
            </a:pPr>
            <a:r>
              <a:rPr lang="en-US" sz="1400" noProof="0" dirty="0"/>
              <a:t>Self-reporting forms the basis for any response rate where the categories permanent or temporary employee is used.</a:t>
            </a:r>
          </a:p>
          <a:p>
            <a:pPr marL="0" indent="0">
              <a:buFont typeface="Arial" panose="020B0604020202020204" pitchFamily="34" charset="0"/>
              <a:buNone/>
            </a:pPr>
            <a:endParaRPr lang="en-US" sz="1400" noProof="0" dirty="0"/>
          </a:p>
          <a:p>
            <a:pPr marL="0" indent="0">
              <a:buFont typeface="Arial" panose="020B0604020202020204" pitchFamily="34" charset="0"/>
              <a:buNone/>
            </a:pPr>
            <a:r>
              <a:rPr lang="en-US" sz="1400" noProof="0" dirty="0"/>
              <a:t>Responses are deleted from the data material in the cases:</a:t>
            </a:r>
          </a:p>
          <a:p>
            <a:pPr marL="171450" indent="-171450">
              <a:buFont typeface="Arial" panose="020B0604020202020204" pitchFamily="34" charset="0"/>
              <a:buChar char="•"/>
            </a:pPr>
            <a:r>
              <a:rPr lang="en-US" sz="1400" noProof="0" dirty="0"/>
              <a:t>No consent was given. Consent must be given to participate in the working environment survey, and to retain of data for future comparison in time and research. In cases where consent is not given for storing data over time for comparison or research, the response is deleted immediately after the report to the institution has been prepared.</a:t>
            </a:r>
          </a:p>
          <a:p>
            <a:pPr marL="171450" indent="-171450">
              <a:buFont typeface="Arial" panose="020B0604020202020204" pitchFamily="34" charset="0"/>
              <a:buChar char="•"/>
            </a:pPr>
            <a:r>
              <a:rPr lang="en-US" sz="1400" dirty="0"/>
              <a:t>T</a:t>
            </a:r>
            <a:r>
              <a:rPr lang="en-US" sz="1400" noProof="0" dirty="0"/>
              <a:t>he respondent has not pressed the "finished" button on the last page.</a:t>
            </a:r>
          </a:p>
          <a:p>
            <a:pPr marL="171450" indent="-171450">
              <a:buFont typeface="Arial" panose="020B0604020202020204" pitchFamily="34" charset="0"/>
              <a:buChar char="•"/>
            </a:pPr>
            <a:r>
              <a:rPr lang="en-US" sz="1400" noProof="0" dirty="0"/>
              <a:t>Less than one scale is answered; this constitutes an empty response.</a:t>
            </a:r>
            <a:endParaRPr lang="en-US" sz="1400" dirty="0"/>
          </a:p>
          <a:p>
            <a:pPr marL="171450" indent="-171450">
              <a:buFont typeface="Arial" panose="020B0604020202020204" pitchFamily="34" charset="0"/>
              <a:buChar char="•"/>
            </a:pPr>
            <a:r>
              <a:rPr lang="en-US" sz="1400" noProof="0" dirty="0"/>
              <a:t>Forwarded links that are replied to.</a:t>
            </a:r>
          </a:p>
          <a:p>
            <a:pPr marL="0" indent="0">
              <a:buFont typeface="Arial" panose="020B0604020202020204" pitchFamily="34" charset="0"/>
              <a:buNone/>
            </a:pPr>
            <a:endParaRPr lang="en-US" sz="1400" noProof="0" dirty="0"/>
          </a:p>
        </p:txBody>
      </p:sp>
    </p:spTree>
    <p:extLst>
      <p:ext uri="{BB962C8B-B14F-4D97-AF65-F5344CB8AC3E}">
        <p14:creationId xmlns:p14="http://schemas.microsoft.com/office/powerpoint/2010/main" val="196237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400" b="0" i="0" dirty="0">
                <a:solidFill>
                  <a:srgbClr val="000000"/>
                </a:solidFill>
                <a:effectLst/>
              </a:rPr>
              <a:t>Previously, managers were included in the response rate, even though their response was not part of the unit's report. As of autumn 2019, the manager's answers are only included in the response percentage and report for the upper level. This can, in cases where historical data is used, mean that there are different figures for the number of responses and response rate in old and new reports. </a:t>
            </a:r>
            <a:endParaRPr lang="nb-NO" sz="1400" dirty="0"/>
          </a:p>
        </p:txBody>
      </p:sp>
      <p:sp>
        <p:nvSpPr>
          <p:cNvPr id="4" name="Plassholder for lysbildenummer 3"/>
          <p:cNvSpPr>
            <a:spLocks noGrp="1"/>
          </p:cNvSpPr>
          <p:nvPr>
            <p:ph type="sldNum" sz="quarter" idx="5"/>
          </p:nvPr>
        </p:nvSpPr>
        <p:spPr/>
        <p:txBody>
          <a:bodyPr/>
          <a:lstStyle/>
          <a:p>
            <a:fld id="{374C6B9C-FD6F-4F6B-B55D-A77440A62333}" type="slidenum">
              <a:rPr lang="nb-NO" smtClean="0"/>
              <a:t>9</a:t>
            </a:fld>
            <a:endParaRPr lang="nb-NO"/>
          </a:p>
        </p:txBody>
      </p:sp>
    </p:spTree>
    <p:extLst>
      <p:ext uri="{BB962C8B-B14F-4D97-AF65-F5344CB8AC3E}">
        <p14:creationId xmlns:p14="http://schemas.microsoft.com/office/powerpoint/2010/main" val="266491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768A7101-2E35-4A73-83D7-0F7C012B8997}"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79957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68A7101-2E35-4A73-83D7-0F7C012B8997}"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90234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68A7101-2E35-4A73-83D7-0F7C012B8997}"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26150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565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616F21-3003-40D5-A5DB-71D7FBBF989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4EC7333-1802-4955-BD1C-52FA2EB52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733E754-77C3-4F3D-8EC1-E852AA5A3F83}"/>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8DE8339E-98AE-45F1-9D85-9D7F3E94FCB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FE1DF0-1775-4099-A1E8-6A22A240E004}"/>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300614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DF1B34-39FC-45ED-9A5E-D513BE168FE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BDD306-0B02-4CBF-98A6-24D3177F304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06D5DCC-9DC9-47B8-BFE9-BB8FE7679700}"/>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066E4417-F933-41ED-9831-D6BFC33C032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A15AA5-FB27-4CC5-BA28-4FFCC82EC896}"/>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309970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B5C396-9115-4498-9B89-F3EFDFD199B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5D5B332-BE7E-4CDC-A39B-FB9AA52D3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8C0D765-E79D-4EDB-9A9D-3C0686D43237}"/>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8919E783-FD61-435F-9E82-61F32F7BC6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8DFFE68-725F-4807-86EF-3CA0C9B91475}"/>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03754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A06C4-160C-448F-83B1-43FC5F0BDD9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AE8764-B8B3-45B6-A439-565653BC3741}"/>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965C3FA-B7F0-4F44-B381-940D054C409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C19366E-9E09-4BE5-B3F9-2FC02904D904}"/>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3993BEB7-FA13-4232-92DE-07EB22912ED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4B99D3-66AB-46C9-8302-961DF5D31C91}"/>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91783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92AF99-8E09-4A96-B40D-7D5390BAA0F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203EB98-FD73-42F2-9268-39D9CDAEC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70ABD39-7074-45A3-91A2-E8FB0280BFE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5492899-6B77-4167-86B4-BDF307AA9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8782920-B503-40E7-913A-AAE638FF7C4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26AF9C8-DCF9-4AA1-A0C9-116C857E693D}"/>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8" name="Plassholder for bunntekst 7">
            <a:extLst>
              <a:ext uri="{FF2B5EF4-FFF2-40B4-BE49-F238E27FC236}">
                <a16:creationId xmlns:a16="http://schemas.microsoft.com/office/drawing/2014/main" id="{7811F055-6012-407A-B2DA-2B1038B0725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DE1177A-F632-4317-990F-2716522B555B}"/>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4078671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03A0E8-A022-4E5B-ADAC-A2A5662C49F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B201E51-85BE-45F7-AD30-7F32187DF913}"/>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4" name="Plassholder for bunntekst 3">
            <a:extLst>
              <a:ext uri="{FF2B5EF4-FFF2-40B4-BE49-F238E27FC236}">
                <a16:creationId xmlns:a16="http://schemas.microsoft.com/office/drawing/2014/main" id="{A3FE94AE-B37F-4486-B4F7-85A86C95618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061FE37-A4AF-4B08-AF96-D4D4446CB988}"/>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33909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331A43-AB09-466C-8941-312557FA2B22}"/>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3" name="Plassholder for bunntekst 2">
            <a:extLst>
              <a:ext uri="{FF2B5EF4-FFF2-40B4-BE49-F238E27FC236}">
                <a16:creationId xmlns:a16="http://schemas.microsoft.com/office/drawing/2014/main" id="{A8F36A20-86D9-4B58-BD44-4075B9611EF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38F47F2-247D-4AE1-81ED-241250013A7B}"/>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42032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68A7101-2E35-4A73-83D7-0F7C012B8997}"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406975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52D12-5600-42E4-846A-2B24EB0A9F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E59ACE-B2EA-49BF-BC1D-F83A18C54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EED7BF5-015A-481D-90BB-DF13192D4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1D0744F-28DE-44F7-B53E-24A2E87D4510}"/>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1B589F0D-07D8-48E5-AA3A-A8AEA78886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1492D1-45FA-4F47-B777-D4602F39965F}"/>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531439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C312BE-51BF-46BD-9B24-4F2670FDDF9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BA1BB27-E7A0-48CC-A495-DF1A138A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1401276-655A-4787-BD06-869B2A5CC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D86FE0-FC7E-47AF-AD11-FB226B66F682}"/>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6" name="Plassholder for bunntekst 5">
            <a:extLst>
              <a:ext uri="{FF2B5EF4-FFF2-40B4-BE49-F238E27FC236}">
                <a16:creationId xmlns:a16="http://schemas.microsoft.com/office/drawing/2014/main" id="{418E510D-7513-4FE7-8452-E62B2F24ACF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0BC58C-4BED-4573-B2F7-22B683067FE9}"/>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640656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043FC-0B83-4BB5-987B-B943E348875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7561C34-DD7E-45B5-98BA-14FBB67433C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D970612-3C5E-4E42-8E9E-9F2DBBAB8928}"/>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47D1D864-ED3D-474C-9B2D-8BE7774A94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494904-BACE-400E-AB90-7B4B7FBD18F2}"/>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2002441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E367B9B-19F5-46A8-A285-5D54397D756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5C475A2-1F62-41AB-B82D-782DAB2F2FE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27FFB37-17CC-4C06-B23B-88A2335083BE}"/>
              </a:ext>
            </a:extLst>
          </p:cNvPr>
          <p:cNvSpPr>
            <a:spLocks noGrp="1"/>
          </p:cNvSpPr>
          <p:nvPr>
            <p:ph type="dt" sz="half" idx="10"/>
          </p:nvPr>
        </p:nvSpPr>
        <p:spPr/>
        <p:txBody>
          <a:body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1E78E9C6-1098-4821-A28C-8DD17FC19C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84FDAF-F360-40FE-B4E9-765A6B5C1A22}"/>
              </a:ext>
            </a:extLst>
          </p:cNvPr>
          <p:cNvSpPr>
            <a:spLocks noGrp="1"/>
          </p:cNvSpPr>
          <p:nvPr>
            <p:ph type="sldNum" sz="quarter" idx="12"/>
          </p:nvPr>
        </p:nvSpPr>
        <p:spPr/>
        <p:txBody>
          <a:bodyPr/>
          <a:lstStyle/>
          <a:p>
            <a:fld id="{E8643198-5AE2-4EF7-A542-C8772E042D28}" type="slidenum">
              <a:rPr lang="nb-NO" smtClean="0"/>
              <a:t>‹#›</a:t>
            </a:fld>
            <a:endParaRPr lang="nb-NO"/>
          </a:p>
        </p:txBody>
      </p:sp>
    </p:spTree>
    <p:extLst>
      <p:ext uri="{BB962C8B-B14F-4D97-AF65-F5344CB8AC3E}">
        <p14:creationId xmlns:p14="http://schemas.microsoft.com/office/powerpoint/2010/main" val="1075565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rside Fakultet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Lst>
          </p:cNvPr>
          <p:cNvSpPr>
            <a:spLocks noGrp="1"/>
          </p:cNvSpPr>
          <p:nvPr>
            <p:ph type="pic" sz="quarter" idx="13"/>
          </p:nvPr>
        </p:nvSpPr>
        <p:spPr>
          <a:xfrm>
            <a:off x="6209880" y="0"/>
            <a:ext cx="598212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Enhet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814220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o tekstbokser med underoverskrif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80168" y="1003335"/>
            <a:ext cx="5469089"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80170" y="1704042"/>
            <a:ext cx="5469088" cy="4354559"/>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03335"/>
            <a:ext cx="5469089" cy="494749"/>
          </a:xfrm>
        </p:spPr>
        <p:txBody>
          <a:bodyPr/>
          <a:lstStyle>
            <a:lvl1pPr marL="0" indent="0">
              <a:buNone/>
              <a:defRPr lang="en-US" sz="1800" kern="1200" dirty="0">
                <a:solidFill>
                  <a:schemeClr val="tx1"/>
                </a:solidFill>
                <a:latin typeface="+mn-lt"/>
                <a:ea typeface="+mn-ea"/>
                <a:cs typeface="+mn-cs"/>
              </a:defRPr>
            </a:lvl1pPr>
          </a:lstStyle>
          <a:p>
            <a:pPr lvl="0"/>
            <a:r>
              <a:rPr lang="en-US"/>
              <a:t>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04042"/>
            <a:ext cx="5469089" cy="4354851"/>
          </a:xfrm>
        </p:spPr>
        <p:txBody>
          <a:bodyPr/>
          <a:lstStyle>
            <a:lvl1pPr>
              <a:defRPr sz="2400"/>
            </a:lvl1pPr>
            <a:lvl2pPr>
              <a:defRPr sz="2400"/>
            </a:lvl2pPr>
            <a:lvl3pPr>
              <a:defRPr sz="2400"/>
            </a:lvl3pPr>
            <a:lvl4pPr>
              <a:defRPr sz="2400"/>
            </a:lvl4pPr>
            <a:lvl5pPr>
              <a:defRPr sz="2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Tree>
    <p:extLst>
      <p:ext uri="{BB962C8B-B14F-4D97-AF65-F5344CB8AC3E}">
        <p14:creationId xmlns:p14="http://schemas.microsoft.com/office/powerpoint/2010/main" val="107335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768A7101-2E35-4A73-83D7-0F7C012B8997}" type="datetimeFigureOut">
              <a:rPr lang="nb-NO" smtClean="0"/>
              <a:t>10.05.2022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68598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68A7101-2E35-4A73-83D7-0F7C012B8997}" type="datetimeFigureOut">
              <a:rPr lang="nb-NO" smtClean="0"/>
              <a:t>10.05.2022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171346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68A7101-2E35-4A73-83D7-0F7C012B8997}" type="datetimeFigureOut">
              <a:rPr lang="nb-NO" smtClean="0"/>
              <a:t>10.05.2022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6150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68A7101-2E35-4A73-83D7-0F7C012B8997}" type="datetimeFigureOut">
              <a:rPr lang="nb-NO" smtClean="0"/>
              <a:t>10.05.2022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032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68A7101-2E35-4A73-83D7-0F7C012B8997}" type="datetimeFigureOut">
              <a:rPr lang="nb-NO" smtClean="0"/>
              <a:t>10.05.2022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35596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768A7101-2E35-4A73-83D7-0F7C012B8997}" type="datetimeFigureOut">
              <a:rPr lang="nb-NO" smtClean="0"/>
              <a:t>10.05.2022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48649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768A7101-2E35-4A73-83D7-0F7C012B8997}" type="datetimeFigureOut">
              <a:rPr lang="nb-NO" smtClean="0"/>
              <a:t>10.05.2022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7B91E51-1109-4251-BEEA-F7F5D4E74E27}" type="slidenum">
              <a:rPr lang="nb-NO" smtClean="0"/>
              <a:t>‹#›</a:t>
            </a:fld>
            <a:endParaRPr lang="nb-NO"/>
          </a:p>
        </p:txBody>
      </p:sp>
    </p:spTree>
    <p:extLst>
      <p:ext uri="{BB962C8B-B14F-4D97-AF65-F5344CB8AC3E}">
        <p14:creationId xmlns:p14="http://schemas.microsoft.com/office/powerpoint/2010/main" val="227377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A7101-2E35-4A73-83D7-0F7C012B8997}" type="datetimeFigureOut">
              <a:rPr lang="nb-NO" smtClean="0"/>
              <a:t>10.05.2022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91E51-1109-4251-BEEA-F7F5D4E74E27}" type="slidenum">
              <a:rPr lang="nb-NO" smtClean="0"/>
              <a:t>‹#›</a:t>
            </a:fld>
            <a:endParaRPr lang="nb-NO"/>
          </a:p>
        </p:txBody>
      </p:sp>
    </p:spTree>
    <p:extLst>
      <p:ext uri="{BB962C8B-B14F-4D97-AF65-F5344CB8AC3E}">
        <p14:creationId xmlns:p14="http://schemas.microsoft.com/office/powerpoint/2010/main" val="395325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34F3A1E-6E69-4BD2-B9EA-9A489B80E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1FDFD27-55A7-4238-B8F5-753F05B44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8499EA7-87F9-4E59-AD9A-80A1599D4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8BA13-7600-4569-AA62-71C94D226992}" type="datetimeFigureOut">
              <a:rPr lang="nb-NO" smtClean="0"/>
              <a:t>10.05.2022</a:t>
            </a:fld>
            <a:endParaRPr lang="nb-NO"/>
          </a:p>
        </p:txBody>
      </p:sp>
      <p:sp>
        <p:nvSpPr>
          <p:cNvPr id="5" name="Plassholder for bunntekst 4">
            <a:extLst>
              <a:ext uri="{FF2B5EF4-FFF2-40B4-BE49-F238E27FC236}">
                <a16:creationId xmlns:a16="http://schemas.microsoft.com/office/drawing/2014/main" id="{A0248408-4D35-41CA-A11A-E3ED49FF8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0A9FDFC-1733-4CFD-A332-ECA2E6FD9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43198-5AE2-4EF7-A542-C8772E042D28}" type="slidenum">
              <a:rPr lang="nb-NO" smtClean="0"/>
              <a:t>‹#›</a:t>
            </a:fld>
            <a:endParaRPr lang="nb-NO"/>
          </a:p>
        </p:txBody>
      </p:sp>
    </p:spTree>
    <p:extLst>
      <p:ext uri="{BB962C8B-B14F-4D97-AF65-F5344CB8AC3E}">
        <p14:creationId xmlns:p14="http://schemas.microsoft.com/office/powerpoint/2010/main" val="38088612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AC79BE8-5182-40B8-836D-DCCADE6500D2}"/>
              </a:ext>
            </a:extLst>
          </p:cNvPr>
          <p:cNvPicPr>
            <a:picLocks noChangeAspect="1"/>
          </p:cNvPicPr>
          <p:nvPr/>
        </p:nvPicPr>
        <p:blipFill>
          <a:blip r:embed="rId3" cstate="print">
            <a:extLst>
              <a:ext uri="{28A0092B-C50C-407E-A947-70E740481C1C}">
                <a14:useLocalDpi xmlns:a14="http://schemas.microsoft.com/office/drawing/2010/main" val="0"/>
              </a:ext>
            </a:extLst>
          </a:blip>
          <a:srcRect l="3051" r="3051"/>
          <a:stretch/>
        </p:blipFill>
        <p:spPr>
          <a:xfrm>
            <a:off x="7910945" y="0"/>
            <a:ext cx="4281055" cy="6858000"/>
          </a:xfrm>
          <a:prstGeom prst="rect">
            <a:avLst/>
          </a:prstGeom>
        </p:spPr>
      </p:pic>
      <p:sp>
        <p:nvSpPr>
          <p:cNvPr id="4" name="Text Placeholder 3"/>
          <p:cNvSpPr>
            <a:spLocks noGrp="1"/>
          </p:cNvSpPr>
          <p:nvPr>
            <p:ph type="body" sz="quarter" idx="22"/>
          </p:nvPr>
        </p:nvSpPr>
        <p:spPr>
          <a:xfrm>
            <a:off x="379037" y="5328745"/>
            <a:ext cx="7297110" cy="446414"/>
          </a:xfrm>
        </p:spPr>
        <p:txBody>
          <a:bodyPr/>
          <a:lstStyle/>
          <a:p>
            <a:pPr>
              <a:buClr>
                <a:srgbClr val="000000"/>
              </a:buClr>
            </a:pPr>
            <a:r>
              <a:rPr lang="en-US" sz="2000" b="1" dirty="0"/>
              <a:t>ARK – The Work Environment Survey 2022</a:t>
            </a:r>
          </a:p>
        </p:txBody>
      </p:sp>
      <p:sp>
        <p:nvSpPr>
          <p:cNvPr id="6" name="TextBox 5"/>
          <p:cNvSpPr txBox="1"/>
          <p:nvPr/>
        </p:nvSpPr>
        <p:spPr>
          <a:xfrm>
            <a:off x="594360" y="1097280"/>
            <a:ext cx="6394699" cy="1661993"/>
          </a:xfrm>
          <a:prstGeom prst="rect">
            <a:avLst/>
          </a:prstGeom>
          <a:noFill/>
        </p:spPr>
        <p:txBody>
          <a:bodyPr wrap="none">
            <a:spAutoFit/>
          </a:bodyPr>
          <a:lstStyle/>
          <a:p>
            <a:endParaRPr dirty="0"/>
          </a:p>
          <a:p>
            <a:pPr>
              <a:defRPr sz="2800" b="1">
                <a:solidFill>
                  <a:srgbClr val="00509E"/>
                </a:solidFill>
                <a:latin typeface="Arial"/>
              </a:defRPr>
            </a:pPr>
            <a:r>
              <a:rPr lang="nb-NO" dirty="0" err="1" smtClean="0"/>
              <a:t>University</a:t>
            </a:r>
            <a:r>
              <a:rPr lang="nb-NO" dirty="0" smtClean="0"/>
              <a:t> of Oslo</a:t>
            </a:r>
          </a:p>
          <a:p>
            <a:pPr>
              <a:defRPr sz="2800" b="1">
                <a:solidFill>
                  <a:srgbClr val="00509E"/>
                </a:solidFill>
                <a:latin typeface="Arial"/>
              </a:defRPr>
            </a:pPr>
            <a:r>
              <a:rPr lang="nb-NO" dirty="0" err="1" smtClean="0"/>
              <a:t>Faculty</a:t>
            </a:r>
            <a:r>
              <a:rPr lang="nb-NO" dirty="0" smtClean="0"/>
              <a:t> of Law</a:t>
            </a:r>
            <a:endParaRPr dirty="0"/>
          </a:p>
          <a:p>
            <a:pPr>
              <a:defRPr sz="2800" b="1">
                <a:solidFill>
                  <a:srgbClr val="00509E"/>
                </a:solidFill>
                <a:latin typeface="Arial"/>
              </a:defRPr>
            </a:pPr>
            <a:r>
              <a:rPr lang="nb-NO" dirty="0" err="1" smtClean="0"/>
              <a:t>Dept</a:t>
            </a:r>
            <a:r>
              <a:rPr lang="nb-NO" dirty="0" smtClean="0"/>
              <a:t> of Public and International Law</a:t>
            </a:r>
            <a:endParaRPr dirty="0"/>
          </a:p>
        </p:txBody>
      </p:sp>
    </p:spTree>
    <p:extLst>
      <p:ext uri="{BB962C8B-B14F-4D97-AF65-F5344CB8AC3E}">
        <p14:creationId xmlns:p14="http://schemas.microsoft.com/office/powerpoint/2010/main" val="42751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err="1">
                <a:solidFill>
                  <a:srgbClr val="253A55"/>
                </a:solidFill>
                <a:latin typeface="Arial" panose="020B0604020202020204" pitchFamily="34" charset="0"/>
                <a:cs typeface="Arial" panose="020B0604020202020204" pitchFamily="34" charset="0"/>
              </a:rPr>
              <a:t>Themes</a:t>
            </a:r>
            <a:r>
              <a:rPr lang="nb-NO" sz="3600" b="1" dirty="0">
                <a:solidFill>
                  <a:srgbClr val="253A55"/>
                </a:solidFill>
                <a:latin typeface="Arial" panose="020B0604020202020204" pitchFamily="34" charset="0"/>
                <a:cs typeface="Arial" panose="020B0604020202020204" pitchFamily="34" charset="0"/>
              </a:rPr>
              <a:t> </a:t>
            </a:r>
            <a:r>
              <a:rPr lang="nb-NO" sz="3600" b="1" dirty="0" err="1">
                <a:solidFill>
                  <a:srgbClr val="253A55"/>
                </a:solidFill>
                <a:latin typeface="Arial" panose="020B0604020202020204" pitchFamily="34" charset="0"/>
                <a:cs typeface="Arial" panose="020B0604020202020204" pitchFamily="34" charset="0"/>
              </a:rPr>
              <a:t>that</a:t>
            </a:r>
            <a:r>
              <a:rPr lang="nb-NO" sz="3600" b="1" dirty="0">
                <a:solidFill>
                  <a:srgbClr val="253A55"/>
                </a:solidFill>
                <a:latin typeface="Arial" panose="020B0604020202020204" pitchFamily="34" charset="0"/>
                <a:cs typeface="Arial" panose="020B0604020202020204" pitchFamily="34" charset="0"/>
              </a:rPr>
              <a:t> have </a:t>
            </a:r>
            <a:r>
              <a:rPr lang="nb-NO" sz="3600" b="1" dirty="0" err="1">
                <a:solidFill>
                  <a:srgbClr val="253A55"/>
                </a:solidFill>
                <a:latin typeface="Arial" panose="020B0604020202020204" pitchFamily="34" charset="0"/>
                <a:cs typeface="Arial" panose="020B0604020202020204" pitchFamily="34" charset="0"/>
              </a:rPr>
              <a:t>been</a:t>
            </a:r>
            <a:r>
              <a:rPr lang="nb-NO" sz="3600" b="1" dirty="0">
                <a:solidFill>
                  <a:srgbClr val="253A55"/>
                </a:solidFill>
                <a:latin typeface="Arial" panose="020B0604020202020204" pitchFamily="34" charset="0"/>
                <a:cs typeface="Arial" panose="020B0604020202020204" pitchFamily="34" charset="0"/>
              </a:rPr>
              <a:t> </a:t>
            </a:r>
            <a:r>
              <a:rPr lang="nb-NO" sz="3600" b="1" dirty="0" err="1">
                <a:solidFill>
                  <a:srgbClr val="253A55"/>
                </a:solidFill>
                <a:latin typeface="Arial" panose="020B0604020202020204" pitchFamily="34" charset="0"/>
                <a:cs typeface="Arial" panose="020B0604020202020204" pitchFamily="34" charset="0"/>
              </a:rPr>
              <a:t>mapped</a:t>
            </a:r>
            <a:endParaRPr lang="nb-NO" sz="3600" b="1" dirty="0">
              <a:solidFill>
                <a:srgbClr val="253A55"/>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p:txBody>
          <a:bodyPr/>
          <a:lstStyle/>
          <a:p>
            <a:r>
              <a:rPr lang="en-US" dirty="0">
                <a:solidFill>
                  <a:srgbClr val="00509E"/>
                </a:solidFill>
                <a:latin typeface="Arial" panose="020B0604020202020204" pitchFamily="34" charset="0"/>
                <a:cs typeface="Arial" panose="020B0604020202020204" pitchFamily="34" charset="0"/>
              </a:rPr>
              <a:t>The individual and the job</a:t>
            </a:r>
          </a:p>
          <a:p>
            <a:r>
              <a:rPr lang="en-US" dirty="0">
                <a:solidFill>
                  <a:srgbClr val="00509E"/>
                </a:solidFill>
                <a:latin typeface="Arial" panose="020B0604020202020204" pitchFamily="34" charset="0"/>
                <a:cs typeface="Arial" panose="020B0604020202020204" pitchFamily="34" charset="0"/>
              </a:rPr>
              <a:t>Interaction leaders and employees</a:t>
            </a:r>
          </a:p>
          <a:p>
            <a:r>
              <a:rPr lang="en-US" dirty="0">
                <a:solidFill>
                  <a:srgbClr val="00509E"/>
                </a:solidFill>
                <a:latin typeface="Arial" panose="020B0604020202020204" pitchFamily="34" charset="0"/>
                <a:cs typeface="Arial" panose="020B0604020202020204" pitchFamily="34" charset="0"/>
              </a:rPr>
              <a:t>Communication and participation</a:t>
            </a:r>
          </a:p>
          <a:p>
            <a:r>
              <a:rPr lang="en-US" dirty="0">
                <a:solidFill>
                  <a:srgbClr val="00509E"/>
                </a:solidFill>
                <a:latin typeface="Arial" panose="020B0604020202020204" pitchFamily="34" charset="0"/>
                <a:cs typeface="Arial" panose="020B0604020202020204" pitchFamily="34" charset="0"/>
              </a:rPr>
              <a:t>Collaboration and cooperation</a:t>
            </a:r>
          </a:p>
          <a:p>
            <a:r>
              <a:rPr lang="en-US" dirty="0">
                <a:solidFill>
                  <a:srgbClr val="00509E"/>
                </a:solidFill>
                <a:latin typeface="Arial" panose="020B0604020202020204" pitchFamily="34" charset="0"/>
                <a:cs typeface="Arial" panose="020B0604020202020204" pitchFamily="34" charset="0"/>
              </a:rPr>
              <a:t>Dealing with unfavorable occurrences</a:t>
            </a:r>
          </a:p>
          <a:p>
            <a:r>
              <a:rPr lang="en-US" dirty="0">
                <a:solidFill>
                  <a:srgbClr val="00509E"/>
                </a:solidFill>
                <a:latin typeface="Arial" panose="020B0604020202020204" pitchFamily="34" charset="0"/>
                <a:cs typeface="Arial" panose="020B0604020202020204" pitchFamily="34" charset="0"/>
              </a:rPr>
              <a:t>Support, social interaction and culture</a:t>
            </a:r>
          </a:p>
          <a:p>
            <a:endParaRPr lang="nb-NO"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50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4D283D-FD3A-42FD-9A8A-AED7F2FE0028}"/>
              </a:ext>
            </a:extLst>
          </p:cNvPr>
          <p:cNvSpPr>
            <a:spLocks noGrp="1"/>
          </p:cNvSpPr>
          <p:nvPr>
            <p:ph type="title"/>
          </p:nvPr>
        </p:nvSpPr>
        <p:spPr>
          <a:xfrm>
            <a:off x="698845" y="365125"/>
            <a:ext cx="10515600" cy="682279"/>
          </a:xfrm>
        </p:spPr>
        <p:txBody>
          <a:bodyPr>
            <a:noAutofit/>
          </a:bodyPr>
          <a:lstStyle/>
          <a:p>
            <a:r>
              <a:rPr lang="en-US" sz="3600" b="1" dirty="0">
                <a:solidFill>
                  <a:srgbClr val="253A55"/>
                </a:solidFill>
                <a:latin typeface="Arial" panose="020B0604020202020204" pitchFamily="34" charset="0"/>
                <a:cs typeface="Arial" panose="020B0604020202020204" pitchFamily="34" charset="0"/>
              </a:rPr>
              <a:t>Presentation of the </a:t>
            </a:r>
            <a:r>
              <a:rPr lang="en-US" sz="3600" b="1" dirty="0" smtClean="0">
                <a:solidFill>
                  <a:srgbClr val="253A55"/>
                </a:solidFill>
                <a:latin typeface="Arial" panose="020B0604020202020204" pitchFamily="34" charset="0"/>
                <a:cs typeface="Arial" panose="020B0604020202020204" pitchFamily="34" charset="0"/>
              </a:rPr>
              <a:t>results – explanation</a:t>
            </a:r>
            <a:endParaRPr lang="en-US" sz="3600" dirty="0">
              <a:solidFill>
                <a:srgbClr val="253A55"/>
              </a:solidFill>
              <a:latin typeface="Arial" panose="020B0604020202020204" pitchFamily="34" charset="0"/>
              <a:cs typeface="Arial" panose="020B0604020202020204" pitchFamily="34" charset="0"/>
            </a:endParaRPr>
          </a:p>
        </p:txBody>
      </p:sp>
      <p:sp>
        <p:nvSpPr>
          <p:cNvPr id="6" name="Plassholder for tekst 5">
            <a:extLst>
              <a:ext uri="{FF2B5EF4-FFF2-40B4-BE49-F238E27FC236}">
                <a16:creationId xmlns:a16="http://schemas.microsoft.com/office/drawing/2014/main" id="{CC20AD05-12BF-4099-8E36-9F584BBDD559}"/>
              </a:ext>
            </a:extLst>
          </p:cNvPr>
          <p:cNvSpPr>
            <a:spLocks noGrp="1"/>
          </p:cNvSpPr>
          <p:nvPr>
            <p:ph type="body" idx="1"/>
          </p:nvPr>
        </p:nvSpPr>
        <p:spPr>
          <a:xfrm>
            <a:off x="713809" y="5138559"/>
            <a:ext cx="10684932" cy="1567041"/>
          </a:xfrm>
        </p:spPr>
        <p:txBody>
          <a:bodyPr>
            <a:normAutofit fontScale="85000" lnSpcReduction="10000"/>
          </a:bodyPr>
          <a:lstStyle/>
          <a:p>
            <a:r>
              <a:rPr lang="nb-NO" dirty="0" err="1">
                <a:solidFill>
                  <a:srgbClr val="00509E"/>
                </a:solidFill>
                <a:latin typeface="Arial" panose="020B0604020202020204" pitchFamily="34" charset="0"/>
                <a:cs typeface="Arial" panose="020B0604020202020204" pitchFamily="34" charset="0"/>
              </a:rPr>
              <a:t>Aerage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value</a:t>
            </a:r>
            <a:r>
              <a:rPr lang="nb-NO" dirty="0">
                <a:solidFill>
                  <a:srgbClr val="00509E"/>
                </a:solidFill>
                <a:latin typeface="Arial" panose="020B0604020202020204" pitchFamily="34" charset="0"/>
                <a:cs typeface="Arial" panose="020B0604020202020204" pitchFamily="34" charset="0"/>
              </a:rPr>
              <a:t> is </a:t>
            </a:r>
            <a:r>
              <a:rPr lang="nb-NO" dirty="0" err="1">
                <a:solidFill>
                  <a:srgbClr val="00509E"/>
                </a:solidFill>
                <a:latin typeface="Arial" panose="020B0604020202020204" pitchFamily="34" charset="0"/>
                <a:cs typeface="Arial" panose="020B0604020202020204" pitchFamily="34" charset="0"/>
              </a:rPr>
              <a:t>the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endpoint</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of</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the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column</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value</a:t>
            </a:r>
            <a:r>
              <a:rPr lang="nb-NO" dirty="0">
                <a:solidFill>
                  <a:srgbClr val="00509E"/>
                </a:solidFill>
                <a:latin typeface="Arial" panose="020B0604020202020204" pitchFamily="34" charset="0"/>
                <a:cs typeface="Arial" panose="020B0604020202020204" pitchFamily="34" charset="0"/>
              </a:rPr>
              <a:t> is </a:t>
            </a:r>
            <a:r>
              <a:rPr lang="nb-NO" dirty="0" err="1">
                <a:solidFill>
                  <a:srgbClr val="00509E"/>
                </a:solidFill>
                <a:latin typeface="Arial" panose="020B0604020202020204" pitchFamily="34" charset="0"/>
                <a:cs typeface="Arial" panose="020B0604020202020204" pitchFamily="34" charset="0"/>
              </a:rPr>
              <a:t>specified</a:t>
            </a:r>
            <a:r>
              <a:rPr lang="nb-NO" dirty="0">
                <a:solidFill>
                  <a:srgbClr val="00509E"/>
                </a:solidFill>
                <a:latin typeface="Arial" panose="020B0604020202020204" pitchFamily="34" charset="0"/>
                <a:cs typeface="Arial" panose="020B0604020202020204" pitchFamily="34" charset="0"/>
              </a:rPr>
              <a:t> to </a:t>
            </a:r>
            <a:r>
              <a:rPr lang="nb-NO" dirty="0" err="1">
                <a:solidFill>
                  <a:srgbClr val="00509E"/>
                </a:solidFill>
                <a:latin typeface="Arial" panose="020B0604020202020204" pitchFamily="34" charset="0"/>
                <a:cs typeface="Arial" panose="020B0604020202020204" pitchFamily="34" charset="0"/>
              </a:rPr>
              <a:t>the</a:t>
            </a:r>
            <a:r>
              <a:rPr lang="nb-NO" dirty="0">
                <a:solidFill>
                  <a:srgbClr val="00509E"/>
                </a:solidFill>
                <a:latin typeface="Arial" panose="020B0604020202020204" pitchFamily="34" charset="0"/>
                <a:cs typeface="Arial" panose="020B0604020202020204" pitchFamily="34" charset="0"/>
              </a:rPr>
              <a:t> right </a:t>
            </a:r>
            <a:r>
              <a:rPr lang="nb-NO" dirty="0" err="1">
                <a:solidFill>
                  <a:srgbClr val="00509E"/>
                </a:solidFill>
                <a:latin typeface="Arial" panose="020B0604020202020204" pitchFamily="34" charset="0"/>
                <a:cs typeface="Arial" panose="020B0604020202020204" pitchFamily="34" charset="0"/>
              </a:rPr>
              <a:t>of</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the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column</a:t>
            </a:r>
            <a:r>
              <a:rPr lang="nb-NO" dirty="0">
                <a:solidFill>
                  <a:srgbClr val="00509E"/>
                </a:solidFill>
                <a:latin typeface="Arial" panose="020B0604020202020204" pitchFamily="34" charset="0"/>
                <a:cs typeface="Arial" panose="020B0604020202020204" pitchFamily="34" charset="0"/>
              </a:rPr>
              <a:t>. </a:t>
            </a:r>
            <a:endParaRPr lang="nb-NO" sz="2400" dirty="0">
              <a:solidFill>
                <a:srgbClr val="00509E"/>
              </a:solidFill>
              <a:latin typeface="Arial" panose="020B0604020202020204" pitchFamily="34" charset="0"/>
              <a:cs typeface="Arial" panose="020B0604020202020204" pitchFamily="34" charset="0"/>
            </a:endParaRPr>
          </a:p>
          <a:p>
            <a:r>
              <a:rPr lang="en-US" dirty="0">
                <a:solidFill>
                  <a:srgbClr val="00509E"/>
                </a:solidFill>
                <a:latin typeface="Arial" panose="020B0604020202020204" pitchFamily="34" charset="0"/>
                <a:cs typeface="Arial" panose="020B0604020202020204" pitchFamily="34" charset="0"/>
              </a:rPr>
              <a:t>The black horizontal line shows the standard deviation.</a:t>
            </a:r>
          </a:p>
          <a:p>
            <a:r>
              <a:rPr lang="en-US" dirty="0">
                <a:solidFill>
                  <a:srgbClr val="00509E"/>
                </a:solidFill>
                <a:latin typeface="Arial" panose="020B0604020202020204" pitchFamily="34" charset="0"/>
                <a:cs typeface="Arial" panose="020B0604020202020204" pitchFamily="34" charset="0"/>
              </a:rPr>
              <a:t>The line indicates whether the answers are similar (short line) or different (long line).</a:t>
            </a:r>
            <a:endParaRPr lang="nb-NO" dirty="0">
              <a:solidFill>
                <a:srgbClr val="00509E"/>
              </a:solidFill>
            </a:endParaRPr>
          </a:p>
          <a:p>
            <a:r>
              <a:rPr lang="en-US" dirty="0">
                <a:solidFill>
                  <a:srgbClr val="00509E"/>
                </a:solidFill>
                <a:latin typeface="Arial" panose="020B0604020202020204" pitchFamily="34" charset="0"/>
                <a:cs typeface="Arial" panose="020B0604020202020204" pitchFamily="34" charset="0"/>
              </a:rPr>
              <a:t>The </a:t>
            </a:r>
            <a:r>
              <a:rPr lang="en-US" dirty="0" smtClean="0">
                <a:solidFill>
                  <a:srgbClr val="00509E"/>
                </a:solidFill>
                <a:latin typeface="Arial" panose="020B0604020202020204" pitchFamily="34" charset="0"/>
                <a:cs typeface="Arial" panose="020B0604020202020204" pitchFamily="34" charset="0"/>
              </a:rPr>
              <a:t>darker bar shows the </a:t>
            </a:r>
            <a:r>
              <a:rPr lang="en-US" dirty="0" err="1" smtClean="0">
                <a:solidFill>
                  <a:srgbClr val="00509E"/>
                </a:solidFill>
                <a:latin typeface="Arial" panose="020B0604020202020204" pitchFamily="34" charset="0"/>
                <a:cs typeface="Arial" panose="020B0604020202020204" pitchFamily="34" charset="0"/>
              </a:rPr>
              <a:t>Dept</a:t>
            </a:r>
            <a:r>
              <a:rPr lang="en-US" dirty="0" smtClean="0">
                <a:solidFill>
                  <a:srgbClr val="00509E"/>
                </a:solidFill>
                <a:latin typeface="Arial" panose="020B0604020202020204" pitchFamily="34" charset="0"/>
                <a:cs typeface="Arial" panose="020B0604020202020204" pitchFamily="34" charset="0"/>
              </a:rPr>
              <a:t> of Public and Intl Law, the lighter bar the Faculty of Law</a:t>
            </a:r>
            <a:endParaRPr lang="en-US" dirty="0">
              <a:solidFill>
                <a:srgbClr val="00509E"/>
              </a:solidFill>
              <a:latin typeface="Arial" panose="020B0604020202020204" pitchFamily="34" charset="0"/>
              <a:cs typeface="Arial" panose="020B0604020202020204" pitchFamily="34" charset="0"/>
            </a:endParaRPr>
          </a:p>
        </p:txBody>
      </p:sp>
      <p:pic>
        <p:nvPicPr>
          <p:cNvPr id="5" name="Plassholder for innhold 4" descr="Et bilde som inneholder skjermbilde&#10;&#10;Automatisk generert beskrivelse">
            <a:extLst>
              <a:ext uri="{FF2B5EF4-FFF2-40B4-BE49-F238E27FC236}">
                <a16:creationId xmlns:a16="http://schemas.microsoft.com/office/drawing/2014/main" id="{7B620345-D867-4A4E-BBBF-0FFAD9458B8B}"/>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29735" y="1158345"/>
            <a:ext cx="10498668" cy="3708341"/>
          </a:xfrm>
          <a:ln>
            <a:solidFill>
              <a:schemeClr val="accent1"/>
            </a:solidFill>
          </a:ln>
        </p:spPr>
      </p:pic>
      <p:pic>
        <p:nvPicPr>
          <p:cNvPr id="3" name="Bilde 2">
            <a:extLst>
              <a:ext uri="{FF2B5EF4-FFF2-40B4-BE49-F238E27FC236}">
                <a16:creationId xmlns:a16="http://schemas.microsoft.com/office/drawing/2014/main" id="{A859EF38-085C-42B2-8274-352F1DCF619A}"/>
              </a:ext>
            </a:extLst>
          </p:cNvPr>
          <p:cNvPicPr>
            <a:picLocks noChangeAspect="1"/>
          </p:cNvPicPr>
          <p:nvPr/>
        </p:nvPicPr>
        <p:blipFill>
          <a:blip r:embed="rId4"/>
          <a:stretch>
            <a:fillRect/>
          </a:stretch>
        </p:blipFill>
        <p:spPr>
          <a:xfrm>
            <a:off x="5409140" y="1430218"/>
            <a:ext cx="5840474" cy="2515557"/>
          </a:xfrm>
          <a:prstGeom prst="rect">
            <a:avLst/>
          </a:prstGeom>
        </p:spPr>
      </p:pic>
    </p:spTree>
    <p:extLst>
      <p:ext uri="{BB962C8B-B14F-4D97-AF65-F5344CB8AC3E}">
        <p14:creationId xmlns:p14="http://schemas.microsoft.com/office/powerpoint/2010/main" val="190141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777240" y="22225"/>
            <a:ext cx="10515600" cy="892175"/>
          </a:xfrm>
        </p:spPr>
        <p:txBody>
          <a:bodyPr>
            <a:normAutofit fontScale="90000"/>
          </a:bodyPr>
          <a:lstStyle/>
          <a:p>
            <a:r>
              <a:rPr lang="en-GB" sz="3200" b="1" dirty="0">
                <a:solidFill>
                  <a:srgbClr val="253A55"/>
                </a:solidFill>
                <a:latin typeface="Arial" panose="020B0604020202020204" pitchFamily="34" charset="0"/>
                <a:cs typeface="Arial" panose="020B0604020202020204" pitchFamily="34" charset="0"/>
              </a:rPr>
              <a:t>The individual and the </a:t>
            </a:r>
            <a:r>
              <a:rPr lang="en-GB" sz="3200" b="1" dirty="0">
                <a:solidFill>
                  <a:srgbClr val="253A55"/>
                </a:solidFill>
                <a:latin typeface="Arial" panose="020B0604020202020204" pitchFamily="34" charset="0"/>
                <a:cs typeface="Arial" panose="020B0604020202020204" pitchFamily="34" charset="0"/>
              </a:rPr>
              <a:t>job (the </a:t>
            </a:r>
            <a:r>
              <a:rPr lang="en-GB" sz="3200" b="1" dirty="0" err="1">
                <a:solidFill>
                  <a:srgbClr val="253A55"/>
                </a:solidFill>
                <a:latin typeface="Arial" panose="020B0604020202020204" pitchFamily="34" charset="0"/>
                <a:cs typeface="Arial" panose="020B0604020202020204" pitchFamily="34" charset="0"/>
              </a:rPr>
              <a:t>Dept’s</a:t>
            </a:r>
            <a:r>
              <a:rPr lang="en-GB" sz="3200" b="1" dirty="0">
                <a:solidFill>
                  <a:srgbClr val="253A55"/>
                </a:solidFill>
                <a:latin typeface="Arial" panose="020B0604020202020204" pitchFamily="34" charset="0"/>
                <a:cs typeface="Arial" panose="020B0604020202020204" pitchFamily="34" charset="0"/>
              </a:rPr>
              <a:t> score from </a:t>
            </a:r>
            <a:r>
              <a:rPr lang="en-GB" sz="3200" b="1" dirty="0" smtClean="0">
                <a:solidFill>
                  <a:srgbClr val="253A55"/>
                </a:solidFill>
                <a:latin typeface="Arial" panose="020B0604020202020204" pitchFamily="34" charset="0"/>
                <a:cs typeface="Arial" panose="020B0604020202020204" pitchFamily="34" charset="0"/>
              </a:rPr>
              <a:t>here on) </a:t>
            </a:r>
            <a:endParaRPr lang="en-GB" sz="3200" b="1" dirty="0">
              <a:solidFill>
                <a:srgbClr val="253A55"/>
              </a:solidFill>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376031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407638" y="187499"/>
            <a:ext cx="10515600" cy="732155"/>
          </a:xfrm>
        </p:spPr>
        <p:txBody>
          <a:bodyPr>
            <a:noAutofit/>
          </a:bodyPr>
          <a:lstStyle/>
          <a:p>
            <a:r>
              <a:rPr lang="en-GB" sz="3600" b="1" dirty="0">
                <a:solidFill>
                  <a:srgbClr val="253A55"/>
                </a:solidFill>
                <a:latin typeface="Arial" panose="020B0604020202020204" pitchFamily="34" charset="0"/>
                <a:cs typeface="Arial" panose="020B0604020202020204" pitchFamily="34" charset="0"/>
              </a:rPr>
              <a:t>The individual and the job</a:t>
            </a:r>
            <a:endParaRPr lang="nb-NO" sz="3600" b="1" dirty="0">
              <a:solidFill>
                <a:srgbClr val="253A55"/>
              </a:solidFill>
              <a:latin typeface="Arial" panose="020B0604020202020204" pitchFamily="34" charset="0"/>
              <a:cs typeface="Arial" panose="020B0604020202020204" pitchFamily="34" charset="0"/>
            </a:endParaRP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18007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14350" y="231673"/>
            <a:ext cx="11163300" cy="892174"/>
          </a:xfrm>
        </p:spPr>
        <p:txBody>
          <a:bodyPr>
            <a:normAutofit/>
          </a:bodyPr>
          <a:lstStyle/>
          <a:p>
            <a:r>
              <a:rPr lang="en-GB" sz="3600" b="1" dirty="0">
                <a:solidFill>
                  <a:srgbClr val="253A55"/>
                </a:solidFill>
                <a:latin typeface="Arial" panose="020B0604020202020204" pitchFamily="34" charset="0"/>
                <a:cs typeface="Arial" panose="020B0604020202020204" pitchFamily="34" charset="0"/>
              </a:rPr>
              <a:t>Interaction Leaders and Colleagues</a:t>
            </a:r>
          </a:p>
        </p:txBody>
      </p:sp>
      <p:pic>
        <p:nvPicPr>
          <p:cNvPr id="5" name="Picture 4"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78318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93357" y="205396"/>
            <a:ext cx="10515600" cy="709295"/>
          </a:xfrm>
        </p:spPr>
        <p:txBody>
          <a:bodyPr>
            <a:normAutofit/>
          </a:bodyPr>
          <a:lstStyle/>
          <a:p>
            <a:r>
              <a:rPr lang="en-US" sz="3600" b="1" dirty="0">
                <a:solidFill>
                  <a:srgbClr val="253A55"/>
                </a:solidFill>
                <a:latin typeface="Arial" panose="020B0604020202020204" pitchFamily="34" charset="0"/>
                <a:cs typeface="Arial" panose="020B0604020202020204" pitchFamily="34" charset="0"/>
              </a:rPr>
              <a:t>Communication and participation</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85045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1370897" y="117004"/>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b-NO" sz="3600" b="1" dirty="0">
              <a:solidFill>
                <a:srgbClr val="0066CC"/>
              </a:solidFill>
              <a:latin typeface="Arial Narrow" panose="020B0606020202030204" pitchFamily="34" charset="0"/>
            </a:endParaRPr>
          </a:p>
        </p:txBody>
      </p:sp>
      <p:sp>
        <p:nvSpPr>
          <p:cNvPr id="4" name="Tittel 3"/>
          <p:cNvSpPr>
            <a:spLocks noGrp="1"/>
          </p:cNvSpPr>
          <p:nvPr>
            <p:ph type="title"/>
          </p:nvPr>
        </p:nvSpPr>
        <p:spPr>
          <a:xfrm>
            <a:off x="305503" y="117004"/>
            <a:ext cx="10515600" cy="709295"/>
          </a:xfrm>
        </p:spPr>
        <p:txBody>
          <a:bodyPr>
            <a:normAutofit/>
          </a:bodyPr>
          <a:lstStyle/>
          <a:p>
            <a:r>
              <a:rPr lang="nb-NO" sz="3600" b="1" dirty="0">
                <a:solidFill>
                  <a:srgbClr val="253A55"/>
                </a:solidFill>
                <a:latin typeface="Arial" panose="020B0604020202020204" pitchFamily="34" charset="0"/>
                <a:cs typeface="Arial" panose="020B0604020202020204" pitchFamily="34" charset="0"/>
              </a:rPr>
              <a:t>Collaboration and Cooperation</a:t>
            </a:r>
          </a:p>
        </p:txBody>
      </p:sp>
      <p:pic>
        <p:nvPicPr>
          <p:cNvPr id="5" name="Picture 4"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37778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1370897" y="117004"/>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b-NO" sz="3600" b="1" dirty="0">
              <a:solidFill>
                <a:srgbClr val="0066CC"/>
              </a:solidFill>
              <a:latin typeface="Arial Narrow" panose="020B0606020202030204" pitchFamily="34" charset="0"/>
            </a:endParaRPr>
          </a:p>
        </p:txBody>
      </p:sp>
      <p:sp>
        <p:nvSpPr>
          <p:cNvPr id="4" name="Tittel 3"/>
          <p:cNvSpPr>
            <a:spLocks noGrp="1"/>
          </p:cNvSpPr>
          <p:nvPr>
            <p:ph type="title"/>
          </p:nvPr>
        </p:nvSpPr>
        <p:spPr>
          <a:xfrm>
            <a:off x="305503" y="117004"/>
            <a:ext cx="10515600" cy="709295"/>
          </a:xfrm>
        </p:spPr>
        <p:txBody>
          <a:bodyPr>
            <a:normAutofit/>
          </a:bodyPr>
          <a:lstStyle/>
          <a:p>
            <a:r>
              <a:rPr lang="nb-NO" sz="3600" b="1" dirty="0">
                <a:solidFill>
                  <a:srgbClr val="253A55"/>
                </a:solidFill>
                <a:latin typeface="Arial" panose="020B0604020202020204" pitchFamily="34" charset="0"/>
                <a:cs typeface="Arial" panose="020B0604020202020204" pitchFamily="34" charset="0"/>
              </a:rPr>
              <a:t>Collaboration and Cooperation</a:t>
            </a:r>
          </a:p>
        </p:txBody>
      </p:sp>
      <p:pic>
        <p:nvPicPr>
          <p:cNvPr id="5" name="Picture 4"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405333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403139" y="216339"/>
            <a:ext cx="11084011" cy="678296"/>
          </a:xfrm>
        </p:spPr>
        <p:txBody>
          <a:bodyPr>
            <a:noAutofit/>
          </a:bodyPr>
          <a:lstStyle/>
          <a:p>
            <a:r>
              <a:rPr lang="en-GB" sz="3600" b="1" dirty="0">
                <a:solidFill>
                  <a:srgbClr val="253A55"/>
                </a:solidFill>
                <a:latin typeface="Arial" panose="020B0604020202020204" pitchFamily="34" charset="0"/>
                <a:cs typeface="Arial" panose="020B0604020202020204" pitchFamily="34" charset="0"/>
              </a:rPr>
              <a:t>Dealing with unfavourable occurrences</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416026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322134" y="368710"/>
            <a:ext cx="10958384" cy="594995"/>
          </a:xfrm>
        </p:spPr>
        <p:txBody>
          <a:bodyPr>
            <a:noAutofit/>
          </a:bodyPr>
          <a:lstStyle/>
          <a:p>
            <a:r>
              <a:rPr lang="en-US" sz="3600" b="1" dirty="0">
                <a:solidFill>
                  <a:srgbClr val="253A55"/>
                </a:solidFill>
                <a:latin typeface="Arial" panose="020B0604020202020204" pitchFamily="34" charset="0"/>
                <a:cs typeface="Arial" panose="020B0604020202020204" pitchFamily="34" charset="0"/>
              </a:rPr>
              <a:t>Support, social interaction and culture</a:t>
            </a:r>
          </a:p>
        </p:txBody>
      </p:sp>
      <p:pic>
        <p:nvPicPr>
          <p:cNvPr id="4" name="Picture 3"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427937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97593" y="551578"/>
            <a:ext cx="6251110" cy="1156528"/>
          </a:xfrm>
        </p:spPr>
        <p:txBody>
          <a:bodyPr vert="horz" lIns="91440" tIns="45720" rIns="91440" bIns="45720" rtlCol="0" anchor="b">
            <a:normAutofit/>
          </a:bodyPr>
          <a:lstStyle/>
          <a:p>
            <a:r>
              <a:rPr lang="en-US" sz="3800" dirty="0"/>
              <a:t>A good working environment is important for all of us</a:t>
            </a:r>
            <a:endParaRPr lang="en-US" sz="3800" strike="sngStrike" dirty="0"/>
          </a:p>
        </p:txBody>
      </p:sp>
      <p:pic>
        <p:nvPicPr>
          <p:cNvPr id="4" name="Bilde 3" descr="Et bilde som inneholder person, vegg, mann, innendørs&#10;&#10;Automatisk generert beskrivelse">
            <a:extLst>
              <a:ext uri="{FF2B5EF4-FFF2-40B4-BE49-F238E27FC236}">
                <a16:creationId xmlns:a16="http://schemas.microsoft.com/office/drawing/2014/main" id="{0AED9AF1-55D8-0540-A65F-5C6D6DFEC5C8}"/>
              </a:ext>
            </a:extLst>
          </p:cNvPr>
          <p:cNvPicPr>
            <a:picLocks noChangeAspect="1"/>
          </p:cNvPicPr>
          <p:nvPr/>
        </p:nvPicPr>
        <p:blipFill rotWithShape="1">
          <a:blip r:embed="rId3">
            <a:extLst>
              <a:ext uri="{28A0092B-C50C-407E-A947-70E740481C1C}">
                <a14:useLocalDpi xmlns:a14="http://schemas.microsoft.com/office/drawing/2010/main" val="0"/>
              </a:ext>
            </a:extLst>
          </a:blip>
          <a:srcRect l="18139" r="28890" b="1"/>
          <a:stretch/>
        </p:blipFill>
        <p:spPr>
          <a:xfrm>
            <a:off x="1" y="-37568"/>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5297762" y="2656682"/>
            <a:ext cx="6251110" cy="406908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 is why we need to have a systematic approach to develop our working environment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ARK-process will help us to maintain the positive aspects of our working environment, and to improve what needs to be improved.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will achieve more through a joint effort for our working environment.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Thank you for participating!</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Ragnhild</a:t>
            </a:r>
          </a:p>
        </p:txBody>
      </p:sp>
    </p:spTree>
    <p:extLst>
      <p:ext uri="{BB962C8B-B14F-4D97-AF65-F5344CB8AC3E}">
        <p14:creationId xmlns:p14="http://schemas.microsoft.com/office/powerpoint/2010/main" val="12450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2668" y="2942490"/>
            <a:ext cx="2703320" cy="2532182"/>
          </a:xfrm>
          <a:prstGeom prst="rect">
            <a:avLst/>
          </a:prstGeom>
          <a:solidFill>
            <a:srgbClr val="E2F1F2"/>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6020202030204" pitchFamily="34" charset="0"/>
                <a:cs typeface="Arial" panose="020B0604020202020204" pitchFamily="34" charset="0"/>
              </a:rPr>
              <a:t>The individual and the job</a:t>
            </a:r>
          </a:p>
          <a:p>
            <a:r>
              <a:rPr lang="en-US" dirty="0">
                <a:solidFill>
                  <a:schemeClr val="tx1"/>
                </a:solidFill>
                <a:latin typeface="Arial Narrow" panose="020B0606020202030204" pitchFamily="34" charset="0"/>
                <a:cs typeface="Arial" panose="020B0604020202020204" pitchFamily="34" charset="0"/>
              </a:rPr>
              <a:t>1: Job autonomy</a:t>
            </a:r>
          </a:p>
          <a:p>
            <a:r>
              <a:rPr lang="en-US" dirty="0">
                <a:solidFill>
                  <a:schemeClr val="tx1"/>
                </a:solidFill>
                <a:latin typeface="Arial Narrow" panose="020B0606020202030204" pitchFamily="34" charset="0"/>
                <a:cs typeface="Arial" panose="020B0604020202020204" pitchFamily="34" charset="0"/>
              </a:rPr>
              <a:t>2: Meaning of work</a:t>
            </a:r>
          </a:p>
          <a:p>
            <a:r>
              <a:rPr lang="en-US" dirty="0">
                <a:solidFill>
                  <a:schemeClr val="tx1"/>
                </a:solidFill>
                <a:latin typeface="Arial Narrow" panose="020B0606020202030204" pitchFamily="34" charset="0"/>
                <a:cs typeface="Arial" panose="020B0604020202020204" pitchFamily="34" charset="0"/>
              </a:rPr>
              <a:t>3: Intrinsic motivation</a:t>
            </a:r>
          </a:p>
          <a:p>
            <a:r>
              <a:rPr lang="en-US" dirty="0">
                <a:solidFill>
                  <a:schemeClr val="tx1"/>
                </a:solidFill>
                <a:latin typeface="Arial Narrow" panose="020B0606020202030204" pitchFamily="34" charset="0"/>
                <a:cs typeface="Arial" panose="020B0604020202020204" pitchFamily="34" charset="0"/>
              </a:rPr>
              <a:t>4: Role ambiguity</a:t>
            </a:r>
          </a:p>
          <a:p>
            <a:pPr marL="176213" indent="-176213"/>
            <a:r>
              <a:rPr lang="en-US" dirty="0">
                <a:solidFill>
                  <a:schemeClr val="tx1"/>
                </a:solidFill>
                <a:latin typeface="Arial Narrow" panose="020B0606020202030204" pitchFamily="34" charset="0"/>
                <a:cs typeface="Arial" panose="020B0604020202020204" pitchFamily="34" charset="0"/>
              </a:rPr>
              <a:t>5: Absence of role conflicts</a:t>
            </a:r>
          </a:p>
          <a:p>
            <a:r>
              <a:rPr lang="en-US" dirty="0">
                <a:solidFill>
                  <a:schemeClr val="tx1"/>
                </a:solidFill>
                <a:latin typeface="Arial Narrow" panose="020B0606020202030204" pitchFamily="34" charset="0"/>
                <a:cs typeface="Arial" panose="020B0604020202020204" pitchFamily="34" charset="0"/>
              </a:rPr>
              <a:t>6: Absence of stress</a:t>
            </a:r>
          </a:p>
          <a:p>
            <a:pPr marL="265113" indent="-265113"/>
            <a:r>
              <a:rPr lang="en-US" dirty="0">
                <a:solidFill>
                  <a:schemeClr val="tx1"/>
                </a:solidFill>
                <a:latin typeface="Arial Narrow" panose="020B0606020202030204" pitchFamily="34" charset="0"/>
                <a:cs typeface="Arial" panose="020B0604020202020204" pitchFamily="34" charset="0"/>
              </a:rPr>
              <a:t>7: Absence of work/home conflict</a:t>
            </a:r>
          </a:p>
          <a:p>
            <a:pPr marL="342900" indent="-342900">
              <a:buFont typeface="+mj-lt"/>
              <a:buAutoNum type="arabicPeriod"/>
            </a:pPr>
            <a:endParaRPr lang="en-US" sz="1700" dirty="0">
              <a:solidFill>
                <a:schemeClr val="tx1"/>
              </a:solidFill>
            </a:endParaRPr>
          </a:p>
        </p:txBody>
      </p:sp>
      <p:sp>
        <p:nvSpPr>
          <p:cNvPr id="9" name="Rectangle 8"/>
          <p:cNvSpPr/>
          <p:nvPr/>
        </p:nvSpPr>
        <p:spPr>
          <a:xfrm>
            <a:off x="8551574" y="5530555"/>
            <a:ext cx="3634414" cy="1245382"/>
          </a:xfrm>
          <a:prstGeom prst="rect">
            <a:avLst/>
          </a:prstGeom>
          <a:solidFill>
            <a:srgbClr val="D8E1F4"/>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6020202030204" pitchFamily="34" charset="0"/>
                <a:cs typeface="Arial" panose="020B0604020202020204" pitchFamily="34" charset="0"/>
              </a:rPr>
              <a:t>Interaction - Leaders and </a:t>
            </a:r>
            <a:r>
              <a:rPr lang="en-US" b="1" dirty="0" err="1">
                <a:solidFill>
                  <a:schemeClr val="tx1"/>
                </a:solidFill>
                <a:latin typeface="Arial Narrow" panose="020B0606020202030204" pitchFamily="34" charset="0"/>
                <a:cs typeface="Arial" panose="020B0604020202020204" pitchFamily="34" charset="0"/>
              </a:rPr>
              <a:t>collegaues</a:t>
            </a:r>
            <a:endParaRPr lang="en-US" b="1" dirty="0">
              <a:solidFill>
                <a:schemeClr val="tx1"/>
              </a:solidFill>
              <a:latin typeface="Arial Narrow" panose="020B0606020202030204" pitchFamily="34" charset="0"/>
              <a:cs typeface="Arial" panose="020B0604020202020204" pitchFamily="34" charset="0"/>
            </a:endParaRPr>
          </a:p>
          <a:p>
            <a:pPr marL="265113" indent="-265113"/>
            <a:r>
              <a:rPr lang="en-US" dirty="0">
                <a:solidFill>
                  <a:schemeClr val="tx1"/>
                </a:solidFill>
                <a:latin typeface="Arial Narrow" panose="020B0606020202030204" pitchFamily="34" charset="0"/>
                <a:cs typeface="Arial" panose="020B0604020202020204" pitchFamily="34" charset="0"/>
              </a:rPr>
              <a:t>8: Relational orientation in leadership</a:t>
            </a:r>
          </a:p>
          <a:p>
            <a:r>
              <a:rPr lang="en-US" dirty="0">
                <a:solidFill>
                  <a:schemeClr val="tx1"/>
                </a:solidFill>
                <a:latin typeface="Arial Narrow" panose="020B0606020202030204" pitchFamily="34" charset="0"/>
                <a:cs typeface="Arial" panose="020B0604020202020204" pitchFamily="34" charset="0"/>
              </a:rPr>
              <a:t>9: Recognition from the leadership</a:t>
            </a:r>
          </a:p>
          <a:p>
            <a:r>
              <a:rPr lang="en-US" dirty="0">
                <a:solidFill>
                  <a:schemeClr val="tx1"/>
                </a:solidFill>
                <a:latin typeface="Arial Narrow" panose="020B0606020202030204" pitchFamily="34" charset="0"/>
                <a:cs typeface="Arial" panose="020B0604020202020204" pitchFamily="34" charset="0"/>
              </a:rPr>
              <a:t>10: Clarity of expectations</a:t>
            </a:r>
          </a:p>
        </p:txBody>
      </p:sp>
      <p:sp>
        <p:nvSpPr>
          <p:cNvPr id="10" name="Rectangle 9"/>
          <p:cNvSpPr/>
          <p:nvPr/>
        </p:nvSpPr>
        <p:spPr>
          <a:xfrm>
            <a:off x="541867" y="6235669"/>
            <a:ext cx="3338471" cy="587160"/>
          </a:xfrm>
          <a:prstGeom prst="rect">
            <a:avLst/>
          </a:prstGeom>
          <a:solidFill>
            <a:srgbClr val="FEECDA"/>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6020202030204" pitchFamily="34" charset="0"/>
                <a:cs typeface="Arial" panose="020B0604020202020204" pitchFamily="34" charset="0"/>
              </a:rPr>
              <a:t>Communication and participation</a:t>
            </a:r>
          </a:p>
          <a:p>
            <a:r>
              <a:rPr lang="en-US" dirty="0">
                <a:solidFill>
                  <a:schemeClr val="tx1"/>
                </a:solidFill>
                <a:latin typeface="Arial Narrow" panose="020B0606020202030204" pitchFamily="34" charset="0"/>
                <a:cs typeface="Arial" panose="020B0604020202020204" pitchFamily="34" charset="0"/>
              </a:rPr>
              <a:t>11: Influence and participation</a:t>
            </a:r>
          </a:p>
        </p:txBody>
      </p:sp>
      <p:sp>
        <p:nvSpPr>
          <p:cNvPr id="11" name="Rectangle 10"/>
          <p:cNvSpPr/>
          <p:nvPr/>
        </p:nvSpPr>
        <p:spPr>
          <a:xfrm>
            <a:off x="-1" y="3645875"/>
            <a:ext cx="2707342" cy="2532182"/>
          </a:xfrm>
          <a:prstGeom prst="rect">
            <a:avLst/>
          </a:prstGeom>
          <a:solidFill>
            <a:srgbClr val="EED6E8"/>
          </a:solidFill>
        </p:spPr>
        <p:style>
          <a:lnRef idx="2">
            <a:schemeClr val="dk1"/>
          </a:lnRef>
          <a:fillRef idx="1">
            <a:schemeClr val="lt1"/>
          </a:fillRef>
          <a:effectRef idx="0">
            <a:schemeClr val="dk1"/>
          </a:effectRef>
          <a:fontRef idx="minor">
            <a:schemeClr val="dk1"/>
          </a:fontRef>
        </p:style>
        <p:txBody>
          <a:bodyPr wrap="square" rIns="36000" rtlCol="0" anchor="t" anchorCtr="0"/>
          <a:lstStyle/>
          <a:p>
            <a:r>
              <a:rPr lang="en-US" b="1" dirty="0">
                <a:solidFill>
                  <a:schemeClr val="tx1"/>
                </a:solidFill>
                <a:latin typeface="Arial Narrow" panose="020B0606020202030204" pitchFamily="34" charset="0"/>
                <a:cs typeface="Arial" panose="020B0604020202020204" pitchFamily="34" charset="0"/>
              </a:rPr>
              <a:t>Collaboration and cooperation</a:t>
            </a:r>
          </a:p>
          <a:p>
            <a:pPr marL="360363" indent="-360363"/>
            <a:r>
              <a:rPr lang="en-US" dirty="0">
                <a:solidFill>
                  <a:schemeClr val="tx1"/>
                </a:solidFill>
                <a:latin typeface="Arial Narrow" panose="020B0606020202030204" pitchFamily="34" charset="0"/>
                <a:cs typeface="Arial" panose="020B0604020202020204" pitchFamily="34" charset="0"/>
              </a:rPr>
              <a:t>15: Absence of interpersonal conflicts</a:t>
            </a:r>
          </a:p>
          <a:p>
            <a:pPr marL="360363" indent="-360363"/>
            <a:r>
              <a:rPr lang="en-US" dirty="0">
                <a:solidFill>
                  <a:schemeClr val="tx1"/>
                </a:solidFill>
                <a:latin typeface="Arial Narrow" panose="020B0606020202030204" pitchFamily="34" charset="0"/>
                <a:cs typeface="Arial" panose="020B0604020202020204" pitchFamily="34" charset="0"/>
              </a:rPr>
              <a:t>14: </a:t>
            </a:r>
            <a:r>
              <a:rPr lang="en-GB" dirty="0">
                <a:latin typeface="Arial Narrow" panose="020B0606020202030204" pitchFamily="34" charset="0"/>
                <a:cs typeface="Arial" panose="020B0604020202020204" pitchFamily="34" charset="0"/>
              </a:rPr>
              <a:t>Respectful social atmosphere</a:t>
            </a:r>
            <a:r>
              <a:rPr lang="en-US" dirty="0">
                <a:solidFill>
                  <a:schemeClr val="tx1"/>
                </a:solidFill>
                <a:latin typeface="Arial Narrow" panose="020B0606020202030204" pitchFamily="34" charset="0"/>
                <a:cs typeface="Arial" panose="020B0604020202020204" pitchFamily="34" charset="0"/>
              </a:rPr>
              <a:t> </a:t>
            </a:r>
          </a:p>
          <a:p>
            <a:pPr marL="360363" indent="-360363"/>
            <a:r>
              <a:rPr lang="en-US" dirty="0">
                <a:solidFill>
                  <a:schemeClr val="tx1"/>
                </a:solidFill>
                <a:latin typeface="Arial Narrow" panose="020B0606020202030204" pitchFamily="34" charset="0"/>
                <a:cs typeface="Arial" panose="020B0604020202020204" pitchFamily="34" charset="0"/>
              </a:rPr>
              <a:t>13: Initiative and responsibility among colleagues</a:t>
            </a:r>
          </a:p>
          <a:p>
            <a:pPr marL="360363" indent="-360363"/>
            <a:r>
              <a:rPr lang="en-US" dirty="0">
                <a:solidFill>
                  <a:schemeClr val="tx1"/>
                </a:solidFill>
                <a:latin typeface="Arial Narrow" panose="020B0606020202030204" pitchFamily="34" charset="0"/>
                <a:cs typeface="Arial" panose="020B0604020202020204" pitchFamily="34" charset="0"/>
              </a:rPr>
              <a:t>12: Social community at work</a:t>
            </a:r>
          </a:p>
        </p:txBody>
      </p:sp>
      <p:sp>
        <p:nvSpPr>
          <p:cNvPr id="12" name="Rectangle 11"/>
          <p:cNvSpPr/>
          <p:nvPr/>
        </p:nvSpPr>
        <p:spPr>
          <a:xfrm>
            <a:off x="11817" y="769762"/>
            <a:ext cx="2982395" cy="1586576"/>
          </a:xfrm>
          <a:prstGeom prst="rect">
            <a:avLst/>
          </a:prstGeom>
          <a:solidFill>
            <a:srgbClr val="F3F6DA"/>
          </a:solidFill>
        </p:spPr>
        <p:style>
          <a:lnRef idx="2">
            <a:schemeClr val="dk1"/>
          </a:lnRef>
          <a:fillRef idx="1">
            <a:schemeClr val="lt1"/>
          </a:fillRef>
          <a:effectRef idx="0">
            <a:schemeClr val="dk1"/>
          </a:effectRef>
          <a:fontRef idx="minor">
            <a:schemeClr val="dk1"/>
          </a:fontRef>
        </p:style>
        <p:txBody>
          <a:bodyPr wrap="square" rIns="36000" rtlCol="0" anchor="t" anchorCtr="0"/>
          <a:lstStyle/>
          <a:p>
            <a:r>
              <a:rPr lang="en-US" b="1" dirty="0">
                <a:solidFill>
                  <a:schemeClr val="tx1"/>
                </a:solidFill>
                <a:latin typeface="Arial Narrow" panose="020B0606020202030204" pitchFamily="34" charset="0"/>
                <a:cs typeface="Arial" panose="020B0604020202020204" pitchFamily="34" charset="0"/>
              </a:rPr>
              <a:t>Support, social interaction and culture</a:t>
            </a:r>
          </a:p>
          <a:p>
            <a:pPr marL="360363" indent="-360363"/>
            <a:r>
              <a:rPr lang="en-US" dirty="0">
                <a:solidFill>
                  <a:schemeClr val="tx1"/>
                </a:solidFill>
                <a:latin typeface="Arial Narrow" panose="020B0606020202030204" pitchFamily="34" charset="0"/>
                <a:cs typeface="Arial" panose="020B0604020202020204" pitchFamily="34" charset="0"/>
              </a:rPr>
              <a:t>17: Commitment to the workplace</a:t>
            </a:r>
          </a:p>
          <a:p>
            <a:pPr marL="360363" indent="-360363"/>
            <a:r>
              <a:rPr lang="en-US" dirty="0">
                <a:solidFill>
                  <a:schemeClr val="tx1"/>
                </a:solidFill>
                <a:latin typeface="Arial Narrow" panose="020B0606020202030204" pitchFamily="34" charset="0"/>
                <a:cs typeface="Arial" panose="020B0604020202020204" pitchFamily="34" charset="0"/>
              </a:rPr>
              <a:t>16: Culture for continuous development</a:t>
            </a:r>
          </a:p>
        </p:txBody>
      </p:sp>
      <p:sp>
        <p:nvSpPr>
          <p:cNvPr id="7" name="Tittel 1"/>
          <p:cNvSpPr txBox="1">
            <a:spLocks/>
          </p:cNvSpPr>
          <p:nvPr/>
        </p:nvSpPr>
        <p:spPr>
          <a:xfrm>
            <a:off x="322043" y="74197"/>
            <a:ext cx="10985500" cy="7258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err="1">
                <a:solidFill>
                  <a:srgbClr val="253A55"/>
                </a:solidFill>
                <a:latin typeface="Arial" panose="020B0604020202020204" pitchFamily="34" charset="0"/>
                <a:cs typeface="Arial" panose="020B0604020202020204" pitchFamily="34" charset="0"/>
              </a:rPr>
              <a:t>Summary</a:t>
            </a:r>
            <a:endParaRPr lang="nb-NO" sz="3600" b="1" dirty="0">
              <a:solidFill>
                <a:srgbClr val="253A55"/>
              </a:solidFill>
              <a:latin typeface="Arial" panose="020B0604020202020204" pitchFamily="34" charset="0"/>
              <a:cs typeface="Arial" panose="020B0604020202020204" pitchFamily="34" charset="0"/>
            </a:endParaRPr>
          </a:p>
        </p:txBody>
      </p:sp>
      <p:pic>
        <p:nvPicPr>
          <p:cNvPr id="13" name="Picture 12" descr="image.png"/>
          <p:cNvPicPr>
            <a:picLocks noChangeAspect="1"/>
          </p:cNvPicPr>
          <p:nvPr/>
        </p:nvPicPr>
        <p:blipFill>
          <a:blip r:embed="rId3"/>
          <a:stretch>
            <a:fillRect/>
          </a:stretch>
        </p:blipFill>
        <p:spPr>
          <a:xfrm>
            <a:off x="1097280" y="640080"/>
            <a:ext cx="10058400" cy="6286500"/>
          </a:xfrm>
          <a:prstGeom prst="rect">
            <a:avLst/>
          </a:prstGeom>
        </p:spPr>
      </p:pic>
    </p:spTree>
    <p:extLst>
      <p:ext uri="{BB962C8B-B14F-4D97-AF65-F5344CB8AC3E}">
        <p14:creationId xmlns:p14="http://schemas.microsoft.com/office/powerpoint/2010/main" val="5072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a:xfrm>
            <a:off x="407768" y="175007"/>
            <a:ext cx="10985500" cy="7258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b="1" dirty="0" err="1" smtClean="0">
                <a:solidFill>
                  <a:srgbClr val="253A55"/>
                </a:solidFill>
                <a:latin typeface="Arial" panose="020B0604020202020204" pitchFamily="34" charset="0"/>
                <a:cs typeface="Arial" panose="020B0604020202020204" pitchFamily="34" charset="0"/>
              </a:rPr>
              <a:t>Comparison</a:t>
            </a:r>
            <a:r>
              <a:rPr lang="nb-NO" sz="3600" b="1" dirty="0" smtClean="0">
                <a:solidFill>
                  <a:srgbClr val="253A55"/>
                </a:solidFill>
                <a:latin typeface="Arial" panose="020B0604020202020204" pitchFamily="34" charset="0"/>
                <a:cs typeface="Arial" panose="020B0604020202020204" pitchFamily="34" charset="0"/>
              </a:rPr>
              <a:t> </a:t>
            </a:r>
            <a:r>
              <a:rPr lang="nb-NO" sz="3600" b="1" dirty="0">
                <a:solidFill>
                  <a:srgbClr val="253A55"/>
                </a:solidFill>
                <a:latin typeface="Arial" panose="020B0604020202020204" pitchFamily="34" charset="0"/>
                <a:cs typeface="Arial" panose="020B0604020202020204" pitchFamily="34" charset="0"/>
              </a:rPr>
              <a:t>over time, </a:t>
            </a:r>
            <a:r>
              <a:rPr lang="nb-NO" sz="3600" b="1" dirty="0" err="1">
                <a:solidFill>
                  <a:srgbClr val="253A55"/>
                </a:solidFill>
                <a:latin typeface="Arial" panose="020B0604020202020204" pitchFamily="34" charset="0"/>
                <a:cs typeface="Arial" panose="020B0604020202020204" pitchFamily="34" charset="0"/>
              </a:rPr>
              <a:t>own</a:t>
            </a:r>
            <a:r>
              <a:rPr lang="nb-NO" sz="3600" b="1" dirty="0">
                <a:solidFill>
                  <a:srgbClr val="253A55"/>
                </a:solidFill>
                <a:latin typeface="Arial" panose="020B0604020202020204" pitchFamily="34" charset="0"/>
                <a:cs typeface="Arial" panose="020B0604020202020204" pitchFamily="34" charset="0"/>
              </a:rPr>
              <a:t> unit</a:t>
            </a:r>
          </a:p>
        </p:txBody>
      </p:sp>
      <p:sp>
        <p:nvSpPr>
          <p:cNvPr id="10" name="Rectangle 9">
            <a:extLst>
              <a:ext uri="{FF2B5EF4-FFF2-40B4-BE49-F238E27FC236}">
                <a16:creationId xmlns:a16="http://schemas.microsoft.com/office/drawing/2014/main" id="{3003D9D2-A3BA-8D4B-99C7-B978624ECEE0}"/>
              </a:ext>
            </a:extLst>
          </p:cNvPr>
          <p:cNvSpPr/>
          <p:nvPr/>
        </p:nvSpPr>
        <p:spPr>
          <a:xfrm>
            <a:off x="9465734" y="2448465"/>
            <a:ext cx="2697952" cy="1741731"/>
          </a:xfrm>
          <a:prstGeom prst="rect">
            <a:avLst/>
          </a:prstGeom>
          <a:solidFill>
            <a:srgbClr val="E2F1F2"/>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6020202030204" pitchFamily="34" charset="0"/>
              </a:rPr>
              <a:t>The individual and the job</a:t>
            </a:r>
          </a:p>
          <a:p>
            <a:pPr marL="265113" indent="-265113"/>
            <a:r>
              <a:rPr lang="en-US" dirty="0">
                <a:solidFill>
                  <a:schemeClr val="tx1"/>
                </a:solidFill>
                <a:latin typeface="Arial Narrow" panose="020B0606020202030204" pitchFamily="34" charset="0"/>
              </a:rPr>
              <a:t>1: Job autonomy</a:t>
            </a:r>
          </a:p>
          <a:p>
            <a:pPr marL="265113" indent="-265113"/>
            <a:r>
              <a:rPr lang="en-US" dirty="0">
                <a:solidFill>
                  <a:schemeClr val="tx1"/>
                </a:solidFill>
                <a:latin typeface="Arial Narrow" panose="020B0606020202030204" pitchFamily="34" charset="0"/>
              </a:rPr>
              <a:t>2: Meaning of work</a:t>
            </a:r>
          </a:p>
          <a:p>
            <a:pPr marL="265113" indent="-265113"/>
            <a:r>
              <a:rPr lang="en-US" dirty="0">
                <a:solidFill>
                  <a:schemeClr val="tx1"/>
                </a:solidFill>
                <a:latin typeface="Arial Narrow" panose="020B0606020202030204" pitchFamily="34" charset="0"/>
              </a:rPr>
              <a:t>5: Absence of role conflicts</a:t>
            </a:r>
          </a:p>
          <a:p>
            <a:pPr marL="265113" indent="-265113"/>
            <a:r>
              <a:rPr lang="en-US" dirty="0">
                <a:solidFill>
                  <a:schemeClr val="tx1"/>
                </a:solidFill>
                <a:latin typeface="Arial Narrow" panose="020B0606020202030204" pitchFamily="34" charset="0"/>
              </a:rPr>
              <a:t>7: Absence of work/home conflict</a:t>
            </a:r>
          </a:p>
          <a:p>
            <a:pPr marL="342900" indent="-342900">
              <a:buFont typeface="+mj-lt"/>
              <a:buAutoNum type="arabicPeriod"/>
            </a:pPr>
            <a:endParaRPr lang="en-US" dirty="0">
              <a:solidFill>
                <a:schemeClr val="tx1"/>
              </a:solidFill>
              <a:latin typeface="Arial Narrow" panose="020B0606020202030204" pitchFamily="34" charset="0"/>
            </a:endParaRPr>
          </a:p>
        </p:txBody>
      </p:sp>
      <p:sp>
        <p:nvSpPr>
          <p:cNvPr id="13" name="Rectangle 12">
            <a:extLst>
              <a:ext uri="{FF2B5EF4-FFF2-40B4-BE49-F238E27FC236}">
                <a16:creationId xmlns:a16="http://schemas.microsoft.com/office/drawing/2014/main" id="{7045AB4E-3351-0143-A3E6-E3AA4A6E1B65}"/>
              </a:ext>
            </a:extLst>
          </p:cNvPr>
          <p:cNvSpPr/>
          <p:nvPr/>
        </p:nvSpPr>
        <p:spPr>
          <a:xfrm>
            <a:off x="8993516" y="5130181"/>
            <a:ext cx="3103266" cy="1439952"/>
          </a:xfrm>
          <a:prstGeom prst="rect">
            <a:avLst/>
          </a:prstGeom>
          <a:solidFill>
            <a:srgbClr val="D8E1F4"/>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6020202030204" pitchFamily="34" charset="0"/>
              </a:rPr>
              <a:t>Interaction - Leaders and </a:t>
            </a:r>
            <a:r>
              <a:rPr lang="en-US" b="1" dirty="0" err="1">
                <a:solidFill>
                  <a:schemeClr val="tx1"/>
                </a:solidFill>
                <a:latin typeface="Arial Narrow" panose="020B0606020202030204" pitchFamily="34" charset="0"/>
              </a:rPr>
              <a:t>collegaues</a:t>
            </a:r>
            <a:endParaRPr lang="en-US" b="1" dirty="0">
              <a:solidFill>
                <a:schemeClr val="tx1"/>
              </a:solidFill>
              <a:latin typeface="Arial Narrow" panose="020B0606020202030204" pitchFamily="34" charset="0"/>
            </a:endParaRPr>
          </a:p>
          <a:p>
            <a:pPr marL="265113" indent="-265113"/>
            <a:r>
              <a:rPr lang="en-US" dirty="0">
                <a:solidFill>
                  <a:schemeClr val="tx1"/>
                </a:solidFill>
                <a:latin typeface="Arial Narrow" panose="020B0606020202030204" pitchFamily="34" charset="0"/>
              </a:rPr>
              <a:t>9: Recognition from the leadership</a:t>
            </a:r>
          </a:p>
          <a:p>
            <a:pPr marL="265113" indent="-265113"/>
            <a:r>
              <a:rPr lang="en-US" dirty="0">
                <a:solidFill>
                  <a:schemeClr val="tx1"/>
                </a:solidFill>
                <a:latin typeface="Arial Narrow" panose="020B0606020202030204" pitchFamily="34" charset="0"/>
              </a:rPr>
              <a:t>10: Clarity of expectations</a:t>
            </a:r>
          </a:p>
        </p:txBody>
      </p:sp>
      <p:sp>
        <p:nvSpPr>
          <p:cNvPr id="14" name="Rectangle 13">
            <a:extLst>
              <a:ext uri="{FF2B5EF4-FFF2-40B4-BE49-F238E27FC236}">
                <a16:creationId xmlns:a16="http://schemas.microsoft.com/office/drawing/2014/main" id="{5A3E230F-0364-FA4C-83E1-5B101ACF842B}"/>
              </a:ext>
            </a:extLst>
          </p:cNvPr>
          <p:cNvSpPr/>
          <p:nvPr/>
        </p:nvSpPr>
        <p:spPr>
          <a:xfrm>
            <a:off x="0" y="4800257"/>
            <a:ext cx="3103266" cy="1126410"/>
          </a:xfrm>
          <a:prstGeom prst="rect">
            <a:avLst/>
          </a:prstGeom>
          <a:solidFill>
            <a:srgbClr val="EED6E8"/>
          </a:solidFill>
        </p:spPr>
        <p:style>
          <a:lnRef idx="2">
            <a:schemeClr val="dk1"/>
          </a:lnRef>
          <a:fillRef idx="1">
            <a:schemeClr val="lt1"/>
          </a:fillRef>
          <a:effectRef idx="0">
            <a:schemeClr val="dk1"/>
          </a:effectRef>
          <a:fontRef idx="minor">
            <a:schemeClr val="dk1"/>
          </a:fontRef>
        </p:style>
        <p:txBody>
          <a:bodyPr wrap="square" rtlCol="0" anchor="t" anchorCtr="0"/>
          <a:lstStyle/>
          <a:p>
            <a:r>
              <a:rPr lang="en-US" b="1" dirty="0">
                <a:solidFill>
                  <a:schemeClr val="tx1"/>
                </a:solidFill>
                <a:latin typeface="Arial Narrow" panose="020B0606020202030204" pitchFamily="34" charset="0"/>
              </a:rPr>
              <a:t>Collaboration and cooperation</a:t>
            </a:r>
          </a:p>
          <a:p>
            <a:pPr marL="360363" indent="-360363"/>
            <a:r>
              <a:rPr lang="en-US" dirty="0">
                <a:solidFill>
                  <a:schemeClr val="tx1"/>
                </a:solidFill>
                <a:latin typeface="Arial Narrow" panose="020B0606020202030204" pitchFamily="34" charset="0"/>
              </a:rPr>
              <a:t>15: Absence of interpersonal conflicts</a:t>
            </a:r>
          </a:p>
          <a:p>
            <a:pPr marL="360363" indent="-360363"/>
            <a:r>
              <a:rPr lang="en-US" dirty="0">
                <a:solidFill>
                  <a:schemeClr val="tx1"/>
                </a:solidFill>
                <a:latin typeface="Arial Narrow" panose="020B0606020202030204" pitchFamily="34" charset="0"/>
              </a:rPr>
              <a:t>12: Social community at work</a:t>
            </a:r>
          </a:p>
        </p:txBody>
      </p:sp>
      <p:sp>
        <p:nvSpPr>
          <p:cNvPr id="15" name="Rectangle 14">
            <a:extLst>
              <a:ext uri="{FF2B5EF4-FFF2-40B4-BE49-F238E27FC236}">
                <a16:creationId xmlns:a16="http://schemas.microsoft.com/office/drawing/2014/main" id="{618E04AE-96F8-D04F-846E-BC4A9F02D3FE}"/>
              </a:ext>
            </a:extLst>
          </p:cNvPr>
          <p:cNvSpPr/>
          <p:nvPr/>
        </p:nvSpPr>
        <p:spPr>
          <a:xfrm>
            <a:off x="79548" y="891184"/>
            <a:ext cx="3171651" cy="1682683"/>
          </a:xfrm>
          <a:prstGeom prst="rect">
            <a:avLst/>
          </a:prstGeom>
          <a:solidFill>
            <a:srgbClr val="F3F6DA"/>
          </a:solidFill>
        </p:spPr>
        <p:style>
          <a:lnRef idx="2">
            <a:schemeClr val="dk1"/>
          </a:lnRef>
          <a:fillRef idx="1">
            <a:schemeClr val="lt1"/>
          </a:fillRef>
          <a:effectRef idx="0">
            <a:schemeClr val="dk1"/>
          </a:effectRef>
          <a:fontRef idx="minor">
            <a:schemeClr val="dk1"/>
          </a:fontRef>
        </p:style>
        <p:txBody>
          <a:bodyPr wrap="square" rIns="36000" rtlCol="0" anchor="t" anchorCtr="0"/>
          <a:lstStyle/>
          <a:p>
            <a:r>
              <a:rPr lang="en-US" b="1" dirty="0">
                <a:solidFill>
                  <a:schemeClr val="tx1"/>
                </a:solidFill>
                <a:latin typeface="Arial Narrow" panose="020B0606020202030204" pitchFamily="34" charset="0"/>
              </a:rPr>
              <a:t>Support, social interaction and culture</a:t>
            </a:r>
          </a:p>
          <a:p>
            <a:pPr marL="360363" indent="-360363"/>
            <a:r>
              <a:rPr lang="en-US" dirty="0">
                <a:solidFill>
                  <a:schemeClr val="tx1"/>
                </a:solidFill>
                <a:latin typeface="Arial Narrow" panose="020B0606020202030204" pitchFamily="34" charset="0"/>
              </a:rPr>
              <a:t>17: Commitment to the workplace</a:t>
            </a:r>
          </a:p>
          <a:p>
            <a:pPr marL="360363" indent="-360363"/>
            <a:r>
              <a:rPr lang="en-US" dirty="0">
                <a:solidFill>
                  <a:schemeClr val="tx1"/>
                </a:solidFill>
                <a:latin typeface="Arial Narrow" panose="020B0606020202030204" pitchFamily="34" charset="0"/>
              </a:rPr>
              <a:t>16: Culture for continuous development</a:t>
            </a:r>
          </a:p>
          <a:p>
            <a:endParaRPr lang="en-US" dirty="0">
              <a:solidFill>
                <a:schemeClr val="tx1"/>
              </a:solidFill>
              <a:latin typeface="Arial Narrow" panose="020B0606020202030204" pitchFamily="34" charset="0"/>
            </a:endParaRPr>
          </a:p>
        </p:txBody>
      </p:sp>
      <p:pic>
        <p:nvPicPr>
          <p:cNvPr id="16" name="Picture 15" descr="image.png"/>
          <p:cNvPicPr>
            <a:picLocks noChangeAspect="1"/>
          </p:cNvPicPr>
          <p:nvPr/>
        </p:nvPicPr>
        <p:blipFill>
          <a:blip r:embed="rId3"/>
          <a:stretch>
            <a:fillRect/>
          </a:stretch>
        </p:blipFill>
        <p:spPr>
          <a:xfrm>
            <a:off x="1097280" y="640080"/>
            <a:ext cx="10058400" cy="6286500"/>
          </a:xfrm>
          <a:prstGeom prst="rect">
            <a:avLst/>
          </a:prstGeom>
        </p:spPr>
      </p:pic>
    </p:spTree>
    <p:extLst>
      <p:ext uri="{BB962C8B-B14F-4D97-AF65-F5344CB8AC3E}">
        <p14:creationId xmlns:p14="http://schemas.microsoft.com/office/powerpoint/2010/main" val="1264020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00450" y="308090"/>
            <a:ext cx="9622836" cy="646331"/>
          </a:xfrm>
          <a:prstGeom prst="rect">
            <a:avLst/>
          </a:prstGeom>
        </p:spPr>
        <p:txBody>
          <a:bodyPr wrap="square">
            <a:spAutoFit/>
          </a:bodyPr>
          <a:lstStyle/>
          <a:p>
            <a:r>
              <a:rPr lang="en-US" sz="3600" b="1" dirty="0">
                <a:solidFill>
                  <a:srgbClr val="253A55"/>
                </a:solidFill>
                <a:latin typeface="Arial" panose="020B0604020202020204" pitchFamily="34" charset="0"/>
                <a:cs typeface="Arial" panose="020B0604020202020204" pitchFamily="34" charset="0"/>
              </a:rPr>
              <a:t>Working hours</a:t>
            </a:r>
          </a:p>
        </p:txBody>
      </p:sp>
      <p:sp>
        <p:nvSpPr>
          <p:cNvPr id="4" name="TekstSylinder 3"/>
          <p:cNvSpPr txBox="1"/>
          <p:nvPr/>
        </p:nvSpPr>
        <p:spPr>
          <a:xfrm>
            <a:off x="6816080" y="1362254"/>
            <a:ext cx="2520280" cy="338554"/>
          </a:xfrm>
          <a:prstGeom prst="rect">
            <a:avLst/>
          </a:prstGeom>
          <a:solidFill>
            <a:schemeClr val="bg1"/>
          </a:solidFill>
        </p:spPr>
        <p:txBody>
          <a:bodyPr wrap="square" rtlCol="0">
            <a:spAutoFit/>
          </a:bodyPr>
          <a:lstStyle/>
          <a:p>
            <a:endParaRPr lang="nb-NO" sz="1600" dirty="0">
              <a:solidFill>
                <a:prstClr val="black"/>
              </a:solidFill>
              <a:latin typeface="Calibri"/>
            </a:endParaRPr>
          </a:p>
        </p:txBody>
      </p:sp>
      <p:pic>
        <p:nvPicPr>
          <p:cNvPr id="5" name="Picture 4" descr="image.png"/>
          <p:cNvPicPr>
            <a:picLocks noChangeAspect="1"/>
          </p:cNvPicPr>
          <p:nvPr/>
        </p:nvPicPr>
        <p:blipFill>
          <a:blip r:embed="rId3"/>
          <a:stretch>
            <a:fillRect/>
          </a:stretch>
        </p:blipFill>
        <p:spPr>
          <a:xfrm>
            <a:off x="457200" y="914400"/>
            <a:ext cx="10972800" cy="5486400"/>
          </a:xfrm>
          <a:prstGeom prst="rect">
            <a:avLst/>
          </a:prstGeom>
        </p:spPr>
      </p:pic>
    </p:spTree>
    <p:extLst>
      <p:ext uri="{BB962C8B-B14F-4D97-AF65-F5344CB8AC3E}">
        <p14:creationId xmlns:p14="http://schemas.microsoft.com/office/powerpoint/2010/main" val="121854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391236" y="121919"/>
            <a:ext cx="7632700" cy="716915"/>
          </a:xfrm>
        </p:spPr>
        <p:txBody>
          <a:bodyPr>
            <a:normAutofit/>
          </a:bodyPr>
          <a:lstStyle/>
          <a:p>
            <a:pPr algn="l"/>
            <a:r>
              <a:rPr lang="en-US" sz="3600" b="1" dirty="0">
                <a:solidFill>
                  <a:srgbClr val="253A55"/>
                </a:solidFill>
                <a:latin typeface="Arial" panose="020B0604020202020204" pitchFamily="34" charset="0"/>
                <a:cs typeface="Arial" panose="020B0604020202020204" pitchFamily="34" charset="0"/>
              </a:rPr>
              <a:t>Employee review</a:t>
            </a:r>
          </a:p>
        </p:txBody>
      </p:sp>
      <p:sp>
        <p:nvSpPr>
          <p:cNvPr id="6" name="Rektangel 5"/>
          <p:cNvSpPr/>
          <p:nvPr/>
        </p:nvSpPr>
        <p:spPr>
          <a:xfrm>
            <a:off x="345142" y="838834"/>
            <a:ext cx="5177050" cy="1200329"/>
          </a:xfrm>
          <a:prstGeom prst="rect">
            <a:avLst/>
          </a:prstGeom>
        </p:spPr>
        <p:txBody>
          <a:bodyPr wrap="square">
            <a:spAutoFit/>
          </a:bodyPr>
          <a:lstStyle/>
          <a:p>
            <a:r>
              <a:rPr lang="en-GB" sz="2400" i="1" dirty="0">
                <a:solidFill>
                  <a:srgbClr val="00509E"/>
                </a:solidFill>
                <a:latin typeface="Arial" panose="020B0604020202020204" pitchFamily="34" charset="0"/>
                <a:cs typeface="Arial" panose="020B0604020202020204" pitchFamily="34" charset="0"/>
              </a:rPr>
              <a:t>Have you had an employee review during the last 12 months?</a:t>
            </a:r>
          </a:p>
          <a:p>
            <a:r>
              <a:rPr lang="en-GB" sz="2400" dirty="0">
                <a:solidFill>
                  <a:srgbClr val="00509E"/>
                </a:solidFill>
                <a:latin typeface="Arial" panose="020B0604020202020204" pitchFamily="34" charset="0"/>
                <a:cs typeface="Arial" panose="020B0604020202020204" pitchFamily="34" charset="0"/>
              </a:rPr>
              <a:t>Percent replying «yes»</a:t>
            </a:r>
          </a:p>
        </p:txBody>
      </p:sp>
      <p:sp>
        <p:nvSpPr>
          <p:cNvPr id="3" name="TekstSylinder 2"/>
          <p:cNvSpPr txBox="1"/>
          <p:nvPr/>
        </p:nvSpPr>
        <p:spPr>
          <a:xfrm>
            <a:off x="6221795" y="922982"/>
            <a:ext cx="5625063" cy="830997"/>
          </a:xfrm>
          <a:prstGeom prst="rect">
            <a:avLst/>
          </a:prstGeom>
          <a:noFill/>
        </p:spPr>
        <p:txBody>
          <a:bodyPr wrap="square" rtlCol="0">
            <a:spAutoFit/>
          </a:bodyPr>
          <a:lstStyle/>
          <a:p>
            <a:r>
              <a:rPr lang="en-GB" sz="2400" dirty="0">
                <a:solidFill>
                  <a:srgbClr val="00509E"/>
                </a:solidFill>
                <a:latin typeface="Arial" panose="020B0604020202020204" pitchFamily="34" charset="0"/>
                <a:cs typeface="Arial" panose="020B0604020202020204" pitchFamily="34" charset="0"/>
              </a:rPr>
              <a:t>Mean experienced utility value of the employee review</a:t>
            </a:r>
          </a:p>
        </p:txBody>
      </p:sp>
      <p:sp>
        <p:nvSpPr>
          <p:cNvPr id="8" name="TekstSylinder 7"/>
          <p:cNvSpPr txBox="1"/>
          <p:nvPr/>
        </p:nvSpPr>
        <p:spPr>
          <a:xfrm>
            <a:off x="9624393" y="2060849"/>
            <a:ext cx="976495" cy="307777"/>
          </a:xfrm>
          <a:prstGeom prst="rect">
            <a:avLst/>
          </a:prstGeom>
          <a:solidFill>
            <a:schemeClr val="bg1"/>
          </a:solidFill>
        </p:spPr>
        <p:txBody>
          <a:bodyPr wrap="square" rtlCol="0">
            <a:spAutoFit/>
          </a:bodyPr>
          <a:lstStyle/>
          <a:p>
            <a:endParaRPr lang="nb-NO" sz="1400" dirty="0">
              <a:solidFill>
                <a:prstClr val="black"/>
              </a:solidFill>
              <a:latin typeface="Calibri"/>
            </a:endParaRPr>
          </a:p>
        </p:txBody>
      </p:sp>
      <p:pic>
        <p:nvPicPr>
          <p:cNvPr id="9" name="Picture 8" descr="image.png"/>
          <p:cNvPicPr>
            <a:picLocks noChangeAspect="1"/>
          </p:cNvPicPr>
          <p:nvPr/>
        </p:nvPicPr>
        <p:blipFill>
          <a:blip r:embed="rId3"/>
          <a:stretch>
            <a:fillRect/>
          </a:stretch>
        </p:blipFill>
        <p:spPr>
          <a:xfrm>
            <a:off x="457200" y="1920240"/>
            <a:ext cx="10972800" cy="4572000"/>
          </a:xfrm>
          <a:prstGeom prst="rect">
            <a:avLst/>
          </a:prstGeom>
        </p:spPr>
      </p:pic>
    </p:spTree>
    <p:extLst>
      <p:ext uri="{BB962C8B-B14F-4D97-AF65-F5344CB8AC3E}">
        <p14:creationId xmlns:p14="http://schemas.microsoft.com/office/powerpoint/2010/main" val="129861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00E2A2FC-BFE1-D34B-A50D-0D25AD5A442C}"/>
              </a:ext>
            </a:extLst>
          </p:cNvPr>
          <p:cNvSpPr txBox="1">
            <a:spLocks/>
          </p:cNvSpPr>
          <p:nvPr/>
        </p:nvSpPr>
        <p:spPr>
          <a:xfrm>
            <a:off x="391236" y="121919"/>
            <a:ext cx="7632700" cy="716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896938" algn="l"/>
              </a:tabLst>
            </a:pPr>
            <a:r>
              <a:rPr lang="en-US" sz="3600" b="1" dirty="0">
                <a:solidFill>
                  <a:srgbClr val="253A55"/>
                </a:solidFill>
                <a:latin typeface="Arial" panose="020B0604020202020204" pitchFamily="34" charset="0"/>
                <a:cs typeface="Arial" panose="020B0604020202020204" pitchFamily="34" charset="0"/>
              </a:rPr>
              <a:t>Top scores</a:t>
            </a:r>
          </a:p>
        </p:txBody>
      </p:sp>
      <p:pic>
        <p:nvPicPr>
          <p:cNvPr id="4" name="Picture 3" descr="image.png"/>
          <p:cNvPicPr>
            <a:picLocks noChangeAspect="1"/>
          </p:cNvPicPr>
          <p:nvPr/>
        </p:nvPicPr>
        <p:blipFill>
          <a:blip r:embed="rId2"/>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73155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783128-B10E-8042-B12A-D59558895061}"/>
              </a:ext>
            </a:extLst>
          </p:cNvPr>
          <p:cNvSpPr txBox="1">
            <a:spLocks/>
          </p:cNvSpPr>
          <p:nvPr/>
        </p:nvSpPr>
        <p:spPr>
          <a:xfrm>
            <a:off x="391236" y="121919"/>
            <a:ext cx="7632700" cy="716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53A55"/>
                </a:solidFill>
                <a:latin typeface="Arial" panose="020B0604020202020204" pitchFamily="34" charset="0"/>
                <a:cs typeface="Arial" panose="020B0604020202020204" pitchFamily="34" charset="0"/>
              </a:rPr>
              <a:t>Lowest scores</a:t>
            </a:r>
          </a:p>
        </p:txBody>
      </p:sp>
      <p:pic>
        <p:nvPicPr>
          <p:cNvPr id="3" name="Picture 2" descr="image.png"/>
          <p:cNvPicPr>
            <a:picLocks noChangeAspect="1"/>
          </p:cNvPicPr>
          <p:nvPr/>
        </p:nvPicPr>
        <p:blipFill>
          <a:blip r:embed="rId2"/>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480954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E7514D-8596-DB4A-BF8C-F07247574185}"/>
              </a:ext>
            </a:extLst>
          </p:cNvPr>
          <p:cNvSpPr txBox="1">
            <a:spLocks/>
          </p:cNvSpPr>
          <p:nvPr/>
        </p:nvSpPr>
        <p:spPr>
          <a:xfrm>
            <a:off x="391236" y="121919"/>
            <a:ext cx="7632700" cy="716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53A55"/>
                </a:solidFill>
                <a:latin typeface="Arial" panose="020B0604020202020204" pitchFamily="34" charset="0"/>
                <a:cs typeface="Arial" panose="020B0604020202020204" pitchFamily="34" charset="0"/>
              </a:rPr>
              <a:t>Top agreement</a:t>
            </a:r>
          </a:p>
        </p:txBody>
      </p:sp>
      <p:pic>
        <p:nvPicPr>
          <p:cNvPr id="3" name="Picture 2"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118208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BE2C73-FCB9-CC4F-9CD7-B185D0F03ADD}"/>
              </a:ext>
            </a:extLst>
          </p:cNvPr>
          <p:cNvSpPr txBox="1">
            <a:spLocks/>
          </p:cNvSpPr>
          <p:nvPr/>
        </p:nvSpPr>
        <p:spPr>
          <a:xfrm>
            <a:off x="391236" y="121919"/>
            <a:ext cx="7632700" cy="716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53A55"/>
                </a:solidFill>
                <a:latin typeface="Arial" panose="020B0604020202020204" pitchFamily="34" charset="0"/>
                <a:cs typeface="Arial" panose="020B0604020202020204" pitchFamily="34" charset="0"/>
              </a:rPr>
              <a:t>Top disagreement</a:t>
            </a:r>
          </a:p>
        </p:txBody>
      </p:sp>
      <p:pic>
        <p:nvPicPr>
          <p:cNvPr id="3" name="Picture 2" descr="image.png"/>
          <p:cNvPicPr>
            <a:picLocks noChangeAspect="1"/>
          </p:cNvPicPr>
          <p:nvPr/>
        </p:nvPicPr>
        <p:blipFill>
          <a:blip r:embed="rId3"/>
          <a:stretch>
            <a:fillRect/>
          </a:stretch>
        </p:blipFill>
        <p:spPr>
          <a:xfrm>
            <a:off x="91440" y="914400"/>
            <a:ext cx="11887200" cy="5486400"/>
          </a:xfrm>
          <a:prstGeom prst="rect">
            <a:avLst/>
          </a:prstGeom>
        </p:spPr>
      </p:pic>
    </p:spTree>
    <p:extLst>
      <p:ext uri="{BB962C8B-B14F-4D97-AF65-F5344CB8AC3E}">
        <p14:creationId xmlns:p14="http://schemas.microsoft.com/office/powerpoint/2010/main" val="80085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84147" y="157657"/>
            <a:ext cx="11686643" cy="898635"/>
          </a:xfrm>
        </p:spPr>
        <p:txBody>
          <a:bodyPr>
            <a:noAutofit/>
          </a:bodyPr>
          <a:lstStyle/>
          <a:p>
            <a:r>
              <a:rPr lang="nb-NO" sz="3200" b="1" dirty="0">
                <a:solidFill>
                  <a:srgbClr val="253A55"/>
                </a:solidFill>
                <a:latin typeface="Arial" panose="020B0604020202020204" pitchFamily="34" charset="0"/>
                <a:cs typeface="Arial" panose="020B0604020202020204" pitchFamily="34" charset="0"/>
              </a:rPr>
              <a:t>Complete </a:t>
            </a:r>
            <a:r>
              <a:rPr lang="nb-NO" sz="3200" b="1" dirty="0" err="1">
                <a:solidFill>
                  <a:srgbClr val="253A55"/>
                </a:solidFill>
                <a:latin typeface="Arial" panose="020B0604020202020204" pitchFamily="34" charset="0"/>
                <a:cs typeface="Arial" panose="020B0604020202020204" pitchFamily="34" charset="0"/>
              </a:rPr>
              <a:t>mapping</a:t>
            </a:r>
            <a:r>
              <a:rPr lang="nb-NO" sz="3200" b="1" dirty="0">
                <a:solidFill>
                  <a:srgbClr val="253A55"/>
                </a:solidFill>
                <a:latin typeface="Arial" panose="020B0604020202020204" pitchFamily="34" charset="0"/>
                <a:cs typeface="Arial" panose="020B0604020202020204" pitchFamily="34" charset="0"/>
              </a:rPr>
              <a:t> (1) and (2) and </a:t>
            </a:r>
            <a:r>
              <a:rPr lang="nb-NO" sz="3200" b="1" dirty="0" err="1">
                <a:solidFill>
                  <a:srgbClr val="253A55"/>
                </a:solidFill>
                <a:latin typeface="Arial" panose="020B0604020202020204" pitchFamily="34" charset="0"/>
                <a:cs typeface="Arial" panose="020B0604020202020204" pitchFamily="34" charset="0"/>
              </a:rPr>
              <a:t>develop</a:t>
            </a:r>
            <a:r>
              <a:rPr lang="nb-NO" sz="3200" b="1" dirty="0">
                <a:solidFill>
                  <a:srgbClr val="253A55"/>
                </a:solidFill>
                <a:latin typeface="Arial" panose="020B0604020202020204" pitchFamily="34" charset="0"/>
                <a:cs typeface="Arial" panose="020B0604020202020204" pitchFamily="34" charset="0"/>
              </a:rPr>
              <a:t> </a:t>
            </a:r>
            <a:r>
              <a:rPr lang="nb-NO" sz="3200" b="1" dirty="0" err="1">
                <a:solidFill>
                  <a:srgbClr val="253A55"/>
                </a:solidFill>
                <a:latin typeface="Arial" panose="020B0604020202020204" pitchFamily="34" charset="0"/>
                <a:cs typeface="Arial" panose="020B0604020202020204" pitchFamily="34" charset="0"/>
              </a:rPr>
              <a:t>measures</a:t>
            </a:r>
            <a:r>
              <a:rPr lang="nb-NO" sz="3200" b="1" dirty="0">
                <a:solidFill>
                  <a:srgbClr val="253A55"/>
                </a:solidFill>
                <a:latin typeface="Arial" panose="020B0604020202020204" pitchFamily="34" charset="0"/>
                <a:cs typeface="Arial" panose="020B0604020202020204" pitchFamily="34" charset="0"/>
              </a:rPr>
              <a:t> (3)</a:t>
            </a:r>
          </a:p>
        </p:txBody>
      </p:sp>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266748" y="1056292"/>
            <a:ext cx="11644203" cy="5801708"/>
          </a:xfrm>
        </p:spPr>
        <p:txBody>
          <a:bodyPr>
            <a:noAutofit/>
          </a:bodyPr>
          <a:lstStyle/>
          <a:p>
            <a:pPr marL="457200" indent="-457200">
              <a:lnSpc>
                <a:spcPct val="100000"/>
              </a:lnSpc>
              <a:spcAft>
                <a:spcPts val="1200"/>
              </a:spcAft>
              <a:buFont typeface="+mj-lt"/>
              <a:buAutoNum type="arabicPeriod"/>
            </a:pPr>
            <a:r>
              <a:rPr lang="nb-NO" sz="2400" dirty="0" err="1">
                <a:solidFill>
                  <a:srgbClr val="00509E"/>
                </a:solidFill>
                <a:latin typeface="Arial" panose="020B0604020202020204" pitchFamily="34" charset="0"/>
                <a:cs typeface="Arial" panose="020B0604020202020204" pitchFamily="34" charset="0"/>
              </a:rPr>
              <a:t>Create</a:t>
            </a:r>
            <a:r>
              <a:rPr lang="nb-NO" sz="2400" dirty="0">
                <a:solidFill>
                  <a:srgbClr val="00509E"/>
                </a:solidFill>
                <a:latin typeface="Arial" panose="020B0604020202020204" pitchFamily="34" charset="0"/>
                <a:cs typeface="Arial" panose="020B0604020202020204" pitchFamily="34" charset="0"/>
              </a:rPr>
              <a:t> a </a:t>
            </a:r>
            <a:r>
              <a:rPr lang="nb-NO" sz="2400" dirty="0" err="1">
                <a:solidFill>
                  <a:srgbClr val="00509E"/>
                </a:solidFill>
                <a:latin typeface="Arial" panose="020B0604020202020204" pitchFamily="34" charset="0"/>
                <a:cs typeface="Arial" panose="020B0604020202020204" pitchFamily="34" charset="0"/>
              </a:rPr>
              <a:t>common</a:t>
            </a:r>
            <a:r>
              <a:rPr lang="nb-NO" sz="2400" dirty="0">
                <a:solidFill>
                  <a:srgbClr val="00509E"/>
                </a:solidFill>
                <a:latin typeface="Arial" panose="020B0604020202020204" pitchFamily="34" charset="0"/>
                <a:cs typeface="Arial" panose="020B0604020202020204" pitchFamily="34" charset="0"/>
              </a:rPr>
              <a:t> </a:t>
            </a:r>
            <a:r>
              <a:rPr lang="nb-NO" sz="2400" dirty="0" err="1">
                <a:solidFill>
                  <a:srgbClr val="00509E"/>
                </a:solidFill>
                <a:latin typeface="Arial" panose="020B0604020202020204" pitchFamily="34" charset="0"/>
                <a:cs typeface="Arial" panose="020B0604020202020204" pitchFamily="34" charset="0"/>
              </a:rPr>
              <a:t>understanding</a:t>
            </a:r>
            <a:r>
              <a:rPr lang="nb-NO" sz="2400" dirty="0">
                <a:solidFill>
                  <a:srgbClr val="00509E"/>
                </a:solidFill>
                <a:latin typeface="Arial" panose="020B0604020202020204" pitchFamily="34" charset="0"/>
                <a:cs typeface="Arial" panose="020B0604020202020204" pitchFamily="34" charset="0"/>
              </a:rPr>
              <a:t> </a:t>
            </a:r>
            <a:r>
              <a:rPr lang="nb-NO" sz="2400" dirty="0" err="1">
                <a:solidFill>
                  <a:srgbClr val="00509E"/>
                </a:solidFill>
                <a:latin typeface="Arial" panose="020B0604020202020204" pitchFamily="34" charset="0"/>
                <a:cs typeface="Arial" panose="020B0604020202020204" pitchFamily="34" charset="0"/>
              </a:rPr>
              <a:t>of</a:t>
            </a:r>
            <a:r>
              <a:rPr lang="nb-NO" sz="2400" dirty="0">
                <a:solidFill>
                  <a:srgbClr val="00509E"/>
                </a:solidFill>
                <a:latin typeface="Arial" panose="020B0604020202020204" pitchFamily="34" charset="0"/>
                <a:cs typeface="Arial" panose="020B0604020202020204" pitchFamily="34" charset="0"/>
              </a:rPr>
              <a:t> </a:t>
            </a:r>
            <a:r>
              <a:rPr lang="nb-NO" sz="2400" dirty="0" err="1">
                <a:solidFill>
                  <a:srgbClr val="00509E"/>
                </a:solidFill>
                <a:latin typeface="Arial" panose="020B0604020202020204" pitchFamily="34" charset="0"/>
                <a:cs typeface="Arial" panose="020B0604020202020204" pitchFamily="34" charset="0"/>
              </a:rPr>
              <a:t>the</a:t>
            </a:r>
            <a:r>
              <a:rPr lang="nb-NO" sz="2400" dirty="0">
                <a:solidFill>
                  <a:srgbClr val="00509E"/>
                </a:solidFill>
                <a:latin typeface="Arial" panose="020B0604020202020204" pitchFamily="34" charset="0"/>
                <a:cs typeface="Arial" panose="020B0604020202020204" pitchFamily="34" charset="0"/>
              </a:rPr>
              <a:t> report and </a:t>
            </a:r>
            <a:r>
              <a:rPr lang="nb-NO" sz="2400" dirty="0" err="1">
                <a:solidFill>
                  <a:srgbClr val="00509E"/>
                </a:solidFill>
                <a:latin typeface="Arial" panose="020B0604020202020204" pitchFamily="34" charset="0"/>
                <a:cs typeface="Arial" panose="020B0604020202020204" pitchFamily="34" charset="0"/>
              </a:rPr>
              <a:t>consider</a:t>
            </a:r>
            <a:r>
              <a:rPr lang="nb-NO" sz="2400" dirty="0">
                <a:solidFill>
                  <a:srgbClr val="00509E"/>
                </a:solidFill>
                <a:latin typeface="Arial" panose="020B0604020202020204" pitchFamily="34" charset="0"/>
                <a:cs typeface="Arial" panose="020B0604020202020204" pitchFamily="34" charset="0"/>
              </a:rPr>
              <a:t> other </a:t>
            </a:r>
            <a:r>
              <a:rPr lang="nb-NO" sz="2400" dirty="0" err="1">
                <a:solidFill>
                  <a:srgbClr val="00509E"/>
                </a:solidFill>
                <a:latin typeface="Arial" panose="020B0604020202020204" pitchFamily="34" charset="0"/>
                <a:cs typeface="Arial" panose="020B0604020202020204" pitchFamily="34" charset="0"/>
              </a:rPr>
              <a:t>important</a:t>
            </a:r>
            <a:r>
              <a:rPr lang="nb-NO" sz="2400" dirty="0">
                <a:solidFill>
                  <a:srgbClr val="00509E"/>
                </a:solidFill>
                <a:latin typeface="Arial" panose="020B0604020202020204" pitchFamily="34" charset="0"/>
                <a:cs typeface="Arial" panose="020B0604020202020204" pitchFamily="34" charset="0"/>
              </a:rPr>
              <a:t> </a:t>
            </a:r>
            <a:r>
              <a:rPr lang="nb-NO" sz="2400" dirty="0" err="1">
                <a:solidFill>
                  <a:srgbClr val="00509E"/>
                </a:solidFill>
                <a:latin typeface="Arial" panose="020B0604020202020204" pitchFamily="34" charset="0"/>
                <a:cs typeface="Arial" panose="020B0604020202020204" pitchFamily="34" charset="0"/>
              </a:rPr>
              <a:t>factors</a:t>
            </a:r>
            <a:r>
              <a:rPr lang="nb-NO" sz="2400" dirty="0">
                <a:solidFill>
                  <a:srgbClr val="00509E"/>
                </a:solidFill>
                <a:latin typeface="Arial" panose="020B0604020202020204" pitchFamily="34" charset="0"/>
                <a:cs typeface="Arial" panose="020B0604020202020204" pitchFamily="34" charset="0"/>
              </a:rPr>
              <a:t>  </a:t>
            </a:r>
          </a:p>
          <a:p>
            <a:pPr marL="457200" indent="-457200">
              <a:lnSpc>
                <a:spcPct val="100000"/>
              </a:lnSpc>
              <a:spcAft>
                <a:spcPts val="1200"/>
              </a:spcAft>
              <a:buFont typeface="+mj-lt"/>
              <a:buAutoNum type="arabicPeriod"/>
            </a:pPr>
            <a:r>
              <a:rPr lang="en-GB" sz="2400" dirty="0">
                <a:solidFill>
                  <a:srgbClr val="00509E"/>
                </a:solidFill>
                <a:latin typeface="Arial" panose="020B0604020202020204" pitchFamily="34" charset="0"/>
                <a:ea typeface="Arial" panose="020B0604020202020204" pitchFamily="34" charset="0"/>
                <a:cs typeface="Arial" panose="020B0604020202020204" pitchFamily="34" charset="0"/>
              </a:rPr>
              <a:t>Decide on areas to preserve and areas to improve </a:t>
            </a:r>
          </a:p>
          <a:p>
            <a:pPr marL="0" lvl="0" indent="0">
              <a:spcAft>
                <a:spcPts val="1800"/>
              </a:spcAft>
              <a:buNone/>
              <a:tabLst>
                <a:tab pos="228600" algn="l"/>
              </a:tabLst>
            </a:pPr>
            <a:r>
              <a:rPr lang="en-GB" sz="2400" dirty="0">
                <a:solidFill>
                  <a:srgbClr val="00509E"/>
                </a:solidFill>
                <a:latin typeface="Arial" panose="020B0604020202020204" pitchFamily="34" charset="0"/>
                <a:ea typeface="Arial" panose="020B0604020202020204" pitchFamily="34" charset="0"/>
                <a:cs typeface="Arial" panose="020B0604020202020204" pitchFamily="34" charset="0"/>
              </a:rPr>
              <a:t>3.   Develop and prioritize measures​</a:t>
            </a:r>
            <a:r>
              <a:rPr lang="en-US" sz="2400" dirty="0">
                <a:solidFill>
                  <a:srgbClr val="00509E"/>
                </a:solidFill>
                <a:latin typeface="Arial" panose="020B0604020202020204" pitchFamily="34" charset="0"/>
                <a:cs typeface="Arial" panose="020B0604020202020204" pitchFamily="34" charset="0"/>
              </a:rPr>
              <a:t>​</a:t>
            </a:r>
          </a:p>
        </p:txBody>
      </p:sp>
      <p:sp>
        <p:nvSpPr>
          <p:cNvPr id="6" name="Högerpil 18"/>
          <p:cNvSpPr/>
          <p:nvPr/>
        </p:nvSpPr>
        <p:spPr>
          <a:xfrm>
            <a:off x="3173050" y="4763677"/>
            <a:ext cx="1370699" cy="1427019"/>
          </a:xfrm>
          <a:prstGeom prst="rightArrow">
            <a:avLst>
              <a:gd name="adj1" fmla="val 50000"/>
              <a:gd name="adj2" fmla="val 5090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Bildobjekt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7942">
            <a:off x="4990398" y="4842560"/>
            <a:ext cx="1624325" cy="1241523"/>
          </a:xfrm>
          <a:prstGeom prst="rect">
            <a:avLst/>
          </a:prstGeom>
        </p:spPr>
      </p:pic>
      <p:sp>
        <p:nvSpPr>
          <p:cNvPr id="10" name="Högerpil 22"/>
          <p:cNvSpPr/>
          <p:nvPr/>
        </p:nvSpPr>
        <p:spPr>
          <a:xfrm>
            <a:off x="7310836" y="4802933"/>
            <a:ext cx="1148561" cy="1427019"/>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07903" y="4166218"/>
            <a:ext cx="3005308" cy="369332"/>
          </a:xfrm>
          <a:prstGeom prst="rect">
            <a:avLst/>
          </a:prstGeom>
          <a:noFill/>
        </p:spPr>
        <p:txBody>
          <a:bodyPr wrap="square" rtlCol="0">
            <a:spAutoFit/>
          </a:bodyPr>
          <a:lstStyle/>
          <a:p>
            <a:pPr algn="ctr"/>
            <a:r>
              <a:rPr lang="en-US" dirty="0">
                <a:solidFill>
                  <a:srgbClr val="253A55"/>
                </a:solidFill>
                <a:latin typeface="Arial" panose="020B0604020202020204" pitchFamily="34" charset="0"/>
                <a:cs typeface="Arial" panose="020B0604020202020204" pitchFamily="34" charset="0"/>
              </a:rPr>
              <a:t>Report from the survey  </a:t>
            </a:r>
          </a:p>
        </p:txBody>
      </p:sp>
      <p:sp>
        <p:nvSpPr>
          <p:cNvPr id="15" name="textruta 17"/>
          <p:cNvSpPr txBox="1"/>
          <p:nvPr/>
        </p:nvSpPr>
        <p:spPr>
          <a:xfrm>
            <a:off x="4543749" y="4068643"/>
            <a:ext cx="2395275" cy="707886"/>
          </a:xfrm>
          <a:prstGeom prst="rect">
            <a:avLst/>
          </a:prstGeom>
          <a:noFill/>
        </p:spPr>
        <p:txBody>
          <a:bodyPr wrap="square" rtlCol="0">
            <a:spAutoFit/>
          </a:bodyPr>
          <a:lstStyle>
            <a:defPPr>
              <a:defRPr lang="sv-SE"/>
            </a:defPPr>
            <a:lvl1pPr algn="ctr">
              <a:defRPr sz="1600" i="1"/>
            </a:lvl1pPr>
          </a:lstStyle>
          <a:p>
            <a:pPr defTabSz="609585" fontAlgn="base">
              <a:spcBef>
                <a:spcPct val="0"/>
              </a:spcBef>
              <a:spcAft>
                <a:spcPct val="0"/>
              </a:spcAft>
            </a:pPr>
            <a:r>
              <a:rPr lang="en-US" sz="2000" i="0" dirty="0">
                <a:solidFill>
                  <a:srgbClr val="253A55"/>
                </a:solidFill>
                <a:latin typeface="Arial" charset="0"/>
                <a:ea typeface="ＭＳ Ｐゴシック" charset="0"/>
              </a:rPr>
              <a:t>Areas to preserve and to improve</a:t>
            </a:r>
          </a:p>
        </p:txBody>
      </p:sp>
      <p:pic>
        <p:nvPicPr>
          <p:cNvPr id="12" name="Bilde 11">
            <a:extLst>
              <a:ext uri="{FF2B5EF4-FFF2-40B4-BE49-F238E27FC236}">
                <a16:creationId xmlns:a16="http://schemas.microsoft.com/office/drawing/2014/main" id="{391EA93B-EEE1-4166-ADF2-69D4C94E4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74" t="14667" b="6277"/>
          <a:stretch/>
        </p:blipFill>
        <p:spPr>
          <a:xfrm>
            <a:off x="354377" y="4541853"/>
            <a:ext cx="1741457" cy="859254"/>
          </a:xfrm>
          <a:prstGeom prst="rect">
            <a:avLst/>
          </a:prstGeom>
        </p:spPr>
      </p:pic>
      <p:pic>
        <p:nvPicPr>
          <p:cNvPr id="14" name="Bilde 13">
            <a:extLst>
              <a:ext uri="{FF2B5EF4-FFF2-40B4-BE49-F238E27FC236}">
                <a16:creationId xmlns:a16="http://schemas.microsoft.com/office/drawing/2014/main" id="{07E42BC2-3CC0-4FC8-96F7-07D2A5097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413" y="4354117"/>
            <a:ext cx="3579693" cy="2093981"/>
          </a:xfrm>
          <a:prstGeom prst="rect">
            <a:avLst/>
          </a:prstGeom>
        </p:spPr>
      </p:pic>
      <p:sp>
        <p:nvSpPr>
          <p:cNvPr id="16" name="textruta 17"/>
          <p:cNvSpPr txBox="1"/>
          <p:nvPr/>
        </p:nvSpPr>
        <p:spPr>
          <a:xfrm>
            <a:off x="8369562" y="3658386"/>
            <a:ext cx="3822437" cy="1015663"/>
          </a:xfrm>
          <a:prstGeom prst="rect">
            <a:avLst/>
          </a:prstGeom>
          <a:noFill/>
        </p:spPr>
        <p:txBody>
          <a:bodyPr wrap="square" rtlCol="0">
            <a:spAutoFit/>
          </a:bodyPr>
          <a:lstStyle>
            <a:defPPr>
              <a:defRPr lang="sv-SE"/>
            </a:defPPr>
            <a:lvl1pPr algn="ctr">
              <a:defRPr sz="1600" i="1"/>
            </a:lvl1pPr>
          </a:lstStyle>
          <a:p>
            <a:pPr defTabSz="609585" fontAlgn="base">
              <a:spcBef>
                <a:spcPct val="0"/>
              </a:spcBef>
              <a:spcAft>
                <a:spcPct val="0"/>
              </a:spcAft>
            </a:pPr>
            <a:r>
              <a:rPr lang="en-US" sz="2000" i="0" dirty="0">
                <a:solidFill>
                  <a:srgbClr val="253A55"/>
                </a:solidFill>
                <a:latin typeface="Arial" charset="0"/>
                <a:ea typeface="ＭＳ Ｐゴシック" charset="0"/>
              </a:rPr>
              <a:t>Proposals for </a:t>
            </a:r>
            <a:br>
              <a:rPr lang="en-US" sz="2000" i="0" dirty="0">
                <a:solidFill>
                  <a:srgbClr val="253A55"/>
                </a:solidFill>
                <a:latin typeface="Arial" charset="0"/>
                <a:ea typeface="ＭＳ Ｐゴシック" charset="0"/>
              </a:rPr>
            </a:br>
            <a:r>
              <a:rPr lang="en-US" sz="2000" i="0" dirty="0">
                <a:solidFill>
                  <a:srgbClr val="253A55"/>
                </a:solidFill>
                <a:latin typeface="Arial" charset="0"/>
                <a:ea typeface="ＭＳ Ｐゴシック" charset="0"/>
              </a:rPr>
              <a:t>work environment improvement measures and actions</a:t>
            </a:r>
          </a:p>
        </p:txBody>
      </p:sp>
      <p:sp>
        <p:nvSpPr>
          <p:cNvPr id="3" name="TekstSylinder 2">
            <a:extLst>
              <a:ext uri="{FF2B5EF4-FFF2-40B4-BE49-F238E27FC236}">
                <a16:creationId xmlns:a16="http://schemas.microsoft.com/office/drawing/2014/main" id="{250DC152-0FF7-4E93-83E1-CFBC82768F28}"/>
              </a:ext>
            </a:extLst>
          </p:cNvPr>
          <p:cNvSpPr txBox="1"/>
          <p:nvPr/>
        </p:nvSpPr>
        <p:spPr>
          <a:xfrm>
            <a:off x="282538" y="5457260"/>
            <a:ext cx="2544286" cy="646331"/>
          </a:xfrm>
          <a:prstGeom prst="rect">
            <a:avLst/>
          </a:prstGeom>
          <a:noFill/>
        </p:spPr>
        <p:txBody>
          <a:bodyPr wrap="none" rtlCol="0">
            <a:spAutoFit/>
          </a:bodyPr>
          <a:lstStyle/>
          <a:p>
            <a:pPr>
              <a:defRPr/>
            </a:pPr>
            <a:r>
              <a:rPr lang="en-US" dirty="0">
                <a:solidFill>
                  <a:srgbClr val="253A55"/>
                </a:solidFill>
                <a:latin typeface="Arial" panose="020B0604020202020204" pitchFamily="34" charset="0"/>
                <a:cs typeface="Arial" panose="020B0604020202020204" pitchFamily="34" charset="0"/>
              </a:rPr>
              <a:t>Other important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p:txBody>
      </p:sp>
      <p:pic>
        <p:nvPicPr>
          <p:cNvPr id="11" name="Bilde 10">
            <a:extLst>
              <a:ext uri="{FF2B5EF4-FFF2-40B4-BE49-F238E27FC236}">
                <a16:creationId xmlns:a16="http://schemas.microsoft.com/office/drawing/2014/main" id="{C550ABCB-FB5E-4B14-B028-42356E90E1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23" y="5780426"/>
            <a:ext cx="1689737" cy="844869"/>
          </a:xfrm>
          <a:prstGeom prst="rect">
            <a:avLst/>
          </a:prstGeom>
        </p:spPr>
      </p:pic>
    </p:spTree>
    <p:extLst>
      <p:ext uri="{BB962C8B-B14F-4D97-AF65-F5344CB8AC3E}">
        <p14:creationId xmlns:p14="http://schemas.microsoft.com/office/powerpoint/2010/main" val="25630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10" grpId="0" animBg="1"/>
      <p:bldP spid="4" grpId="0"/>
      <p:bldP spid="15" grpId="0"/>
      <p:bldP spid="1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463981" y="359169"/>
            <a:ext cx="10515600" cy="840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53A55"/>
                </a:solidFill>
                <a:latin typeface="Arial" panose="020B0604020202020204" pitchFamily="34" charset="0"/>
                <a:ea typeface="Arial Narrow" charset="0"/>
                <a:cs typeface="Arial" panose="020B0604020202020204" pitchFamily="34" charset="0"/>
              </a:rPr>
              <a:t>Other conditions that are important to include?</a:t>
            </a:r>
          </a:p>
        </p:txBody>
      </p:sp>
      <p:sp>
        <p:nvSpPr>
          <p:cNvPr id="3" name="Plassholder for innhold 2"/>
          <p:cNvSpPr txBox="1">
            <a:spLocks/>
          </p:cNvSpPr>
          <p:nvPr/>
        </p:nvSpPr>
        <p:spPr>
          <a:xfrm>
            <a:off x="0" y="3613946"/>
            <a:ext cx="12191999" cy="2817221"/>
          </a:xfrm>
          <a:prstGeom prst="rect">
            <a:avLst/>
          </a:prstGeom>
          <a:solidFill>
            <a:srgbClr val="CFDAF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01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600" b="1"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Conditions</a:t>
            </a:r>
            <a:r>
              <a:rPr kumimoji="0" lang="nb-NO" sz="2600" b="1"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600" b="1"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outside</a:t>
            </a:r>
            <a:r>
              <a:rPr kumimoji="0" lang="nb-NO" sz="2600" b="1"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600" b="1"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own</a:t>
            </a:r>
            <a:r>
              <a:rPr kumimoji="0" lang="nb-NO" sz="2600" b="1"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unit:</a:t>
            </a:r>
          </a:p>
          <a:p>
            <a:pPr marL="622300" marR="0" lvl="0" indent="-2682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Collaborate with other</a:t>
            </a:r>
            <a:r>
              <a:rPr kumimoji="0" lang="en-US" sz="2400" b="0" i="0" u="none" strike="noStrike" kern="1200" cap="none" spc="0" normalizeH="0" noProof="0" dirty="0">
                <a:ln>
                  <a:noFill/>
                </a:ln>
                <a:solidFill>
                  <a:srgbClr val="253A55"/>
                </a:solidFill>
                <a:effectLst/>
                <a:uLnTx/>
                <a:uFillTx/>
                <a:latin typeface="Arial" panose="020B0604020202020204" pitchFamily="34" charset="0"/>
                <a:ea typeface="+mn-ea"/>
                <a:cs typeface="Arial" panose="020B0604020202020204" pitchFamily="34" charset="0"/>
              </a:rPr>
              <a:t> entities across the organization</a:t>
            </a:r>
            <a:endParaRPr kumimoji="0" lang="en-US"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622300" marR="0" lvl="0" indent="-2682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Management and organizational matters at the upper level</a:t>
            </a:r>
          </a:p>
          <a:p>
            <a:pPr marL="622300" marR="0" lvl="0" indent="-26828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Overall systems and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structures</a:t>
            </a:r>
            <a:endPar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622300" lvl="2" indent="-268288">
              <a:defRPr/>
            </a:pP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Organization,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meeting</a:t>
            </a: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structures</a:t>
            </a: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projects</a:t>
            </a: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and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processes</a:t>
            </a:r>
            <a:endPar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622300" lvl="2" indent="-268288">
              <a:defRPr/>
            </a:pP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Digital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tools</a:t>
            </a: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and systems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p:txBody>
      </p:sp>
      <p:sp>
        <p:nvSpPr>
          <p:cNvPr id="4" name="TekstSylinder 3">
            <a:extLst>
              <a:ext uri="{FF2B5EF4-FFF2-40B4-BE49-F238E27FC236}">
                <a16:creationId xmlns:a16="http://schemas.microsoft.com/office/drawing/2014/main" id="{30645B24-9D1D-4295-AEA2-FCD544B4D407}"/>
              </a:ext>
            </a:extLst>
          </p:cNvPr>
          <p:cNvSpPr txBox="1"/>
          <p:nvPr/>
        </p:nvSpPr>
        <p:spPr>
          <a:xfrm>
            <a:off x="6925733" y="1371600"/>
            <a:ext cx="2878667" cy="25230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2D23F9C1-3A0F-43F1-8876-791903692ADE}"/>
              </a:ext>
            </a:extLst>
          </p:cNvPr>
          <p:cNvSpPr txBox="1"/>
          <p:nvPr/>
        </p:nvSpPr>
        <p:spPr>
          <a:xfrm>
            <a:off x="0" y="1431640"/>
            <a:ext cx="12192000" cy="1969770"/>
          </a:xfrm>
          <a:prstGeom prst="rect">
            <a:avLst/>
          </a:prstGeom>
          <a:solidFill>
            <a:srgbClr val="BCD025">
              <a:alpha val="64000"/>
            </a:srgbClr>
          </a:solidFill>
        </p:spPr>
        <p:txBody>
          <a:bodyPr wrap="square" rtlCol="0">
            <a:spAutoFit/>
          </a:bodyPr>
          <a:lstStyle/>
          <a:p>
            <a:pPr marL="347663" marR="0" lvl="0" algn="l" defTabSz="914400" rtl="0" eaLnBrk="1" fontAlgn="auto" latinLnBrk="0" hangingPunct="1">
              <a:lnSpc>
                <a:spcPct val="100000"/>
              </a:lnSpc>
              <a:spcBef>
                <a:spcPts val="0"/>
              </a:spcBef>
              <a:spcAft>
                <a:spcPts val="0"/>
              </a:spcAft>
              <a:buClrTx/>
              <a:buSzTx/>
              <a:tabLst/>
              <a:defRPr/>
            </a:pPr>
            <a:r>
              <a:rPr kumimoji="0" lang="nb-NO" sz="2600" b="1"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Internally</a:t>
            </a:r>
            <a:r>
              <a:rPr kumimoji="0" lang="nb-NO" sz="2600" b="1"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in </a:t>
            </a:r>
            <a:r>
              <a:rPr kumimoji="0" lang="nb-NO" sz="2600" b="1"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own</a:t>
            </a:r>
            <a:r>
              <a:rPr kumimoji="0" lang="nb-NO" sz="2600" b="1"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unit:</a:t>
            </a:r>
          </a:p>
          <a:p>
            <a:pPr marL="622300"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Experiences from the </a:t>
            </a:r>
            <a:r>
              <a:rPr kumimoji="0" lang="en-US"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coronaperiod</a:t>
            </a:r>
            <a:endParaRPr kumimoji="0" lang="en-US"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622300"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Internal</a:t>
            </a:r>
            <a:r>
              <a:rPr kumimoji="0" lang="nb-NO" sz="2400" b="0" i="0" u="none" strike="noStrike" kern="1200" cap="none" spc="0" normalizeH="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400" b="0" i="0" u="none" strike="noStrike" kern="1200" cap="none" spc="0" normalizeH="0" noProof="0" dirty="0" err="1">
                <a:ln>
                  <a:noFill/>
                </a:ln>
                <a:solidFill>
                  <a:srgbClr val="253A55"/>
                </a:solidFill>
                <a:effectLst/>
                <a:uLnTx/>
                <a:uFillTx/>
                <a:latin typeface="Arial" panose="020B0604020202020204" pitchFamily="34" charset="0"/>
                <a:ea typeface="+mn-ea"/>
                <a:cs typeface="Arial" panose="020B0604020202020204" pitchFamily="34" charset="0"/>
              </a:rPr>
              <a:t>organization</a:t>
            </a:r>
            <a:r>
              <a:rPr kumimoji="0" lang="nb-NO" sz="2400" b="0" i="0" u="none" strike="noStrike" kern="1200" cap="none" spc="0" normalizeH="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400" b="0" i="0" u="none" strike="noStrike" kern="1200" cap="none" spc="0" normalizeH="0" noProof="0" dirty="0" err="1">
                <a:ln>
                  <a:noFill/>
                </a:ln>
                <a:solidFill>
                  <a:srgbClr val="253A55"/>
                </a:solidFill>
                <a:effectLst/>
                <a:uLnTx/>
                <a:uFillTx/>
                <a:latin typeface="Arial" panose="020B0604020202020204" pitchFamily="34" charset="0"/>
                <a:ea typeface="+mn-ea"/>
                <a:cs typeface="Arial" panose="020B0604020202020204" pitchFamily="34" charset="0"/>
              </a:rPr>
              <a:t>meeting</a:t>
            </a:r>
            <a:r>
              <a:rPr kumimoji="0" lang="nb-NO" sz="2400" b="0" i="0" u="none" strike="noStrike" kern="1200" cap="none" spc="0" normalizeH="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400" b="0" i="0" u="none" strike="noStrike" kern="1200" cap="none" spc="0" normalizeH="0" noProof="0" dirty="0" err="1">
                <a:ln>
                  <a:noFill/>
                </a:ln>
                <a:solidFill>
                  <a:srgbClr val="253A55"/>
                </a:solidFill>
                <a:effectLst/>
                <a:uLnTx/>
                <a:uFillTx/>
                <a:latin typeface="Arial" panose="020B0604020202020204" pitchFamily="34" charset="0"/>
                <a:ea typeface="+mn-ea"/>
                <a:cs typeface="Arial" panose="020B0604020202020204" pitchFamily="34" charset="0"/>
              </a:rPr>
              <a:t>structures</a:t>
            </a:r>
            <a:r>
              <a:rPr kumimoji="0" lang="nb-NO" sz="2400" b="0" i="0" u="none" strike="noStrike" kern="1200" cap="none" spc="0" normalizeH="0" noProof="0" dirty="0">
                <a:ln>
                  <a:noFill/>
                </a:ln>
                <a:solidFill>
                  <a:srgbClr val="253A55"/>
                </a:solidFill>
                <a:effectLst/>
                <a:uLnTx/>
                <a:uFillTx/>
                <a:latin typeface="Arial" panose="020B0604020202020204" pitchFamily="34" charset="0"/>
                <a:ea typeface="+mn-ea"/>
                <a:cs typeface="Arial" panose="020B0604020202020204" pitchFamily="34" charset="0"/>
              </a:rPr>
              <a:t>, </a:t>
            </a:r>
            <a:r>
              <a:rPr kumimoji="0" lang="nb-NO" sz="2400" b="0" i="0" u="none" strike="noStrike" kern="1200" cap="none" spc="0" normalizeH="0" noProof="0" dirty="0" err="1">
                <a:ln>
                  <a:noFill/>
                </a:ln>
                <a:solidFill>
                  <a:srgbClr val="253A55"/>
                </a:solidFill>
                <a:effectLst/>
                <a:uLnTx/>
                <a:uFillTx/>
                <a:latin typeface="Arial" panose="020B0604020202020204" pitchFamily="34" charset="0"/>
                <a:ea typeface="+mn-ea"/>
                <a:cs typeface="Arial" panose="020B0604020202020204" pitchFamily="34" charset="0"/>
              </a:rPr>
              <a:t>projects</a:t>
            </a:r>
            <a:r>
              <a:rPr kumimoji="0" lang="nb-NO" sz="2400" b="0" i="0" u="none" strike="noStrike" kern="1200" cap="none" spc="0" normalizeH="0" noProof="0" dirty="0">
                <a:ln>
                  <a:noFill/>
                </a:ln>
                <a:solidFill>
                  <a:srgbClr val="253A55"/>
                </a:solidFill>
                <a:effectLst/>
                <a:uLnTx/>
                <a:uFillTx/>
                <a:latin typeface="Arial" panose="020B0604020202020204" pitchFamily="34" charset="0"/>
                <a:ea typeface="+mn-ea"/>
                <a:cs typeface="Arial" panose="020B0604020202020204" pitchFamily="34" charset="0"/>
              </a:rPr>
              <a:t> and </a:t>
            </a:r>
            <a:r>
              <a:rPr kumimoji="0" lang="nb-NO" sz="2400" b="0" i="0" u="none" strike="noStrike" kern="1200" cap="none" spc="0" normalizeH="0" noProof="0" dirty="0" err="1">
                <a:ln>
                  <a:noFill/>
                </a:ln>
                <a:solidFill>
                  <a:srgbClr val="253A55"/>
                </a:solidFill>
                <a:effectLst/>
                <a:uLnTx/>
                <a:uFillTx/>
                <a:latin typeface="Arial" panose="020B0604020202020204" pitchFamily="34" charset="0"/>
                <a:ea typeface="+mn-ea"/>
                <a:cs typeface="Arial" panose="020B0604020202020204" pitchFamily="34" charset="0"/>
              </a:rPr>
              <a:t>processes</a:t>
            </a:r>
            <a:endPar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622300"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Cultural </a:t>
            </a: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diversity</a:t>
            </a:r>
            <a:endPar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endParaRPr>
          </a:p>
          <a:p>
            <a:pPr marL="622300" marR="0" lvl="0" indent="-2682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253A55"/>
                </a:solidFill>
                <a:effectLst/>
                <a:uLnTx/>
                <a:uFillTx/>
                <a:latin typeface="Arial" panose="020B0604020202020204" pitchFamily="34" charset="0"/>
                <a:ea typeface="+mn-ea"/>
                <a:cs typeface="Arial" panose="020B0604020202020204" pitchFamily="34" charset="0"/>
              </a:rPr>
              <a:t>Geographical</a:t>
            </a:r>
            <a:r>
              <a:rPr kumimoji="0" lang="nb-NO" sz="2400" b="0" i="0" u="none" strike="noStrike" kern="1200" cap="none" spc="0" normalizeH="0" baseline="0" noProof="0" dirty="0">
                <a:ln>
                  <a:noFill/>
                </a:ln>
                <a:solidFill>
                  <a:srgbClr val="253A55"/>
                </a:solidFill>
                <a:effectLst/>
                <a:uLnTx/>
                <a:uFillTx/>
                <a:latin typeface="Arial" panose="020B0604020202020204" pitchFamily="34" charset="0"/>
                <a:ea typeface="+mn-ea"/>
                <a:cs typeface="Arial" panose="020B0604020202020204" pitchFamily="34" charset="0"/>
              </a:rPr>
              <a:t> location</a:t>
            </a:r>
          </a:p>
        </p:txBody>
      </p:sp>
    </p:spTree>
    <p:extLst>
      <p:ext uri="{BB962C8B-B14F-4D97-AF65-F5344CB8AC3E}">
        <p14:creationId xmlns:p14="http://schemas.microsoft.com/office/powerpoint/2010/main" val="5442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4294967295"/>
          </p:nvPr>
        </p:nvSpPr>
        <p:spPr>
          <a:xfrm>
            <a:off x="637431" y="2634212"/>
            <a:ext cx="11081159" cy="2721313"/>
          </a:xfrm>
        </p:spPr>
        <p:txBody>
          <a:bodyPr>
            <a:normAutofit/>
          </a:bodyPr>
          <a:lstStyle/>
          <a:p>
            <a:pPr marL="0" indent="0">
              <a:spcBef>
                <a:spcPts val="0"/>
              </a:spcBef>
              <a:spcAft>
                <a:spcPts val="600"/>
              </a:spcAft>
              <a:buNone/>
            </a:pPr>
            <a:r>
              <a:rPr lang="nb-NO" b="1" dirty="0">
                <a:solidFill>
                  <a:srgbClr val="00509E"/>
                </a:solidFill>
                <a:latin typeface="Arial" panose="020B0604020202020204" pitchFamily="34" charset="0"/>
                <a:cs typeface="Arial" panose="020B0604020202020204" pitchFamily="34" charset="0"/>
              </a:rPr>
              <a:t>Agenda</a:t>
            </a:r>
            <a:r>
              <a:rPr lang="nb-NO" sz="3000" b="1" dirty="0">
                <a:solidFill>
                  <a:srgbClr val="00509E"/>
                </a:solidFill>
                <a:latin typeface="Arial" panose="020B0604020202020204" pitchFamily="34" charset="0"/>
                <a:cs typeface="Arial" panose="020B0604020202020204" pitchFamily="34" charset="0"/>
              </a:rPr>
              <a:t>:</a:t>
            </a:r>
          </a:p>
          <a:p>
            <a:pPr>
              <a:spcBef>
                <a:spcPts val="0"/>
              </a:spcBef>
              <a:spcAft>
                <a:spcPts val="600"/>
              </a:spcAft>
            </a:pPr>
            <a:r>
              <a:rPr lang="en-US" dirty="0">
                <a:solidFill>
                  <a:srgbClr val="00509E"/>
                </a:solidFill>
                <a:latin typeface="Arial" panose="020B0604020202020204" pitchFamily="34" charset="0"/>
                <a:cs typeface="Arial" panose="020B0604020202020204" pitchFamily="34" charset="0"/>
              </a:rPr>
              <a:t>Work environment development - why and how?</a:t>
            </a:r>
          </a:p>
          <a:p>
            <a:pPr>
              <a:spcBef>
                <a:spcPts val="0"/>
              </a:spcBef>
              <a:spcAft>
                <a:spcPts val="600"/>
              </a:spcAft>
            </a:pPr>
            <a:r>
              <a:rPr lang="en-US" dirty="0">
                <a:solidFill>
                  <a:srgbClr val="00509E"/>
                </a:solidFill>
                <a:latin typeface="Arial" panose="020B0604020202020204" pitchFamily="34" charset="0"/>
                <a:cs typeface="Arial" panose="020B0604020202020204" pitchFamily="34" charset="0"/>
              </a:rPr>
              <a:t>Presentation of survey report</a:t>
            </a:r>
          </a:p>
          <a:p>
            <a:pPr>
              <a:spcBef>
                <a:spcPts val="0"/>
              </a:spcBef>
              <a:spcAft>
                <a:spcPts val="600"/>
              </a:spcAft>
            </a:pPr>
            <a:r>
              <a:rPr lang="en-US" dirty="0">
                <a:solidFill>
                  <a:srgbClr val="00509E"/>
                </a:solidFill>
                <a:latin typeface="Arial" panose="020B0604020202020204" pitchFamily="34" charset="0"/>
                <a:cs typeface="Arial" panose="020B0604020202020204" pitchFamily="34" charset="0"/>
              </a:rPr>
              <a:t>Map areas to preserve and develop (group work)</a:t>
            </a:r>
          </a:p>
          <a:p>
            <a:pPr>
              <a:spcBef>
                <a:spcPts val="0"/>
              </a:spcBef>
              <a:spcAft>
                <a:spcPts val="600"/>
              </a:spcAft>
            </a:pPr>
            <a:r>
              <a:rPr lang="en-US" dirty="0">
                <a:solidFill>
                  <a:srgbClr val="00509E"/>
                </a:solidFill>
                <a:latin typeface="Arial" panose="020B0604020202020204" pitchFamily="34" charset="0"/>
                <a:cs typeface="Arial" panose="020B0604020202020204" pitchFamily="34" charset="0"/>
              </a:rPr>
              <a:t>Summary and way forward</a:t>
            </a:r>
            <a:endParaRPr lang="en-GB" dirty="0">
              <a:solidFill>
                <a:srgbClr val="00509E"/>
              </a:solidFill>
              <a:latin typeface="Arial" panose="020B0604020202020204" pitchFamily="34" charset="0"/>
              <a:cs typeface="Arial" panose="020B0604020202020204" pitchFamily="34" charset="0"/>
            </a:endParaRPr>
          </a:p>
        </p:txBody>
      </p:sp>
      <p:pic>
        <p:nvPicPr>
          <p:cNvPr id="2" name="Bilde 1"/>
          <p:cNvPicPr/>
          <p:nvPr/>
        </p:nvPicPr>
        <p:blipFill>
          <a:blip r:embed="rId3"/>
          <a:stretch>
            <a:fillRect/>
          </a:stretch>
        </p:blipFill>
        <p:spPr>
          <a:xfrm>
            <a:off x="3181353" y="1773238"/>
            <a:ext cx="5026025" cy="576263"/>
          </a:xfrm>
          <a:prstGeom prst="rect">
            <a:avLst/>
          </a:prstGeom>
        </p:spPr>
      </p:pic>
      <p:pic>
        <p:nvPicPr>
          <p:cNvPr id="7" name="Bilde 6"/>
          <p:cNvPicPr/>
          <p:nvPr/>
        </p:nvPicPr>
        <p:blipFill>
          <a:blip r:embed="rId4"/>
          <a:stretch>
            <a:fillRect/>
          </a:stretch>
        </p:blipFill>
        <p:spPr>
          <a:xfrm>
            <a:off x="2247901" y="2308227"/>
            <a:ext cx="3232151" cy="485775"/>
          </a:xfrm>
          <a:prstGeom prst="rect">
            <a:avLst/>
          </a:prstGeom>
        </p:spPr>
      </p:pic>
      <p:pic>
        <p:nvPicPr>
          <p:cNvPr id="11" name="Bilde 10"/>
          <p:cNvPicPr/>
          <p:nvPr/>
        </p:nvPicPr>
        <p:blipFill>
          <a:blip r:embed="rId5"/>
          <a:stretch>
            <a:fillRect/>
          </a:stretch>
        </p:blipFill>
        <p:spPr>
          <a:xfrm>
            <a:off x="2247902" y="3768650"/>
            <a:ext cx="2944813" cy="452439"/>
          </a:xfrm>
          <a:prstGeom prst="rect">
            <a:avLst/>
          </a:prstGeom>
        </p:spPr>
      </p:pic>
      <p:pic>
        <p:nvPicPr>
          <p:cNvPr id="14" name="Bilde 13"/>
          <p:cNvPicPr/>
          <p:nvPr/>
        </p:nvPicPr>
        <p:blipFill>
          <a:blip r:embed="rId6"/>
          <a:stretch>
            <a:fillRect/>
          </a:stretch>
        </p:blipFill>
        <p:spPr>
          <a:xfrm>
            <a:off x="2064705" y="3157221"/>
            <a:ext cx="2198687" cy="519113"/>
          </a:xfrm>
          <a:prstGeom prst="rect">
            <a:avLst/>
          </a:prstGeom>
        </p:spPr>
      </p:pic>
      <p:pic>
        <p:nvPicPr>
          <p:cNvPr id="6" name="Bilde 5">
            <a:extLst>
              <a:ext uri="{FF2B5EF4-FFF2-40B4-BE49-F238E27FC236}">
                <a16:creationId xmlns:a16="http://schemas.microsoft.com/office/drawing/2014/main" id="{AEE1EA58-30B0-4813-AFE0-C4E39CC5CE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9716" y="299309"/>
            <a:ext cx="4208298" cy="2008918"/>
          </a:xfrm>
          <a:prstGeom prst="rect">
            <a:avLst/>
          </a:prstGeom>
        </p:spPr>
      </p:pic>
    </p:spTree>
    <p:extLst>
      <p:ext uri="{BB962C8B-B14F-4D97-AF65-F5344CB8AC3E}">
        <p14:creationId xmlns:p14="http://schemas.microsoft.com/office/powerpoint/2010/main" val="186087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68" y="228336"/>
            <a:ext cx="11431664" cy="754068"/>
          </a:xfrm>
        </p:spPr>
        <p:txBody>
          <a:bodyPr>
            <a:normAutofit fontScale="90000"/>
          </a:bodyPr>
          <a:lstStyle/>
          <a:p>
            <a:r>
              <a:rPr lang="nb-NO" dirty="0">
                <a:solidFill>
                  <a:srgbClr val="253A55"/>
                </a:solidFill>
                <a:latin typeface="Arial" panose="020B0604020202020204" pitchFamily="34" charset="0"/>
                <a:cs typeface="Arial" panose="020B0604020202020204" pitchFamily="34" charset="0"/>
              </a:rPr>
              <a:t>Focus </a:t>
            </a:r>
            <a:r>
              <a:rPr lang="nb-NO" dirty="0" err="1">
                <a:solidFill>
                  <a:srgbClr val="253A55"/>
                </a:solidFill>
                <a:latin typeface="Arial" panose="020B0604020202020204" pitchFamily="34" charset="0"/>
                <a:cs typeface="Arial" panose="020B0604020202020204" pitchFamily="34" charset="0"/>
              </a:rPr>
              <a:t>on</a:t>
            </a:r>
            <a:r>
              <a:rPr lang="nb-NO" dirty="0">
                <a:solidFill>
                  <a:srgbClr val="253A55"/>
                </a:solidFill>
                <a:latin typeface="Arial" panose="020B0604020202020204" pitchFamily="34" charset="0"/>
                <a:cs typeface="Arial" panose="020B0604020202020204" pitchFamily="34" charset="0"/>
              </a:rPr>
              <a:t> </a:t>
            </a:r>
            <a:r>
              <a:rPr lang="nb-NO" dirty="0" err="1">
                <a:solidFill>
                  <a:srgbClr val="253A55"/>
                </a:solidFill>
                <a:latin typeface="Arial" panose="020B0604020202020204" pitchFamily="34" charset="0"/>
                <a:cs typeface="Arial" panose="020B0604020202020204" pitchFamily="34" charset="0"/>
              </a:rPr>
              <a:t>the</a:t>
            </a:r>
            <a:r>
              <a:rPr lang="nb-NO" dirty="0">
                <a:solidFill>
                  <a:srgbClr val="253A55"/>
                </a:solidFill>
                <a:latin typeface="Arial" panose="020B0604020202020204" pitchFamily="34" charset="0"/>
                <a:cs typeface="Arial" panose="020B0604020202020204" pitchFamily="34" charset="0"/>
              </a:rPr>
              <a:t> areas </a:t>
            </a:r>
            <a:r>
              <a:rPr lang="nb-NO" dirty="0" err="1">
                <a:solidFill>
                  <a:srgbClr val="253A55"/>
                </a:solidFill>
                <a:latin typeface="Arial" panose="020B0604020202020204" pitchFamily="34" charset="0"/>
                <a:cs typeface="Arial" panose="020B0604020202020204" pitchFamily="34" charset="0"/>
              </a:rPr>
              <a:t>you</a:t>
            </a:r>
            <a:r>
              <a:rPr lang="nb-NO" dirty="0">
                <a:solidFill>
                  <a:srgbClr val="253A55"/>
                </a:solidFill>
                <a:latin typeface="Arial" panose="020B0604020202020204" pitchFamily="34" charset="0"/>
                <a:cs typeface="Arial" panose="020B0604020202020204" pitchFamily="34" charset="0"/>
              </a:rPr>
              <a:t> </a:t>
            </a:r>
            <a:br>
              <a:rPr lang="nb-NO" dirty="0">
                <a:solidFill>
                  <a:srgbClr val="253A55"/>
                </a:solidFill>
                <a:latin typeface="Arial" panose="020B0604020202020204" pitchFamily="34" charset="0"/>
                <a:cs typeface="Arial" panose="020B0604020202020204" pitchFamily="34" charset="0"/>
              </a:rPr>
            </a:br>
            <a:r>
              <a:rPr lang="nb-NO" dirty="0" err="1">
                <a:solidFill>
                  <a:srgbClr val="253A55"/>
                </a:solidFill>
                <a:latin typeface="Arial" panose="020B0604020202020204" pitchFamily="34" charset="0"/>
                <a:cs typeface="Arial" panose="020B0604020202020204" pitchFamily="34" charset="0"/>
              </a:rPr>
              <a:t>can</a:t>
            </a:r>
            <a:r>
              <a:rPr lang="nb-NO" dirty="0">
                <a:solidFill>
                  <a:srgbClr val="253A55"/>
                </a:solidFill>
                <a:latin typeface="Arial" panose="020B0604020202020204" pitchFamily="34" charset="0"/>
                <a:cs typeface="Arial" panose="020B0604020202020204" pitchFamily="34" charset="0"/>
              </a:rPr>
              <a:t> </a:t>
            </a:r>
            <a:r>
              <a:rPr lang="nb-NO" dirty="0" err="1">
                <a:solidFill>
                  <a:srgbClr val="253A55"/>
                </a:solidFill>
                <a:latin typeface="Arial" panose="020B0604020202020204" pitchFamily="34" charset="0"/>
                <a:cs typeface="Arial" panose="020B0604020202020204" pitchFamily="34" charset="0"/>
              </a:rPr>
              <a:t>influence</a:t>
            </a:r>
            <a:endParaRPr lang="nb-NO" dirty="0">
              <a:solidFill>
                <a:srgbClr val="253A55"/>
              </a:solidFill>
              <a:latin typeface="Arial" panose="020B0604020202020204" pitchFamily="34" charset="0"/>
              <a:cs typeface="Arial" panose="020B0604020202020204" pitchFamily="34" charset="0"/>
            </a:endParaRPr>
          </a:p>
        </p:txBody>
      </p:sp>
      <p:sp>
        <p:nvSpPr>
          <p:cNvPr id="16" name="Oval 15"/>
          <p:cNvSpPr/>
          <p:nvPr/>
        </p:nvSpPr>
        <p:spPr>
          <a:xfrm>
            <a:off x="2644305" y="724639"/>
            <a:ext cx="8382283" cy="5808763"/>
          </a:xfrm>
          <a:prstGeom prst="ellipse">
            <a:avLst/>
          </a:prstGeom>
          <a:solidFill>
            <a:srgbClr val="FDD9B5"/>
          </a:solidFill>
          <a:ln w="12700" cap="flat" cmpd="sng" algn="ctr">
            <a:solidFill>
              <a:srgbClr val="70AD47">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3403933" y="1583979"/>
            <a:ext cx="6920474" cy="5124931"/>
          </a:xfrm>
          <a:prstGeom prst="ellipse">
            <a:avLst/>
          </a:prstGeom>
          <a:solidFill>
            <a:srgbClr val="CFDAF1"/>
          </a:solidFill>
          <a:ln w="12700" cap="flat" cmpd="sng" algn="ctr">
            <a:solidFill>
              <a:srgbClr val="CFDAF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253A55"/>
              </a:solidFill>
              <a:effectLst/>
              <a:uLnTx/>
              <a:uFillTx/>
              <a:latin typeface="Calibri" panose="020F0502020204030204"/>
              <a:ea typeface="+mn-ea"/>
              <a:cs typeface="+mn-cs"/>
            </a:endParaRPr>
          </a:p>
        </p:txBody>
      </p:sp>
      <p:sp>
        <p:nvSpPr>
          <p:cNvPr id="18" name="Oval 17"/>
          <p:cNvSpPr/>
          <p:nvPr/>
        </p:nvSpPr>
        <p:spPr>
          <a:xfrm>
            <a:off x="4389918" y="2485991"/>
            <a:ext cx="4981976" cy="4234233"/>
          </a:xfrm>
          <a:prstGeom prst="ellipse">
            <a:avLst/>
          </a:prstGeom>
          <a:solidFill>
            <a:srgbClr val="BCD025">
              <a:alpha val="64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5494646" y="1727209"/>
            <a:ext cx="2681599" cy="615553"/>
          </a:xfrm>
          <a:prstGeom prst="rect">
            <a:avLst/>
          </a:prstGeom>
          <a:noFill/>
        </p:spPr>
        <p:txBody>
          <a:bodyPr wrap="square" rtlCol="0">
            <a:spAutoFit/>
          </a:bodyPr>
          <a:lstStyle/>
          <a:p>
            <a:pPr algn="ctr" defTabSz="914400"/>
            <a:r>
              <a:rPr lang="en-US" sz="1800" b="1" dirty="0">
                <a:solidFill>
                  <a:srgbClr val="253A55"/>
                </a:solidFill>
                <a:latin typeface="Arial" panose="020B0604020202020204" pitchFamily="34" charset="0"/>
                <a:cs typeface="Arial" panose="020B0604020202020204" pitchFamily="34" charset="0"/>
              </a:rPr>
              <a:t>Overlying Unit</a:t>
            </a:r>
            <a:endParaRPr lang="en-US" sz="1800" dirty="0">
              <a:solidFill>
                <a:srgbClr val="253A55"/>
              </a:solidFill>
              <a:latin typeface="Arial" panose="020B0604020202020204" pitchFamily="34" charset="0"/>
              <a:cs typeface="Arial" panose="020B0604020202020204" pitchFamily="34" charset="0"/>
            </a:endParaRPr>
          </a:p>
          <a:p>
            <a:pPr algn="ctr" defTabSz="914400"/>
            <a:r>
              <a:rPr lang="en-US" sz="1600" dirty="0">
                <a:solidFill>
                  <a:srgbClr val="253A55"/>
                </a:solidFill>
                <a:latin typeface="Arial" panose="020B0604020202020204" pitchFamily="34" charset="0"/>
                <a:cs typeface="Arial" panose="020B0604020202020204" pitchFamily="34" charset="0"/>
              </a:rPr>
              <a:t>Some degree of influence </a:t>
            </a:r>
          </a:p>
        </p:txBody>
      </p:sp>
      <p:sp>
        <p:nvSpPr>
          <p:cNvPr id="21" name="TextBox 20"/>
          <p:cNvSpPr txBox="1"/>
          <p:nvPr/>
        </p:nvSpPr>
        <p:spPr>
          <a:xfrm>
            <a:off x="4749805" y="892812"/>
            <a:ext cx="4446270" cy="615553"/>
          </a:xfrm>
          <a:prstGeom prst="rect">
            <a:avLst/>
          </a:prstGeom>
          <a:noFill/>
        </p:spPr>
        <p:txBody>
          <a:bodyPr wrap="square" rtlCol="0">
            <a:spAutoFit/>
          </a:bodyPr>
          <a:lstStyle/>
          <a:p>
            <a:pPr algn="ctr" defTabSz="914400"/>
            <a:r>
              <a:rPr lang="en-US" sz="1800" b="1" dirty="0">
                <a:solidFill>
                  <a:srgbClr val="90552A"/>
                </a:solidFill>
                <a:latin typeface="Arial" panose="020B0604020202020204" pitchFamily="34" charset="0"/>
                <a:cs typeface="Arial" panose="020B0604020202020204" pitchFamily="34" charset="0"/>
              </a:rPr>
              <a:t>External factors </a:t>
            </a:r>
          </a:p>
          <a:p>
            <a:pPr algn="ctr" defTabSz="914400"/>
            <a:r>
              <a:rPr lang="en-US" sz="1600" dirty="0">
                <a:solidFill>
                  <a:srgbClr val="90552A"/>
                </a:solidFill>
                <a:latin typeface="Arial" panose="020B0604020202020204" pitchFamily="34" charset="0"/>
                <a:cs typeface="Arial" panose="020B0604020202020204" pitchFamily="34" charset="0"/>
              </a:rPr>
              <a:t>Small degree of influence</a:t>
            </a:r>
          </a:p>
        </p:txBody>
      </p:sp>
      <p:sp>
        <p:nvSpPr>
          <p:cNvPr id="23" name="TextBox 22"/>
          <p:cNvSpPr txBox="1"/>
          <p:nvPr/>
        </p:nvSpPr>
        <p:spPr>
          <a:xfrm>
            <a:off x="9026539" y="1651843"/>
            <a:ext cx="1240419" cy="461665"/>
          </a:xfrm>
          <a:prstGeom prst="rect">
            <a:avLst/>
          </a:prstGeom>
          <a:noFill/>
        </p:spPr>
        <p:txBody>
          <a:bodyPr wrap="square" rtlCol="0">
            <a:spAutoFit/>
          </a:bodyPr>
          <a:lstStyle/>
          <a:p>
            <a:pPr defTabSz="914400"/>
            <a:r>
              <a:rPr lang="en-US" sz="1200" dirty="0">
                <a:solidFill>
                  <a:srgbClr val="90552A"/>
                </a:solidFill>
                <a:latin typeface="Arial" panose="020B0604020202020204" pitchFamily="34" charset="0"/>
                <a:cs typeface="Arial" panose="020B0604020202020204" pitchFamily="34" charset="0"/>
              </a:rPr>
              <a:t>Norwegian laws</a:t>
            </a:r>
          </a:p>
        </p:txBody>
      </p:sp>
      <p:sp>
        <p:nvSpPr>
          <p:cNvPr id="24" name="TextBox 23"/>
          <p:cNvSpPr txBox="1"/>
          <p:nvPr/>
        </p:nvSpPr>
        <p:spPr>
          <a:xfrm>
            <a:off x="10022588" y="2884163"/>
            <a:ext cx="1309035" cy="276999"/>
          </a:xfrm>
          <a:prstGeom prst="rect">
            <a:avLst/>
          </a:prstGeom>
          <a:noFill/>
        </p:spPr>
        <p:txBody>
          <a:bodyPr wrap="square" rtlCol="0">
            <a:spAutoFit/>
          </a:bodyPr>
          <a:lstStyle/>
          <a:p>
            <a:pPr defTabSz="914400"/>
            <a:r>
              <a:rPr lang="en-US" sz="1200" dirty="0">
                <a:solidFill>
                  <a:srgbClr val="90552A"/>
                </a:solidFill>
                <a:latin typeface="Arial" panose="020B0604020202020204" pitchFamily="34" charset="0"/>
                <a:cs typeface="Arial" panose="020B0604020202020204" pitchFamily="34" charset="0"/>
              </a:rPr>
              <a:t>Framework</a:t>
            </a:r>
          </a:p>
        </p:txBody>
      </p:sp>
      <p:sp>
        <p:nvSpPr>
          <p:cNvPr id="27" name="TextBox 26"/>
          <p:cNvSpPr txBox="1"/>
          <p:nvPr/>
        </p:nvSpPr>
        <p:spPr>
          <a:xfrm>
            <a:off x="3527145" y="1721000"/>
            <a:ext cx="1614785" cy="830997"/>
          </a:xfrm>
          <a:prstGeom prst="rect">
            <a:avLst/>
          </a:prstGeom>
          <a:noFill/>
        </p:spPr>
        <p:txBody>
          <a:bodyPr wrap="square" rtlCol="0">
            <a:spAutoFit/>
          </a:bodyPr>
          <a:lstStyle/>
          <a:p>
            <a:pPr defTabSz="914400"/>
            <a:r>
              <a:rPr lang="en-US" sz="1200" dirty="0">
                <a:solidFill>
                  <a:srgbClr val="90552A"/>
                </a:solidFill>
                <a:latin typeface="Arial" panose="020B0604020202020204" pitchFamily="34" charset="0"/>
                <a:cs typeface="Arial" panose="020B0604020202020204" pitchFamily="34" charset="0"/>
              </a:rPr>
              <a:t>Demands </a:t>
            </a:r>
          </a:p>
          <a:p>
            <a:pPr defTabSz="914400"/>
            <a:r>
              <a:rPr lang="en-US" sz="1200" dirty="0">
                <a:solidFill>
                  <a:srgbClr val="90552A"/>
                </a:solidFill>
                <a:latin typeface="Arial" panose="020B0604020202020204" pitchFamily="34" charset="0"/>
                <a:cs typeface="Arial" panose="020B0604020202020204" pitchFamily="34" charset="0"/>
              </a:rPr>
              <a:t>and expectations </a:t>
            </a:r>
          </a:p>
          <a:p>
            <a:pPr defTabSz="914400"/>
            <a:r>
              <a:rPr lang="en-US" sz="1200" dirty="0">
                <a:solidFill>
                  <a:srgbClr val="90552A"/>
                </a:solidFill>
                <a:latin typeface="Arial" panose="020B0604020202020204" pitchFamily="34" charset="0"/>
                <a:cs typeface="Arial" panose="020B0604020202020204" pitchFamily="34" charset="0"/>
              </a:rPr>
              <a:t>of the </a:t>
            </a:r>
          </a:p>
          <a:p>
            <a:pPr defTabSz="914400"/>
            <a:r>
              <a:rPr lang="en-US" sz="1200" dirty="0">
                <a:solidFill>
                  <a:srgbClr val="90552A"/>
                </a:solidFill>
                <a:latin typeface="Arial" panose="020B0604020202020204" pitchFamily="34" charset="0"/>
                <a:cs typeface="Arial" panose="020B0604020202020204" pitchFamily="34" charset="0"/>
              </a:rPr>
              <a:t>Government</a:t>
            </a:r>
          </a:p>
        </p:txBody>
      </p:sp>
      <p:sp>
        <p:nvSpPr>
          <p:cNvPr id="28" name="TextBox 27"/>
          <p:cNvSpPr txBox="1"/>
          <p:nvPr/>
        </p:nvSpPr>
        <p:spPr>
          <a:xfrm>
            <a:off x="2645429" y="3119002"/>
            <a:ext cx="985985" cy="461665"/>
          </a:xfrm>
          <a:prstGeom prst="rect">
            <a:avLst/>
          </a:prstGeom>
          <a:noFill/>
        </p:spPr>
        <p:txBody>
          <a:bodyPr wrap="square" rtlCol="0">
            <a:spAutoFit/>
          </a:bodyPr>
          <a:lstStyle/>
          <a:p>
            <a:pPr defTabSz="914400"/>
            <a:r>
              <a:rPr lang="en-US" sz="1200" dirty="0">
                <a:solidFill>
                  <a:srgbClr val="90552A"/>
                </a:solidFill>
                <a:latin typeface="Arial" panose="020B0604020202020204" pitchFamily="34" charset="0"/>
                <a:cs typeface="Arial" panose="020B0604020202020204" pitchFamily="34" charset="0"/>
              </a:rPr>
              <a:t>Model of Financing</a:t>
            </a:r>
          </a:p>
        </p:txBody>
      </p:sp>
      <p:sp>
        <p:nvSpPr>
          <p:cNvPr id="30" name="TextBox 29"/>
          <p:cNvSpPr txBox="1"/>
          <p:nvPr/>
        </p:nvSpPr>
        <p:spPr>
          <a:xfrm>
            <a:off x="8333809" y="2375077"/>
            <a:ext cx="1335112" cy="461665"/>
          </a:xfrm>
          <a:prstGeom prst="rect">
            <a:avLst/>
          </a:prstGeom>
          <a:noFill/>
        </p:spPr>
        <p:txBody>
          <a:bodyPr wrap="square" rtlCol="0">
            <a:spAutoFit/>
          </a:bodyPr>
          <a:lstStyle/>
          <a:p>
            <a:r>
              <a:rPr lang="en-US" sz="1200" dirty="0">
                <a:solidFill>
                  <a:srgbClr val="253A55"/>
                </a:solidFill>
                <a:latin typeface="Arial" panose="020B0604020202020204" pitchFamily="34" charset="0"/>
                <a:cs typeface="Arial" panose="020B0604020202020204" pitchFamily="34" charset="0"/>
              </a:rPr>
              <a:t>Administrational systems</a:t>
            </a:r>
          </a:p>
        </p:txBody>
      </p:sp>
      <p:sp>
        <p:nvSpPr>
          <p:cNvPr id="31" name="TextBox 30"/>
          <p:cNvSpPr txBox="1"/>
          <p:nvPr/>
        </p:nvSpPr>
        <p:spPr>
          <a:xfrm>
            <a:off x="9087820" y="3359879"/>
            <a:ext cx="1309035" cy="461665"/>
          </a:xfrm>
          <a:prstGeom prst="rect">
            <a:avLst/>
          </a:prstGeom>
          <a:noFill/>
        </p:spPr>
        <p:txBody>
          <a:bodyPr wrap="square" rtlCol="0">
            <a:spAutoFit/>
          </a:bodyPr>
          <a:lstStyle/>
          <a:p>
            <a:r>
              <a:rPr lang="en-US" sz="1200" dirty="0">
                <a:solidFill>
                  <a:srgbClr val="253A55"/>
                </a:solidFill>
                <a:latin typeface="Arial" panose="020B0604020202020204" pitchFamily="34" charset="0"/>
                <a:cs typeface="Arial" panose="020B0604020202020204" pitchFamily="34" charset="0"/>
              </a:rPr>
              <a:t>Organization of overlying units</a:t>
            </a:r>
          </a:p>
        </p:txBody>
      </p:sp>
      <p:sp>
        <p:nvSpPr>
          <p:cNvPr id="32" name="TextBox 31"/>
          <p:cNvSpPr txBox="1"/>
          <p:nvPr/>
        </p:nvSpPr>
        <p:spPr>
          <a:xfrm>
            <a:off x="9340074" y="4419112"/>
            <a:ext cx="1067983" cy="646331"/>
          </a:xfrm>
          <a:prstGeom prst="rect">
            <a:avLst/>
          </a:prstGeom>
          <a:noFill/>
        </p:spPr>
        <p:txBody>
          <a:bodyPr wrap="square" rtlCol="0">
            <a:spAutoFit/>
          </a:bodyPr>
          <a:lstStyle/>
          <a:p>
            <a:r>
              <a:rPr lang="en-US" sz="1200" dirty="0">
                <a:solidFill>
                  <a:srgbClr val="253A55"/>
                </a:solidFill>
                <a:latin typeface="Arial" panose="020B0604020202020204" pitchFamily="34" charset="0"/>
                <a:cs typeface="Arial" panose="020B0604020202020204" pitchFamily="34" charset="0"/>
              </a:rPr>
              <a:t>Decision making structure</a:t>
            </a:r>
          </a:p>
        </p:txBody>
      </p:sp>
      <p:sp>
        <p:nvSpPr>
          <p:cNvPr id="33" name="TextBox 32"/>
          <p:cNvSpPr txBox="1"/>
          <p:nvPr/>
        </p:nvSpPr>
        <p:spPr>
          <a:xfrm>
            <a:off x="3853515" y="2754327"/>
            <a:ext cx="1067983" cy="646331"/>
          </a:xfrm>
          <a:prstGeom prst="rect">
            <a:avLst/>
          </a:prstGeom>
          <a:noFill/>
        </p:spPr>
        <p:txBody>
          <a:bodyPr wrap="square" rtlCol="0">
            <a:spAutoFit/>
          </a:bodyPr>
          <a:lstStyle/>
          <a:p>
            <a:r>
              <a:rPr lang="nb-NO" sz="1200" dirty="0">
                <a:solidFill>
                  <a:srgbClr val="253A55"/>
                </a:solidFill>
                <a:latin typeface="Arial" panose="020B0604020202020204" pitchFamily="34" charset="0"/>
                <a:cs typeface="Arial" panose="020B0604020202020204" pitchFamily="34" charset="0"/>
              </a:rPr>
              <a:t>UiO policy and guidelines</a:t>
            </a:r>
          </a:p>
        </p:txBody>
      </p:sp>
      <p:sp>
        <p:nvSpPr>
          <p:cNvPr id="34" name="TextBox 33"/>
          <p:cNvSpPr txBox="1"/>
          <p:nvPr/>
        </p:nvSpPr>
        <p:spPr>
          <a:xfrm>
            <a:off x="3373404" y="3631799"/>
            <a:ext cx="1159283" cy="830997"/>
          </a:xfrm>
          <a:prstGeom prst="rect">
            <a:avLst/>
          </a:prstGeom>
          <a:noFill/>
        </p:spPr>
        <p:txBody>
          <a:bodyPr wrap="square" rtlCol="0">
            <a:spAutoFit/>
          </a:bodyPr>
          <a:lstStyle/>
          <a:p>
            <a:r>
              <a:rPr lang="en-US" sz="1200" dirty="0">
                <a:solidFill>
                  <a:srgbClr val="253A55"/>
                </a:solidFill>
                <a:latin typeface="Arial" panose="020B0604020202020204" pitchFamily="34" charset="0"/>
                <a:cs typeface="Arial" panose="020B0604020202020204" pitchFamily="34" charset="0"/>
              </a:rPr>
              <a:t>Leadership and organizational culture</a:t>
            </a:r>
          </a:p>
        </p:txBody>
      </p:sp>
      <p:sp>
        <p:nvSpPr>
          <p:cNvPr id="35" name="TextBox 34"/>
          <p:cNvSpPr txBox="1"/>
          <p:nvPr/>
        </p:nvSpPr>
        <p:spPr>
          <a:xfrm>
            <a:off x="10244455" y="3637966"/>
            <a:ext cx="1614785" cy="276999"/>
          </a:xfrm>
          <a:prstGeom prst="rect">
            <a:avLst/>
          </a:prstGeom>
          <a:noFill/>
        </p:spPr>
        <p:txBody>
          <a:bodyPr wrap="square" rtlCol="0">
            <a:spAutoFit/>
          </a:bodyPr>
          <a:lstStyle/>
          <a:p>
            <a:pPr defTabSz="914400"/>
            <a:r>
              <a:rPr lang="en-US" sz="1200" dirty="0">
                <a:solidFill>
                  <a:srgbClr val="90552A"/>
                </a:solidFill>
                <a:latin typeface="Arial" panose="020B0604020202020204" pitchFamily="34" charset="0"/>
                <a:cs typeface="Arial" panose="020B0604020202020204" pitchFamily="34" charset="0"/>
              </a:rPr>
              <a:t>Pandemic</a:t>
            </a:r>
          </a:p>
        </p:txBody>
      </p:sp>
      <p:sp>
        <p:nvSpPr>
          <p:cNvPr id="3" name="TextBox 2"/>
          <p:cNvSpPr txBox="1"/>
          <p:nvPr/>
        </p:nvSpPr>
        <p:spPr>
          <a:xfrm>
            <a:off x="461872" y="2246496"/>
            <a:ext cx="2182433" cy="830997"/>
          </a:xfrm>
          <a:prstGeom prst="rect">
            <a:avLst/>
          </a:prstGeom>
          <a:noFill/>
        </p:spPr>
        <p:txBody>
          <a:bodyPr wrap="square" rtlCol="0">
            <a:spAutoFit/>
          </a:bodyPr>
          <a:lstStyle/>
          <a:p>
            <a:r>
              <a:rPr lang="nb-NO" sz="2400" dirty="0" err="1">
                <a:solidFill>
                  <a:srgbClr val="524B48"/>
                </a:solidFill>
                <a:latin typeface="Arial" panose="020B0604020202020204" pitchFamily="34" charset="0"/>
                <a:cs typeface="Arial" panose="020B0604020202020204" pitchFamily="34" charset="0"/>
              </a:rPr>
              <a:t>Circle</a:t>
            </a:r>
            <a:r>
              <a:rPr lang="nb-NO" sz="2400" dirty="0">
                <a:solidFill>
                  <a:srgbClr val="524B48"/>
                </a:solidFill>
                <a:latin typeface="Arial" panose="020B0604020202020204" pitchFamily="34" charset="0"/>
                <a:cs typeface="Arial" panose="020B0604020202020204" pitchFamily="34" charset="0"/>
              </a:rPr>
              <a:t> </a:t>
            </a:r>
            <a:r>
              <a:rPr lang="nb-NO" sz="2400" dirty="0" err="1">
                <a:solidFill>
                  <a:srgbClr val="524B48"/>
                </a:solidFill>
                <a:latin typeface="Arial" panose="020B0604020202020204" pitchFamily="34" charset="0"/>
                <a:cs typeface="Arial" panose="020B0604020202020204" pitchFamily="34" charset="0"/>
              </a:rPr>
              <a:t>of</a:t>
            </a:r>
            <a:r>
              <a:rPr lang="nb-NO" sz="2400" dirty="0">
                <a:solidFill>
                  <a:srgbClr val="524B48"/>
                </a:solidFill>
                <a:latin typeface="Arial" panose="020B0604020202020204" pitchFamily="34" charset="0"/>
                <a:cs typeface="Arial" panose="020B0604020202020204" pitchFamily="34" charset="0"/>
              </a:rPr>
              <a:t> </a:t>
            </a:r>
            <a:r>
              <a:rPr lang="nb-NO" sz="2400" dirty="0" err="1">
                <a:solidFill>
                  <a:srgbClr val="524B48"/>
                </a:solidFill>
                <a:latin typeface="Arial" panose="020B0604020202020204" pitchFamily="34" charset="0"/>
                <a:cs typeface="Arial" panose="020B0604020202020204" pitchFamily="34" charset="0"/>
              </a:rPr>
              <a:t>influence</a:t>
            </a:r>
            <a:endParaRPr lang="nb-NO" sz="2400" dirty="0">
              <a:solidFill>
                <a:srgbClr val="524B48"/>
              </a:solidFill>
              <a:latin typeface="Arial" panose="020B0604020202020204" pitchFamily="34" charset="0"/>
              <a:cs typeface="Arial" panose="020B0604020202020204" pitchFamily="34" charset="0"/>
            </a:endParaRPr>
          </a:p>
        </p:txBody>
      </p:sp>
      <p:sp>
        <p:nvSpPr>
          <p:cNvPr id="26" name="TextBox 18">
            <a:extLst>
              <a:ext uri="{FF2B5EF4-FFF2-40B4-BE49-F238E27FC236}">
                <a16:creationId xmlns:a16="http://schemas.microsoft.com/office/drawing/2014/main" id="{F1399261-5530-4C02-B556-1DCC5A0348B2}"/>
              </a:ext>
            </a:extLst>
          </p:cNvPr>
          <p:cNvSpPr txBox="1"/>
          <p:nvPr/>
        </p:nvSpPr>
        <p:spPr>
          <a:xfrm>
            <a:off x="4639289" y="2727505"/>
            <a:ext cx="4598055" cy="3493264"/>
          </a:xfrm>
          <a:prstGeom prst="rect">
            <a:avLst/>
          </a:prstGeom>
          <a:noFill/>
        </p:spPr>
        <p:txBody>
          <a:bodyPr wrap="square" rtlCol="0">
            <a:spAutoFit/>
          </a:bodyPr>
          <a:lstStyle/>
          <a:p>
            <a:pPr algn="ctr" defTabSz="914400"/>
            <a:r>
              <a:rPr lang="en-US" sz="3600" b="1" dirty="0">
                <a:solidFill>
                  <a:srgbClr val="253A55"/>
                </a:solidFill>
                <a:latin typeface="Arial" panose="020B0604020202020204" pitchFamily="34" charset="0"/>
                <a:cs typeface="Arial" panose="020B0604020202020204" pitchFamily="34" charset="0"/>
              </a:rPr>
              <a:t>My own unit </a:t>
            </a:r>
          </a:p>
          <a:p>
            <a:pPr algn="ctr" defTabSz="914400"/>
            <a:r>
              <a:rPr lang="en-US" sz="3600" b="1" dirty="0">
                <a:solidFill>
                  <a:srgbClr val="253A55"/>
                </a:solidFill>
                <a:latin typeface="Arial" panose="020B0604020202020204" pitchFamily="34" charset="0"/>
                <a:cs typeface="Arial" panose="020B0604020202020204" pitchFamily="34" charset="0"/>
              </a:rPr>
              <a:t>and myself</a:t>
            </a:r>
          </a:p>
          <a:p>
            <a:pPr algn="ctr" defTabSz="914400">
              <a:lnSpc>
                <a:spcPct val="150000"/>
              </a:lnSpc>
            </a:pPr>
            <a:r>
              <a:rPr lang="en-US" sz="2600" b="1" dirty="0">
                <a:solidFill>
                  <a:srgbClr val="253A55"/>
                </a:solidFill>
                <a:latin typeface="Arial" panose="020B0604020202020204" pitchFamily="34" charset="0"/>
                <a:cs typeface="Arial" panose="020B0604020202020204" pitchFamily="34" charset="0"/>
              </a:rPr>
              <a:t>High degree of influence</a:t>
            </a:r>
          </a:p>
          <a:p>
            <a:pPr algn="ctr" defTabSz="914400"/>
            <a:r>
              <a:rPr lang="en-US" sz="2200" dirty="0">
                <a:solidFill>
                  <a:srgbClr val="253A55"/>
                </a:solidFill>
                <a:latin typeface="Arial" panose="020B0604020202020204" pitchFamily="34" charset="0"/>
                <a:cs typeface="Arial" panose="020B0604020202020204" pitchFamily="34" charset="0"/>
              </a:rPr>
              <a:t>Collaboration, communication, collegiality, organization of the work, development of competence tools, relationships, methods of work, culture…</a:t>
            </a:r>
          </a:p>
        </p:txBody>
      </p:sp>
    </p:spTree>
    <p:extLst>
      <p:ext uri="{BB962C8B-B14F-4D97-AF65-F5344CB8AC3E}">
        <p14:creationId xmlns:p14="http://schemas.microsoft.com/office/powerpoint/2010/main" val="2027719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663069" y="434284"/>
            <a:ext cx="10515600" cy="8408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53A55"/>
                </a:solidFill>
                <a:latin typeface="Arial" panose="020B0604020202020204" pitchFamily="34" charset="0"/>
                <a:ea typeface="Arial Narrow" charset="0"/>
                <a:cs typeface="Arial" panose="020B0604020202020204" pitchFamily="34" charset="0"/>
              </a:rPr>
              <a:t>Guidelines for group work</a:t>
            </a:r>
          </a:p>
        </p:txBody>
      </p:sp>
      <p:sp>
        <p:nvSpPr>
          <p:cNvPr id="3" name="Plassholder for innhold 2"/>
          <p:cNvSpPr txBox="1">
            <a:spLocks/>
          </p:cNvSpPr>
          <p:nvPr/>
        </p:nvSpPr>
        <p:spPr>
          <a:xfrm>
            <a:off x="746677" y="1114240"/>
            <a:ext cx="10515600" cy="55828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b="1" dirty="0">
                <a:solidFill>
                  <a:srgbClr val="00509E"/>
                </a:solidFill>
                <a:latin typeface="Arial" panose="020B0604020202020204" pitchFamily="34" charset="0"/>
                <a:cs typeface="Arial" panose="020B0604020202020204" pitchFamily="34" charset="0"/>
              </a:rPr>
              <a:t>Getting organized</a:t>
            </a:r>
          </a:p>
          <a:p>
            <a:pPr>
              <a:lnSpc>
                <a:spcPct val="100000"/>
              </a:lnSpc>
            </a:pPr>
            <a:r>
              <a:rPr lang="en-US" dirty="0">
                <a:solidFill>
                  <a:srgbClr val="00509E"/>
                </a:solidFill>
                <a:latin typeface="Arial" panose="020B0604020202020204" pitchFamily="34" charset="0"/>
                <a:cs typeface="Arial" panose="020B0604020202020204" pitchFamily="34" charset="0"/>
              </a:rPr>
              <a:t>Choose a spokesperson – responsible for seeing that everyone has a chance to speak and be heard</a:t>
            </a:r>
          </a:p>
          <a:p>
            <a:pPr>
              <a:lnSpc>
                <a:spcPct val="100000"/>
              </a:lnSpc>
            </a:pPr>
            <a:r>
              <a:rPr lang="en-US" dirty="0">
                <a:solidFill>
                  <a:srgbClr val="00509E"/>
                </a:solidFill>
                <a:latin typeface="Arial" panose="020B0604020202020204" pitchFamily="34" charset="0"/>
                <a:cs typeface="Arial" panose="020B0604020202020204" pitchFamily="34" charset="0"/>
              </a:rPr>
              <a:t>Choose a note taker – responsible for writing down the group's answers </a:t>
            </a:r>
          </a:p>
          <a:p>
            <a:pPr marL="0" indent="0">
              <a:lnSpc>
                <a:spcPct val="150000"/>
              </a:lnSpc>
              <a:buNone/>
            </a:pPr>
            <a:r>
              <a:rPr lang="en-US" b="1" dirty="0">
                <a:solidFill>
                  <a:srgbClr val="00509E"/>
                </a:solidFill>
                <a:latin typeface="Arial" panose="020B0604020202020204" pitchFamily="34" charset="0"/>
                <a:cs typeface="Arial" panose="020B0604020202020204" pitchFamily="34" charset="0"/>
              </a:rPr>
              <a:t>Guidelines</a:t>
            </a:r>
          </a:p>
          <a:p>
            <a:pPr>
              <a:lnSpc>
                <a:spcPct val="100000"/>
              </a:lnSpc>
            </a:pPr>
            <a:r>
              <a:rPr lang="en-US" dirty="0">
                <a:solidFill>
                  <a:srgbClr val="00509E"/>
                </a:solidFill>
                <a:latin typeface="Arial" panose="020B0604020202020204" pitchFamily="34" charset="0"/>
                <a:cs typeface="Arial" panose="020B0604020202020204" pitchFamily="34" charset="0"/>
              </a:rPr>
              <a:t>Nothing is right or wrong</a:t>
            </a:r>
          </a:p>
          <a:p>
            <a:pPr>
              <a:lnSpc>
                <a:spcPct val="100000"/>
              </a:lnSpc>
            </a:pPr>
            <a:r>
              <a:rPr lang="en-US" dirty="0">
                <a:solidFill>
                  <a:srgbClr val="00509E"/>
                </a:solidFill>
                <a:latin typeface="Arial" panose="020B0604020202020204" pitchFamily="34" charset="0"/>
                <a:cs typeface="Arial" panose="020B0604020202020204" pitchFamily="34" charset="0"/>
              </a:rPr>
              <a:t>Everyone has knowledge that is important– be open-minded </a:t>
            </a:r>
          </a:p>
          <a:p>
            <a:pPr>
              <a:lnSpc>
                <a:spcPct val="100000"/>
              </a:lnSpc>
            </a:pPr>
            <a:r>
              <a:rPr lang="en-US" dirty="0">
                <a:solidFill>
                  <a:srgbClr val="00509E"/>
                </a:solidFill>
                <a:latin typeface="Arial" panose="020B0604020202020204" pitchFamily="34" charset="0"/>
                <a:ea typeface="Arial" panose="020B0604020202020204" pitchFamily="34" charset="0"/>
                <a:cs typeface="Arial" panose="020B0604020202020204" pitchFamily="34" charset="0"/>
              </a:rPr>
              <a:t>Ask clarifying questions </a:t>
            </a:r>
            <a:r>
              <a:rPr lang="en-US" dirty="0">
                <a:solidFill>
                  <a:srgbClr val="00509E"/>
                </a:solidFill>
                <a:latin typeface="Arial" panose="020B0604020202020204" pitchFamily="34" charset="0"/>
                <a:cs typeface="Arial" panose="020B0604020202020204" pitchFamily="34" charset="0"/>
              </a:rPr>
              <a:t>– important to listen and be curious</a:t>
            </a:r>
          </a:p>
          <a:p>
            <a:pPr lvl="0">
              <a:lnSpc>
                <a:spcPct val="100000"/>
              </a:lnSpc>
              <a:spcBef>
                <a:spcPts val="600"/>
              </a:spcBef>
              <a:spcAft>
                <a:spcPts val="600"/>
              </a:spcAft>
            </a:pPr>
            <a:r>
              <a:rPr lang="en-US" dirty="0">
                <a:solidFill>
                  <a:srgbClr val="00509E"/>
                </a:solidFill>
                <a:latin typeface="Arial" panose="020B0604020202020204" pitchFamily="34" charset="0"/>
                <a:ea typeface="Arial" panose="020B0604020202020204" pitchFamily="34" charset="0"/>
                <a:cs typeface="Arial" panose="020B0604020202020204" pitchFamily="34" charset="0"/>
              </a:rPr>
              <a:t>Look ahead and seek common understanding</a:t>
            </a:r>
            <a:endParaRPr lang="en-US" dirty="0">
              <a:solidFill>
                <a:srgbClr val="00509E"/>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nb-NO" dirty="0">
              <a:solidFill>
                <a:srgbClr val="00509E"/>
              </a:solidFill>
              <a:latin typeface="Arial" panose="020B0604020202020204" pitchFamily="34" charset="0"/>
              <a:cs typeface="Arial" panose="020B0604020202020204" pitchFamily="34" charset="0"/>
            </a:endParaRPr>
          </a:p>
          <a:p>
            <a:endParaRPr lang="nb-NO"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2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73096" y="445008"/>
            <a:ext cx="11102308" cy="898635"/>
          </a:xfrm>
        </p:spPr>
        <p:txBody>
          <a:bodyPr>
            <a:noAutofit/>
          </a:bodyPr>
          <a:lstStyle/>
          <a:p>
            <a:r>
              <a:rPr lang="nb-NO" sz="3600" b="1" dirty="0">
                <a:solidFill>
                  <a:srgbClr val="00509E"/>
                </a:solidFill>
                <a:latin typeface="Arial" panose="020B0604020202020204" pitchFamily="34" charset="0"/>
                <a:cs typeface="Arial" panose="020B0604020202020204" pitchFamily="34" charset="0"/>
              </a:rPr>
              <a:t>Reach</a:t>
            </a:r>
            <a:r>
              <a:rPr lang="nb-NO" sz="4000" b="1" dirty="0">
                <a:solidFill>
                  <a:srgbClr val="00509E"/>
                </a:solidFill>
                <a:latin typeface="Arial" panose="020B0604020202020204" pitchFamily="34" charset="0"/>
                <a:cs typeface="Arial" panose="020B0604020202020204" pitchFamily="34" charset="0"/>
              </a:rPr>
              <a:t> areas to preserve and </a:t>
            </a:r>
            <a:r>
              <a:rPr lang="nb-NO" sz="4000" b="1" dirty="0" err="1">
                <a:solidFill>
                  <a:srgbClr val="00509E"/>
                </a:solidFill>
                <a:latin typeface="Arial" panose="020B0604020202020204" pitchFamily="34" charset="0"/>
                <a:cs typeface="Arial" panose="020B0604020202020204" pitchFamily="34" charset="0"/>
              </a:rPr>
              <a:t>develop</a:t>
            </a:r>
            <a:r>
              <a:rPr lang="nb-NO" sz="4000" b="1" dirty="0">
                <a:solidFill>
                  <a:srgbClr val="00509E"/>
                </a:solidFill>
                <a:latin typeface="Arial" panose="020B0604020202020204" pitchFamily="34" charset="0"/>
                <a:cs typeface="Arial" panose="020B0604020202020204" pitchFamily="34" charset="0"/>
              </a:rPr>
              <a:t>: </a:t>
            </a:r>
            <a:endParaRPr lang="en-US" sz="4000" b="1" dirty="0">
              <a:solidFill>
                <a:srgbClr val="253A55"/>
              </a:solidFill>
              <a:latin typeface="Arial" panose="020B0604020202020204" pitchFamily="34" charset="0"/>
              <a:cs typeface="Arial" panose="020B0604020202020204" pitchFamily="34" charset="0"/>
            </a:endParaRPr>
          </a:p>
        </p:txBody>
      </p:sp>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544846" y="1583495"/>
            <a:ext cx="11102308" cy="4744830"/>
          </a:xfrm>
        </p:spPr>
        <p:txBody>
          <a:bodyPr>
            <a:noAutofit/>
          </a:bodyPr>
          <a:lstStyle/>
          <a:p>
            <a:pPr marL="457200" indent="-457200">
              <a:lnSpc>
                <a:spcPct val="100000"/>
              </a:lnSpc>
              <a:spcAft>
                <a:spcPts val="1200"/>
              </a:spcAft>
              <a:buFont typeface="+mj-lt"/>
              <a:buAutoNum type="arabicPeriod"/>
            </a:pPr>
            <a:r>
              <a:rPr lang="en-US" b="1" dirty="0">
                <a:solidFill>
                  <a:srgbClr val="00509E"/>
                </a:solidFill>
                <a:latin typeface="Arial" panose="020B0604020202020204" pitchFamily="34" charset="0"/>
                <a:ea typeface="Arial Narrow" charset="0"/>
                <a:cs typeface="Arial" panose="020B0604020202020204" pitchFamily="34" charset="0"/>
              </a:rPr>
              <a:t>Individual reflection: </a:t>
            </a:r>
            <a:r>
              <a:rPr lang="en-US" dirty="0">
                <a:solidFill>
                  <a:srgbClr val="00509E"/>
                </a:solidFill>
                <a:latin typeface="Arial" panose="020B0604020202020204" pitchFamily="34" charset="0"/>
                <a:cs typeface="Arial" panose="020B0604020202020204" pitchFamily="34" charset="0"/>
              </a:rPr>
              <a:t>Which three conditions are you most happy with? Which three conditions do you think are most important to improve?</a:t>
            </a:r>
          </a:p>
          <a:p>
            <a:pPr marL="457200" indent="-457200">
              <a:lnSpc>
                <a:spcPct val="100000"/>
              </a:lnSpc>
              <a:buFont typeface="+mj-lt"/>
              <a:buAutoNum type="arabicPeriod"/>
            </a:pPr>
            <a:r>
              <a:rPr lang="en-US" b="1" dirty="0">
                <a:solidFill>
                  <a:srgbClr val="00509E"/>
                </a:solidFill>
                <a:latin typeface="Arial" panose="020B0604020202020204" pitchFamily="34" charset="0"/>
                <a:cs typeface="Arial" panose="020B0604020202020204" pitchFamily="34" charset="0"/>
              </a:rPr>
              <a:t>Group work:</a:t>
            </a:r>
            <a:r>
              <a:rPr lang="en-US" dirty="0">
                <a:solidFill>
                  <a:srgbClr val="00509E"/>
                </a:solidFill>
                <a:latin typeface="Arial" panose="020B0604020202020204" pitchFamily="34" charset="0"/>
                <a:cs typeface="Arial" panose="020B0604020202020204" pitchFamily="34" charset="0"/>
              </a:rPr>
              <a:t> Share your individual reflections.</a:t>
            </a:r>
          </a:p>
          <a:p>
            <a:pPr marL="450850" indent="0">
              <a:lnSpc>
                <a:spcPct val="100000"/>
              </a:lnSpc>
              <a:spcAft>
                <a:spcPts val="1200"/>
              </a:spcAft>
              <a:buNone/>
            </a:pPr>
            <a:r>
              <a:rPr lang="en-US" dirty="0">
                <a:solidFill>
                  <a:srgbClr val="00509E"/>
                </a:solidFill>
                <a:latin typeface="Arial" panose="020B0604020202020204" pitchFamily="34" charset="0"/>
                <a:cs typeface="Arial" panose="020B0604020202020204" pitchFamily="34" charset="0"/>
              </a:rPr>
              <a:t>Come to an agreement on the four areas you think are the most important to continue working on.</a:t>
            </a:r>
          </a:p>
          <a:p>
            <a:pPr marL="444500" indent="-444500">
              <a:lnSpc>
                <a:spcPct val="100000"/>
              </a:lnSpc>
              <a:spcAft>
                <a:spcPts val="1200"/>
              </a:spcAft>
              <a:buNone/>
            </a:pPr>
            <a:r>
              <a:rPr lang="en-US" b="1" dirty="0">
                <a:solidFill>
                  <a:srgbClr val="00509E"/>
                </a:solidFill>
                <a:latin typeface="Arial" panose="020B0604020202020204" pitchFamily="34" charset="0"/>
                <a:cs typeface="Arial" panose="020B0604020202020204" pitchFamily="34" charset="0"/>
              </a:rPr>
              <a:t>3.  Plenary: </a:t>
            </a:r>
            <a:r>
              <a:rPr lang="en-US" dirty="0">
                <a:solidFill>
                  <a:srgbClr val="00509E"/>
                </a:solidFill>
                <a:latin typeface="Arial" panose="020B0604020202020204" pitchFamily="34" charset="0"/>
                <a:cs typeface="Arial" panose="020B0604020202020204" pitchFamily="34" charset="0"/>
              </a:rPr>
              <a:t>The groups present for each other what they have come up with. Select the areas that you think are most important for your unit to work on.</a:t>
            </a:r>
          </a:p>
        </p:txBody>
      </p:sp>
    </p:spTree>
    <p:extLst>
      <p:ext uri="{BB962C8B-B14F-4D97-AF65-F5344CB8AC3E}">
        <p14:creationId xmlns:p14="http://schemas.microsoft.com/office/powerpoint/2010/main" val="258800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txBox="1">
            <a:spLocks/>
          </p:cNvSpPr>
          <p:nvPr/>
        </p:nvSpPr>
        <p:spPr>
          <a:xfrm>
            <a:off x="851452" y="1659282"/>
            <a:ext cx="9791148" cy="18967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b-NO" sz="2800" b="0" i="0" u="none" strike="noStrike" kern="1200" cap="none" spc="0" normalizeH="0" baseline="0" noProof="0" dirty="0">
              <a:ln>
                <a:noFill/>
              </a:ln>
              <a:solidFill>
                <a:srgbClr val="00509E"/>
              </a:solidFill>
              <a:effectLst/>
              <a:uLnTx/>
              <a:uFillTx/>
              <a:latin typeface="Arial" panose="020B0604020202020204" pitchFamily="34" charset="0"/>
              <a:ea typeface="+mn-ea"/>
              <a:cs typeface="Arial" panose="020B0604020202020204" pitchFamily="34" charset="0"/>
            </a:endParaRPr>
          </a:p>
        </p:txBody>
      </p:sp>
      <p:sp>
        <p:nvSpPr>
          <p:cNvPr id="2" name="Tittel 1">
            <a:extLst>
              <a:ext uri="{FF2B5EF4-FFF2-40B4-BE49-F238E27FC236}">
                <a16:creationId xmlns:a16="http://schemas.microsoft.com/office/drawing/2014/main" id="{48B06E82-AFE5-48EC-8758-375BCBF38A6D}"/>
              </a:ext>
            </a:extLst>
          </p:cNvPr>
          <p:cNvSpPr>
            <a:spLocks noGrp="1"/>
          </p:cNvSpPr>
          <p:nvPr>
            <p:ph type="title"/>
          </p:nvPr>
        </p:nvSpPr>
        <p:spPr>
          <a:xfrm>
            <a:off x="396374" y="354263"/>
            <a:ext cx="11399252" cy="957763"/>
          </a:xfrm>
        </p:spPr>
        <p:txBody>
          <a:bodyPr>
            <a:normAutofit/>
          </a:bodyPr>
          <a:lstStyle/>
          <a:p>
            <a:r>
              <a:rPr lang="nb-NO" sz="2800" b="1" dirty="0">
                <a:solidFill>
                  <a:srgbClr val="00509E"/>
                </a:solidFill>
                <a:latin typeface="Arial" panose="020B0604020202020204" pitchFamily="34" charset="0"/>
                <a:cs typeface="Arial" panose="020B0604020202020204" pitchFamily="34" charset="0"/>
              </a:rPr>
              <a:t>Help questions for </a:t>
            </a:r>
            <a:r>
              <a:rPr lang="nb-NO" sz="2800" b="1" dirty="0" err="1">
                <a:solidFill>
                  <a:srgbClr val="00509E"/>
                </a:solidFill>
                <a:latin typeface="Arial" panose="020B0604020202020204" pitchFamily="34" charset="0"/>
                <a:cs typeface="Arial" panose="020B0604020202020204" pitchFamily="34" charset="0"/>
              </a:rPr>
              <a:t>identifying</a:t>
            </a:r>
            <a:r>
              <a:rPr lang="nb-NO" sz="2800" b="1" dirty="0">
                <a:solidFill>
                  <a:srgbClr val="00509E"/>
                </a:solidFill>
                <a:latin typeface="Arial" panose="020B0604020202020204" pitchFamily="34" charset="0"/>
                <a:cs typeface="Arial" panose="020B0604020202020204" pitchFamily="34" charset="0"/>
              </a:rPr>
              <a:t> </a:t>
            </a:r>
            <a:r>
              <a:rPr lang="nb-NO" sz="2800" b="1" dirty="0" err="1">
                <a:solidFill>
                  <a:srgbClr val="00509E"/>
                </a:solidFill>
                <a:latin typeface="Arial" panose="020B0604020202020204" pitchFamily="34" charset="0"/>
                <a:cs typeface="Arial" panose="020B0604020202020204" pitchFamily="34" charset="0"/>
              </a:rPr>
              <a:t>conservation</a:t>
            </a:r>
            <a:r>
              <a:rPr lang="nb-NO" sz="2800" b="1" dirty="0">
                <a:solidFill>
                  <a:srgbClr val="00509E"/>
                </a:solidFill>
                <a:latin typeface="Arial" panose="020B0604020202020204" pitchFamily="34" charset="0"/>
                <a:cs typeface="Arial" panose="020B0604020202020204" pitchFamily="34" charset="0"/>
              </a:rPr>
              <a:t> and </a:t>
            </a:r>
            <a:r>
              <a:rPr lang="nb-NO" sz="2800" b="1" dirty="0" err="1">
                <a:solidFill>
                  <a:srgbClr val="00509E"/>
                </a:solidFill>
                <a:latin typeface="Arial" panose="020B0604020202020204" pitchFamily="34" charset="0"/>
                <a:cs typeface="Arial" panose="020B0604020202020204" pitchFamily="34" charset="0"/>
              </a:rPr>
              <a:t>development</a:t>
            </a:r>
            <a:r>
              <a:rPr lang="nb-NO" sz="2800" b="1" dirty="0">
                <a:solidFill>
                  <a:srgbClr val="00509E"/>
                </a:solidFill>
                <a:latin typeface="Arial" panose="020B0604020202020204" pitchFamily="34" charset="0"/>
                <a:cs typeface="Arial" panose="020B0604020202020204" pitchFamily="34" charset="0"/>
              </a:rPr>
              <a:t> areas:</a:t>
            </a:r>
            <a:endParaRPr lang="nb-NO" sz="2800" b="1" dirty="0">
              <a:solidFill>
                <a:srgbClr val="00509E"/>
              </a:solidFill>
            </a:endParaRPr>
          </a:p>
        </p:txBody>
      </p:sp>
      <p:sp>
        <p:nvSpPr>
          <p:cNvPr id="5" name="Plassholder for innhold 4">
            <a:extLst>
              <a:ext uri="{FF2B5EF4-FFF2-40B4-BE49-F238E27FC236}">
                <a16:creationId xmlns:a16="http://schemas.microsoft.com/office/drawing/2014/main" id="{E9B67A20-29C7-4836-AB1A-6725929A1ECC}"/>
              </a:ext>
            </a:extLst>
          </p:cNvPr>
          <p:cNvSpPr>
            <a:spLocks noGrp="1"/>
          </p:cNvSpPr>
          <p:nvPr>
            <p:ph idx="1"/>
          </p:nvPr>
        </p:nvSpPr>
        <p:spPr>
          <a:xfrm>
            <a:off x="576296" y="1528011"/>
            <a:ext cx="10764252" cy="4788568"/>
          </a:xfrm>
        </p:spPr>
        <p:txBody>
          <a:bodyPr>
            <a:normAutofit/>
          </a:bodyPr>
          <a:lstStyle/>
          <a:p>
            <a:pPr marL="342900" indent="-342900">
              <a:spcAft>
                <a:spcPts val="600"/>
              </a:spcAft>
              <a:buFont typeface="Arial" panose="020B0604020202020204" pitchFamily="34" charset="0"/>
              <a:buChar char="•"/>
            </a:pPr>
            <a:r>
              <a:rPr lang="nb-NO" sz="2800" i="1" dirty="0" err="1">
                <a:solidFill>
                  <a:srgbClr val="00509E"/>
                </a:solidFill>
                <a:latin typeface="Arial" panose="020B0604020202020204" pitchFamily="34" charset="0"/>
                <a:cs typeface="Arial" panose="020B0604020202020204" pitchFamily="34" charset="0"/>
              </a:rPr>
              <a:t>What</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are</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you</a:t>
            </a:r>
            <a:r>
              <a:rPr lang="nb-NO" sz="2800" i="1" dirty="0">
                <a:solidFill>
                  <a:srgbClr val="00509E"/>
                </a:solidFill>
                <a:latin typeface="Arial" panose="020B0604020202020204" pitchFamily="34" charset="0"/>
                <a:cs typeface="Arial" panose="020B0604020202020204" pitchFamily="34" charset="0"/>
              </a:rPr>
              <a:t> most </a:t>
            </a:r>
            <a:r>
              <a:rPr lang="nb-NO" sz="2800" i="1" dirty="0" err="1">
                <a:solidFill>
                  <a:srgbClr val="00509E"/>
                </a:solidFill>
                <a:latin typeface="Arial" panose="020B0604020202020204" pitchFamily="34" charset="0"/>
                <a:cs typeface="Arial" panose="020B0604020202020204" pitchFamily="34" charset="0"/>
              </a:rPr>
              <a:t>satisfied</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with</a:t>
            </a:r>
            <a:r>
              <a:rPr lang="nb-NO" sz="2800" i="1" dirty="0">
                <a:solidFill>
                  <a:srgbClr val="00509E"/>
                </a:solidFill>
                <a:latin typeface="Arial" panose="020B0604020202020204" pitchFamily="34" charset="0"/>
                <a:cs typeface="Arial" panose="020B0604020202020204" pitchFamily="34" charset="0"/>
              </a:rPr>
              <a:t> in </a:t>
            </a:r>
            <a:r>
              <a:rPr lang="nb-NO" sz="2800" i="1" dirty="0" err="1">
                <a:solidFill>
                  <a:srgbClr val="00509E"/>
                </a:solidFill>
                <a:latin typeface="Arial" panose="020B0604020202020204" pitchFamily="34" charset="0"/>
                <a:cs typeface="Arial" panose="020B0604020202020204" pitchFamily="34" charset="0"/>
              </a:rPr>
              <a:t>the</a:t>
            </a:r>
            <a:r>
              <a:rPr lang="nb-NO" sz="2800" i="1" dirty="0">
                <a:solidFill>
                  <a:srgbClr val="00509E"/>
                </a:solidFill>
                <a:latin typeface="Arial" panose="020B0604020202020204" pitchFamily="34" charset="0"/>
                <a:cs typeface="Arial" panose="020B0604020202020204" pitchFamily="34" charset="0"/>
              </a:rPr>
              <a:t> report? </a:t>
            </a:r>
          </a:p>
          <a:p>
            <a:pPr marL="342900" indent="-342900">
              <a:spcAft>
                <a:spcPts val="600"/>
              </a:spcAft>
              <a:buFont typeface="Arial" panose="020B0604020202020204" pitchFamily="34" charset="0"/>
              <a:buChar char="•"/>
            </a:pPr>
            <a:r>
              <a:rPr lang="nb-NO" i="1" dirty="0" err="1">
                <a:solidFill>
                  <a:srgbClr val="00509E"/>
                </a:solidFill>
                <a:latin typeface="Arial" panose="020B0604020202020204" pitchFamily="34" charset="0"/>
                <a:cs typeface="Arial" panose="020B0604020202020204" pitchFamily="34" charset="0"/>
              </a:rPr>
              <a:t>What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were</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you</a:t>
            </a:r>
            <a:r>
              <a:rPr lang="nb-NO" i="1" dirty="0">
                <a:solidFill>
                  <a:srgbClr val="00509E"/>
                </a:solidFill>
                <a:latin typeface="Arial" panose="020B0604020202020204" pitchFamily="34" charset="0"/>
                <a:cs typeface="Arial" panose="020B0604020202020204" pitchFamily="34" charset="0"/>
              </a:rPr>
              <a:t> most </a:t>
            </a:r>
            <a:r>
              <a:rPr lang="nb-NO" i="1" dirty="0" err="1">
                <a:solidFill>
                  <a:srgbClr val="00509E"/>
                </a:solidFill>
                <a:latin typeface="Arial" panose="020B0604020202020204" pitchFamily="34" charset="0"/>
                <a:cs typeface="Arial" panose="020B0604020202020204" pitchFamily="34" charset="0"/>
              </a:rPr>
              <a:t>suprised</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about</a:t>
            </a:r>
            <a:r>
              <a:rPr lang="nb-NO" i="1" dirty="0">
                <a:solidFill>
                  <a:srgbClr val="00509E"/>
                </a:solidFill>
                <a:latin typeface="Arial" panose="020B0604020202020204" pitchFamily="34" charset="0"/>
                <a:cs typeface="Arial" panose="020B0604020202020204" pitchFamily="34" charset="0"/>
              </a:rPr>
              <a:t> in </a:t>
            </a:r>
            <a:r>
              <a:rPr lang="nb-NO" i="1" dirty="0" err="1">
                <a:solidFill>
                  <a:srgbClr val="00509E"/>
                </a:solidFill>
                <a:latin typeface="Arial" panose="020B0604020202020204" pitchFamily="34" charset="0"/>
                <a:cs typeface="Arial" panose="020B0604020202020204" pitchFamily="34" charset="0"/>
              </a:rPr>
              <a:t>the</a:t>
            </a:r>
            <a:r>
              <a:rPr lang="nb-NO" i="1" dirty="0">
                <a:solidFill>
                  <a:srgbClr val="00509E"/>
                </a:solidFill>
                <a:latin typeface="Arial" panose="020B0604020202020204" pitchFamily="34" charset="0"/>
                <a:cs typeface="Arial" panose="020B0604020202020204" pitchFamily="34" charset="0"/>
              </a:rPr>
              <a:t> report?</a:t>
            </a:r>
            <a:endParaRPr lang="nb-NO" sz="2800" i="1" dirty="0">
              <a:solidFill>
                <a:srgbClr val="00509E"/>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nb-NO" sz="2800" i="1" dirty="0" err="1">
                <a:solidFill>
                  <a:srgbClr val="00509E"/>
                </a:solidFill>
                <a:latin typeface="Arial" panose="020B0604020202020204" pitchFamily="34" charset="0"/>
                <a:cs typeface="Arial" panose="020B0604020202020204" pitchFamily="34" charset="0"/>
              </a:rPr>
              <a:t>What</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can</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this</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say</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about</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us</a:t>
            </a:r>
            <a:r>
              <a:rPr lang="nb-NO" sz="2800" i="1" dirty="0">
                <a:solidFill>
                  <a:srgbClr val="00509E"/>
                </a:solidFill>
                <a:latin typeface="Arial" panose="020B0604020202020204" pitchFamily="34" charset="0"/>
                <a:cs typeface="Arial" panose="020B0604020202020204" pitchFamily="34" charset="0"/>
              </a:rPr>
              <a:t> as a </a:t>
            </a:r>
            <a:r>
              <a:rPr lang="nb-NO" sz="2800" i="1" dirty="0" err="1">
                <a:solidFill>
                  <a:srgbClr val="00509E"/>
                </a:solidFill>
                <a:latin typeface="Arial" panose="020B0604020202020204" pitchFamily="34" charset="0"/>
                <a:cs typeface="Arial" panose="020B0604020202020204" pitchFamily="34" charset="0"/>
              </a:rPr>
              <a:t>group</a:t>
            </a:r>
            <a:r>
              <a:rPr lang="nb-NO" sz="2800" i="1" dirty="0">
                <a:solidFill>
                  <a:srgbClr val="00509E"/>
                </a:solidFill>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nb-NO" sz="2800" i="1" dirty="0" err="1">
                <a:solidFill>
                  <a:srgbClr val="00509E"/>
                </a:solidFill>
                <a:latin typeface="Arial" panose="020B0604020202020204" pitchFamily="34" charset="0"/>
                <a:cs typeface="Arial" panose="020B0604020202020204" pitchFamily="34" charset="0"/>
              </a:rPr>
              <a:t>What</a:t>
            </a:r>
            <a:r>
              <a:rPr lang="nb-NO" sz="2800" i="1" dirty="0">
                <a:solidFill>
                  <a:srgbClr val="00509E"/>
                </a:solidFill>
                <a:latin typeface="Arial" panose="020B0604020202020204" pitchFamily="34" charset="0"/>
                <a:cs typeface="Arial" panose="020B0604020202020204" pitchFamily="34" charset="0"/>
              </a:rPr>
              <a:t> positive </a:t>
            </a:r>
            <a:r>
              <a:rPr lang="nb-NO" sz="2800" i="1" dirty="0" err="1">
                <a:solidFill>
                  <a:srgbClr val="00509E"/>
                </a:solidFill>
                <a:latin typeface="Arial" panose="020B0604020202020204" pitchFamily="34" charset="0"/>
                <a:cs typeface="Arial" panose="020B0604020202020204" pitchFamily="34" charset="0"/>
              </a:rPr>
              <a:t>effects</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does</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this</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factor</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contribute</a:t>
            </a:r>
            <a:r>
              <a:rPr lang="nb-NO" sz="2800" i="1" dirty="0">
                <a:solidFill>
                  <a:srgbClr val="00509E"/>
                </a:solidFill>
                <a:latin typeface="Arial" panose="020B0604020202020204" pitchFamily="34" charset="0"/>
                <a:cs typeface="Arial" panose="020B0604020202020204" pitchFamily="34" charset="0"/>
              </a:rPr>
              <a:t> to </a:t>
            </a:r>
            <a:r>
              <a:rPr lang="nb-NO" sz="2800" i="1" dirty="0" err="1">
                <a:solidFill>
                  <a:srgbClr val="00509E"/>
                </a:solidFill>
                <a:latin typeface="Arial" panose="020B0604020202020204" pitchFamily="34" charset="0"/>
                <a:cs typeface="Arial" panose="020B0604020202020204" pitchFamily="34" charset="0"/>
              </a:rPr>
              <a:t>you</a:t>
            </a:r>
            <a:r>
              <a:rPr lang="nb-NO" sz="2800" i="1" dirty="0">
                <a:solidFill>
                  <a:srgbClr val="00509E"/>
                </a:solidFill>
                <a:latin typeface="Arial" panose="020B0604020202020204" pitchFamily="34" charset="0"/>
                <a:cs typeface="Arial" panose="020B0604020202020204" pitchFamily="34" charset="0"/>
              </a:rPr>
              <a:t> / </a:t>
            </a:r>
            <a:r>
              <a:rPr lang="nb-NO" sz="2800" i="1" dirty="0" err="1">
                <a:solidFill>
                  <a:srgbClr val="00509E"/>
                </a:solidFill>
                <a:latin typeface="Arial" panose="020B0604020202020204" pitchFamily="34" charset="0"/>
                <a:cs typeface="Arial" panose="020B0604020202020204" pitchFamily="34" charset="0"/>
              </a:rPr>
              <a:t>us</a:t>
            </a:r>
            <a:r>
              <a:rPr lang="nb-NO" sz="2800" i="1" dirty="0">
                <a:solidFill>
                  <a:srgbClr val="00509E"/>
                </a:solidFill>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nb-NO" sz="2800" i="1" dirty="0" err="1">
                <a:solidFill>
                  <a:srgbClr val="00509E"/>
                </a:solidFill>
                <a:latin typeface="Arial" panose="020B0604020202020204" pitchFamily="34" charset="0"/>
                <a:cs typeface="Arial" panose="020B0604020202020204" pitchFamily="34" charset="0"/>
              </a:rPr>
              <a:t>Which</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of</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the</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factors</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with</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the</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lowest</a:t>
            </a:r>
            <a:r>
              <a:rPr lang="nb-NO" sz="2800" i="1" dirty="0">
                <a:solidFill>
                  <a:srgbClr val="00509E"/>
                </a:solidFill>
                <a:latin typeface="Arial" panose="020B0604020202020204" pitchFamily="34" charset="0"/>
                <a:cs typeface="Arial" panose="020B0604020202020204" pitchFamily="34" charset="0"/>
              </a:rPr>
              <a:t> score do </a:t>
            </a:r>
            <a:r>
              <a:rPr lang="nb-NO" sz="2800" i="1" dirty="0" err="1">
                <a:solidFill>
                  <a:srgbClr val="00509E"/>
                </a:solidFill>
                <a:latin typeface="Arial" panose="020B0604020202020204" pitchFamily="34" charset="0"/>
                <a:cs typeface="Arial" panose="020B0604020202020204" pitchFamily="34" charset="0"/>
              </a:rPr>
              <a:t>you</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think</a:t>
            </a:r>
            <a:r>
              <a:rPr lang="nb-NO" sz="2800" i="1" dirty="0">
                <a:solidFill>
                  <a:srgbClr val="00509E"/>
                </a:solidFill>
                <a:latin typeface="Arial" panose="020B0604020202020204" pitchFamily="34" charset="0"/>
                <a:cs typeface="Arial" panose="020B0604020202020204" pitchFamily="34" charset="0"/>
              </a:rPr>
              <a:t> is most </a:t>
            </a:r>
            <a:r>
              <a:rPr lang="nb-NO" sz="2800" i="1" dirty="0" err="1">
                <a:solidFill>
                  <a:srgbClr val="00509E"/>
                </a:solidFill>
                <a:latin typeface="Arial" panose="020B0604020202020204" pitchFamily="34" charset="0"/>
                <a:cs typeface="Arial" panose="020B0604020202020204" pitchFamily="34" charset="0"/>
              </a:rPr>
              <a:t>important</a:t>
            </a:r>
            <a:r>
              <a:rPr lang="nb-NO" sz="2800" i="1" dirty="0">
                <a:solidFill>
                  <a:srgbClr val="00509E"/>
                </a:solidFill>
                <a:latin typeface="Arial" panose="020B0604020202020204" pitchFamily="34" charset="0"/>
                <a:cs typeface="Arial" panose="020B0604020202020204" pitchFamily="34" charset="0"/>
              </a:rPr>
              <a:t> to </a:t>
            </a:r>
            <a:r>
              <a:rPr lang="nb-NO" sz="2800" i="1" dirty="0" err="1">
                <a:solidFill>
                  <a:srgbClr val="00509E"/>
                </a:solidFill>
                <a:latin typeface="Arial" panose="020B0604020202020204" pitchFamily="34" charset="0"/>
                <a:cs typeface="Arial" panose="020B0604020202020204" pitchFamily="34" charset="0"/>
              </a:rPr>
              <a:t>improve</a:t>
            </a:r>
            <a:r>
              <a:rPr lang="nb-NO" sz="2800" i="1" dirty="0">
                <a:solidFill>
                  <a:srgbClr val="00509E"/>
                </a:solidFill>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nb-NO" sz="2800" i="1" dirty="0" err="1">
                <a:solidFill>
                  <a:srgbClr val="00509E"/>
                </a:solidFill>
                <a:latin typeface="Arial" panose="020B0604020202020204" pitchFamily="34" charset="0"/>
                <a:cs typeface="Arial" panose="020B0604020202020204" pitchFamily="34" charset="0"/>
              </a:rPr>
              <a:t>What</a:t>
            </a:r>
            <a:r>
              <a:rPr lang="nb-NO" sz="2800" i="1" dirty="0">
                <a:solidFill>
                  <a:srgbClr val="00509E"/>
                </a:solidFill>
                <a:latin typeface="Arial" panose="020B0604020202020204" pitchFamily="34" charset="0"/>
                <a:cs typeface="Arial" panose="020B0604020202020204" pitchFamily="34" charset="0"/>
              </a:rPr>
              <a:t> do </a:t>
            </a:r>
            <a:r>
              <a:rPr lang="nb-NO" sz="2800" i="1" dirty="0" err="1">
                <a:solidFill>
                  <a:srgbClr val="00509E"/>
                </a:solidFill>
                <a:latin typeface="Arial" panose="020B0604020202020204" pitchFamily="34" charset="0"/>
                <a:cs typeface="Arial" panose="020B0604020202020204" pitchFamily="34" charset="0"/>
              </a:rPr>
              <a:t>you</a:t>
            </a:r>
            <a:r>
              <a:rPr lang="nb-NO" sz="2800" i="1" dirty="0">
                <a:solidFill>
                  <a:srgbClr val="00509E"/>
                </a:solidFill>
                <a:latin typeface="Arial" panose="020B0604020202020204" pitchFamily="34" charset="0"/>
                <a:cs typeface="Arial" panose="020B0604020202020204" pitchFamily="34" charset="0"/>
              </a:rPr>
              <a:t> hope </a:t>
            </a:r>
            <a:r>
              <a:rPr lang="nb-NO" sz="2800" i="1" dirty="0" err="1">
                <a:solidFill>
                  <a:srgbClr val="00509E"/>
                </a:solidFill>
                <a:latin typeface="Arial" panose="020B0604020202020204" pitchFamily="34" charset="0"/>
                <a:cs typeface="Arial" panose="020B0604020202020204" pitchFamily="34" charset="0"/>
              </a:rPr>
              <a:t>can</a:t>
            </a:r>
            <a:r>
              <a:rPr lang="nb-NO" sz="2800" i="1" dirty="0">
                <a:solidFill>
                  <a:srgbClr val="00509E"/>
                </a:solidFill>
                <a:latin typeface="Arial" panose="020B0604020202020204" pitchFamily="34" charset="0"/>
                <a:cs typeface="Arial" panose="020B0604020202020204" pitchFamily="34" charset="0"/>
              </a:rPr>
              <a:t> be </a:t>
            </a:r>
            <a:r>
              <a:rPr lang="nb-NO" sz="2800" i="1" dirty="0" err="1">
                <a:solidFill>
                  <a:srgbClr val="00509E"/>
                </a:solidFill>
                <a:latin typeface="Arial" panose="020B0604020202020204" pitchFamily="34" charset="0"/>
                <a:cs typeface="Arial" panose="020B0604020202020204" pitchFamily="34" charset="0"/>
              </a:rPr>
              <a:t>the</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effect</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of</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improving</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these</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What</a:t>
            </a:r>
            <a:r>
              <a:rPr lang="nb-NO" sz="2800" i="1" dirty="0">
                <a:solidFill>
                  <a:srgbClr val="00509E"/>
                </a:solidFill>
                <a:latin typeface="Arial" panose="020B0604020202020204" pitchFamily="34" charset="0"/>
                <a:cs typeface="Arial" panose="020B0604020202020204" pitchFamily="34" charset="0"/>
              </a:rPr>
              <a:t> </a:t>
            </a:r>
            <a:r>
              <a:rPr lang="nb-NO" sz="2800" i="1" dirty="0" err="1">
                <a:solidFill>
                  <a:srgbClr val="00509E"/>
                </a:solidFill>
                <a:latin typeface="Arial" panose="020B0604020202020204" pitchFamily="34" charset="0"/>
                <a:cs typeface="Arial" panose="020B0604020202020204" pitchFamily="34" charset="0"/>
              </a:rPr>
              <a:t>can</a:t>
            </a:r>
            <a:r>
              <a:rPr lang="nb-NO" sz="2800" i="1" dirty="0">
                <a:solidFill>
                  <a:srgbClr val="00509E"/>
                </a:solidFill>
                <a:latin typeface="Arial" panose="020B0604020202020204" pitchFamily="34" charset="0"/>
                <a:cs typeface="Arial" panose="020B0604020202020204" pitchFamily="34" charset="0"/>
              </a:rPr>
              <a:t> be </a:t>
            </a:r>
            <a:r>
              <a:rPr lang="nb-NO" sz="2800" i="1" dirty="0" err="1">
                <a:solidFill>
                  <a:srgbClr val="00509E"/>
                </a:solidFill>
                <a:latin typeface="Arial" panose="020B0604020202020204" pitchFamily="34" charset="0"/>
                <a:cs typeface="Arial" panose="020B0604020202020204" pitchFamily="34" charset="0"/>
              </a:rPr>
              <a:t>the</a:t>
            </a:r>
            <a:r>
              <a:rPr lang="nb-NO" sz="2800" i="1" dirty="0">
                <a:solidFill>
                  <a:srgbClr val="00509E"/>
                </a:solidFill>
                <a:latin typeface="Arial" panose="020B0604020202020204" pitchFamily="34" charset="0"/>
                <a:cs typeface="Arial" panose="020B0604020202020204" pitchFamily="34" charset="0"/>
              </a:rPr>
              <a:t> first </a:t>
            </a:r>
            <a:r>
              <a:rPr lang="nb-NO" sz="2800" i="1" dirty="0" err="1">
                <a:solidFill>
                  <a:srgbClr val="00509E"/>
                </a:solidFill>
                <a:latin typeface="Arial" panose="020B0604020202020204" pitchFamily="34" charset="0"/>
                <a:cs typeface="Arial" panose="020B0604020202020204" pitchFamily="34" charset="0"/>
              </a:rPr>
              <a:t>step</a:t>
            </a:r>
            <a:r>
              <a:rPr lang="nb-NO" sz="2800" i="1" dirty="0">
                <a:solidFill>
                  <a:srgbClr val="00509E"/>
                </a:solidFill>
                <a:latin typeface="Arial" panose="020B0604020202020204" pitchFamily="34" charset="0"/>
                <a:cs typeface="Arial" panose="020B0604020202020204" pitchFamily="34" charset="0"/>
              </a:rPr>
              <a:t> in </a:t>
            </a:r>
            <a:r>
              <a:rPr lang="nb-NO" sz="2800" i="1" dirty="0" err="1">
                <a:solidFill>
                  <a:srgbClr val="00509E"/>
                </a:solidFill>
                <a:latin typeface="Arial" panose="020B0604020202020204" pitchFamily="34" charset="0"/>
                <a:cs typeface="Arial" panose="020B0604020202020204" pitchFamily="34" charset="0"/>
              </a:rPr>
              <a:t>the</a:t>
            </a:r>
            <a:r>
              <a:rPr lang="nb-NO" sz="2800" i="1" dirty="0">
                <a:solidFill>
                  <a:srgbClr val="00509E"/>
                </a:solidFill>
                <a:latin typeface="Arial" panose="020B0604020202020204" pitchFamily="34" charset="0"/>
                <a:cs typeface="Arial" panose="020B0604020202020204" pitchFamily="34" charset="0"/>
              </a:rPr>
              <a:t> right </a:t>
            </a:r>
            <a:r>
              <a:rPr lang="nb-NO" sz="2800" i="1" dirty="0" err="1">
                <a:solidFill>
                  <a:srgbClr val="00509E"/>
                </a:solidFill>
                <a:latin typeface="Arial" panose="020B0604020202020204" pitchFamily="34" charset="0"/>
                <a:cs typeface="Arial" panose="020B0604020202020204" pitchFamily="34" charset="0"/>
              </a:rPr>
              <a:t>direction</a:t>
            </a:r>
            <a:r>
              <a:rPr lang="nb-NO" sz="2800" i="1" dirty="0">
                <a:solidFill>
                  <a:srgbClr val="00509E"/>
                </a:solidFill>
                <a:latin typeface="Arial" panose="020B0604020202020204" pitchFamily="34" charset="0"/>
                <a:cs typeface="Arial" panose="020B0604020202020204" pitchFamily="34" charset="0"/>
              </a:rPr>
              <a:t>?  </a:t>
            </a:r>
          </a:p>
          <a:p>
            <a:endParaRPr lang="nb-NO" dirty="0"/>
          </a:p>
        </p:txBody>
      </p:sp>
    </p:spTree>
    <p:extLst>
      <p:ext uri="{BB962C8B-B14F-4D97-AF65-F5344CB8AC3E}">
        <p14:creationId xmlns:p14="http://schemas.microsoft.com/office/powerpoint/2010/main" val="193314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593C5E9-A882-4A36-8D3A-9142CD527FE0}"/>
              </a:ext>
            </a:extLst>
          </p:cNvPr>
          <p:cNvSpPr>
            <a:spLocks noGrp="1"/>
          </p:cNvSpPr>
          <p:nvPr>
            <p:ph idx="1"/>
          </p:nvPr>
        </p:nvSpPr>
        <p:spPr>
          <a:xfrm>
            <a:off x="631059" y="1636911"/>
            <a:ext cx="10539115" cy="4487163"/>
          </a:xfrm>
        </p:spPr>
        <p:txBody>
          <a:bodyPr>
            <a:noAutofit/>
          </a:bodyPr>
          <a:lstStyle/>
          <a:p>
            <a:pPr marL="609585" indent="-609585">
              <a:lnSpc>
                <a:spcPct val="150000"/>
              </a:lnSpc>
              <a:buFont typeface="+mj-lt"/>
              <a:buAutoNum type="arabicParenR"/>
            </a:pPr>
            <a:r>
              <a:rPr lang="nb-NO" dirty="0">
                <a:solidFill>
                  <a:srgbClr val="00509E"/>
                </a:solidFill>
                <a:latin typeface="Arial" panose="020B0604020202020204" pitchFamily="34" charset="0"/>
                <a:cs typeface="Arial" panose="020B0604020202020204" pitchFamily="34" charset="0"/>
              </a:rPr>
              <a:t>Make sure to </a:t>
            </a:r>
            <a:r>
              <a:rPr lang="nb-NO" dirty="0" err="1">
                <a:solidFill>
                  <a:srgbClr val="00509E"/>
                </a:solidFill>
                <a:latin typeface="Arial" panose="020B0604020202020204" pitchFamily="34" charset="0"/>
                <a:cs typeface="Arial" panose="020B0604020202020204" pitchFamily="34" charset="0"/>
              </a:rPr>
              <a:t>come</a:t>
            </a:r>
            <a:r>
              <a:rPr lang="nb-NO" dirty="0">
                <a:solidFill>
                  <a:srgbClr val="00509E"/>
                </a:solidFill>
                <a:latin typeface="Arial" panose="020B0604020202020204" pitchFamily="34" charset="0"/>
                <a:cs typeface="Arial" panose="020B0604020202020204" pitchFamily="34" charset="0"/>
              </a:rPr>
              <a:t> up </a:t>
            </a:r>
            <a:r>
              <a:rPr lang="nb-NO" dirty="0" err="1">
                <a:solidFill>
                  <a:srgbClr val="00509E"/>
                </a:solidFill>
                <a:latin typeface="Arial" panose="020B0604020202020204" pitchFamily="34" charset="0"/>
                <a:cs typeface="Arial" panose="020B0604020202020204" pitchFamily="34" charset="0"/>
              </a:rPr>
              <a:t>with</a:t>
            </a:r>
            <a:r>
              <a:rPr lang="nb-NO" dirty="0">
                <a:solidFill>
                  <a:srgbClr val="00509E"/>
                </a:solidFill>
                <a:latin typeface="Arial" panose="020B0604020202020204" pitchFamily="34" charset="0"/>
                <a:cs typeface="Arial" panose="020B0604020202020204" pitchFamily="34" charset="0"/>
              </a:rPr>
              <a:t> a </a:t>
            </a:r>
            <a:r>
              <a:rPr lang="nb-NO" dirty="0" err="1">
                <a:solidFill>
                  <a:srgbClr val="00509E"/>
                </a:solidFill>
                <a:latin typeface="Arial" panose="020B0604020202020204" pitchFamily="34" charset="0"/>
                <a:cs typeface="Arial" panose="020B0604020202020204" pitchFamily="34" charset="0"/>
              </a:rPr>
              <a:t>rich</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supply</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of</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ideas</a:t>
            </a:r>
            <a:r>
              <a:rPr lang="nb-NO" dirty="0">
                <a:solidFill>
                  <a:srgbClr val="00509E"/>
                </a:solidFill>
                <a:latin typeface="Arial" panose="020B0604020202020204" pitchFamily="34" charset="0"/>
                <a:cs typeface="Arial" panose="020B0604020202020204" pitchFamily="34" charset="0"/>
              </a:rPr>
              <a:t> for </a:t>
            </a:r>
            <a:r>
              <a:rPr lang="nb-NO" dirty="0" err="1">
                <a:solidFill>
                  <a:srgbClr val="00509E"/>
                </a:solidFill>
                <a:latin typeface="Arial" panose="020B0604020202020204" pitchFamily="34" charset="0"/>
                <a:cs typeface="Arial" panose="020B0604020202020204" pitchFamily="34" charset="0"/>
              </a:rPr>
              <a:t>possible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actions</a:t>
            </a:r>
            <a:r>
              <a:rPr lang="nb-NO" dirty="0">
                <a:solidFill>
                  <a:srgbClr val="00509E"/>
                </a:solidFill>
                <a:latin typeface="Arial" panose="020B0604020202020204" pitchFamily="34" charset="0"/>
                <a:cs typeface="Arial" panose="020B0604020202020204" pitchFamily="34" charset="0"/>
              </a:rPr>
              <a:t>. </a:t>
            </a:r>
          </a:p>
          <a:p>
            <a:pPr marL="609585" indent="-609585">
              <a:lnSpc>
                <a:spcPct val="150000"/>
              </a:lnSpc>
              <a:buFont typeface="+mj-lt"/>
              <a:buAutoNum type="arabicParenR"/>
            </a:pPr>
            <a:r>
              <a:rPr lang="nb-NO" dirty="0" err="1">
                <a:solidFill>
                  <a:srgbClr val="00509E"/>
                </a:solidFill>
                <a:latin typeface="Arial" panose="020B0604020202020204" pitchFamily="34" charset="0"/>
                <a:cs typeface="Arial" panose="020B0604020202020204" pitchFamily="34" charset="0"/>
              </a:rPr>
              <a:t>Concretize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the</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ideas</a:t>
            </a:r>
            <a:r>
              <a:rPr lang="nb-NO" dirty="0">
                <a:solidFill>
                  <a:srgbClr val="00509E"/>
                </a:solidFill>
                <a:latin typeface="Arial" panose="020B0604020202020204" pitchFamily="34" charset="0"/>
                <a:cs typeface="Arial" panose="020B0604020202020204" pitchFamily="34" charset="0"/>
              </a:rPr>
              <a:t> and </a:t>
            </a:r>
            <a:r>
              <a:rPr lang="nb-NO" dirty="0" err="1">
                <a:solidFill>
                  <a:srgbClr val="00509E"/>
                </a:solidFill>
                <a:latin typeface="Arial" panose="020B0604020202020204" pitchFamily="34" charset="0"/>
                <a:cs typeface="Arial" panose="020B0604020202020204" pitchFamily="34" charset="0"/>
              </a:rPr>
              <a:t>what</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they</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will</a:t>
            </a:r>
            <a:r>
              <a:rPr lang="nb-NO" dirty="0">
                <a:solidFill>
                  <a:srgbClr val="00509E"/>
                </a:solidFill>
                <a:latin typeface="Arial" panose="020B0604020202020204" pitchFamily="34" charset="0"/>
                <a:cs typeface="Arial" panose="020B0604020202020204" pitchFamily="34" charset="0"/>
              </a:rPr>
              <a:t> be </a:t>
            </a:r>
            <a:r>
              <a:rPr lang="nb-NO" dirty="0" err="1">
                <a:solidFill>
                  <a:srgbClr val="00509E"/>
                </a:solidFill>
                <a:latin typeface="Arial" panose="020B0604020202020204" pitchFamily="34" charset="0"/>
                <a:cs typeface="Arial" panose="020B0604020202020204" pitchFamily="34" charset="0"/>
              </a:rPr>
              <a:t>able</a:t>
            </a:r>
            <a:r>
              <a:rPr lang="nb-NO" dirty="0">
                <a:solidFill>
                  <a:srgbClr val="00509E"/>
                </a:solidFill>
                <a:latin typeface="Arial" panose="020B0604020202020204" pitchFamily="34" charset="0"/>
                <a:cs typeface="Arial" panose="020B0604020202020204" pitchFamily="34" charset="0"/>
              </a:rPr>
              <a:t> to </a:t>
            </a:r>
            <a:r>
              <a:rPr lang="nb-NO" dirty="0" err="1">
                <a:solidFill>
                  <a:srgbClr val="00509E"/>
                </a:solidFill>
                <a:latin typeface="Arial" panose="020B0604020202020204" pitchFamily="34" charset="0"/>
                <a:cs typeface="Arial" panose="020B0604020202020204" pitchFamily="34" charset="0"/>
              </a:rPr>
              <a:t>contribute</a:t>
            </a:r>
            <a:r>
              <a:rPr lang="nb-NO" dirty="0">
                <a:solidFill>
                  <a:srgbClr val="00509E"/>
                </a:solidFill>
                <a:latin typeface="Arial" panose="020B0604020202020204" pitchFamily="34" charset="0"/>
                <a:cs typeface="Arial" panose="020B0604020202020204" pitchFamily="34" charset="0"/>
              </a:rPr>
              <a:t>.</a:t>
            </a:r>
          </a:p>
          <a:p>
            <a:pPr marL="609585" indent="-609585">
              <a:lnSpc>
                <a:spcPct val="150000"/>
              </a:lnSpc>
              <a:buFont typeface="+mj-lt"/>
              <a:buAutoNum type="arabicParenR"/>
            </a:pPr>
            <a:r>
              <a:rPr lang="nb-NO" dirty="0" err="1">
                <a:solidFill>
                  <a:srgbClr val="00509E"/>
                </a:solidFill>
                <a:latin typeface="Arial" panose="020B0604020202020204" pitchFamily="34" charset="0"/>
                <a:cs typeface="Arial" panose="020B0604020202020204" pitchFamily="34" charset="0"/>
              </a:rPr>
              <a:t>What</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measures</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will</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you</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prioritize</a:t>
            </a:r>
            <a:r>
              <a:rPr lang="nb-NO" dirty="0">
                <a:solidFill>
                  <a:srgbClr val="00509E"/>
                </a:solidFill>
                <a:latin typeface="Arial" panose="020B0604020202020204" pitchFamily="34" charset="0"/>
                <a:cs typeface="Arial" panose="020B0604020202020204" pitchFamily="34" charset="0"/>
              </a:rPr>
              <a:t> to </a:t>
            </a:r>
            <a:r>
              <a:rPr lang="nb-NO" dirty="0" err="1">
                <a:solidFill>
                  <a:srgbClr val="00509E"/>
                </a:solidFill>
                <a:latin typeface="Arial" panose="020B0604020202020204" pitchFamily="34" charset="0"/>
                <a:cs typeface="Arial" panose="020B0604020202020204" pitchFamily="34" charset="0"/>
              </a:rPr>
              <a:t>implement</a:t>
            </a:r>
            <a:r>
              <a:rPr lang="nb-NO" dirty="0">
                <a:solidFill>
                  <a:srgbClr val="00509E"/>
                </a:solidFill>
                <a:latin typeface="Arial" panose="020B0604020202020204" pitchFamily="34" charset="0"/>
                <a:cs typeface="Arial" panose="020B0604020202020204" pitchFamily="34" charset="0"/>
              </a:rPr>
              <a:t>? </a:t>
            </a:r>
          </a:p>
          <a:p>
            <a:pPr marL="609585" indent="-609585">
              <a:lnSpc>
                <a:spcPct val="150000"/>
              </a:lnSpc>
              <a:buFont typeface="+mj-lt"/>
              <a:buAutoNum type="arabicParenR"/>
            </a:pPr>
            <a:r>
              <a:rPr lang="nb-NO" dirty="0" err="1">
                <a:solidFill>
                  <a:srgbClr val="00509E"/>
                </a:solidFill>
                <a:latin typeface="Arial" panose="020B0604020202020204" pitchFamily="34" charset="0"/>
                <a:cs typeface="Arial" panose="020B0604020202020204" pitchFamily="34" charset="0"/>
              </a:rPr>
              <a:t>Create</a:t>
            </a:r>
            <a:r>
              <a:rPr lang="nb-NO" dirty="0">
                <a:solidFill>
                  <a:srgbClr val="00509E"/>
                </a:solidFill>
                <a:latin typeface="Arial" panose="020B0604020202020204" pitchFamily="34" charset="0"/>
                <a:cs typeface="Arial" panose="020B0604020202020204" pitchFamily="34" charset="0"/>
              </a:rPr>
              <a:t> and action plan (</a:t>
            </a:r>
            <a:r>
              <a:rPr lang="nb-NO" dirty="0" err="1">
                <a:solidFill>
                  <a:srgbClr val="00509E"/>
                </a:solidFill>
                <a:latin typeface="Arial" panose="020B0604020202020204" pitchFamily="34" charset="0"/>
                <a:cs typeface="Arial" panose="020B0604020202020204" pitchFamily="34" charset="0"/>
              </a:rPr>
              <a:t>who</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will</a:t>
            </a:r>
            <a:r>
              <a:rPr lang="nb-NO" dirty="0">
                <a:solidFill>
                  <a:srgbClr val="00509E"/>
                </a:solidFill>
                <a:latin typeface="Arial" panose="020B0604020202020204" pitchFamily="34" charset="0"/>
                <a:cs typeface="Arial" panose="020B0604020202020204" pitchFamily="34" charset="0"/>
              </a:rPr>
              <a:t> do </a:t>
            </a:r>
            <a:r>
              <a:rPr lang="nb-NO" dirty="0" err="1">
                <a:solidFill>
                  <a:srgbClr val="00509E"/>
                </a:solidFill>
                <a:latin typeface="Arial" panose="020B0604020202020204" pitchFamily="34" charset="0"/>
                <a:cs typeface="Arial" panose="020B0604020202020204" pitchFamily="34" charset="0"/>
              </a:rPr>
              <a:t>what</a:t>
            </a:r>
            <a:r>
              <a:rPr lang="nb-NO" dirty="0">
                <a:solidFill>
                  <a:srgbClr val="00509E"/>
                </a:solidFill>
                <a:latin typeface="Arial" panose="020B0604020202020204" pitchFamily="34" charset="0"/>
                <a:cs typeface="Arial" panose="020B0604020202020204" pitchFamily="34" charset="0"/>
              </a:rPr>
              <a:t> </a:t>
            </a:r>
            <a:r>
              <a:rPr lang="nb-NO" dirty="0" err="1">
                <a:solidFill>
                  <a:srgbClr val="00509E"/>
                </a:solidFill>
                <a:latin typeface="Arial" panose="020B0604020202020204" pitchFamily="34" charset="0"/>
                <a:cs typeface="Arial" panose="020B0604020202020204" pitchFamily="34" charset="0"/>
              </a:rPr>
              <a:t>when</a:t>
            </a:r>
            <a:r>
              <a:rPr lang="nb-NO" dirty="0">
                <a:solidFill>
                  <a:srgbClr val="00509E"/>
                </a:solidFill>
                <a:latin typeface="Arial" panose="020B0604020202020204" pitchFamily="34" charset="0"/>
                <a:cs typeface="Arial" panose="020B0604020202020204" pitchFamily="34" charset="0"/>
              </a:rPr>
              <a:t>)</a:t>
            </a:r>
          </a:p>
          <a:p>
            <a:pPr marL="0" indent="0">
              <a:lnSpc>
                <a:spcPct val="150000"/>
              </a:lnSpc>
              <a:buNone/>
            </a:pPr>
            <a:endParaRPr lang="nb-NO" sz="2400" dirty="0">
              <a:solidFill>
                <a:srgbClr val="0066CC"/>
              </a:solidFill>
              <a:latin typeface="Arial" panose="020B0604020202020204" pitchFamily="34" charset="0"/>
              <a:cs typeface="Arial" panose="020B0604020202020204" pitchFamily="34" charset="0"/>
            </a:endParaRPr>
          </a:p>
          <a:p>
            <a:pPr marL="1066773" lvl="1" indent="-609585">
              <a:lnSpc>
                <a:spcPct val="150000"/>
              </a:lnSpc>
              <a:buFont typeface="+mj-lt"/>
              <a:buAutoNum type="alphaLcParenR"/>
            </a:pPr>
            <a:endParaRPr lang="nb-NO" dirty="0">
              <a:solidFill>
                <a:srgbClr val="0066CC"/>
              </a:solidFill>
              <a:latin typeface="Arial" panose="020B0604020202020204" pitchFamily="34" charset="0"/>
              <a:cs typeface="Arial" panose="020B0604020202020204" pitchFamily="34" charset="0"/>
            </a:endParaRPr>
          </a:p>
          <a:p>
            <a:endParaRPr lang="nb-NO" sz="2400" dirty="0">
              <a:solidFill>
                <a:srgbClr val="0066CC"/>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D76A2D00-00D6-471C-9CF9-BEA22175474F}"/>
              </a:ext>
            </a:extLst>
          </p:cNvPr>
          <p:cNvSpPr txBox="1">
            <a:spLocks noChangeArrowheads="1"/>
          </p:cNvSpPr>
          <p:nvPr/>
        </p:nvSpPr>
        <p:spPr>
          <a:xfrm>
            <a:off x="544846" y="494542"/>
            <a:ext cx="11102308" cy="898635"/>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3600" b="1" i="0" u="none" strike="noStrike" kern="1200" cap="none" spc="0" normalizeH="0" baseline="0" noProof="0" dirty="0" err="1">
                <a:ln>
                  <a:noFill/>
                </a:ln>
                <a:solidFill>
                  <a:srgbClr val="00509E"/>
                </a:solidFill>
                <a:effectLst/>
                <a:uLnTx/>
                <a:uFillTx/>
                <a:latin typeface="Arial"/>
                <a:ea typeface="+mj-ea"/>
                <a:cs typeface="Arial"/>
              </a:rPr>
              <a:t>Arrange</a:t>
            </a:r>
            <a:r>
              <a:rPr kumimoji="0" lang="nb-NO" sz="3600" b="1" i="0" u="none" strike="noStrike" kern="1200" cap="none" spc="0" normalizeH="0" baseline="0" noProof="0" dirty="0">
                <a:ln>
                  <a:noFill/>
                </a:ln>
                <a:solidFill>
                  <a:srgbClr val="00509E"/>
                </a:solidFill>
                <a:effectLst/>
                <a:uLnTx/>
                <a:uFillTx/>
                <a:latin typeface="Arial"/>
                <a:ea typeface="+mj-ea"/>
                <a:cs typeface="Arial"/>
              </a:rPr>
              <a:t> </a:t>
            </a:r>
            <a:r>
              <a:rPr kumimoji="0" lang="nb-NO" sz="3600" b="1" i="0" u="none" strike="noStrike" kern="1200" cap="none" spc="0" normalizeH="0" baseline="0" noProof="0" dirty="0" err="1">
                <a:ln>
                  <a:noFill/>
                </a:ln>
                <a:solidFill>
                  <a:srgbClr val="00509E"/>
                </a:solidFill>
                <a:effectLst/>
                <a:uLnTx/>
                <a:uFillTx/>
                <a:latin typeface="Arial"/>
                <a:ea typeface="+mj-ea"/>
                <a:cs typeface="Arial"/>
              </a:rPr>
              <a:t>measures</a:t>
            </a:r>
            <a:endParaRPr kumimoji="0" lang="nb-NO" sz="3600" b="1" i="0" u="none" strike="noStrike" kern="1200" cap="none" spc="0" normalizeH="0" baseline="0" noProof="0" dirty="0">
              <a:ln>
                <a:noFill/>
              </a:ln>
              <a:solidFill>
                <a:srgbClr val="00509E"/>
              </a:solidFill>
              <a:effectLst/>
              <a:uLnTx/>
              <a:uFillTx/>
              <a:latin typeface="Arial"/>
              <a:ea typeface="+mj-ea"/>
              <a:cs typeface="Arial"/>
            </a:endParaRPr>
          </a:p>
        </p:txBody>
      </p:sp>
    </p:spTree>
    <p:extLst>
      <p:ext uri="{BB962C8B-B14F-4D97-AF65-F5344CB8AC3E}">
        <p14:creationId xmlns:p14="http://schemas.microsoft.com/office/powerpoint/2010/main" val="37468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1F1728-210E-4E42-B2E8-BF64E824C8CA}"/>
              </a:ext>
            </a:extLst>
          </p:cNvPr>
          <p:cNvSpPr>
            <a:spLocks noGrp="1"/>
          </p:cNvSpPr>
          <p:nvPr>
            <p:ph type="title"/>
          </p:nvPr>
        </p:nvSpPr>
        <p:spPr>
          <a:xfrm>
            <a:off x="549443" y="365125"/>
            <a:ext cx="10515600" cy="1325563"/>
          </a:xfrm>
        </p:spPr>
        <p:txBody>
          <a:bodyPr>
            <a:normAutofit/>
          </a:bodyPr>
          <a:lstStyle/>
          <a:p>
            <a:r>
              <a:rPr lang="nb-NO" sz="2800" b="1" dirty="0">
                <a:solidFill>
                  <a:srgbClr val="00509E"/>
                </a:solidFill>
                <a:latin typeface="Arial" panose="020B0604020202020204" pitchFamily="34" charset="0"/>
                <a:cs typeface="Arial" panose="020B0604020202020204" pitchFamily="34" charset="0"/>
              </a:rPr>
              <a:t>Help questions for </a:t>
            </a:r>
            <a:r>
              <a:rPr lang="nb-NO" sz="2800" b="1" dirty="0" err="1">
                <a:solidFill>
                  <a:srgbClr val="00509E"/>
                </a:solidFill>
                <a:latin typeface="Arial" panose="020B0604020202020204" pitchFamily="34" charset="0"/>
                <a:cs typeface="Arial" panose="020B0604020202020204" pitchFamily="34" charset="0"/>
              </a:rPr>
              <a:t>initiative</a:t>
            </a:r>
            <a:r>
              <a:rPr lang="nb-NO" sz="2800" b="1" dirty="0">
                <a:solidFill>
                  <a:srgbClr val="00509E"/>
                </a:solidFill>
                <a:latin typeface="Arial" panose="020B0604020202020204" pitchFamily="34" charset="0"/>
                <a:cs typeface="Arial" panose="020B0604020202020204" pitchFamily="34" charset="0"/>
              </a:rPr>
              <a:t> </a:t>
            </a:r>
            <a:r>
              <a:rPr lang="nb-NO" sz="2800" b="1" dirty="0" err="1">
                <a:solidFill>
                  <a:srgbClr val="00509E"/>
                </a:solidFill>
                <a:latin typeface="Arial" panose="020B0604020202020204" pitchFamily="34" charset="0"/>
                <a:cs typeface="Arial" panose="020B0604020202020204" pitchFamily="34" charset="0"/>
              </a:rPr>
              <a:t>development</a:t>
            </a:r>
            <a:r>
              <a:rPr lang="nb-NO" sz="2800" b="1" dirty="0">
                <a:solidFill>
                  <a:srgbClr val="00509E"/>
                </a:solidFill>
                <a:latin typeface="Arial" panose="020B0604020202020204" pitchFamily="34" charset="0"/>
                <a:cs typeface="Arial" panose="020B0604020202020204" pitchFamily="34" charset="0"/>
              </a:rPr>
              <a:t>:</a:t>
            </a:r>
          </a:p>
        </p:txBody>
      </p:sp>
      <p:sp>
        <p:nvSpPr>
          <p:cNvPr id="3" name="Plassholder for innhold 2">
            <a:extLst>
              <a:ext uri="{FF2B5EF4-FFF2-40B4-BE49-F238E27FC236}">
                <a16:creationId xmlns:a16="http://schemas.microsoft.com/office/drawing/2014/main" id="{81F811BA-3622-4162-98DD-B6BFF19375E7}"/>
              </a:ext>
            </a:extLst>
          </p:cNvPr>
          <p:cNvSpPr>
            <a:spLocks noGrp="1"/>
          </p:cNvSpPr>
          <p:nvPr>
            <p:ph idx="1"/>
          </p:nvPr>
        </p:nvSpPr>
        <p:spPr>
          <a:xfrm>
            <a:off x="549443" y="1885782"/>
            <a:ext cx="10515600" cy="4351338"/>
          </a:xfrm>
        </p:spPr>
        <p:txBody>
          <a:bodyPr/>
          <a:lstStyle/>
          <a:p>
            <a:pPr>
              <a:spcAft>
                <a:spcPts val="600"/>
              </a:spcAft>
            </a:pPr>
            <a:r>
              <a:rPr lang="nb-NO" i="1" dirty="0" err="1">
                <a:solidFill>
                  <a:srgbClr val="00509E"/>
                </a:solidFill>
                <a:latin typeface="Arial" panose="020B0604020202020204" pitchFamily="34" charset="0"/>
                <a:cs typeface="Arial" panose="020B0604020202020204" pitchFamily="34" charset="0"/>
              </a:rPr>
              <a:t>Why</a:t>
            </a:r>
            <a:r>
              <a:rPr lang="nb-NO" i="1" dirty="0">
                <a:solidFill>
                  <a:srgbClr val="00509E"/>
                </a:solidFill>
                <a:latin typeface="Arial" panose="020B0604020202020204" pitchFamily="34" charset="0"/>
                <a:cs typeface="Arial" panose="020B0604020202020204" pitchFamily="34" charset="0"/>
              </a:rPr>
              <a:t> is </a:t>
            </a:r>
            <a:r>
              <a:rPr lang="nb-NO" i="1" dirty="0" err="1">
                <a:solidFill>
                  <a:srgbClr val="00509E"/>
                </a:solidFill>
                <a:latin typeface="Arial" panose="020B0604020202020204" pitchFamily="34" charset="0"/>
                <a:cs typeface="Arial" panose="020B0604020202020204" pitchFamily="34" charset="0"/>
              </a:rPr>
              <a:t>this</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important</a:t>
            </a:r>
            <a:r>
              <a:rPr lang="nb-NO" i="1" dirty="0">
                <a:solidFill>
                  <a:srgbClr val="00509E"/>
                </a:solidFill>
                <a:latin typeface="Arial" panose="020B0604020202020204" pitchFamily="34" charset="0"/>
                <a:cs typeface="Arial" panose="020B0604020202020204" pitchFamily="34" charset="0"/>
              </a:rPr>
              <a:t>?</a:t>
            </a:r>
          </a:p>
          <a:p>
            <a:pPr>
              <a:spcAft>
                <a:spcPts val="600"/>
              </a:spcAft>
            </a:pPr>
            <a:r>
              <a:rPr lang="nb-NO" i="1" dirty="0" err="1">
                <a:solidFill>
                  <a:srgbClr val="00509E"/>
                </a:solidFill>
                <a:latin typeface="Arial" panose="020B0604020202020204" pitchFamily="34" charset="0"/>
                <a:cs typeface="Arial" panose="020B0604020202020204" pitchFamily="34" charset="0"/>
              </a:rPr>
              <a:t>What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can</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this</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help</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us</a:t>
            </a:r>
            <a:r>
              <a:rPr lang="nb-NO" i="1" dirty="0">
                <a:solidFill>
                  <a:srgbClr val="00509E"/>
                </a:solidFill>
                <a:latin typeface="Arial" panose="020B0604020202020204" pitchFamily="34" charset="0"/>
                <a:cs typeface="Arial" panose="020B0604020202020204" pitchFamily="34" charset="0"/>
              </a:rPr>
              <a:t> to </a:t>
            </a:r>
            <a:r>
              <a:rPr lang="nb-NO" i="1" dirty="0" err="1">
                <a:solidFill>
                  <a:srgbClr val="00509E"/>
                </a:solidFill>
                <a:latin typeface="Arial" panose="020B0604020202020204" pitchFamily="34" charset="0"/>
                <a:cs typeface="Arial" panose="020B0604020202020204" pitchFamily="34" charset="0"/>
              </a:rPr>
              <a:t>achieve</a:t>
            </a:r>
            <a:r>
              <a:rPr lang="nb-NO" i="1" dirty="0">
                <a:solidFill>
                  <a:srgbClr val="00509E"/>
                </a:solidFill>
                <a:latin typeface="Arial" panose="020B0604020202020204" pitchFamily="34" charset="0"/>
                <a:cs typeface="Arial" panose="020B0604020202020204" pitchFamily="34" charset="0"/>
              </a:rPr>
              <a:t>? </a:t>
            </a:r>
          </a:p>
          <a:p>
            <a:pPr>
              <a:spcAft>
                <a:spcPts val="600"/>
              </a:spcAft>
            </a:pPr>
            <a:r>
              <a:rPr lang="nb-NO" i="1" dirty="0" err="1">
                <a:solidFill>
                  <a:srgbClr val="00509E"/>
                </a:solidFill>
                <a:latin typeface="Arial" panose="020B0604020202020204" pitchFamily="34" charset="0"/>
                <a:cs typeface="Arial" panose="020B0604020202020204" pitchFamily="34" charset="0"/>
              </a:rPr>
              <a:t>What</a:t>
            </a:r>
            <a:r>
              <a:rPr lang="nb-NO" i="1" dirty="0">
                <a:solidFill>
                  <a:srgbClr val="00509E"/>
                </a:solidFill>
                <a:latin typeface="Arial" panose="020B0604020202020204" pitchFamily="34" charset="0"/>
                <a:cs typeface="Arial" panose="020B0604020202020204" pitchFamily="34" charset="0"/>
              </a:rPr>
              <a:t> is it </a:t>
            </a:r>
            <a:r>
              <a:rPr lang="nb-NO" i="1" dirty="0" err="1">
                <a:solidFill>
                  <a:srgbClr val="00509E"/>
                </a:solidFill>
                <a:latin typeface="Arial" panose="020B0604020202020204" pitchFamily="34" charset="0"/>
                <a:cs typeface="Arial" panose="020B0604020202020204" pitchFamily="34" charset="0"/>
              </a:rPr>
              <a:t>important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that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we</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continue</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with</a:t>
            </a:r>
            <a:r>
              <a:rPr lang="nb-NO" i="1" dirty="0">
                <a:solidFill>
                  <a:srgbClr val="00509E"/>
                </a:solidFill>
                <a:latin typeface="Arial" panose="020B0604020202020204" pitchFamily="34" charset="0"/>
                <a:cs typeface="Arial" panose="020B0604020202020204" pitchFamily="34" charset="0"/>
              </a:rPr>
              <a:t>?</a:t>
            </a:r>
          </a:p>
          <a:p>
            <a:pPr>
              <a:spcAft>
                <a:spcPts val="600"/>
              </a:spcAft>
            </a:pPr>
            <a:r>
              <a:rPr lang="nb-NO" i="1" dirty="0" err="1">
                <a:solidFill>
                  <a:srgbClr val="00509E"/>
                </a:solidFill>
                <a:latin typeface="Arial" panose="020B0604020202020204" pitchFamily="34" charset="0"/>
                <a:cs typeface="Arial" panose="020B0604020202020204" pitchFamily="34" charset="0"/>
              </a:rPr>
              <a:t>What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does</a:t>
            </a:r>
            <a:r>
              <a:rPr lang="nb-NO" i="1" dirty="0">
                <a:solidFill>
                  <a:srgbClr val="00509E"/>
                </a:solidFill>
                <a:latin typeface="Arial" panose="020B0604020202020204" pitchFamily="34" charset="0"/>
                <a:cs typeface="Arial" panose="020B0604020202020204" pitchFamily="34" charset="0"/>
              </a:rPr>
              <a:t> it </a:t>
            </a:r>
            <a:r>
              <a:rPr lang="nb-NO" i="1" dirty="0" err="1">
                <a:solidFill>
                  <a:srgbClr val="00509E"/>
                </a:solidFill>
                <a:latin typeface="Arial" panose="020B0604020202020204" pitchFamily="34" charset="0"/>
                <a:cs typeface="Arial" panose="020B0604020202020204" pitchFamily="34" charset="0"/>
              </a:rPr>
              <a:t>look</a:t>
            </a:r>
            <a:r>
              <a:rPr lang="nb-NO" i="1" dirty="0">
                <a:solidFill>
                  <a:srgbClr val="00509E"/>
                </a:solidFill>
                <a:latin typeface="Arial" panose="020B0604020202020204" pitchFamily="34" charset="0"/>
                <a:cs typeface="Arial" panose="020B0604020202020204" pitchFamily="34" charset="0"/>
              </a:rPr>
              <a:t> like </a:t>
            </a:r>
            <a:r>
              <a:rPr lang="nb-NO" i="1" dirty="0" err="1">
                <a:solidFill>
                  <a:srgbClr val="00509E"/>
                </a:solidFill>
                <a:latin typeface="Arial" panose="020B0604020202020204" pitchFamily="34" charset="0"/>
                <a:cs typeface="Arial" panose="020B0604020202020204" pitchFamily="34" charset="0"/>
              </a:rPr>
              <a:t>if</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we</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succeed</a:t>
            </a:r>
            <a:r>
              <a:rPr lang="nb-NO" i="1" dirty="0">
                <a:solidFill>
                  <a:srgbClr val="00509E"/>
                </a:solidFill>
                <a:latin typeface="Arial" panose="020B0604020202020204" pitchFamily="34" charset="0"/>
                <a:cs typeface="Arial" panose="020B0604020202020204" pitchFamily="34" charset="0"/>
              </a:rPr>
              <a:t>?</a:t>
            </a:r>
          </a:p>
          <a:p>
            <a:pPr>
              <a:spcAft>
                <a:spcPts val="600"/>
              </a:spcAft>
            </a:pPr>
            <a:r>
              <a:rPr lang="nb-NO" i="1" dirty="0" err="1">
                <a:solidFill>
                  <a:srgbClr val="00509E"/>
                </a:solidFill>
                <a:latin typeface="Arial" panose="020B0604020202020204" pitchFamily="34" charset="0"/>
                <a:cs typeface="Arial" panose="020B0604020202020204" pitchFamily="34" charset="0"/>
              </a:rPr>
              <a:t>What</a:t>
            </a:r>
            <a:r>
              <a:rPr lang="nb-NO" i="1" dirty="0">
                <a:solidFill>
                  <a:srgbClr val="00509E"/>
                </a:solidFill>
                <a:latin typeface="Arial" panose="020B0604020202020204" pitchFamily="34" charset="0"/>
                <a:cs typeface="Arial" panose="020B0604020202020204" pitchFamily="34" charset="0"/>
              </a:rPr>
              <a:t> do </a:t>
            </a:r>
            <a:r>
              <a:rPr lang="nb-NO" i="1" dirty="0" err="1">
                <a:solidFill>
                  <a:srgbClr val="00509E"/>
                </a:solidFill>
                <a:latin typeface="Arial" panose="020B0604020202020204" pitchFamily="34" charset="0"/>
                <a:cs typeface="Arial" panose="020B0604020202020204" pitchFamily="34" charset="0"/>
              </a:rPr>
              <a:t>we</a:t>
            </a:r>
            <a:r>
              <a:rPr lang="nb-NO" i="1" dirty="0">
                <a:solidFill>
                  <a:srgbClr val="00509E"/>
                </a:solidFill>
                <a:latin typeface="Arial" panose="020B0604020202020204" pitchFamily="34" charset="0"/>
                <a:cs typeface="Arial" panose="020B0604020202020204" pitchFamily="34" charset="0"/>
              </a:rPr>
              <a:t> do in </a:t>
            </a:r>
            <a:r>
              <a:rPr lang="nb-NO" i="1" dirty="0" err="1">
                <a:solidFill>
                  <a:srgbClr val="00509E"/>
                </a:solidFill>
                <a:latin typeface="Arial" panose="020B0604020202020204" pitchFamily="34" charset="0"/>
                <a:cs typeface="Arial" panose="020B0604020202020204" pitchFamily="34" charset="0"/>
              </a:rPr>
              <a:t>other</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ways</a:t>
            </a:r>
            <a:r>
              <a:rPr lang="nb-NO" i="1" dirty="0">
                <a:solidFill>
                  <a:srgbClr val="00509E"/>
                </a:solidFill>
                <a:latin typeface="Arial" panose="020B0604020202020204" pitchFamily="34" charset="0"/>
                <a:cs typeface="Arial" panose="020B0604020202020204" pitchFamily="34" charset="0"/>
              </a:rPr>
              <a:t>?</a:t>
            </a:r>
          </a:p>
          <a:p>
            <a:pPr>
              <a:spcAft>
                <a:spcPts val="600"/>
              </a:spcAft>
            </a:pPr>
            <a:r>
              <a:rPr lang="nb-NO" i="1" dirty="0">
                <a:solidFill>
                  <a:srgbClr val="00509E"/>
                </a:solidFill>
                <a:latin typeface="Arial" panose="020B0604020202020204" pitchFamily="34" charset="0"/>
                <a:cs typeface="Arial" panose="020B0604020202020204" pitchFamily="34" charset="0"/>
              </a:rPr>
              <a:t>How do </a:t>
            </a:r>
            <a:r>
              <a:rPr lang="nb-NO" i="1" dirty="0" err="1">
                <a:solidFill>
                  <a:srgbClr val="00509E"/>
                </a:solidFill>
                <a:latin typeface="Arial" panose="020B0604020202020204" pitchFamily="34" charset="0"/>
                <a:cs typeface="Arial" panose="020B0604020202020204" pitchFamily="34" charset="0"/>
              </a:rPr>
              <a:t>we</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see</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that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this</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measures</a:t>
            </a:r>
            <a:r>
              <a:rPr lang="nb-NO" i="1" dirty="0">
                <a:solidFill>
                  <a:srgbClr val="00509E"/>
                </a:solidFill>
                <a:latin typeface="Arial" panose="020B0604020202020204" pitchFamily="34" charset="0"/>
                <a:cs typeface="Arial" panose="020B0604020202020204" pitchFamily="34" charset="0"/>
              </a:rPr>
              <a:t> has </a:t>
            </a:r>
            <a:r>
              <a:rPr lang="nb-NO" i="1" dirty="0" err="1">
                <a:solidFill>
                  <a:srgbClr val="00509E"/>
                </a:solidFill>
                <a:latin typeface="Arial" panose="020B0604020202020204" pitchFamily="34" charset="0"/>
                <a:cs typeface="Arial" panose="020B0604020202020204" pitchFamily="34" charset="0"/>
              </a:rPr>
              <a:t>been</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implemented</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What</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would</a:t>
            </a:r>
            <a:r>
              <a:rPr lang="nb-NO" i="1" dirty="0">
                <a:solidFill>
                  <a:srgbClr val="00509E"/>
                </a:solidFill>
                <a:latin typeface="Arial" panose="020B0604020202020204" pitchFamily="34" charset="0"/>
                <a:cs typeface="Arial" panose="020B0604020202020204" pitchFamily="34" charset="0"/>
              </a:rPr>
              <a:t> </a:t>
            </a:r>
            <a:r>
              <a:rPr lang="nb-NO" i="1" dirty="0" err="1">
                <a:solidFill>
                  <a:srgbClr val="00509E"/>
                </a:solidFill>
                <a:latin typeface="Arial" panose="020B0604020202020204" pitchFamily="34" charset="0"/>
                <a:cs typeface="Arial" panose="020B0604020202020204" pitchFamily="34" charset="0"/>
              </a:rPr>
              <a:t>change</a:t>
            </a:r>
            <a:r>
              <a:rPr lang="nb-NO" i="1" dirty="0">
                <a:solidFill>
                  <a:srgbClr val="00509E"/>
                </a:solidFill>
                <a:latin typeface="Arial" panose="020B0604020202020204" pitchFamily="34" charset="0"/>
                <a:cs typeface="Arial" panose="020B0604020202020204" pitchFamily="34" charset="0"/>
              </a:rPr>
              <a:t>? </a:t>
            </a:r>
          </a:p>
          <a:p>
            <a:pPr>
              <a:spcAft>
                <a:spcPts val="600"/>
              </a:spcAft>
            </a:pPr>
            <a:endParaRPr lang="nb-NO" i="1" dirty="0"/>
          </a:p>
        </p:txBody>
      </p:sp>
    </p:spTree>
    <p:extLst>
      <p:ext uri="{BB962C8B-B14F-4D97-AF65-F5344CB8AC3E}">
        <p14:creationId xmlns:p14="http://schemas.microsoft.com/office/powerpoint/2010/main" val="2278071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8EBF3E-7DE6-4B60-A270-D79FC0FA9327}"/>
              </a:ext>
            </a:extLst>
          </p:cNvPr>
          <p:cNvSpPr>
            <a:spLocks noGrp="1"/>
          </p:cNvSpPr>
          <p:nvPr>
            <p:ph type="title"/>
          </p:nvPr>
        </p:nvSpPr>
        <p:spPr>
          <a:xfrm>
            <a:off x="113459" y="63885"/>
            <a:ext cx="10972800" cy="603682"/>
          </a:xfrm>
        </p:spPr>
        <p:txBody>
          <a:bodyPr>
            <a:normAutofit/>
          </a:bodyPr>
          <a:lstStyle/>
          <a:p>
            <a:r>
              <a:rPr lang="nb-NO" sz="3200" b="1" dirty="0">
                <a:solidFill>
                  <a:srgbClr val="253A55"/>
                </a:solidFill>
                <a:latin typeface="Arial" panose="020B0604020202020204" pitchFamily="34" charset="0"/>
                <a:cs typeface="Arial" panose="020B0604020202020204" pitchFamily="34" charset="0"/>
              </a:rPr>
              <a:t>ACTION PLAN</a:t>
            </a:r>
          </a:p>
        </p:txBody>
      </p:sp>
      <p:graphicFrame>
        <p:nvGraphicFramePr>
          <p:cNvPr id="7" name="Tabell 6">
            <a:extLst>
              <a:ext uri="{FF2B5EF4-FFF2-40B4-BE49-F238E27FC236}">
                <a16:creationId xmlns:a16="http://schemas.microsoft.com/office/drawing/2014/main" id="{F853C43B-8D5B-4AA0-A990-BB41A90A4DC5}"/>
              </a:ext>
            </a:extLst>
          </p:cNvPr>
          <p:cNvGraphicFramePr>
            <a:graphicFrameLocks noGrp="1"/>
          </p:cNvGraphicFramePr>
          <p:nvPr>
            <p:extLst>
              <p:ext uri="{D42A27DB-BD31-4B8C-83A1-F6EECF244321}">
                <p14:modId xmlns:p14="http://schemas.microsoft.com/office/powerpoint/2010/main" val="2341233839"/>
              </p:ext>
            </p:extLst>
          </p:nvPr>
        </p:nvGraphicFramePr>
        <p:xfrm>
          <a:off x="113459" y="540017"/>
          <a:ext cx="11816179" cy="6254099"/>
        </p:xfrm>
        <a:graphic>
          <a:graphicData uri="http://schemas.openxmlformats.org/drawingml/2006/table">
            <a:tbl>
              <a:tblPr/>
              <a:tblGrid>
                <a:gridCol w="1867683">
                  <a:extLst>
                    <a:ext uri="{9D8B030D-6E8A-4147-A177-3AD203B41FA5}">
                      <a16:colId xmlns:a16="http://schemas.microsoft.com/office/drawing/2014/main" val="3509407409"/>
                    </a:ext>
                  </a:extLst>
                </a:gridCol>
                <a:gridCol w="3964337">
                  <a:extLst>
                    <a:ext uri="{9D8B030D-6E8A-4147-A177-3AD203B41FA5}">
                      <a16:colId xmlns:a16="http://schemas.microsoft.com/office/drawing/2014/main" val="2058218734"/>
                    </a:ext>
                  </a:extLst>
                </a:gridCol>
                <a:gridCol w="2292236">
                  <a:extLst>
                    <a:ext uri="{9D8B030D-6E8A-4147-A177-3AD203B41FA5}">
                      <a16:colId xmlns:a16="http://schemas.microsoft.com/office/drawing/2014/main" val="1126572363"/>
                    </a:ext>
                  </a:extLst>
                </a:gridCol>
                <a:gridCol w="260109">
                  <a:extLst>
                    <a:ext uri="{9D8B030D-6E8A-4147-A177-3AD203B41FA5}">
                      <a16:colId xmlns:a16="http://schemas.microsoft.com/office/drawing/2014/main" val="1394755026"/>
                    </a:ext>
                  </a:extLst>
                </a:gridCol>
                <a:gridCol w="1737992">
                  <a:extLst>
                    <a:ext uri="{9D8B030D-6E8A-4147-A177-3AD203B41FA5}">
                      <a16:colId xmlns:a16="http://schemas.microsoft.com/office/drawing/2014/main" val="717075838"/>
                    </a:ext>
                  </a:extLst>
                </a:gridCol>
                <a:gridCol w="212728">
                  <a:extLst>
                    <a:ext uri="{9D8B030D-6E8A-4147-A177-3AD203B41FA5}">
                      <a16:colId xmlns:a16="http://schemas.microsoft.com/office/drawing/2014/main" val="2229072481"/>
                    </a:ext>
                  </a:extLst>
                </a:gridCol>
                <a:gridCol w="1481094">
                  <a:extLst>
                    <a:ext uri="{9D8B030D-6E8A-4147-A177-3AD203B41FA5}">
                      <a16:colId xmlns:a16="http://schemas.microsoft.com/office/drawing/2014/main" val="2894657843"/>
                    </a:ext>
                  </a:extLst>
                </a:gridCol>
              </a:tblGrid>
              <a:tr h="827377">
                <a:tc>
                  <a:txBody>
                    <a:bodyPr/>
                    <a:lstStyle/>
                    <a:p>
                      <a:pPr algn="l" fontAlgn="base"/>
                      <a:r>
                        <a:rPr lang="nb-NO" sz="1600" b="1" i="0" dirty="0">
                          <a:solidFill>
                            <a:srgbClr val="FFFFFF"/>
                          </a:solidFill>
                          <a:effectLst/>
                          <a:latin typeface="Arial" panose="020B0604020202020204" pitchFamily="34" charset="0"/>
                          <a:cs typeface="Arial" panose="020B0604020202020204" pitchFamily="34" charset="0"/>
                        </a:rPr>
                        <a:t>Conservation / Development area</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a:txBody>
                    <a:bodyPr/>
                    <a:lstStyle/>
                    <a:p>
                      <a:pPr algn="l" fontAlgn="base"/>
                      <a:r>
                        <a:rPr lang="nb-NO" sz="1600" b="1" i="0" dirty="0" err="1">
                          <a:solidFill>
                            <a:srgbClr val="FFFFFF"/>
                          </a:solidFill>
                          <a:effectLst/>
                          <a:latin typeface="Arial" panose="020B0604020202020204" pitchFamily="34" charset="0"/>
                          <a:cs typeface="Arial" panose="020B0604020202020204" pitchFamily="34" charset="0"/>
                        </a:rPr>
                        <a:t>Description</a:t>
                      </a:r>
                      <a:r>
                        <a:rPr lang="nb-NO" sz="1600" b="1" i="0" dirty="0">
                          <a:solidFill>
                            <a:srgbClr val="FFFFFF"/>
                          </a:solidFill>
                          <a:effectLst/>
                          <a:latin typeface="Arial" panose="020B0604020202020204" pitchFamily="34" charset="0"/>
                          <a:cs typeface="Arial" panose="020B0604020202020204" pitchFamily="34" charset="0"/>
                        </a:rPr>
                        <a:t> </a:t>
                      </a:r>
                      <a:r>
                        <a:rPr lang="nb-NO" sz="1600" b="1" i="0" dirty="0" err="1">
                          <a:solidFill>
                            <a:srgbClr val="FFFFFF"/>
                          </a:solidFill>
                          <a:effectLst/>
                          <a:latin typeface="Arial" panose="020B0604020202020204" pitchFamily="34" charset="0"/>
                          <a:cs typeface="Arial" panose="020B0604020202020204" pitchFamily="34" charset="0"/>
                        </a:rPr>
                        <a:t>of</a:t>
                      </a:r>
                      <a:r>
                        <a:rPr lang="nb-NO" sz="1600" b="1" i="0" dirty="0">
                          <a:solidFill>
                            <a:srgbClr val="FFFFFF"/>
                          </a:solidFill>
                          <a:effectLst/>
                          <a:latin typeface="Arial" panose="020B0604020202020204" pitchFamily="34" charset="0"/>
                          <a:cs typeface="Arial" panose="020B0604020202020204" pitchFamily="34" charset="0"/>
                        </a:rPr>
                        <a:t> </a:t>
                      </a:r>
                      <a:r>
                        <a:rPr lang="nb-NO" sz="1600" b="1" i="0" dirty="0" err="1">
                          <a:solidFill>
                            <a:srgbClr val="FFFFFF"/>
                          </a:solidFill>
                          <a:effectLst/>
                          <a:latin typeface="Arial" panose="020B0604020202020204" pitchFamily="34" charset="0"/>
                          <a:cs typeface="Arial" panose="020B0604020202020204" pitchFamily="34" charset="0"/>
                        </a:rPr>
                        <a:t>measures</a:t>
                      </a:r>
                      <a:endParaRPr lang="nb-NO" sz="1600" b="1" i="0" dirty="0">
                        <a:solidFill>
                          <a:srgbClr val="FFFFFF"/>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gridSpan="2">
                  <a:txBody>
                    <a:bodyPr/>
                    <a:lstStyle/>
                    <a:p>
                      <a:pPr algn="l" fontAlgn="base"/>
                      <a:r>
                        <a:rPr lang="nb-NO" sz="1600" b="1" i="0" dirty="0">
                          <a:solidFill>
                            <a:srgbClr val="FFFFFF"/>
                          </a:solidFill>
                          <a:effectLst/>
                          <a:latin typeface="Arial" panose="020B0604020202020204" pitchFamily="34" charset="0"/>
                          <a:cs typeface="Arial" panose="020B0604020202020204" pitchFamily="34" charset="0"/>
                        </a:rPr>
                        <a:t>GOALS (as </a:t>
                      </a:r>
                      <a:r>
                        <a:rPr lang="nb-NO" sz="1600" b="1" i="0" dirty="0" err="1">
                          <a:solidFill>
                            <a:srgbClr val="FFFFFF"/>
                          </a:solidFill>
                          <a:effectLst/>
                          <a:latin typeface="Arial" panose="020B0604020202020204" pitchFamily="34" charset="0"/>
                          <a:cs typeface="Arial" panose="020B0604020202020204" pitchFamily="34" charset="0"/>
                        </a:rPr>
                        <a:t>specific</a:t>
                      </a:r>
                      <a:r>
                        <a:rPr lang="nb-NO" sz="1600" b="1" i="0" dirty="0">
                          <a:solidFill>
                            <a:srgbClr val="FFFFFF"/>
                          </a:solidFill>
                          <a:effectLst/>
                          <a:latin typeface="Arial" panose="020B0604020202020204" pitchFamily="34" charset="0"/>
                          <a:cs typeface="Arial" panose="020B0604020202020204" pitchFamily="34" charset="0"/>
                        </a:rPr>
                        <a:t> as </a:t>
                      </a:r>
                      <a:r>
                        <a:rPr lang="nb-NO" sz="1600" b="1" i="0" dirty="0" err="1">
                          <a:solidFill>
                            <a:srgbClr val="FFFFFF"/>
                          </a:solidFill>
                          <a:effectLst/>
                          <a:latin typeface="Arial" panose="020B0604020202020204" pitchFamily="34" charset="0"/>
                          <a:cs typeface="Arial" panose="020B0604020202020204" pitchFamily="34" charset="0"/>
                        </a:rPr>
                        <a:t>possible</a:t>
                      </a:r>
                      <a:r>
                        <a:rPr lang="nb-NO" sz="1600" b="1" i="0" dirty="0">
                          <a:solidFill>
                            <a:srgbClr val="FFFFFF"/>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hMerge="1">
                  <a:txBody>
                    <a:bodyPr/>
                    <a:lstStyle/>
                    <a:p>
                      <a:pPr algn="l" fontAlgn="base"/>
                      <a:r>
                        <a:rPr lang="nb-NO" sz="1600" b="1" i="0">
                          <a:solidFill>
                            <a:srgbClr val="FFFFFF"/>
                          </a:solidFill>
                          <a:effectLst/>
                          <a:latin typeface="Arial" panose="020B0604020202020204" pitchFamily="34" charset="0"/>
                          <a:cs typeface="Arial" panose="020B0604020202020204" pitchFamily="34" charset="0"/>
                        </a:rPr>
                        <a:t>Responsible</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gridSpan="2">
                  <a:txBody>
                    <a:bodyPr/>
                    <a:lstStyle/>
                    <a:p>
                      <a:pPr algn="l" fontAlgn="base"/>
                      <a:r>
                        <a:rPr lang="nb-NO" sz="1600" b="1" i="0">
                          <a:solidFill>
                            <a:srgbClr val="FFFFFF"/>
                          </a:solidFill>
                          <a:effectLst/>
                          <a:latin typeface="Arial" panose="020B0604020202020204" pitchFamily="34" charset="0"/>
                          <a:cs typeface="Arial" panose="020B0604020202020204" pitchFamily="34" charset="0"/>
                        </a:rPr>
                        <a:t>Responsible</a:t>
                      </a:r>
                      <a:endParaRPr lang="nb-NO" sz="1600" b="1" i="0" dirty="0">
                        <a:solidFill>
                          <a:srgbClr val="FFFFFF"/>
                        </a:solidFill>
                        <a:effectLst/>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hMerge="1">
                  <a:txBody>
                    <a:bodyPr/>
                    <a:lstStyle/>
                    <a:p>
                      <a:pPr algn="l" fontAlgn="base"/>
                      <a:r>
                        <a:rPr lang="nb-NO" sz="1600" b="1" i="0" dirty="0">
                          <a:solidFill>
                            <a:srgbClr val="FFFFFF"/>
                          </a:solidFill>
                          <a:effectLst/>
                          <a:latin typeface="Arial" panose="020B0604020202020204" pitchFamily="34" charset="0"/>
                          <a:cs typeface="Arial" panose="020B0604020202020204" pitchFamily="34" charset="0"/>
                        </a:rPr>
                        <a:t>Deadline (</a:t>
                      </a:r>
                      <a:r>
                        <a:rPr lang="nb-NO" sz="1600" b="1" i="0" dirty="0" err="1">
                          <a:solidFill>
                            <a:srgbClr val="FFFFFF"/>
                          </a:solidFill>
                          <a:effectLst/>
                          <a:latin typeface="Arial" panose="020B0604020202020204" pitchFamily="34" charset="0"/>
                          <a:cs typeface="Arial" panose="020B0604020202020204" pitchFamily="34" charset="0"/>
                        </a:rPr>
                        <a:t>evaluated</a:t>
                      </a:r>
                      <a:r>
                        <a:rPr lang="nb-NO" sz="1600" b="1" i="0" dirty="0">
                          <a:solidFill>
                            <a:srgbClr val="FFFFFF"/>
                          </a:solidFill>
                          <a:effectLst/>
                          <a:latin typeface="Arial" panose="020B0604020202020204" pitchFamily="34" charset="0"/>
                          <a:cs typeface="Arial" panose="020B0604020202020204" pitchFamily="34" charset="0"/>
                        </a:rPr>
                        <a:t> / </a:t>
                      </a:r>
                      <a:r>
                        <a:rPr lang="nb-NO" sz="1600" b="1" i="0" dirty="0" err="1">
                          <a:solidFill>
                            <a:srgbClr val="FFFFFF"/>
                          </a:solidFill>
                          <a:effectLst/>
                          <a:latin typeface="Arial" panose="020B0604020202020204" pitchFamily="34" charset="0"/>
                          <a:cs typeface="Arial" panose="020B0604020202020204" pitchFamily="34" charset="0"/>
                        </a:rPr>
                        <a:t>Completed</a:t>
                      </a:r>
                      <a:r>
                        <a:rPr lang="nb-NO" sz="1600" b="1" i="0" dirty="0">
                          <a:solidFill>
                            <a:srgbClr val="FFFFFF"/>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tc>
                  <a:txBody>
                    <a:bodyPr/>
                    <a:lstStyle/>
                    <a:p>
                      <a:pPr algn="l" fontAlgn="base"/>
                      <a:r>
                        <a:rPr lang="nb-NO" sz="1600" b="1" i="0">
                          <a:solidFill>
                            <a:srgbClr val="FFFFFF"/>
                          </a:solidFill>
                          <a:effectLst/>
                          <a:latin typeface="Arial" panose="020B0604020202020204" pitchFamily="34" charset="0"/>
                          <a:cs typeface="Arial" panose="020B0604020202020204" pitchFamily="34" charset="0"/>
                        </a:rPr>
                        <a:t>Deadline (evaluated / Completed)</a:t>
                      </a:r>
                      <a:endParaRPr lang="nb-NO" sz="1600" b="1" i="0" dirty="0">
                        <a:solidFill>
                          <a:srgbClr val="FFFFFF"/>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25298" cap="flat" cmpd="sng" algn="ctr">
                      <a:solidFill>
                        <a:srgbClr val="FFFFFF"/>
                      </a:solidFill>
                      <a:prstDash val="solid"/>
                      <a:round/>
                      <a:headEnd type="none" w="med" len="med"/>
                      <a:tailEnd type="none" w="med" len="med"/>
                    </a:lnB>
                    <a:solidFill>
                      <a:srgbClr val="3E628A"/>
                    </a:solidFill>
                  </a:tcPr>
                </a:tc>
                <a:extLst>
                  <a:ext uri="{0D108BD9-81ED-4DB2-BD59-A6C34878D82A}">
                    <a16:rowId xmlns:a16="http://schemas.microsoft.com/office/drawing/2014/main" val="3793161559"/>
                  </a:ext>
                </a:extLst>
              </a:tr>
              <a:tr h="1015204">
                <a:tc>
                  <a:txBody>
                    <a:bodyPr/>
                    <a:lstStyle/>
                    <a:p>
                      <a:pPr algn="l" fontAlgn="base"/>
                      <a:r>
                        <a:rPr lang="nb-NO" sz="1500" b="0" i="0" dirty="0">
                          <a:solidFill>
                            <a:srgbClr val="000000"/>
                          </a:solidFill>
                          <a:effectLst/>
                          <a:latin typeface="Arial" panose="020B0604020202020204" pitchFamily="34" charset="0"/>
                          <a:cs typeface="Arial" panose="020B0604020202020204" pitchFamily="34" charset="0"/>
                        </a:rPr>
                        <a:t>For </a:t>
                      </a:r>
                      <a:r>
                        <a:rPr lang="nb-NO" sz="1500" b="0" i="0" dirty="0" err="1">
                          <a:solidFill>
                            <a:srgbClr val="000000"/>
                          </a:solidFill>
                          <a:effectLst/>
                          <a:latin typeface="Arial" panose="020B0604020202020204" pitchFamily="34" charset="0"/>
                          <a:cs typeface="Arial" panose="020B0604020202020204" pitchFamily="34" charset="0"/>
                        </a:rPr>
                        <a:t>example</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clearer</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roles</a:t>
                      </a:r>
                      <a:r>
                        <a:rPr lang="nb-NO" sz="1500" b="0" i="0" dirty="0">
                          <a:solidFill>
                            <a:srgbClr val="000000"/>
                          </a:solidFill>
                          <a:effectLst/>
                          <a:latin typeface="Arial" panose="020B0604020202020204" pitchFamily="34" charset="0"/>
                          <a:cs typeface="Arial" panose="020B0604020202020204" pitchFamily="34" charset="0"/>
                        </a:rPr>
                        <a:t> in </a:t>
                      </a:r>
                      <a:r>
                        <a:rPr lang="nb-NO" sz="1500" b="0" i="0" dirty="0" err="1">
                          <a:solidFill>
                            <a:srgbClr val="000000"/>
                          </a:solidFill>
                          <a:effectLst/>
                          <a:latin typeface="Arial" panose="020B0604020202020204" pitchFamily="34" charset="0"/>
                          <a:cs typeface="Arial" panose="020B0604020202020204" pitchFamily="34" charset="0"/>
                        </a:rPr>
                        <a:t>the</a:t>
                      </a:r>
                      <a:r>
                        <a:rPr lang="nb-NO" sz="1500" b="0" i="0" dirty="0">
                          <a:solidFill>
                            <a:srgbClr val="000000"/>
                          </a:solidFill>
                          <a:effectLst/>
                          <a:latin typeface="Arial" panose="020B0604020202020204" pitchFamily="34" charset="0"/>
                          <a:cs typeface="Arial" panose="020B0604020202020204" pitchFamily="34" charset="0"/>
                        </a:rPr>
                        <a:t> management team.</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pPr algn="l" fontAlgn="base"/>
                      <a:r>
                        <a:rPr lang="nb-NO" sz="1500" b="0" i="0" dirty="0" err="1">
                          <a:solidFill>
                            <a:srgbClr val="000000"/>
                          </a:solidFill>
                          <a:effectLst/>
                          <a:latin typeface="Arial" panose="020B0604020202020204" pitchFamily="34" charset="0"/>
                          <a:cs typeface="Arial" panose="020B0604020202020204" pitchFamily="34" charset="0"/>
                        </a:rPr>
                        <a:t>Monthly</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meetings</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with</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group</a:t>
                      </a:r>
                      <a:r>
                        <a:rPr lang="nb-NO" sz="1500" b="0" i="0" dirty="0">
                          <a:solidFill>
                            <a:srgbClr val="000000"/>
                          </a:solidFill>
                          <a:effectLst/>
                          <a:latin typeface="Arial" panose="020B0604020202020204" pitchFamily="34" charset="0"/>
                          <a:cs typeface="Arial" panose="020B0604020202020204" pitchFamily="34" charset="0"/>
                        </a:rPr>
                        <a:t> leaders. </a:t>
                      </a:r>
                      <a:r>
                        <a:rPr lang="nb-NO" sz="1500" b="0" i="0" dirty="0" err="1">
                          <a:solidFill>
                            <a:srgbClr val="000000"/>
                          </a:solidFill>
                          <a:effectLst/>
                          <a:latin typeface="Arial" panose="020B0604020202020204" pitchFamily="34" charset="0"/>
                          <a:cs typeface="Arial" panose="020B0604020202020204" pitchFamily="34" charset="0"/>
                        </a:rPr>
                        <a:t>Regular</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discussions</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about</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what</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should</a:t>
                      </a:r>
                      <a:r>
                        <a:rPr lang="nb-NO" sz="1500" b="0" i="0" dirty="0">
                          <a:solidFill>
                            <a:srgbClr val="000000"/>
                          </a:solidFill>
                          <a:effectLst/>
                          <a:latin typeface="Arial" panose="020B0604020202020204" pitchFamily="34" charset="0"/>
                          <a:cs typeface="Arial" panose="020B0604020202020204" pitchFamily="34" charset="0"/>
                        </a:rPr>
                        <a:t> be </a:t>
                      </a:r>
                      <a:r>
                        <a:rPr lang="nb-NO" sz="1500" b="0" i="0" dirty="0" err="1">
                          <a:solidFill>
                            <a:srgbClr val="000000"/>
                          </a:solidFill>
                          <a:effectLst/>
                          <a:latin typeface="Arial" panose="020B0604020202020204" pitchFamily="34" charset="0"/>
                          <a:cs typeface="Arial" panose="020B0604020202020204" pitchFamily="34" charset="0"/>
                        </a:rPr>
                        <a:t>taken</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care</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of</a:t>
                      </a:r>
                      <a:r>
                        <a:rPr lang="nb-NO" sz="1500" b="0" i="0" dirty="0">
                          <a:solidFill>
                            <a:srgbClr val="000000"/>
                          </a:solidFill>
                          <a:effectLst/>
                          <a:latin typeface="Arial" panose="020B0604020202020204" pitchFamily="34" charset="0"/>
                          <a:cs typeface="Arial" panose="020B0604020202020204" pitchFamily="34" charset="0"/>
                        </a:rPr>
                        <a:t> by </a:t>
                      </a:r>
                      <a:r>
                        <a:rPr lang="nb-NO" sz="1500" b="0" i="0" dirty="0" err="1">
                          <a:solidFill>
                            <a:srgbClr val="000000"/>
                          </a:solidFill>
                          <a:effectLst/>
                          <a:latin typeface="Arial" panose="020B0604020202020204" pitchFamily="34" charset="0"/>
                          <a:cs typeface="Arial" panose="020B0604020202020204" pitchFamily="34" charset="0"/>
                        </a:rPr>
                        <a:t>whom</a:t>
                      </a:r>
                      <a:r>
                        <a:rPr lang="nb-NO" sz="1500" b="0" i="0" dirty="0">
                          <a:solidFill>
                            <a:srgbClr val="000000"/>
                          </a:solidFill>
                          <a:effectLst/>
                          <a:latin typeface="Arial" panose="020B0604020202020204" pitchFamily="34" charset="0"/>
                          <a:cs typeface="Arial" panose="020B0604020202020204" pitchFamily="34" charset="0"/>
                        </a:rPr>
                        <a:t>.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2">
                  <a:txBody>
                    <a:bodyPr/>
                    <a:lstStyle/>
                    <a:p>
                      <a:pPr algn="l" fontAlgn="base"/>
                      <a:r>
                        <a:rPr lang="nb-NO" sz="1500" b="0" i="0" dirty="0">
                          <a:solidFill>
                            <a:srgbClr val="000000"/>
                          </a:solidFill>
                          <a:effectLst/>
                          <a:latin typeface="Arial" panose="020B0604020202020204" pitchFamily="34" charset="0"/>
                          <a:cs typeface="Arial" panose="020B0604020202020204" pitchFamily="34" charset="0"/>
                        </a:rPr>
                        <a:t>Clear </a:t>
                      </a:r>
                      <a:r>
                        <a:rPr lang="nb-NO" sz="1500" b="0" i="0" dirty="0" err="1">
                          <a:solidFill>
                            <a:srgbClr val="000000"/>
                          </a:solidFill>
                          <a:effectLst/>
                          <a:latin typeface="Arial" panose="020B0604020202020204" pitchFamily="34" charset="0"/>
                          <a:cs typeface="Arial" panose="020B0604020202020204" pitchFamily="34" charset="0"/>
                        </a:rPr>
                        <a:t>roles</a:t>
                      </a:r>
                      <a:r>
                        <a:rPr lang="nb-NO" sz="1500" b="0" i="0" dirty="0">
                          <a:solidFill>
                            <a:srgbClr val="000000"/>
                          </a:solidFill>
                          <a:effectLst/>
                          <a:latin typeface="Arial" panose="020B0604020202020204" pitchFamily="34" charset="0"/>
                          <a:cs typeface="Arial" panose="020B0604020202020204" pitchFamily="34" charset="0"/>
                        </a:rPr>
                        <a:t> and </a:t>
                      </a:r>
                      <a:r>
                        <a:rPr lang="nb-NO" sz="1500" b="0" i="0" dirty="0" err="1">
                          <a:solidFill>
                            <a:srgbClr val="000000"/>
                          </a:solidFill>
                          <a:effectLst/>
                          <a:latin typeface="Arial" panose="020B0604020202020204" pitchFamily="34" charset="0"/>
                          <a:cs typeface="Arial" panose="020B0604020202020204" pitchFamily="34" charset="0"/>
                        </a:rPr>
                        <a:t>good</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role</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understanding</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among</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both</a:t>
                      </a:r>
                      <a:r>
                        <a:rPr lang="nb-NO" sz="1500" b="0" i="0" dirty="0">
                          <a:solidFill>
                            <a:srgbClr val="000000"/>
                          </a:solidFill>
                          <a:effectLst/>
                          <a:latin typeface="Arial" panose="020B0604020202020204" pitchFamily="34" charset="0"/>
                          <a:cs typeface="Arial" panose="020B0604020202020204" pitchFamily="34" charset="0"/>
                        </a:rPr>
                        <a:t> managers and </a:t>
                      </a:r>
                      <a:r>
                        <a:rPr lang="nb-NO" sz="1500" b="0" i="0" dirty="0" err="1">
                          <a:solidFill>
                            <a:srgbClr val="000000"/>
                          </a:solidFill>
                          <a:effectLst/>
                          <a:latin typeface="Arial" panose="020B0604020202020204" pitchFamily="34" charset="0"/>
                          <a:cs typeface="Arial" panose="020B0604020202020204" pitchFamily="34" charset="0"/>
                        </a:rPr>
                        <a:t>employees</a:t>
                      </a:r>
                      <a:r>
                        <a:rPr lang="nb-NO" sz="1500" b="0" i="0" dirty="0">
                          <a:solidFill>
                            <a:srgbClr val="000000"/>
                          </a:solidFill>
                          <a:effectLst/>
                          <a:latin typeface="Arial" panose="020B0604020202020204" pitchFamily="34" charset="0"/>
                          <a:cs typeface="Arial" panose="020B0604020202020204" pitchFamily="34" charset="0"/>
                        </a:rPr>
                        <a:t>. </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pPr algn="l" fontAlgn="base"/>
                      <a:r>
                        <a:rPr lang="nb-NO" sz="1500" b="0" i="0">
                          <a:solidFill>
                            <a:srgbClr val="000000"/>
                          </a:solidFill>
                          <a:effectLst/>
                          <a:latin typeface="Arial" panose="020B0604020202020204" pitchFamily="34" charset="0"/>
                          <a:cs typeface="Arial" panose="020B0604020202020204" pitchFamily="34" charset="0"/>
                        </a:rPr>
                        <a:t>Head of department. Everyone is responsible for participating</a:t>
                      </a:r>
                      <a:endParaRPr lang="nb-NO" sz="16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2">
                  <a:txBody>
                    <a:bodyPr/>
                    <a:lstStyle/>
                    <a:p>
                      <a:pPr algn="l" fontAlgn="base"/>
                      <a:r>
                        <a:rPr lang="nb-NO" sz="1500" b="0" i="0">
                          <a:solidFill>
                            <a:srgbClr val="000000"/>
                          </a:solidFill>
                          <a:effectLst/>
                          <a:latin typeface="Arial" panose="020B0604020202020204" pitchFamily="34" charset="0"/>
                          <a:cs typeface="Arial" panose="020B0604020202020204" pitchFamily="34" charset="0"/>
                        </a:rPr>
                        <a:t>Head of department. Everyone is responsible for participating</a:t>
                      </a:r>
                      <a:endParaRPr lang="nb-NO" sz="16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pPr algn="l" fontAlgn="base"/>
                      <a:r>
                        <a:rPr lang="nb-NO" sz="1500" b="0" i="0" dirty="0">
                          <a:solidFill>
                            <a:srgbClr val="000000"/>
                          </a:solidFill>
                          <a:effectLst/>
                          <a:latin typeface="Arial" panose="020B0604020202020204" pitchFamily="34" charset="0"/>
                          <a:cs typeface="Arial" panose="020B0604020202020204" pitchFamily="34" charset="0"/>
                        </a:rPr>
                        <a:t>Start-up</a:t>
                      </a:r>
                    </a:p>
                    <a:p>
                      <a:pPr algn="l" fontAlgn="base"/>
                      <a:r>
                        <a:rPr lang="nb-NO" sz="1500" b="0" i="0" dirty="0" err="1">
                          <a:solidFill>
                            <a:srgbClr val="000000"/>
                          </a:solidFill>
                          <a:effectLst/>
                          <a:latin typeface="Arial" panose="020B0604020202020204" pitchFamily="34" charset="0"/>
                          <a:cs typeface="Arial" panose="020B0604020202020204" pitchFamily="34" charset="0"/>
                        </a:rPr>
                        <a:t>Immediately</a:t>
                      </a:r>
                      <a:r>
                        <a:rPr lang="nb-NO" sz="1500" b="0" i="0" dirty="0">
                          <a:solidFill>
                            <a:srgbClr val="000000"/>
                          </a:solidFill>
                          <a:effectLst/>
                          <a:latin typeface="Arial" panose="020B0604020202020204" pitchFamily="34" charset="0"/>
                          <a:cs typeface="Arial" panose="020B0604020202020204" pitchFamily="34" charset="0"/>
                        </a:rPr>
                        <a:t>. </a:t>
                      </a:r>
                    </a:p>
                    <a:p>
                      <a:pPr algn="l" fontAlgn="base"/>
                      <a:r>
                        <a:rPr lang="nb-NO" sz="1500" b="0" i="0" dirty="0">
                          <a:solidFill>
                            <a:srgbClr val="000000"/>
                          </a:solidFill>
                          <a:effectLst/>
                          <a:latin typeface="Arial" panose="020B0604020202020204" pitchFamily="34" charset="0"/>
                          <a:cs typeface="Arial" panose="020B0604020202020204" pitchFamily="34" charset="0"/>
                        </a:rPr>
                        <a:t>Evaluation </a:t>
                      </a:r>
                      <a:r>
                        <a:rPr lang="nb-NO" sz="1500" b="0" i="0" dirty="0" err="1">
                          <a:solidFill>
                            <a:srgbClr val="000000"/>
                          </a:solidFill>
                          <a:effectLst/>
                          <a:latin typeface="Arial" panose="020B0604020202020204" pitchFamily="34" charset="0"/>
                          <a:cs typeface="Arial" panose="020B0604020202020204" pitchFamily="34" charset="0"/>
                        </a:rPr>
                        <a:t>after</a:t>
                      </a:r>
                      <a:r>
                        <a:rPr lang="nb-NO" sz="1500" b="0" i="0" dirty="0">
                          <a:solidFill>
                            <a:srgbClr val="000000"/>
                          </a:solidFill>
                          <a:effectLst/>
                          <a:latin typeface="Arial" panose="020B0604020202020204" pitchFamily="34" charset="0"/>
                          <a:cs typeface="Arial" panose="020B0604020202020204" pitchFamily="34" charset="0"/>
                        </a:rPr>
                        <a:t> </a:t>
                      </a:r>
                      <a:r>
                        <a:rPr lang="nb-NO" sz="1500" b="0" i="0">
                          <a:solidFill>
                            <a:srgbClr val="000000"/>
                          </a:solidFill>
                          <a:effectLst/>
                          <a:latin typeface="Arial" panose="020B0604020202020204" pitchFamily="34" charset="0"/>
                          <a:cs typeface="Arial" panose="020B0604020202020204" pitchFamily="34" charset="0"/>
                        </a:rPr>
                        <a:t>½ years</a:t>
                      </a:r>
                      <a:endParaRPr lang="nb-NO" sz="15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pPr algn="l" fontAlgn="base"/>
                      <a:r>
                        <a:rPr lang="nb-NO" sz="1500" b="0" i="0">
                          <a:solidFill>
                            <a:srgbClr val="000000"/>
                          </a:solidFill>
                          <a:effectLst/>
                          <a:latin typeface="Arial" panose="020B0604020202020204" pitchFamily="34" charset="0"/>
                          <a:cs typeface="Arial" panose="020B0604020202020204" pitchFamily="34" charset="0"/>
                        </a:rPr>
                        <a:t>Start-up</a:t>
                      </a:r>
                    </a:p>
                    <a:p>
                      <a:pPr algn="l" fontAlgn="base"/>
                      <a:r>
                        <a:rPr lang="nb-NO" sz="1500" b="0" i="0">
                          <a:solidFill>
                            <a:srgbClr val="000000"/>
                          </a:solidFill>
                          <a:effectLst/>
                          <a:latin typeface="Arial" panose="020B0604020202020204" pitchFamily="34" charset="0"/>
                          <a:cs typeface="Arial" panose="020B0604020202020204" pitchFamily="34" charset="0"/>
                        </a:rPr>
                        <a:t>Immediately. </a:t>
                      </a:r>
                    </a:p>
                    <a:p>
                      <a:pPr algn="l" fontAlgn="base"/>
                      <a:r>
                        <a:rPr lang="nb-NO" sz="1500" b="0" i="0">
                          <a:solidFill>
                            <a:srgbClr val="000000"/>
                          </a:solidFill>
                          <a:effectLst/>
                          <a:latin typeface="Arial" panose="020B0604020202020204" pitchFamily="34" charset="0"/>
                          <a:cs typeface="Arial" panose="020B0604020202020204" pitchFamily="34" charset="0"/>
                        </a:rPr>
                        <a:t>Evaluation after ½ years</a:t>
                      </a:r>
                      <a:endParaRPr lang="nb-NO" sz="15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2529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extLst>
                  <a:ext uri="{0D108BD9-81ED-4DB2-BD59-A6C34878D82A}">
                    <a16:rowId xmlns:a16="http://schemas.microsoft.com/office/drawing/2014/main" val="903143015"/>
                  </a:ext>
                </a:extLst>
              </a:tr>
              <a:tr h="780003">
                <a:tc>
                  <a:txBody>
                    <a:bodyPr/>
                    <a:lstStyle/>
                    <a:p>
                      <a:r>
                        <a:rPr lang="nb-NO" sz="1500" dirty="0">
                          <a:effectLst/>
                          <a:latin typeface="Arial" panose="020B0604020202020204" pitchFamily="34" charset="0"/>
                          <a:ea typeface="Calibri" panose="020F0502020204030204" pitchFamily="34" charset="0"/>
                          <a:cs typeface="Arial" panose="020B0604020202020204" pitchFamily="34" charset="0"/>
                        </a:rPr>
                        <a: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Online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allmeetings</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500"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Continue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digital general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meetings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that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leader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introduced</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during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corona</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era</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r>
                        <a:rPr lang="nb-NO" sz="1500" dirty="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Everyone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gets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direct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information</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from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leader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regardless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of</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location.</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5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nb-NO" sz="1500">
                          <a:solidFill>
                            <a:srgbClr val="000000"/>
                          </a:solidFill>
                          <a:effectLst/>
                          <a:latin typeface="Arial" panose="020B0604020202020204" pitchFamily="34" charset="0"/>
                          <a:ea typeface="Calibri" panose="020F0502020204030204" pitchFamily="34" charset="0"/>
                          <a:cs typeface="Arial" panose="020B0604020202020204" pitchFamily="34" charset="0"/>
                        </a:rPr>
                        <a:t>Department manager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r>
                        <a:rPr lang="nb-NO" sz="15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nb-NO" sz="1500">
                          <a:solidFill>
                            <a:srgbClr val="000000"/>
                          </a:solidFill>
                          <a:effectLst/>
                          <a:latin typeface="Arial" panose="020B0604020202020204" pitchFamily="34" charset="0"/>
                          <a:ea typeface="Calibri" panose="020F0502020204030204" pitchFamily="34" charset="0"/>
                          <a:cs typeface="Arial" panose="020B0604020202020204" pitchFamily="34" charset="0"/>
                        </a:rPr>
                        <a:t>Department manager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Continuation</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500">
                          <a:solidFill>
                            <a:srgbClr val="000000"/>
                          </a:solidFill>
                          <a:effectLst/>
                          <a:latin typeface="Arial" panose="020B0604020202020204" pitchFamily="34" charset="0"/>
                          <a:ea typeface="Calibri" panose="020F0502020204030204" pitchFamily="34" charset="0"/>
                          <a:cs typeface="Arial" panose="020B0604020202020204" pitchFamily="34" charset="0"/>
                        </a:rPr>
                        <a:t>​Continuation. </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1260474081"/>
                  </a:ext>
                </a:extLst>
              </a:tr>
              <a:tr h="1014787">
                <a:tc>
                  <a:txBody>
                    <a:bodyPr/>
                    <a:lstStyle/>
                    <a:p>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participation</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large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department</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head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of</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department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participates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subject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group</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meetings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least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once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semester and / or in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strategically</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important</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matters. </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2">
                  <a:txBody>
                    <a:bodyPr/>
                    <a:lstStyle/>
                    <a:p>
                      <a:r>
                        <a:rPr lang="nb-NO" sz="1500" dirty="0" err="1">
                          <a:effectLst/>
                          <a:latin typeface="Arial" panose="020B0604020202020204" pitchFamily="34" charset="0"/>
                          <a:ea typeface="Calibri" panose="020F0502020204030204" pitchFamily="34" charset="0"/>
                          <a:cs typeface="Arial" panose="020B0604020202020204" pitchFamily="34" charset="0"/>
                        </a:rPr>
                        <a:t>Employees</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can</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discuss</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with</a:t>
                      </a:r>
                      <a:r>
                        <a:rPr lang="nb-NO" sz="1500" dirty="0">
                          <a:effectLst/>
                          <a:latin typeface="Arial" panose="020B0604020202020204" pitchFamily="34" charset="0"/>
                          <a:ea typeface="Calibri" panose="020F0502020204030204" pitchFamily="34" charset="0"/>
                          <a:cs typeface="Arial" panose="020B0604020202020204" pitchFamily="34" charset="0"/>
                        </a:rPr>
                        <a:t> and </a:t>
                      </a:r>
                      <a:r>
                        <a:rPr lang="nb-NO" sz="1500" dirty="0" err="1">
                          <a:effectLst/>
                          <a:latin typeface="Arial" panose="020B0604020202020204" pitchFamily="34" charset="0"/>
                          <a:ea typeface="Calibri" panose="020F0502020204030204" pitchFamily="34" charset="0"/>
                          <a:cs typeface="Arial" panose="020B0604020202020204" pitchFamily="34" charset="0"/>
                        </a:rPr>
                        <a:t>give</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direct</a:t>
                      </a:r>
                      <a:r>
                        <a:rPr lang="nb-NO" sz="1500" dirty="0">
                          <a:effectLst/>
                          <a:latin typeface="Arial" panose="020B0604020202020204" pitchFamily="34" charset="0"/>
                          <a:ea typeface="Calibri" panose="020F0502020204030204" pitchFamily="34" charset="0"/>
                          <a:cs typeface="Arial" panose="020B0604020202020204" pitchFamily="34" charset="0"/>
                        </a:rPr>
                        <a:t> input to </a:t>
                      </a:r>
                      <a:r>
                        <a:rPr lang="nb-NO" sz="1500" dirty="0" err="1">
                          <a:effectLst/>
                          <a:latin typeface="Arial" panose="020B0604020202020204" pitchFamily="34" charset="0"/>
                          <a:ea typeface="Calibri" panose="020F0502020204030204" pitchFamily="34" charset="0"/>
                          <a:cs typeface="Arial" panose="020B0604020202020204" pitchFamily="34" charset="0"/>
                        </a:rPr>
                        <a:t>the</a:t>
                      </a:r>
                      <a:r>
                        <a:rPr lang="nb-NO" sz="1500" dirty="0">
                          <a:effectLst/>
                          <a:latin typeface="Arial" panose="020B0604020202020204" pitchFamily="34" charset="0"/>
                          <a:ea typeface="Calibri" panose="020F0502020204030204" pitchFamily="34" charset="0"/>
                          <a:cs typeface="Arial" panose="020B0604020202020204" pitchFamily="34" charset="0"/>
                        </a:rPr>
                        <a:t> head </a:t>
                      </a:r>
                      <a:r>
                        <a:rPr lang="nb-NO" sz="1500" dirty="0" err="1">
                          <a:effectLst/>
                          <a:latin typeface="Arial" panose="020B0604020202020204" pitchFamily="34" charset="0"/>
                          <a:ea typeface="Calibri" panose="020F0502020204030204" pitchFamily="34" charset="0"/>
                          <a:cs typeface="Arial" panose="020B0604020202020204" pitchFamily="34" charset="0"/>
                        </a:rPr>
                        <a:t>of</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department</a:t>
                      </a:r>
                      <a:r>
                        <a:rPr lang="nb-NO" sz="1500" dirty="0">
                          <a:effectLst/>
                          <a:latin typeface="Arial" panose="020B0604020202020204" pitchFamily="34" charset="0"/>
                          <a:ea typeface="Calibri" panose="020F0502020204030204" pitchFamily="34" charset="0"/>
                          <a:cs typeface="Arial" panose="020B0604020202020204" pitchFamily="34" charset="0"/>
                        </a:rPr>
                        <a:t>.</a:t>
                      </a: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r>
                        <a:rPr lang="nb-NO" sz="1500">
                          <a:solidFill>
                            <a:srgbClr val="000000"/>
                          </a:solidFill>
                          <a:effectLst/>
                          <a:latin typeface="Arial" panose="020B0604020202020204" pitchFamily="34" charset="0"/>
                          <a:ea typeface="Calibri" panose="020F0502020204030204" pitchFamily="34" charset="0"/>
                          <a:cs typeface="Arial" panose="020B0604020202020204" pitchFamily="34" charset="0"/>
                        </a:rPr>
                        <a:t>Department and subject group leader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gridSpan="2">
                  <a:txBody>
                    <a:bodyPr/>
                    <a:lstStyle/>
                    <a:p>
                      <a:r>
                        <a:rPr lang="nb-NO" sz="1500">
                          <a:solidFill>
                            <a:srgbClr val="000000"/>
                          </a:solidFill>
                          <a:effectLst/>
                          <a:latin typeface="Arial" panose="020B0604020202020204" pitchFamily="34" charset="0"/>
                          <a:ea typeface="Calibri" panose="020F0502020204030204" pitchFamily="34" charset="0"/>
                          <a:cs typeface="Arial" panose="020B0604020202020204" pitchFamily="34" charset="0"/>
                        </a:rPr>
                        <a:t>Department and subject group leader</a:t>
                      </a:r>
                      <a:endParaRPr lang="nb-NO" sz="160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hMerge="1">
                  <a:txBody>
                    <a:bodyPr/>
                    <a:lstStyle/>
                    <a:p>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Will be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tested</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2022</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tc>
                  <a:txBody>
                    <a:bodyPr/>
                    <a:lstStyle/>
                    <a:p>
                      <a:r>
                        <a:rPr lang="nb-NO" sz="1500">
                          <a:solidFill>
                            <a:srgbClr val="000000"/>
                          </a:solidFill>
                          <a:effectLst/>
                          <a:latin typeface="Arial" panose="020B0604020202020204" pitchFamily="34" charset="0"/>
                          <a:ea typeface="Calibri" panose="020F0502020204030204" pitchFamily="34" charset="0"/>
                          <a:cs typeface="Arial" panose="020B0604020202020204" pitchFamily="34" charset="0"/>
                        </a:rPr>
                        <a:t>Will be tested in 2022</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9DB7E1"/>
                    </a:solidFill>
                  </a:tcPr>
                </a:tc>
                <a:extLst>
                  <a:ext uri="{0D108BD9-81ED-4DB2-BD59-A6C34878D82A}">
                    <a16:rowId xmlns:a16="http://schemas.microsoft.com/office/drawing/2014/main" val="958720785"/>
                  </a:ext>
                </a:extLst>
              </a:tr>
              <a:tr h="1014787">
                <a:tc>
                  <a:txBody>
                    <a:bodyPr/>
                    <a:lstStyle/>
                    <a:p>
                      <a:r>
                        <a:rPr lang="nb-NO" sz="15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Research forum</a:t>
                      </a:r>
                      <a:endParaRPr lang="nb-NO" sz="1500" b="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Create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arena for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sharing</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research</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results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your</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own</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others</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hour-long</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extended</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lunch</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meeting</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every</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other</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Thursday</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Build</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competence</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inspiration</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research</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nb-NO" sz="1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teaching</a:t>
                      </a:r>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 and Lise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r>
                        <a:rPr lang="nb-NO"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 and Lise</a:t>
                      </a:r>
                      <a:endParaRPr lang="nb-NO" sz="16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r>
                        <a:rPr lang="nb-NO" sz="1500" dirty="0">
                          <a:effectLst/>
                          <a:latin typeface="Arial" panose="020B0604020202020204" pitchFamily="34" charset="0"/>
                          <a:ea typeface="Calibri" panose="020F0502020204030204" pitchFamily="34" charset="0"/>
                          <a:cs typeface="Arial" panose="020B0604020202020204" pitchFamily="34" charset="0"/>
                        </a:rPr>
                        <a:t>Start-up </a:t>
                      </a:r>
                      <a:r>
                        <a:rPr lang="nb-NO" sz="1500" dirty="0" err="1">
                          <a:effectLst/>
                          <a:latin typeface="Arial" panose="020B0604020202020204" pitchFamily="34" charset="0"/>
                          <a:ea typeface="Calibri" panose="020F0502020204030204" pitchFamily="34" charset="0"/>
                          <a:cs typeface="Arial" panose="020B0604020202020204" pitchFamily="34" charset="0"/>
                        </a:rPr>
                        <a:t>after</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Easter</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a:txBody>
                    <a:bodyPr/>
                    <a:lstStyle/>
                    <a:p>
                      <a:r>
                        <a:rPr lang="nb-NO" sz="1500" dirty="0">
                          <a:effectLst/>
                          <a:latin typeface="Arial" panose="020B0604020202020204" pitchFamily="34" charset="0"/>
                          <a:ea typeface="Calibri" panose="020F0502020204030204" pitchFamily="34" charset="0"/>
                          <a:cs typeface="Arial" panose="020B0604020202020204" pitchFamily="34" charset="0"/>
                        </a:rPr>
                        <a:t>Start-up </a:t>
                      </a:r>
                      <a:r>
                        <a:rPr lang="nb-NO" sz="1500" dirty="0" err="1">
                          <a:effectLst/>
                          <a:latin typeface="Arial" panose="020B0604020202020204" pitchFamily="34" charset="0"/>
                          <a:ea typeface="Calibri" panose="020F0502020204030204" pitchFamily="34" charset="0"/>
                          <a:cs typeface="Arial" panose="020B0604020202020204" pitchFamily="34" charset="0"/>
                        </a:rPr>
                        <a:t>after</a:t>
                      </a:r>
                      <a:r>
                        <a:rPr lang="nb-NO" sz="1500" dirty="0">
                          <a:effectLst/>
                          <a:latin typeface="Arial" panose="020B0604020202020204" pitchFamily="34" charset="0"/>
                          <a:ea typeface="Calibri" panose="020F0502020204030204" pitchFamily="34" charset="0"/>
                          <a:cs typeface="Arial" panose="020B0604020202020204" pitchFamily="34" charset="0"/>
                        </a:rPr>
                        <a:t> </a:t>
                      </a:r>
                      <a:r>
                        <a:rPr lang="nb-NO" sz="1500" dirty="0" err="1">
                          <a:effectLst/>
                          <a:latin typeface="Arial" panose="020B0604020202020204" pitchFamily="34" charset="0"/>
                          <a:ea typeface="Calibri" panose="020F0502020204030204" pitchFamily="34" charset="0"/>
                          <a:cs typeface="Arial" panose="020B0604020202020204" pitchFamily="34" charset="0"/>
                        </a:rPr>
                        <a:t>Easter</a:t>
                      </a:r>
                      <a:endParaRPr lang="nb-NO" sz="1500" dirty="0">
                        <a:effectLst/>
                        <a:latin typeface="Arial" panose="020B0604020202020204" pitchFamily="34" charset="0"/>
                        <a:ea typeface="Calibri" panose="020F0502020204030204" pitchFamily="34" charset="0"/>
                        <a:cs typeface="Arial" panose="020B0604020202020204" pitchFamily="34" charset="0"/>
                      </a:endParaRPr>
                    </a:p>
                  </a:txBody>
                  <a:tcPr marL="74295" marR="74295" marT="36830" marB="36830">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4015793614"/>
                  </a:ext>
                </a:extLst>
              </a:tr>
              <a:tr h="424795">
                <a:tc gridSpan="7">
                  <a:txBody>
                    <a:bodyPr/>
                    <a:lstStyle/>
                    <a:p>
                      <a:pPr algn="l" fontAlgn="base"/>
                      <a:r>
                        <a:rPr lang="en-US" sz="1600" b="1" i="0" dirty="0">
                          <a:solidFill>
                            <a:srgbClr val="000000"/>
                          </a:solidFill>
                          <a:effectLst/>
                          <a:latin typeface="Arial" panose="020B0604020202020204" pitchFamily="34" charset="0"/>
                          <a:cs typeface="Arial" panose="020B0604020202020204" pitchFamily="34" charset="0"/>
                        </a:rPr>
                        <a:t>Conditions to be taken to other levels in the organization:</a:t>
                      </a:r>
                      <a:endParaRPr lang="nb-NO" sz="16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E8EDF8"/>
                    </a:solidFill>
                  </a:tcPr>
                </a:tc>
                <a:tc hMerge="1">
                  <a:txBody>
                    <a:bodyPr/>
                    <a:lstStyle/>
                    <a:p>
                      <a:endParaRPr lang="nb-NO"/>
                    </a:p>
                  </a:txBody>
                  <a:tcPr/>
                </a:tc>
                <a:tc hMerge="1">
                  <a:txBody>
                    <a:bodyPr/>
                    <a:lstStyle/>
                    <a:p>
                      <a:endParaRPr lang="nb-NO"/>
                    </a:p>
                  </a:txBody>
                  <a:tcPr>
                    <a:lnL w="8428" cap="flat" cmpd="sng" algn="ctr">
                      <a:solidFill>
                        <a:srgbClr val="FFFFFF"/>
                      </a:solidFill>
                      <a:prstDash val="solid"/>
                      <a:round/>
                      <a:headEnd type="none" w="med" len="med"/>
                      <a:tailEnd type="none" w="med" len="med"/>
                    </a:lnL>
                    <a:lnT w="8428" cap="flat" cmpd="sng" algn="ctr">
                      <a:solidFill>
                        <a:srgbClr val="FFFFFF"/>
                      </a:solidFill>
                      <a:prstDash val="solid"/>
                      <a:round/>
                      <a:headEnd type="none" w="med" len="med"/>
                      <a:tailEnd type="none" w="med" len="med"/>
                    </a:lnT>
                  </a:tcPr>
                </a:tc>
                <a:tc hMerge="1">
                  <a:txBody>
                    <a:bodyPr/>
                    <a:lstStyle/>
                    <a:p>
                      <a:endParaRPr lang="nb-NO"/>
                    </a:p>
                  </a:txBody>
                  <a:tcPr>
                    <a:lnL w="8428" cap="flat" cmpd="sng" algn="ctr">
                      <a:solidFill>
                        <a:srgbClr val="FFFFFF"/>
                      </a:solidFill>
                      <a:prstDash val="solid"/>
                      <a:round/>
                      <a:headEnd type="none" w="med" len="med"/>
                      <a:tailEnd type="none" w="med" len="med"/>
                    </a:lnL>
                    <a:lnT w="8428" cap="flat" cmpd="sng" algn="ctr">
                      <a:solidFill>
                        <a:srgbClr val="FFFFFF"/>
                      </a:solidFill>
                      <a:prstDash val="solid"/>
                      <a:round/>
                      <a:headEnd type="none" w="med" len="med"/>
                      <a:tailEnd type="none" w="med" len="med"/>
                    </a:lnT>
                  </a:tcPr>
                </a:tc>
                <a:tc hMerge="1">
                  <a:txBody>
                    <a:bodyPr/>
                    <a:lstStyle/>
                    <a:p>
                      <a:endParaRPr lang="nb-NO"/>
                    </a:p>
                  </a:txBody>
                  <a:tcPr/>
                </a:tc>
                <a:tc hMerge="1">
                  <a:txBody>
                    <a:bodyPr/>
                    <a:lstStyle/>
                    <a:p>
                      <a:endParaRPr lang="nb-NO"/>
                    </a:p>
                  </a:txBody>
                  <a:tcPr>
                    <a:lnL w="8428" cap="flat" cmpd="sng" algn="ctr">
                      <a:solidFill>
                        <a:srgbClr val="FFFFFF"/>
                      </a:solidFill>
                      <a:prstDash val="solid"/>
                      <a:round/>
                      <a:headEnd type="none" w="med" len="med"/>
                      <a:tailEnd type="none" w="med" len="med"/>
                    </a:lnL>
                    <a:lnT w="8428" cap="flat" cmpd="sng" algn="ctr">
                      <a:solidFill>
                        <a:srgbClr val="FFFFFF"/>
                      </a:solidFill>
                      <a:prstDash val="solid"/>
                      <a:round/>
                      <a:headEnd type="none" w="med" len="med"/>
                      <a:tailEnd type="none" w="med" len="med"/>
                    </a:lnT>
                  </a:tcPr>
                </a:tc>
                <a:tc hMerge="1">
                  <a:txBody>
                    <a:bodyPr/>
                    <a:lstStyle/>
                    <a:p>
                      <a:pPr algn="l" fontAlgn="base"/>
                      <a:endParaRPr lang="nb-NO" sz="16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solidFill>
                      <a:srgbClr val="E8EDF8"/>
                    </a:solidFill>
                  </a:tcPr>
                </a:tc>
                <a:extLst>
                  <a:ext uri="{0D108BD9-81ED-4DB2-BD59-A6C34878D82A}">
                    <a16:rowId xmlns:a16="http://schemas.microsoft.com/office/drawing/2014/main" val="290138909"/>
                  </a:ext>
                </a:extLst>
              </a:tr>
              <a:tr h="576941">
                <a:tc gridSpan="2">
                  <a:txBody>
                    <a:bodyPr/>
                    <a:lstStyle/>
                    <a:p>
                      <a:pPr algn="l" fontAlgn="base"/>
                      <a:r>
                        <a:rPr lang="nb-NO" sz="1600" b="1" i="0" dirty="0" err="1">
                          <a:solidFill>
                            <a:schemeClr val="bg1"/>
                          </a:solidFill>
                          <a:effectLst/>
                          <a:latin typeface="Arial" panose="020B0604020202020204" pitchFamily="34" charset="0"/>
                          <a:cs typeface="Arial" panose="020B0604020202020204" pitchFamily="34" charset="0"/>
                        </a:rPr>
                        <a:t>Description</a:t>
                      </a:r>
                      <a:r>
                        <a:rPr lang="nb-NO" sz="1600" b="1" i="0" dirty="0">
                          <a:solidFill>
                            <a:schemeClr val="bg1"/>
                          </a:solidFill>
                          <a:effectLst/>
                          <a:latin typeface="Arial" panose="020B0604020202020204" pitchFamily="34" charset="0"/>
                          <a:cs typeface="Arial" panose="020B0604020202020204" pitchFamily="34" charset="0"/>
                        </a:rPr>
                        <a:t> </a:t>
                      </a:r>
                      <a:r>
                        <a:rPr lang="nb-NO" sz="1600" b="1" i="0" dirty="0" err="1">
                          <a:solidFill>
                            <a:schemeClr val="bg1"/>
                          </a:solidFill>
                          <a:effectLst/>
                          <a:latin typeface="Arial" panose="020B0604020202020204" pitchFamily="34" charset="0"/>
                          <a:cs typeface="Arial" panose="020B0604020202020204" pitchFamily="34" charset="0"/>
                        </a:rPr>
                        <a:t>of</a:t>
                      </a:r>
                      <a:r>
                        <a:rPr lang="nb-NO" sz="1600" b="1" i="0" dirty="0">
                          <a:solidFill>
                            <a:schemeClr val="bg1"/>
                          </a:solidFill>
                          <a:effectLst/>
                          <a:latin typeface="Arial" panose="020B0604020202020204" pitchFamily="34" charset="0"/>
                          <a:cs typeface="Arial" panose="020B0604020202020204" pitchFamily="34" charset="0"/>
                        </a:rPr>
                        <a:t> </a:t>
                      </a:r>
                      <a:r>
                        <a:rPr lang="nb-NO" sz="1600" b="1" i="0" dirty="0" err="1">
                          <a:solidFill>
                            <a:schemeClr val="bg1"/>
                          </a:solidFill>
                          <a:effectLst/>
                          <a:latin typeface="Arial" panose="020B0604020202020204" pitchFamily="34" charset="0"/>
                          <a:cs typeface="Arial" panose="020B0604020202020204" pitchFamily="34" charset="0"/>
                        </a:rPr>
                        <a:t>the</a:t>
                      </a:r>
                      <a:r>
                        <a:rPr lang="nb-NO" sz="1600" b="1" i="0" dirty="0">
                          <a:solidFill>
                            <a:schemeClr val="bg1"/>
                          </a:solidFill>
                          <a:effectLst/>
                          <a:latin typeface="Arial" panose="020B0604020202020204" pitchFamily="34" charset="0"/>
                          <a:cs typeface="Arial" panose="020B0604020202020204" pitchFamily="34" charset="0"/>
                        </a:rPr>
                        <a:t> problem, purpose and </a:t>
                      </a:r>
                      <a:r>
                        <a:rPr lang="nb-NO" sz="1600" b="1" i="0" dirty="0" err="1">
                          <a:solidFill>
                            <a:schemeClr val="bg1"/>
                          </a:solidFill>
                          <a:effectLst/>
                          <a:latin typeface="Arial" panose="020B0604020202020204" pitchFamily="34" charset="0"/>
                          <a:cs typeface="Arial" panose="020B0604020202020204" pitchFamily="34" charset="0"/>
                        </a:rPr>
                        <a:t>possible</a:t>
                      </a:r>
                      <a:r>
                        <a:rPr lang="nb-NO" sz="1600" b="1" i="0" dirty="0">
                          <a:solidFill>
                            <a:schemeClr val="bg1"/>
                          </a:solidFill>
                          <a:effectLst/>
                          <a:latin typeface="Arial" panose="020B0604020202020204" pitchFamily="34" charset="0"/>
                          <a:cs typeface="Arial" panose="020B0604020202020204" pitchFamily="34" charset="0"/>
                        </a:rPr>
                        <a:t> </a:t>
                      </a:r>
                      <a:r>
                        <a:rPr lang="nb-NO" sz="1600" b="1" i="0" dirty="0" err="1">
                          <a:solidFill>
                            <a:schemeClr val="bg1"/>
                          </a:solidFill>
                          <a:effectLst/>
                          <a:latin typeface="Arial" panose="020B0604020202020204" pitchFamily="34" charset="0"/>
                          <a:cs typeface="Arial" panose="020B0604020202020204" pitchFamily="34" charset="0"/>
                        </a:rPr>
                        <a:t>proposals</a:t>
                      </a:r>
                      <a:r>
                        <a:rPr lang="nb-NO" sz="1600" b="1" i="0" dirty="0">
                          <a:solidFill>
                            <a:schemeClr val="bg1"/>
                          </a:solidFill>
                          <a:effectLst/>
                          <a:latin typeface="Arial" panose="020B0604020202020204" pitchFamily="34" charset="0"/>
                          <a:cs typeface="Arial" panose="020B0604020202020204" pitchFamily="34" charset="0"/>
                        </a:rPr>
                        <a:t> for </a:t>
                      </a:r>
                      <a:r>
                        <a:rPr lang="nb-NO" sz="1600" b="1" i="0" dirty="0" err="1">
                          <a:solidFill>
                            <a:schemeClr val="bg1"/>
                          </a:solidFill>
                          <a:effectLst/>
                          <a:latin typeface="Arial" panose="020B0604020202020204" pitchFamily="34" charset="0"/>
                          <a:cs typeface="Arial" panose="020B0604020202020204" pitchFamily="34" charset="0"/>
                        </a:rPr>
                        <a:t>measures</a:t>
                      </a:r>
                      <a:endParaRPr lang="nb-NO" sz="1600" b="1" i="0" dirty="0">
                        <a:solidFill>
                          <a:schemeClr val="bg1"/>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3E628A"/>
                    </a:solidFill>
                  </a:tcPr>
                </a:tc>
                <a:tc hMerge="1">
                  <a:txBody>
                    <a:bodyPr/>
                    <a:lstStyle/>
                    <a:p>
                      <a:endParaRPr lang="nb-NO"/>
                    </a:p>
                  </a:txBody>
                  <a:tcPr/>
                </a:tc>
                <a:tc>
                  <a:txBody>
                    <a:bodyPr/>
                    <a:lstStyle/>
                    <a:p>
                      <a:pPr algn="l" fontAlgn="base"/>
                      <a:r>
                        <a:rPr lang="nb-NO" sz="1600" b="1" i="0" dirty="0" err="1">
                          <a:solidFill>
                            <a:schemeClr val="bg1"/>
                          </a:solidFill>
                          <a:effectLst/>
                          <a:latin typeface="Arial" panose="020B0604020202020204" pitchFamily="34" charset="0"/>
                          <a:cs typeface="Arial" panose="020B0604020202020204" pitchFamily="34" charset="0"/>
                        </a:rPr>
                        <a:t>Responsible</a:t>
                      </a:r>
                      <a:r>
                        <a:rPr lang="nb-NO" sz="1600" b="1" i="0" dirty="0">
                          <a:solidFill>
                            <a:schemeClr val="bg1"/>
                          </a:solidFill>
                          <a:effectLst/>
                          <a:latin typeface="Arial" panose="020B0604020202020204" pitchFamily="34" charset="0"/>
                          <a:cs typeface="Arial" panose="020B0604020202020204" pitchFamily="34" charset="0"/>
                        </a:rPr>
                        <a:t> for </a:t>
                      </a:r>
                      <a:r>
                        <a:rPr lang="nb-NO" sz="1600" b="1" i="0" dirty="0" err="1">
                          <a:solidFill>
                            <a:schemeClr val="bg1"/>
                          </a:solidFill>
                          <a:effectLst/>
                          <a:latin typeface="Arial" panose="020B0604020202020204" pitchFamily="34" charset="0"/>
                          <a:cs typeface="Arial" panose="020B0604020202020204" pitchFamily="34" charset="0"/>
                        </a:rPr>
                        <a:t>dissemination</a:t>
                      </a:r>
                      <a:endParaRPr lang="nb-NO" sz="1600" b="1" i="0" dirty="0">
                        <a:solidFill>
                          <a:schemeClr val="bg1"/>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B w="8428" cap="flat" cmpd="sng" algn="ctr">
                      <a:solidFill>
                        <a:srgbClr val="FFFFFF"/>
                      </a:solidFill>
                      <a:prstDash val="solid"/>
                      <a:round/>
                      <a:headEnd type="none" w="med" len="med"/>
                      <a:tailEnd type="none" w="med" len="med"/>
                    </a:lnB>
                    <a:solidFill>
                      <a:srgbClr val="3E628A"/>
                    </a:solidFill>
                  </a:tcPr>
                </a:tc>
                <a:tc gridSpan="2">
                  <a:txBody>
                    <a:bodyPr/>
                    <a:lstStyle/>
                    <a:p>
                      <a:pPr algn="l" fontAlgn="base"/>
                      <a:r>
                        <a:rPr lang="nb-NO" sz="1600" b="1" i="0" dirty="0" err="1">
                          <a:solidFill>
                            <a:srgbClr val="FFFFFF"/>
                          </a:solidFill>
                          <a:effectLst/>
                          <a:latin typeface="Arial" panose="020B0604020202020204" pitchFamily="34" charset="0"/>
                          <a:cs typeface="Arial" panose="020B0604020202020204" pitchFamily="34" charset="0"/>
                        </a:rPr>
                        <a:t>Adressed</a:t>
                      </a:r>
                      <a:endParaRPr lang="nb-NO" sz="1600" b="1"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B w="8428" cap="flat" cmpd="sng" algn="ctr">
                      <a:solidFill>
                        <a:srgbClr val="FFFFFF"/>
                      </a:solidFill>
                      <a:prstDash val="solid"/>
                      <a:round/>
                      <a:headEnd type="none" w="med" len="med"/>
                      <a:tailEnd type="none" w="med" len="med"/>
                    </a:lnB>
                    <a:solidFill>
                      <a:srgbClr val="3E628A"/>
                    </a:solidFill>
                  </a:tcPr>
                </a:tc>
                <a:tc hMerge="1">
                  <a:txBody>
                    <a:bodyPr/>
                    <a:lstStyle/>
                    <a:p>
                      <a:pPr algn="l" fontAlgn="base"/>
                      <a:endParaRPr lang="nb-NO" sz="1600" b="1"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B w="8428" cap="flat" cmpd="sng" algn="ctr">
                      <a:solidFill>
                        <a:srgbClr val="FFFFFF"/>
                      </a:solidFill>
                      <a:prstDash val="solid"/>
                      <a:round/>
                      <a:headEnd type="none" w="med" len="med"/>
                      <a:tailEnd type="none" w="med" len="med"/>
                    </a:lnB>
                    <a:solidFill>
                      <a:srgbClr val="3E628A"/>
                    </a:solidFill>
                  </a:tcPr>
                </a:tc>
                <a:tc gridSpan="2">
                  <a:txBody>
                    <a:bodyPr/>
                    <a:lstStyle/>
                    <a:p>
                      <a:pPr algn="l" fontAlgn="base"/>
                      <a:r>
                        <a:rPr lang="nb-NO" sz="1600" b="1" i="0" dirty="0">
                          <a:solidFill>
                            <a:srgbClr val="FFFFFF"/>
                          </a:solidFill>
                          <a:effectLst/>
                          <a:latin typeface="Arial" panose="020B0604020202020204" pitchFamily="34" charset="0"/>
                          <a:cs typeface="Arial" panose="020B0604020202020204" pitchFamily="34" charset="0"/>
                        </a:rPr>
                        <a:t>Feedback </a:t>
                      </a:r>
                      <a:r>
                        <a:rPr lang="nb-NO" sz="1600" b="1" i="0" dirty="0" err="1">
                          <a:solidFill>
                            <a:srgbClr val="FFFFFF"/>
                          </a:solidFill>
                          <a:effectLst/>
                          <a:latin typeface="Arial" panose="020B0604020202020204" pitchFamily="34" charset="0"/>
                          <a:cs typeface="Arial" panose="020B0604020202020204" pitchFamily="34" charset="0"/>
                        </a:rPr>
                        <a:t>about</a:t>
                      </a:r>
                      <a:r>
                        <a:rPr lang="nb-NO" sz="1600" b="1" i="0" dirty="0">
                          <a:solidFill>
                            <a:srgbClr val="FFFFFF"/>
                          </a:solidFill>
                          <a:effectLst/>
                          <a:latin typeface="Arial" panose="020B0604020202020204" pitchFamily="34" charset="0"/>
                          <a:cs typeface="Arial" panose="020B0604020202020204" pitchFamily="34" charset="0"/>
                        </a:rPr>
                        <a:t> </a:t>
                      </a:r>
                      <a:r>
                        <a:rPr lang="nb-NO" sz="1600" b="1" i="0" dirty="0" err="1">
                          <a:solidFill>
                            <a:srgbClr val="FFFFFF"/>
                          </a:solidFill>
                          <a:effectLst/>
                          <a:latin typeface="Arial" panose="020B0604020202020204" pitchFamily="34" charset="0"/>
                          <a:cs typeface="Arial" panose="020B0604020202020204" pitchFamily="34" charset="0"/>
                        </a:rPr>
                        <a:t>solution</a:t>
                      </a:r>
                      <a:endParaRPr lang="nb-NO" sz="1600" b="1"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B w="8428" cap="flat" cmpd="sng" algn="ctr">
                      <a:solidFill>
                        <a:srgbClr val="FFFFFF"/>
                      </a:solidFill>
                      <a:prstDash val="solid"/>
                      <a:round/>
                      <a:headEnd type="none" w="med" len="med"/>
                      <a:tailEnd type="none" w="med" len="med"/>
                    </a:lnB>
                    <a:solidFill>
                      <a:srgbClr val="3E628A"/>
                    </a:solidFill>
                  </a:tcPr>
                </a:tc>
                <a:tc hMerge="1">
                  <a:txBody>
                    <a:bodyPr/>
                    <a:lstStyle/>
                    <a:p>
                      <a:pPr algn="l" fontAlgn="base"/>
                      <a:endParaRPr lang="nb-NO" sz="1600" b="1"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B w="8428" cap="flat" cmpd="sng" algn="ctr">
                      <a:solidFill>
                        <a:srgbClr val="FFFFFF"/>
                      </a:solidFill>
                      <a:prstDash val="solid"/>
                      <a:round/>
                      <a:headEnd type="none" w="med" len="med"/>
                      <a:tailEnd type="none" w="med" len="med"/>
                    </a:lnB>
                    <a:solidFill>
                      <a:srgbClr val="3E628A"/>
                    </a:solidFill>
                  </a:tcPr>
                </a:tc>
                <a:extLst>
                  <a:ext uri="{0D108BD9-81ED-4DB2-BD59-A6C34878D82A}">
                    <a16:rowId xmlns:a16="http://schemas.microsoft.com/office/drawing/2014/main" val="3932864784"/>
                  </a:ext>
                </a:extLst>
              </a:tr>
              <a:tr h="600205">
                <a:tc gridSpan="2">
                  <a:txBody>
                    <a:bodyPr/>
                    <a:lstStyle/>
                    <a:p>
                      <a:pPr algn="l" fontAlgn="auto"/>
                      <a:r>
                        <a:rPr lang="nb-NO" sz="1500" b="0" i="0" dirty="0">
                          <a:solidFill>
                            <a:srgbClr val="000000"/>
                          </a:solidFill>
                          <a:effectLst/>
                          <a:latin typeface="Arial" panose="020B0604020202020204" pitchFamily="34" charset="0"/>
                          <a:cs typeface="Arial" panose="020B0604020202020204" pitchFamily="34" charset="0"/>
                        </a:rPr>
                        <a:t>​</a:t>
                      </a:r>
                      <a:r>
                        <a:rPr lang="en-US" sz="1500" b="0" i="0" dirty="0">
                          <a:solidFill>
                            <a:srgbClr val="000000"/>
                          </a:solidFill>
                          <a:effectLst/>
                          <a:latin typeface="Arial" panose="020B0604020202020204" pitchFamily="34" charset="0"/>
                          <a:cs typeface="Arial" panose="020B0604020202020204" pitchFamily="34" charset="0"/>
                        </a:rPr>
                        <a:t>Different description of routines in connection with stays abroad. Different allocation of research terms.</a:t>
                      </a:r>
                      <a:endParaRPr lang="nb-NO" sz="15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endParaRPr lang="nb-NO"/>
                    </a:p>
                  </a:txBody>
                  <a:tcPr/>
                </a:tc>
                <a:tc>
                  <a:txBody>
                    <a:bodyPr/>
                    <a:lstStyle/>
                    <a:p>
                      <a:pPr algn="l" fontAlgn="auto"/>
                      <a:r>
                        <a:rPr lang="nb-NO" sz="1500" b="0" i="0" dirty="0">
                          <a:solidFill>
                            <a:srgbClr val="000000"/>
                          </a:solidFill>
                          <a:effectLst/>
                          <a:latin typeface="Arial" panose="020B0604020202020204" pitchFamily="34" charset="0"/>
                          <a:cs typeface="Arial" panose="020B0604020202020204" pitchFamily="34" charset="0"/>
                        </a:rPr>
                        <a:t>​Head </a:t>
                      </a:r>
                      <a:r>
                        <a:rPr lang="nb-NO" sz="1500" b="0" i="0" dirty="0" err="1">
                          <a:solidFill>
                            <a:srgbClr val="000000"/>
                          </a:solidFill>
                          <a:effectLst/>
                          <a:latin typeface="Arial" panose="020B0604020202020204" pitchFamily="34" charset="0"/>
                          <a:cs typeface="Arial" panose="020B0604020202020204" pitchFamily="34" charset="0"/>
                        </a:rPr>
                        <a:t>of</a:t>
                      </a:r>
                      <a:r>
                        <a:rPr lang="nb-NO" sz="1500" b="0" i="0" dirty="0">
                          <a:solidFill>
                            <a:srgbClr val="000000"/>
                          </a:solidFill>
                          <a:effectLst/>
                          <a:latin typeface="Arial" panose="020B0604020202020204" pitchFamily="34" charset="0"/>
                          <a:cs typeface="Arial" panose="020B0604020202020204" pitchFamily="34" charset="0"/>
                        </a:rPr>
                        <a:t> </a:t>
                      </a:r>
                      <a:r>
                        <a:rPr lang="nb-NO" sz="1500" b="0" i="0" dirty="0" err="1">
                          <a:solidFill>
                            <a:srgbClr val="000000"/>
                          </a:solidFill>
                          <a:effectLst/>
                          <a:latin typeface="Arial" panose="020B0604020202020204" pitchFamily="34" charset="0"/>
                          <a:cs typeface="Arial" panose="020B0604020202020204" pitchFamily="34" charset="0"/>
                        </a:rPr>
                        <a:t>department</a:t>
                      </a:r>
                      <a:endParaRPr lang="nb-NO" sz="15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pPr algn="l" fontAlgn="auto"/>
                      <a:r>
                        <a:rPr lang="nb-NO" sz="1500" b="0" i="0" dirty="0">
                          <a:solidFill>
                            <a:srgbClr val="000000"/>
                          </a:solidFill>
                          <a:effectLst/>
                          <a:latin typeface="Arial" panose="020B0604020202020204" pitchFamily="34" charset="0"/>
                          <a:cs typeface="Arial" panose="020B0604020202020204" pitchFamily="34" charset="0"/>
                        </a:rPr>
                        <a:t>​The management team</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pPr algn="l" fontAlgn="auto"/>
                      <a:endParaRPr lang="nb-NO" sz="15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gridSpan="2">
                  <a:txBody>
                    <a:bodyPr/>
                    <a:lstStyle/>
                    <a:p>
                      <a:pPr algn="l" fontAlgn="auto"/>
                      <a:r>
                        <a:rPr lang="nb-NO" sz="1500" b="0" i="0" dirty="0">
                          <a:solidFill>
                            <a:srgbClr val="000000"/>
                          </a:solidFill>
                          <a:effectLst/>
                          <a:latin typeface="Arial" panose="020B0604020202020204" pitchFamily="34" charset="0"/>
                          <a:cs typeface="Arial" panose="020B0604020202020204" pitchFamily="34" charset="0"/>
                        </a:rPr>
                        <a:t>​</a:t>
                      </a: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tc hMerge="1">
                  <a:txBody>
                    <a:bodyPr/>
                    <a:lstStyle/>
                    <a:p>
                      <a:pPr algn="l" fontAlgn="auto"/>
                      <a:endParaRPr lang="nb-NO" sz="1500" b="0" i="0" dirty="0">
                        <a:solidFill>
                          <a:srgbClr val="000000"/>
                        </a:solidFill>
                        <a:effectLst/>
                        <a:latin typeface="Arial" panose="020B0604020202020204" pitchFamily="34" charset="0"/>
                        <a:cs typeface="Arial" panose="020B0604020202020204" pitchFamily="34" charset="0"/>
                      </a:endParaRPr>
                    </a:p>
                  </a:txBody>
                  <a:tcPr marL="74065" marR="74065" marT="37033" marB="37033">
                    <a:lnL w="8428" cap="flat" cmpd="sng" algn="ctr">
                      <a:solidFill>
                        <a:srgbClr val="FFFFFF"/>
                      </a:solidFill>
                      <a:prstDash val="solid"/>
                      <a:round/>
                      <a:headEnd type="none" w="med" len="med"/>
                      <a:tailEnd type="none" w="med" len="med"/>
                    </a:lnL>
                    <a:lnR w="8428" cap="flat" cmpd="sng" algn="ctr">
                      <a:solidFill>
                        <a:srgbClr val="FFFFFF"/>
                      </a:solidFill>
                      <a:prstDash val="solid"/>
                      <a:round/>
                      <a:headEnd type="none" w="med" len="med"/>
                      <a:tailEnd type="none" w="med" len="med"/>
                    </a:lnR>
                    <a:lnT w="8428" cap="flat" cmpd="sng" algn="ctr">
                      <a:solidFill>
                        <a:srgbClr val="FFFFFF"/>
                      </a:solidFill>
                      <a:prstDash val="solid"/>
                      <a:round/>
                      <a:headEnd type="none" w="med" len="med"/>
                      <a:tailEnd type="none" w="med" len="med"/>
                    </a:lnT>
                    <a:lnB w="8428" cap="flat" cmpd="sng" algn="ctr">
                      <a:solidFill>
                        <a:srgbClr val="FFFFFF"/>
                      </a:solidFill>
                      <a:prstDash val="solid"/>
                      <a:round/>
                      <a:headEnd type="none" w="med" len="med"/>
                      <a:tailEnd type="none" w="med" len="med"/>
                    </a:lnB>
                    <a:solidFill>
                      <a:srgbClr val="CFDAF1"/>
                    </a:solidFill>
                  </a:tcPr>
                </a:tc>
                <a:extLst>
                  <a:ext uri="{0D108BD9-81ED-4DB2-BD59-A6C34878D82A}">
                    <a16:rowId xmlns:a16="http://schemas.microsoft.com/office/drawing/2014/main" val="3819304667"/>
                  </a:ext>
                </a:extLst>
              </a:tr>
            </a:tbl>
          </a:graphicData>
        </a:graphic>
      </p:graphicFrame>
    </p:spTree>
    <p:extLst>
      <p:ext uri="{BB962C8B-B14F-4D97-AF65-F5344CB8AC3E}">
        <p14:creationId xmlns:p14="http://schemas.microsoft.com/office/powerpoint/2010/main" val="40289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998114"/>
            <a:ext cx="6096000" cy="830997"/>
          </a:xfrm>
          <a:prstGeom prst="rect">
            <a:avLst/>
          </a:prstGeom>
        </p:spPr>
        <p:txBody>
          <a:bodyPr>
            <a:spAutoFit/>
          </a:bodyPr>
          <a:lstStyle/>
          <a:p>
            <a:r>
              <a:rPr lang="nb-NO" sz="2400" dirty="0"/>
              <a:t/>
            </a:r>
            <a:br>
              <a:rPr lang="nb-NO" sz="2400" dirty="0"/>
            </a:br>
            <a:endParaRPr lang="nb-NO" sz="2400" dirty="0"/>
          </a:p>
        </p:txBody>
      </p:sp>
      <p:sp>
        <p:nvSpPr>
          <p:cNvPr id="5" name="Rektangel 4"/>
          <p:cNvSpPr/>
          <p:nvPr/>
        </p:nvSpPr>
        <p:spPr>
          <a:xfrm>
            <a:off x="5934418" y="3182780"/>
            <a:ext cx="261610" cy="461665"/>
          </a:xfrm>
          <a:prstGeom prst="rect">
            <a:avLst/>
          </a:prstGeom>
        </p:spPr>
        <p:txBody>
          <a:bodyPr wrap="none">
            <a:spAutoFit/>
          </a:bodyPr>
          <a:lstStyle/>
          <a:p>
            <a:r>
              <a:rPr lang="nb-NO" sz="2400" dirty="0">
                <a:solidFill>
                  <a:srgbClr val="000000"/>
                </a:solidFill>
                <a:latin typeface="Times New Roman" panose="02020603050405020304" pitchFamily="18" charset="0"/>
              </a:rPr>
              <a:t> </a:t>
            </a:r>
            <a:endParaRPr lang="nb-NO" sz="2400" dirty="0"/>
          </a:p>
        </p:txBody>
      </p:sp>
      <p:sp>
        <p:nvSpPr>
          <p:cNvPr id="6" name="Rektangel 5"/>
          <p:cNvSpPr/>
          <p:nvPr/>
        </p:nvSpPr>
        <p:spPr>
          <a:xfrm>
            <a:off x="5934418" y="3182780"/>
            <a:ext cx="261610" cy="461665"/>
          </a:xfrm>
          <a:prstGeom prst="rect">
            <a:avLst/>
          </a:prstGeom>
        </p:spPr>
        <p:txBody>
          <a:bodyPr wrap="none">
            <a:spAutoFit/>
          </a:bodyPr>
          <a:lstStyle/>
          <a:p>
            <a:r>
              <a:rPr lang="nb-NO" sz="2400" dirty="0">
                <a:solidFill>
                  <a:srgbClr val="000000"/>
                </a:solidFill>
                <a:latin typeface="Times New Roman" panose="02020603050405020304" pitchFamily="18" charset="0"/>
              </a:rPr>
              <a:t> </a:t>
            </a:r>
            <a:endParaRPr lang="nb-NO" sz="2400" dirty="0"/>
          </a:p>
        </p:txBody>
      </p:sp>
      <p:sp>
        <p:nvSpPr>
          <p:cNvPr id="7" name="Rektangel 6"/>
          <p:cNvSpPr/>
          <p:nvPr/>
        </p:nvSpPr>
        <p:spPr>
          <a:xfrm>
            <a:off x="5934418" y="3182780"/>
            <a:ext cx="261610" cy="461665"/>
          </a:xfrm>
          <a:prstGeom prst="rect">
            <a:avLst/>
          </a:prstGeom>
        </p:spPr>
        <p:txBody>
          <a:bodyPr wrap="none">
            <a:spAutoFit/>
          </a:bodyPr>
          <a:lstStyle/>
          <a:p>
            <a:r>
              <a:rPr lang="nb-NO" sz="2400" dirty="0">
                <a:solidFill>
                  <a:srgbClr val="000000"/>
                </a:solidFill>
                <a:latin typeface="Times New Roman" panose="02020603050405020304" pitchFamily="18" charset="0"/>
              </a:rPr>
              <a:t> </a:t>
            </a:r>
            <a:endParaRPr lang="nb-NO" sz="2400" dirty="0"/>
          </a:p>
        </p:txBody>
      </p:sp>
      <p:pic>
        <p:nvPicPr>
          <p:cNvPr id="4" name="Bilde 3">
            <a:extLst>
              <a:ext uri="{FF2B5EF4-FFF2-40B4-BE49-F238E27FC236}">
                <a16:creationId xmlns:a16="http://schemas.microsoft.com/office/drawing/2014/main" id="{718B6FA1-0F5D-41E0-AD1E-A7B91C8B7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5" y="868680"/>
            <a:ext cx="12302216" cy="4434839"/>
          </a:xfrm>
          <a:prstGeom prst="rect">
            <a:avLst/>
          </a:prstGeom>
        </p:spPr>
      </p:pic>
    </p:spTree>
    <p:extLst>
      <p:ext uri="{BB962C8B-B14F-4D97-AF65-F5344CB8AC3E}">
        <p14:creationId xmlns:p14="http://schemas.microsoft.com/office/powerpoint/2010/main" val="23596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6C19F99-ADAF-4AAE-AD9A-C89ACE481F4D}"/>
              </a:ext>
            </a:extLst>
          </p:cNvPr>
          <p:cNvSpPr>
            <a:spLocks noGrp="1"/>
          </p:cNvSpPr>
          <p:nvPr>
            <p:ph type="title"/>
          </p:nvPr>
        </p:nvSpPr>
        <p:spPr>
          <a:xfrm>
            <a:off x="710184" y="293246"/>
            <a:ext cx="11021568" cy="1325563"/>
          </a:xfrm>
        </p:spPr>
        <p:txBody>
          <a:bodyPr>
            <a:normAutofit/>
          </a:bodyPr>
          <a:lstStyle/>
          <a:p>
            <a:r>
              <a:rPr lang="en-US" sz="3400" b="1" dirty="0">
                <a:solidFill>
                  <a:srgbClr val="253A55"/>
                </a:solidFill>
                <a:latin typeface="Arial"/>
                <a:cs typeface="Arial"/>
              </a:rPr>
              <a:t>Psychosocial and organizational work environment</a:t>
            </a:r>
            <a:endParaRPr lang="nb-NO" sz="3400" dirty="0">
              <a:solidFill>
                <a:srgbClr val="253A55"/>
              </a:solidFill>
            </a:endParaRPr>
          </a:p>
        </p:txBody>
      </p:sp>
      <p:sp>
        <p:nvSpPr>
          <p:cNvPr id="7" name="Plassholder for innhold 6">
            <a:extLst>
              <a:ext uri="{FF2B5EF4-FFF2-40B4-BE49-F238E27FC236}">
                <a16:creationId xmlns:a16="http://schemas.microsoft.com/office/drawing/2014/main" id="{57051403-5743-438A-8337-63CB978FF92A}"/>
              </a:ext>
            </a:extLst>
          </p:cNvPr>
          <p:cNvSpPr>
            <a:spLocks noGrp="1"/>
          </p:cNvSpPr>
          <p:nvPr>
            <p:ph idx="1"/>
          </p:nvPr>
        </p:nvSpPr>
        <p:spPr>
          <a:xfrm>
            <a:off x="838200" y="2028091"/>
            <a:ext cx="8407400" cy="4464783"/>
          </a:xfrm>
        </p:spPr>
        <p:txBody>
          <a:bodyPr>
            <a:normAutofit/>
          </a:bodyPr>
          <a:lstStyle/>
          <a:p>
            <a:pPr marL="0" indent="0">
              <a:buNone/>
            </a:pPr>
            <a:r>
              <a:rPr lang="en-US" b="1" dirty="0">
                <a:solidFill>
                  <a:srgbClr val="00509E"/>
                </a:solidFill>
                <a:latin typeface="Arial" panose="020B0604020202020204" pitchFamily="34" charset="0"/>
                <a:cs typeface="Arial" panose="020B0604020202020204" pitchFamily="34" charset="0"/>
              </a:rPr>
              <a:t>Work tasks</a:t>
            </a:r>
          </a:p>
          <a:p>
            <a:pPr marL="0" indent="0">
              <a:buNone/>
            </a:pPr>
            <a:r>
              <a:rPr lang="en-US" dirty="0">
                <a:solidFill>
                  <a:srgbClr val="00509E"/>
                </a:solidFill>
                <a:latin typeface="Arial" panose="020B0604020202020204" pitchFamily="34" charset="0"/>
                <a:cs typeface="Arial" panose="020B0604020202020204" pitchFamily="34" charset="0"/>
              </a:rPr>
              <a:t>- Interaction between work tasks and People</a:t>
            </a:r>
          </a:p>
          <a:p>
            <a:pPr marL="0" indent="0">
              <a:buNone/>
            </a:pPr>
            <a:endParaRPr lang="en-US" b="1" dirty="0">
              <a:solidFill>
                <a:srgbClr val="00509E"/>
              </a:solidFill>
              <a:latin typeface="Arial" panose="020B0604020202020204" pitchFamily="34" charset="0"/>
              <a:cs typeface="Arial" panose="020B0604020202020204" pitchFamily="34" charset="0"/>
            </a:endParaRPr>
          </a:p>
          <a:p>
            <a:pPr marL="0" indent="0">
              <a:buNone/>
            </a:pPr>
            <a:r>
              <a:rPr lang="en-US" b="1" dirty="0">
                <a:solidFill>
                  <a:srgbClr val="00509E"/>
                </a:solidFill>
                <a:latin typeface="Arial" panose="020B0604020202020204" pitchFamily="34" charset="0"/>
                <a:cs typeface="Arial" panose="020B0604020202020204" pitchFamily="34" charset="0"/>
              </a:rPr>
              <a:t>Social relationships</a:t>
            </a:r>
          </a:p>
          <a:p>
            <a:pPr marL="0" indent="0">
              <a:buNone/>
            </a:pPr>
            <a:r>
              <a:rPr lang="en-US" dirty="0">
                <a:solidFill>
                  <a:srgbClr val="00509E"/>
                </a:solidFill>
                <a:latin typeface="Arial" panose="020B0604020202020204" pitchFamily="34" charset="0"/>
                <a:cs typeface="Arial" panose="020B0604020202020204" pitchFamily="34" charset="0"/>
              </a:rPr>
              <a:t>- Interaction between people</a:t>
            </a:r>
          </a:p>
          <a:p>
            <a:pPr marL="0" indent="0">
              <a:buNone/>
            </a:pPr>
            <a:endParaRPr lang="en-US" b="1" dirty="0">
              <a:solidFill>
                <a:srgbClr val="00509E"/>
              </a:solidFill>
              <a:latin typeface="Arial" panose="020B0604020202020204" pitchFamily="34" charset="0"/>
              <a:cs typeface="Arial" panose="020B0604020202020204" pitchFamily="34" charset="0"/>
            </a:endParaRPr>
          </a:p>
          <a:p>
            <a:pPr marL="0" indent="0">
              <a:buNone/>
            </a:pPr>
            <a:r>
              <a:rPr lang="en-US" b="1" dirty="0">
                <a:solidFill>
                  <a:srgbClr val="00509E"/>
                </a:solidFill>
                <a:latin typeface="Arial" panose="020B0604020202020204" pitchFamily="34" charset="0"/>
                <a:cs typeface="Arial" panose="020B0604020202020204" pitchFamily="34" charset="0"/>
              </a:rPr>
              <a:t>Organizational framework</a:t>
            </a:r>
          </a:p>
          <a:p>
            <a:pPr marL="0" indent="0">
              <a:buNone/>
            </a:pPr>
            <a:r>
              <a:rPr lang="en-US" dirty="0">
                <a:solidFill>
                  <a:srgbClr val="00509E"/>
                </a:solidFill>
                <a:latin typeface="Arial" panose="020B0604020202020204" pitchFamily="34" charset="0"/>
                <a:cs typeface="Arial" panose="020B0604020202020204" pitchFamily="34" charset="0"/>
              </a:rPr>
              <a:t>- Interaction between people and structural conditions at the work place</a:t>
            </a:r>
          </a:p>
          <a:p>
            <a:pPr marL="0" indent="0">
              <a:buNone/>
            </a:pPr>
            <a:endParaRPr lang="nb-NO" dirty="0"/>
          </a:p>
        </p:txBody>
      </p:sp>
      <p:pic>
        <p:nvPicPr>
          <p:cNvPr id="9" name="Bilde 8">
            <a:extLst>
              <a:ext uri="{FF2B5EF4-FFF2-40B4-BE49-F238E27FC236}">
                <a16:creationId xmlns:a16="http://schemas.microsoft.com/office/drawing/2014/main" id="{53301A2A-6AFC-461E-B9B6-834772A83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4797" y="1709755"/>
            <a:ext cx="1573171" cy="1573171"/>
          </a:xfrm>
          <a:prstGeom prst="rect">
            <a:avLst/>
          </a:prstGeom>
        </p:spPr>
      </p:pic>
      <p:pic>
        <p:nvPicPr>
          <p:cNvPr id="14" name="Bilde 13">
            <a:extLst>
              <a:ext uri="{FF2B5EF4-FFF2-40B4-BE49-F238E27FC236}">
                <a16:creationId xmlns:a16="http://schemas.microsoft.com/office/drawing/2014/main" id="{F7BFAA69-8C86-44D3-842A-3C85F33F8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9826" y="3429000"/>
            <a:ext cx="1403112" cy="1403112"/>
          </a:xfrm>
          <a:prstGeom prst="rect">
            <a:avLst/>
          </a:prstGeom>
        </p:spPr>
      </p:pic>
      <p:pic>
        <p:nvPicPr>
          <p:cNvPr id="16" name="Bilde 15">
            <a:extLst>
              <a:ext uri="{FF2B5EF4-FFF2-40B4-BE49-F238E27FC236}">
                <a16:creationId xmlns:a16="http://schemas.microsoft.com/office/drawing/2014/main" id="{0180DC29-AF74-42E2-BA28-5BEA0298C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9826" y="4978186"/>
            <a:ext cx="1573171" cy="1573171"/>
          </a:xfrm>
          <a:prstGeom prst="rect">
            <a:avLst/>
          </a:prstGeom>
        </p:spPr>
      </p:pic>
    </p:spTree>
    <p:extLst>
      <p:ext uri="{BB962C8B-B14F-4D97-AF65-F5344CB8AC3E}">
        <p14:creationId xmlns:p14="http://schemas.microsoft.com/office/powerpoint/2010/main" val="11338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44256A64-5830-43AA-8F6C-EF6D478A0BF4}"/>
              </a:ext>
            </a:extLst>
          </p:cNvPr>
          <p:cNvSpPr/>
          <p:nvPr/>
        </p:nvSpPr>
        <p:spPr>
          <a:xfrm>
            <a:off x="2690648" y="1208689"/>
            <a:ext cx="6821214" cy="4414345"/>
          </a:xfrm>
          <a:prstGeom prst="ellipse">
            <a:avLst/>
          </a:prstGeom>
          <a:noFill/>
          <a:ln w="31750">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Bindepunkt 1">
            <a:extLst>
              <a:ext uri="{FF2B5EF4-FFF2-40B4-BE49-F238E27FC236}">
                <a16:creationId xmlns:a16="http://schemas.microsoft.com/office/drawing/2014/main" id="{FFD584F1-DA95-48E3-9ECA-6A7876820565}"/>
              </a:ext>
            </a:extLst>
          </p:cNvPr>
          <p:cNvSpPr/>
          <p:nvPr/>
        </p:nvSpPr>
        <p:spPr>
          <a:xfrm>
            <a:off x="3658994" y="2306748"/>
            <a:ext cx="4833365" cy="2232744"/>
          </a:xfrm>
          <a:prstGeom prst="flowChartConnector">
            <a:avLst/>
          </a:prstGeom>
          <a:solidFill>
            <a:srgbClr val="00509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THIS WORKS</a:t>
            </a:r>
          </a:p>
        </p:txBody>
      </p:sp>
      <p:sp>
        <p:nvSpPr>
          <p:cNvPr id="11" name="Rektangel: avrundede hjørner 4">
            <a:extLst>
              <a:ext uri="{FF2B5EF4-FFF2-40B4-BE49-F238E27FC236}">
                <a16:creationId xmlns:a16="http://schemas.microsoft.com/office/drawing/2014/main" id="{651F642D-0EC1-4AB2-A0F9-D6DAACBDF753}"/>
              </a:ext>
            </a:extLst>
          </p:cNvPr>
          <p:cNvSpPr txBox="1"/>
          <p:nvPr/>
        </p:nvSpPr>
        <p:spPr>
          <a:xfrm>
            <a:off x="9113965" y="633046"/>
            <a:ext cx="2755305" cy="1057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Balance between demands and control</a:t>
            </a:r>
          </a:p>
        </p:txBody>
      </p:sp>
      <p:sp>
        <p:nvSpPr>
          <p:cNvPr id="14" name="Rektangel: avrundede hjørner 4">
            <a:extLst>
              <a:ext uri="{FF2B5EF4-FFF2-40B4-BE49-F238E27FC236}">
                <a16:creationId xmlns:a16="http://schemas.microsoft.com/office/drawing/2014/main" id="{025AAECC-AE59-4039-A971-9D68E46FFB37}"/>
              </a:ext>
            </a:extLst>
          </p:cNvPr>
          <p:cNvSpPr txBox="1"/>
          <p:nvPr/>
        </p:nvSpPr>
        <p:spPr>
          <a:xfrm>
            <a:off x="8793480" y="4770111"/>
            <a:ext cx="3205017" cy="10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58775" marR="0" lvl="0" indent="0" algn="l" defTabSz="7112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Balance between        effort and reward</a:t>
            </a:r>
          </a:p>
        </p:txBody>
      </p:sp>
      <p:sp>
        <p:nvSpPr>
          <p:cNvPr id="17" name="Rektangel: avrundede hjørner 4">
            <a:extLst>
              <a:ext uri="{FF2B5EF4-FFF2-40B4-BE49-F238E27FC236}">
                <a16:creationId xmlns:a16="http://schemas.microsoft.com/office/drawing/2014/main" id="{E42A8D51-DB01-40D3-A577-3224C1B6B136}"/>
              </a:ext>
            </a:extLst>
          </p:cNvPr>
          <p:cNvSpPr txBox="1"/>
          <p:nvPr/>
        </p:nvSpPr>
        <p:spPr>
          <a:xfrm>
            <a:off x="10246434" y="2949539"/>
            <a:ext cx="2081002"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Role clarity</a:t>
            </a:r>
          </a:p>
        </p:txBody>
      </p:sp>
      <p:sp>
        <p:nvSpPr>
          <p:cNvPr id="20" name="Rektangel: avrundede hjørner 4">
            <a:extLst>
              <a:ext uri="{FF2B5EF4-FFF2-40B4-BE49-F238E27FC236}">
                <a16:creationId xmlns:a16="http://schemas.microsoft.com/office/drawing/2014/main" id="{A1DA9326-3346-422B-9BD9-A0047B93DD57}"/>
              </a:ext>
            </a:extLst>
          </p:cNvPr>
          <p:cNvSpPr txBox="1"/>
          <p:nvPr/>
        </p:nvSpPr>
        <p:spPr>
          <a:xfrm>
            <a:off x="846502" y="5100804"/>
            <a:ext cx="2359449"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Management</a:t>
            </a:r>
          </a:p>
        </p:txBody>
      </p:sp>
      <p:sp>
        <p:nvSpPr>
          <p:cNvPr id="23" name="Rektangel: avrundede hjørner 4">
            <a:extLst>
              <a:ext uri="{FF2B5EF4-FFF2-40B4-BE49-F238E27FC236}">
                <a16:creationId xmlns:a16="http://schemas.microsoft.com/office/drawing/2014/main" id="{38302619-6532-45F4-9448-742FB0156F2F}"/>
              </a:ext>
            </a:extLst>
          </p:cNvPr>
          <p:cNvSpPr txBox="1"/>
          <p:nvPr/>
        </p:nvSpPr>
        <p:spPr>
          <a:xfrm>
            <a:off x="-254105" y="2934461"/>
            <a:ext cx="2359449"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Predictability</a:t>
            </a:r>
          </a:p>
        </p:txBody>
      </p:sp>
      <p:sp>
        <p:nvSpPr>
          <p:cNvPr id="26" name="Rektangel: avrundede hjørner 4">
            <a:extLst>
              <a:ext uri="{FF2B5EF4-FFF2-40B4-BE49-F238E27FC236}">
                <a16:creationId xmlns:a16="http://schemas.microsoft.com/office/drawing/2014/main" id="{C2A97CC6-4D48-4EF0-ABBF-E66F88A2D89B}"/>
              </a:ext>
            </a:extLst>
          </p:cNvPr>
          <p:cNvSpPr txBox="1"/>
          <p:nvPr/>
        </p:nvSpPr>
        <p:spPr>
          <a:xfrm>
            <a:off x="-124926" y="756744"/>
            <a:ext cx="3833201" cy="748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Culture and climate</a:t>
            </a:r>
          </a:p>
        </p:txBody>
      </p:sp>
      <p:sp>
        <p:nvSpPr>
          <p:cNvPr id="27" name="TekstSylinder 26">
            <a:extLst>
              <a:ext uri="{FF2B5EF4-FFF2-40B4-BE49-F238E27FC236}">
                <a16:creationId xmlns:a16="http://schemas.microsoft.com/office/drawing/2014/main" id="{D8F1F4DF-10E2-4FB6-B430-FAC4EB65C07A}"/>
              </a:ext>
            </a:extLst>
          </p:cNvPr>
          <p:cNvSpPr txBox="1"/>
          <p:nvPr/>
        </p:nvSpPr>
        <p:spPr>
          <a:xfrm>
            <a:off x="7713209" y="6446628"/>
            <a:ext cx="43994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STAMI Statens arbeidsmiljøinstitutt, 2018</a:t>
            </a:r>
          </a:p>
        </p:txBody>
      </p:sp>
      <p:pic>
        <p:nvPicPr>
          <p:cNvPr id="18" name="Bilde 17" descr="Et bilde som inneholder innendørs, bord, kake, dekorert&#10;&#10;Automatisk generert beskrivelse">
            <a:extLst>
              <a:ext uri="{FF2B5EF4-FFF2-40B4-BE49-F238E27FC236}">
                <a16:creationId xmlns:a16="http://schemas.microsoft.com/office/drawing/2014/main" id="{0037F697-C648-4719-8103-315578C1F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841" y="839833"/>
            <a:ext cx="2254596" cy="169094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Bilde 20">
            <a:extLst>
              <a:ext uri="{FF2B5EF4-FFF2-40B4-BE49-F238E27FC236}">
                <a16:creationId xmlns:a16="http://schemas.microsoft.com/office/drawing/2014/main" id="{E946716B-A2F0-48A0-A351-E78CBA223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171" y="2564004"/>
            <a:ext cx="1710277" cy="171380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Bilde 21">
            <a:extLst>
              <a:ext uri="{FF2B5EF4-FFF2-40B4-BE49-F238E27FC236}">
                <a16:creationId xmlns:a16="http://schemas.microsoft.com/office/drawing/2014/main" id="{D4BD27A2-684B-44F0-965F-D08602A91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9114" y="824584"/>
            <a:ext cx="2286000" cy="1714500"/>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Bilde 23">
            <a:extLst>
              <a:ext uri="{FF2B5EF4-FFF2-40B4-BE49-F238E27FC236}">
                <a16:creationId xmlns:a16="http://schemas.microsoft.com/office/drawing/2014/main" id="{D93B4629-510D-4CD4-9CB1-F775C886C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5626" y="2363764"/>
            <a:ext cx="1692471" cy="2056569"/>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Bilde 24" descr="Et bilde som inneholder hvit, gå på ski&#10;&#10;Automatisk generert beskrivelse">
            <a:extLst>
              <a:ext uri="{FF2B5EF4-FFF2-40B4-BE49-F238E27FC236}">
                <a16:creationId xmlns:a16="http://schemas.microsoft.com/office/drawing/2014/main" id="{B60B7A76-9DF5-4C50-9746-DC72125B74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5746" y="4303968"/>
            <a:ext cx="2286000" cy="1709417"/>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Bilde 28" descr="Et bilde som inneholder innendørs, bord, leke, bursdag&#10;&#10;Automatisk generert beskrivelse">
            <a:extLst>
              <a:ext uri="{FF2B5EF4-FFF2-40B4-BE49-F238E27FC236}">
                <a16:creationId xmlns:a16="http://schemas.microsoft.com/office/drawing/2014/main" id="{0F6C9A38-770F-42AF-9090-761ED3A20D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0684" y="4321351"/>
            <a:ext cx="2286000" cy="1714500"/>
          </a:xfrm>
          <a:prstGeom prst="ellipse">
            <a:avLst/>
          </a:prstGeom>
          <a:ln w="12700" cap="rnd">
            <a:solidFill>
              <a:srgbClr val="00509E"/>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329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eforklaring formet som en sky 3"/>
          <p:cNvSpPr/>
          <p:nvPr/>
        </p:nvSpPr>
        <p:spPr>
          <a:xfrm>
            <a:off x="8056605" y="443345"/>
            <a:ext cx="3747295" cy="2299855"/>
          </a:xfrm>
          <a:prstGeom prst="cloudCallout">
            <a:avLst>
              <a:gd name="adj1" fmla="val -44811"/>
              <a:gd name="adj2" fmla="val 7991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rgbClr val="253A55"/>
                </a:solidFill>
                <a:latin typeface="Arial" panose="020B0604020202020204" pitchFamily="34" charset="0"/>
                <a:ea typeface="Arial" panose="020B0604020202020204" pitchFamily="34" charset="0"/>
              </a:rPr>
              <a:t>What do you experience as demanding in your job?</a:t>
            </a:r>
            <a:endParaRPr lang="nb-NO" sz="2400" dirty="0">
              <a:solidFill>
                <a:srgbClr val="253A55"/>
              </a:solidFill>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86DA010E-A0CF-4F51-AA96-719F53770144}"/>
              </a:ext>
            </a:extLst>
          </p:cNvPr>
          <p:cNvPicPr>
            <a:picLocks noChangeAspect="1"/>
          </p:cNvPicPr>
          <p:nvPr/>
        </p:nvPicPr>
        <p:blipFill>
          <a:blip r:embed="rId3"/>
          <a:stretch>
            <a:fillRect/>
          </a:stretch>
        </p:blipFill>
        <p:spPr>
          <a:xfrm>
            <a:off x="4984577" y="2840409"/>
            <a:ext cx="3416819" cy="3416819"/>
          </a:xfrm>
          <a:prstGeom prst="rect">
            <a:avLst/>
          </a:prstGeom>
        </p:spPr>
      </p:pic>
      <p:sp>
        <p:nvSpPr>
          <p:cNvPr id="9" name="Bildeforklaring formet som en sky 3">
            <a:extLst>
              <a:ext uri="{FF2B5EF4-FFF2-40B4-BE49-F238E27FC236}">
                <a16:creationId xmlns:a16="http://schemas.microsoft.com/office/drawing/2014/main" id="{38A9A94C-65C3-45CF-B368-75C853A7850E}"/>
              </a:ext>
            </a:extLst>
          </p:cNvPr>
          <p:cNvSpPr/>
          <p:nvPr/>
        </p:nvSpPr>
        <p:spPr>
          <a:xfrm>
            <a:off x="1237282" y="744027"/>
            <a:ext cx="3747295" cy="2299855"/>
          </a:xfrm>
          <a:prstGeom prst="cloudCallout">
            <a:avLst>
              <a:gd name="adj1" fmla="val 52224"/>
              <a:gd name="adj2" fmla="val 6048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sz="2400" dirty="0">
                <a:solidFill>
                  <a:srgbClr val="253A55"/>
                </a:solidFill>
                <a:latin typeface="Arial" panose="020B0604020202020204" pitchFamily="34" charset="0"/>
                <a:ea typeface="Arial" panose="020B0604020202020204" pitchFamily="34" charset="0"/>
              </a:rPr>
              <a:t>What helps you to thrive and do a good job?</a:t>
            </a:r>
            <a:endParaRPr lang="nb-NO" sz="2000" dirty="0">
              <a:solidFill>
                <a:srgbClr val="253A55"/>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32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05873" y="0"/>
            <a:ext cx="7344742" cy="864096"/>
          </a:xfrm>
        </p:spPr>
        <p:txBody>
          <a:bodyPr>
            <a:normAutofit/>
          </a:bodyPr>
          <a:lstStyle/>
          <a:p>
            <a:pPr algn="l"/>
            <a:r>
              <a:rPr lang="en-US" sz="3600" b="1" dirty="0">
                <a:solidFill>
                  <a:srgbClr val="253A55"/>
                </a:solidFill>
                <a:latin typeface="Arial" panose="020B0604020202020204" pitchFamily="34" charset="0"/>
                <a:cs typeface="Arial" panose="020B0604020202020204" pitchFamily="34" charset="0"/>
              </a:rPr>
              <a:t>Participation in the </a:t>
            </a:r>
            <a:r>
              <a:rPr lang="nb-NO" sz="3600" b="1" dirty="0">
                <a:solidFill>
                  <a:srgbClr val="253A55"/>
                </a:solidFill>
                <a:latin typeface="Arial" panose="020B0604020202020204" pitchFamily="34" charset="0"/>
                <a:cs typeface="Arial" panose="020B0604020202020204" pitchFamily="34" charset="0"/>
              </a:rPr>
              <a:t>survey:</a:t>
            </a:r>
          </a:p>
        </p:txBody>
      </p:sp>
      <p:sp>
        <p:nvSpPr>
          <p:cNvPr id="18434" name="TextBox 18433"/>
          <p:cNvSpPr txBox="1"/>
          <p:nvPr/>
        </p:nvSpPr>
        <p:spPr>
          <a:xfrm>
            <a:off x="0" y="1097280"/>
            <a:ext cx="594360" cy="594360"/>
          </a:xfrm>
          <a:prstGeom prst="rect">
            <a:avLst/>
          </a:prstGeom>
          <a:noFill/>
        </p:spPr>
        <p:txBody>
          <a:bodyPr wrap="none">
            <a:normAutofit fontScale="25000" lnSpcReduction="20000"/>
          </a:bodyPr>
          <a:lstStyle/>
          <a:p>
            <a:endParaRPr/>
          </a:p>
          <a:p>
            <a:pPr lvl="1">
              <a:lnSpc>
                <a:spcPct val="130000"/>
              </a:lnSpc>
              <a:defRPr sz="2500" b="0">
                <a:solidFill>
                  <a:srgbClr val="00509E"/>
                </a:solidFill>
                <a:latin typeface="Arial Narrow"/>
              </a:defRPr>
            </a:pPr>
            <a:r>
              <a:t>⦁ at IOR  58 employees were invited to participate 16.03.2022</a:t>
            </a:r>
          </a:p>
          <a:p>
            <a:pPr lvl="1">
              <a:lnSpc>
                <a:spcPct val="130000"/>
              </a:lnSpc>
              <a:defRPr sz="2500" b="0">
                <a:solidFill>
                  <a:srgbClr val="00509E"/>
                </a:solidFill>
                <a:latin typeface="Arial Narrow"/>
              </a:defRPr>
            </a:pPr>
            <a:r>
              <a:t>⦁ Response rates: </a:t>
            </a:r>
          </a:p>
          <a:p>
            <a:pPr lvl="2">
              <a:lnSpc>
                <a:spcPct val="130000"/>
              </a:lnSpc>
              <a:defRPr sz="1800" b="0">
                <a:solidFill>
                  <a:srgbClr val="00509E"/>
                </a:solidFill>
                <a:latin typeface="Arial Narrow"/>
              </a:defRPr>
            </a:pPr>
            <a:r>
              <a:t>⦁ Universitetet i Oslo: 63.7%</a:t>
            </a:r>
          </a:p>
          <a:p>
            <a:pPr lvl="3">
              <a:lnSpc>
                <a:spcPct val="130000"/>
              </a:lnSpc>
              <a:defRPr sz="1800" b="0">
                <a:solidFill>
                  <a:srgbClr val="00509E"/>
                </a:solidFill>
                <a:latin typeface="Arial Narrow"/>
              </a:defRPr>
            </a:pPr>
            <a:r>
              <a:t>⦁ Sex: women: 67.2%, men: 60.2%</a:t>
            </a:r>
          </a:p>
          <a:p>
            <a:pPr lvl="3">
              <a:lnSpc>
                <a:spcPct val="130000"/>
              </a:lnSpc>
              <a:defRPr sz="1800" b="0">
                <a:solidFill>
                  <a:srgbClr val="00509E"/>
                </a:solidFill>
                <a:latin typeface="Arial Narrow"/>
              </a:defRPr>
            </a:pPr>
            <a:r>
              <a:t>⦁ Categories:  leaders: 90.7%,  academics: 62.5%, PhD-candidates: 53.9%, technical/adm: 75.2%</a:t>
            </a:r>
          </a:p>
          <a:p>
            <a:pPr lvl="3">
              <a:lnSpc>
                <a:spcPct val="130000"/>
              </a:lnSpc>
              <a:defRPr sz="1800" b="0">
                <a:solidFill>
                  <a:srgbClr val="00509E"/>
                </a:solidFill>
                <a:latin typeface="Arial Narrow"/>
              </a:defRPr>
            </a:pPr>
            <a:r>
              <a:t>⦁ Position size: under 50%: 25.2%, 50-99% position: 53.6%, 100% position: 65.2%</a:t>
            </a:r>
          </a:p>
          <a:p>
            <a:pPr lvl="2">
              <a:lnSpc>
                <a:spcPct val="130000"/>
              </a:lnSpc>
              <a:defRPr sz="1800" b="0">
                <a:solidFill>
                  <a:srgbClr val="00509E"/>
                </a:solidFill>
                <a:latin typeface="Arial Narrow"/>
              </a:defRPr>
            </a:pPr>
            <a:r>
              <a:t>⦁ Det juridiske fakultet: 51.0%</a:t>
            </a:r>
          </a:p>
          <a:p>
            <a:pPr lvl="2">
              <a:lnSpc>
                <a:spcPct val="130000"/>
              </a:lnSpc>
              <a:defRPr sz="1800" b="0">
                <a:solidFill>
                  <a:srgbClr val="00509E"/>
                </a:solidFill>
                <a:latin typeface="Arial Narrow"/>
              </a:defRPr>
            </a:pPr>
            <a:r>
              <a:t>⦁ Institutt for offentlig rett: 32.8%</a:t>
            </a:r>
          </a:p>
        </p:txBody>
      </p:sp>
    </p:spTree>
    <p:extLst>
      <p:ext uri="{BB962C8B-B14F-4D97-AF65-F5344CB8AC3E}">
        <p14:creationId xmlns:p14="http://schemas.microsoft.com/office/powerpoint/2010/main" val="97188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4360" cy="594360"/>
          </a:xfrm>
          <a:prstGeom prst="rect">
            <a:avLst/>
          </a:prstGeom>
          <a:noFill/>
        </p:spPr>
        <p:txBody>
          <a:bodyPr wrap="none">
            <a:spAutoFit/>
          </a:bodyPr>
          <a:lstStyle/>
          <a:p>
            <a:endParaRPr/>
          </a:p>
          <a:p>
            <a:pPr lvl="1">
              <a:lnSpc>
                <a:spcPct val="130000"/>
              </a:lnSpc>
              <a:defRPr sz="4000" b="1">
                <a:solidFill>
                  <a:srgbClr val="253A55"/>
                </a:solidFill>
                <a:latin typeface="Arial Narrow"/>
              </a:defRPr>
            </a:pPr>
            <a:r>
              <a:t>Response rates: IOR</a:t>
            </a:r>
          </a:p>
        </p:txBody>
      </p:sp>
      <p:graphicFrame>
        <p:nvGraphicFramePr>
          <p:cNvPr id="3" name="Table 2"/>
          <p:cNvGraphicFramePr>
            <a:graphicFrameLocks noGrp="1"/>
          </p:cNvGraphicFramePr>
          <p:nvPr/>
        </p:nvGraphicFramePr>
        <p:xfrm>
          <a:off x="914400" y="1371600"/>
          <a:ext cx="8229600" cy="1371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r>
                        <a:t>year</a:t>
                      </a:r>
                    </a:p>
                  </a:txBody>
                  <a:tcPr>
                    <a:solidFill>
                      <a:srgbClr val="6096D0"/>
                    </a:solidFill>
                  </a:tcPr>
                </a:tc>
                <a:tc>
                  <a:txBody>
                    <a:bodyPr/>
                    <a:lstStyle/>
                    <a:p>
                      <a:r>
                        <a:t>responses</a:t>
                      </a:r>
                    </a:p>
                  </a:txBody>
                  <a:tcPr>
                    <a:solidFill>
                      <a:srgbClr val="6096D0"/>
                    </a:solidFill>
                  </a:tcPr>
                </a:tc>
                <a:tc>
                  <a:txBody>
                    <a:bodyPr/>
                    <a:lstStyle/>
                    <a:p>
                      <a:r>
                        <a:t>percent</a:t>
                      </a:r>
                    </a:p>
                  </a:txBody>
                  <a:tcPr>
                    <a:solidFill>
                      <a:srgbClr val="6096D0"/>
                    </a:solidFill>
                  </a:tcPr>
                </a:tc>
                <a:extLst>
                  <a:ext uri="{0D108BD9-81ED-4DB2-BD59-A6C34878D82A}">
                    <a16:rowId xmlns:a16="http://schemas.microsoft.com/office/drawing/2014/main" val="10000"/>
                  </a:ext>
                </a:extLst>
              </a:tr>
              <a:tr h="457200">
                <a:tc>
                  <a:txBody>
                    <a:bodyPr/>
                    <a:lstStyle/>
                    <a:p>
                      <a:r>
                        <a:t>2022</a:t>
                      </a:r>
                    </a:p>
                  </a:txBody>
                  <a:tcPr>
                    <a:solidFill>
                      <a:srgbClr val="E8EDF8"/>
                    </a:solidFill>
                  </a:tcPr>
                </a:tc>
                <a:tc>
                  <a:txBody>
                    <a:bodyPr/>
                    <a:lstStyle/>
                    <a:p>
                      <a:r>
                        <a:t>19</a:t>
                      </a:r>
                    </a:p>
                  </a:txBody>
                  <a:tcPr>
                    <a:solidFill>
                      <a:srgbClr val="E8EDF8"/>
                    </a:solidFill>
                  </a:tcPr>
                </a:tc>
                <a:tc>
                  <a:txBody>
                    <a:bodyPr/>
                    <a:lstStyle/>
                    <a:p>
                      <a:r>
                        <a:t>32.8</a:t>
                      </a:r>
                    </a:p>
                  </a:txBody>
                  <a:tcPr>
                    <a:solidFill>
                      <a:srgbClr val="E8EDF8"/>
                    </a:solidFill>
                  </a:tcPr>
                </a:tc>
                <a:extLst>
                  <a:ext uri="{0D108BD9-81ED-4DB2-BD59-A6C34878D82A}">
                    <a16:rowId xmlns:a16="http://schemas.microsoft.com/office/drawing/2014/main" val="10001"/>
                  </a:ext>
                </a:extLst>
              </a:tr>
              <a:tr h="457200">
                <a:tc>
                  <a:txBody>
                    <a:bodyPr/>
                    <a:lstStyle/>
                    <a:p>
                      <a:r>
                        <a:t>2015</a:t>
                      </a:r>
                    </a:p>
                  </a:txBody>
                  <a:tcPr>
                    <a:solidFill>
                      <a:srgbClr val="B6C9E8"/>
                    </a:solidFill>
                  </a:tcPr>
                </a:tc>
                <a:tc>
                  <a:txBody>
                    <a:bodyPr/>
                    <a:lstStyle/>
                    <a:p>
                      <a:r>
                        <a:t>23</a:t>
                      </a:r>
                    </a:p>
                  </a:txBody>
                  <a:tcPr>
                    <a:solidFill>
                      <a:srgbClr val="B6C9E8"/>
                    </a:solidFill>
                  </a:tcPr>
                </a:tc>
                <a:tc>
                  <a:txBody>
                    <a:bodyPr/>
                    <a:lstStyle/>
                    <a:p>
                      <a:r>
                        <a:t>40.4</a:t>
                      </a:r>
                    </a:p>
                  </a:txBody>
                  <a:tcPr>
                    <a:solidFill>
                      <a:srgbClr val="B6C9E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20772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5269</Words>
  <Application>Microsoft Office PowerPoint</Application>
  <PresentationFormat>Widescreen</PresentationFormat>
  <Paragraphs>618</Paragraphs>
  <Slides>36</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ＭＳ Ｐゴシック</vt:lpstr>
      <vt:lpstr>Arial</vt:lpstr>
      <vt:lpstr>Arial Narrow</vt:lpstr>
      <vt:lpstr>Arial Unicode MS</vt:lpstr>
      <vt:lpstr>Calibri</vt:lpstr>
      <vt:lpstr>Calibri Light</vt:lpstr>
      <vt:lpstr>Roboto</vt:lpstr>
      <vt:lpstr>Times New Roman</vt:lpstr>
      <vt:lpstr>Office-tema</vt:lpstr>
      <vt:lpstr>1_Office-tema</vt:lpstr>
      <vt:lpstr>PowerPoint Presentation</vt:lpstr>
      <vt:lpstr>A good working environment is important for all of us</vt:lpstr>
      <vt:lpstr>PowerPoint Presentation</vt:lpstr>
      <vt:lpstr>PowerPoint Presentation</vt:lpstr>
      <vt:lpstr>Psychosocial and organizational work environment</vt:lpstr>
      <vt:lpstr>PowerPoint Presentation</vt:lpstr>
      <vt:lpstr>PowerPoint Presentation</vt:lpstr>
      <vt:lpstr>Participation in the survey:</vt:lpstr>
      <vt:lpstr>PowerPoint Presentation</vt:lpstr>
      <vt:lpstr>Themes that have been mapped</vt:lpstr>
      <vt:lpstr>Presentation of the results – explanation</vt:lpstr>
      <vt:lpstr>The individual and the job (the Dept’s score from here on) </vt:lpstr>
      <vt:lpstr>The individual and the job</vt:lpstr>
      <vt:lpstr>Interaction Leaders and Colleagues</vt:lpstr>
      <vt:lpstr>Communication and participation</vt:lpstr>
      <vt:lpstr>Collaboration and Cooperation</vt:lpstr>
      <vt:lpstr>Collaboration and Cooperation</vt:lpstr>
      <vt:lpstr>Dealing with unfavourable occurrences</vt:lpstr>
      <vt:lpstr>Support, social interaction and culture</vt:lpstr>
      <vt:lpstr>PowerPoint Presentation</vt:lpstr>
      <vt:lpstr>PowerPoint Presentation</vt:lpstr>
      <vt:lpstr>PowerPoint Presentation</vt:lpstr>
      <vt:lpstr>Employee review</vt:lpstr>
      <vt:lpstr>PowerPoint Presentation</vt:lpstr>
      <vt:lpstr>PowerPoint Presentation</vt:lpstr>
      <vt:lpstr>PowerPoint Presentation</vt:lpstr>
      <vt:lpstr>PowerPoint Presentation</vt:lpstr>
      <vt:lpstr>Complete mapping (1) and (2) and develop measures (3)</vt:lpstr>
      <vt:lpstr>PowerPoint Presentation</vt:lpstr>
      <vt:lpstr>Focus on the areas you  can influence</vt:lpstr>
      <vt:lpstr>PowerPoint Presentation</vt:lpstr>
      <vt:lpstr>Reach areas to preserve and develop: </vt:lpstr>
      <vt:lpstr>Help questions for identifying conservation and development areas:</vt:lpstr>
      <vt:lpstr>PowerPoint Presentation</vt:lpstr>
      <vt:lpstr>Help questions for initiative development:</vt:lpstr>
      <vt:lpstr>ACTION PLAN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 Wergeland Brekke</dc:creator>
  <cp:lastModifiedBy>Kirsten Sandberg</cp:lastModifiedBy>
  <cp:revision>367</cp:revision>
  <dcterms:created xsi:type="dcterms:W3CDTF">2017-10-25T13:01:20Z</dcterms:created>
  <dcterms:modified xsi:type="dcterms:W3CDTF">2022-05-10T18:20:42Z</dcterms:modified>
</cp:coreProperties>
</file>