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 id="2147483699" r:id="rId4"/>
    <p:sldMasterId id="2147483711" r:id="rId5"/>
    <p:sldMasterId id="2147483738" r:id="rId6"/>
    <p:sldMasterId id="2147483750" r:id="rId7"/>
  </p:sldMasterIdLst>
  <p:notesMasterIdLst>
    <p:notesMasterId r:id="rId44"/>
  </p:notesMasterIdLst>
  <p:handoutMasterIdLst>
    <p:handoutMasterId r:id="rId45"/>
  </p:handoutMasterIdLst>
  <p:sldIdLst>
    <p:sldId id="257" r:id="rId8"/>
    <p:sldId id="626" r:id="rId9"/>
    <p:sldId id="624" r:id="rId10"/>
    <p:sldId id="464" r:id="rId11"/>
    <p:sldId id="620" r:id="rId12"/>
    <p:sldId id="621" r:id="rId13"/>
    <p:sldId id="622" r:id="rId14"/>
    <p:sldId id="265" r:id="rId15"/>
    <p:sldId id="282" r:id="rId16"/>
    <p:sldId id="283" r:id="rId17"/>
    <p:sldId id="854" r:id="rId18"/>
    <p:sldId id="266" r:id="rId19"/>
    <p:sldId id="267" r:id="rId20"/>
    <p:sldId id="268" r:id="rId21"/>
    <p:sldId id="273" r:id="rId22"/>
    <p:sldId id="269" r:id="rId23"/>
    <p:sldId id="270" r:id="rId24"/>
    <p:sldId id="274" r:id="rId25"/>
    <p:sldId id="271" r:id="rId26"/>
    <p:sldId id="575" r:id="rId27"/>
    <p:sldId id="625" r:id="rId28"/>
    <p:sldId id="287" r:id="rId29"/>
    <p:sldId id="279" r:id="rId30"/>
    <p:sldId id="571" r:id="rId31"/>
    <p:sldId id="572" r:id="rId32"/>
    <p:sldId id="573" r:id="rId33"/>
    <p:sldId id="574" r:id="rId34"/>
    <p:sldId id="852" r:id="rId35"/>
    <p:sldId id="817" r:id="rId36"/>
    <p:sldId id="853" r:id="rId37"/>
    <p:sldId id="813" r:id="rId38"/>
    <p:sldId id="814" r:id="rId39"/>
    <p:sldId id="815" r:id="rId40"/>
    <p:sldId id="558" r:id="rId41"/>
    <p:sldId id="915" r:id="rId42"/>
    <p:sldId id="816" r:id="rId43"/>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A"/>
    <a:srgbClr val="00509E"/>
    <a:srgbClr val="90552A"/>
    <a:srgbClr val="253A55"/>
    <a:srgbClr val="FDD9B5"/>
    <a:srgbClr val="CFDAF1"/>
    <a:srgbClr val="BCD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9" autoAdjust="0"/>
    <p:restoredTop sz="53952" autoAdjust="0"/>
  </p:normalViewPr>
  <p:slideViewPr>
    <p:cSldViewPr snapToGrid="0">
      <p:cViewPr varScale="1">
        <p:scale>
          <a:sx n="56" d="100"/>
          <a:sy n="56" d="100"/>
        </p:scale>
        <p:origin x="64" y="20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878"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04D971-D604-4399-B389-45FA1EFCC664}"/>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1287B16C-B19E-4D31-A661-C4CA2BE88470}"/>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821C9DF4-3554-47BD-BB9E-EC4235F0AD02}" type="datetimeFigureOut">
              <a:rPr lang="nb-NO" smtClean="0"/>
              <a:t>10.05.2022</a:t>
            </a:fld>
            <a:endParaRPr lang="nb-NO"/>
          </a:p>
        </p:txBody>
      </p:sp>
      <p:sp>
        <p:nvSpPr>
          <p:cNvPr id="4" name="Footer Placeholder 3">
            <a:extLst>
              <a:ext uri="{FF2B5EF4-FFF2-40B4-BE49-F238E27FC236}">
                <a16:creationId xmlns:a16="http://schemas.microsoft.com/office/drawing/2014/main" id="{F1651FF2-41AE-420F-8643-C7D6EED8953F}"/>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5384E6A7-2B6A-445C-9FCF-44D5C346EFDA}"/>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1C58E4D2-9A83-44F2-A2B0-695F7642BA91}" type="slidenum">
              <a:rPr lang="nb-NO" smtClean="0"/>
              <a:t>‹#›</a:t>
            </a:fld>
            <a:endParaRPr lang="nb-NO"/>
          </a:p>
        </p:txBody>
      </p:sp>
    </p:spTree>
    <p:extLst>
      <p:ext uri="{BB962C8B-B14F-4D97-AF65-F5344CB8AC3E}">
        <p14:creationId xmlns:p14="http://schemas.microsoft.com/office/powerpoint/2010/main" val="1318545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672753B-0F29-44F2-9D6D-C68AB0BFF0CA}" type="datetimeFigureOut">
              <a:rPr lang="nb-NO" smtClean="0"/>
              <a:t>10.05.2022</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F13B94D-D502-425F-B9FF-08F8288D2845}" type="slidenum">
              <a:rPr lang="nb-NO" smtClean="0"/>
              <a:t>‹#›</a:t>
            </a:fld>
            <a:endParaRPr lang="nb-NO"/>
          </a:p>
        </p:txBody>
      </p:sp>
    </p:spTree>
    <p:extLst>
      <p:ext uri="{BB962C8B-B14F-4D97-AF65-F5344CB8AC3E}">
        <p14:creationId xmlns:p14="http://schemas.microsoft.com/office/powerpoint/2010/main" val="393524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ami.no/hva-er-arbeidsmiljo/hva-er-psykososialt-arbeidsmilj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olRPXgIP3o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B94D-D502-425F-B9FF-08F8288D284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43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10</a:t>
            </a:fld>
            <a:endParaRPr lang="nb-NO"/>
          </a:p>
        </p:txBody>
      </p:sp>
    </p:spTree>
    <p:extLst>
      <p:ext uri="{BB962C8B-B14F-4D97-AF65-F5344CB8AC3E}">
        <p14:creationId xmlns:p14="http://schemas.microsoft.com/office/powerpoint/2010/main" val="78673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496888"/>
            <a:ext cx="5564188" cy="3130550"/>
          </a:xfrm>
        </p:spPr>
      </p:sp>
      <p:sp>
        <p:nvSpPr>
          <p:cNvPr id="3" name="Plassholder for notater 2"/>
          <p:cNvSpPr>
            <a:spLocks noGrp="1"/>
          </p:cNvSpPr>
          <p:nvPr>
            <p:ph type="body" idx="1"/>
          </p:nvPr>
        </p:nvSpPr>
        <p:spPr>
          <a:xfrm>
            <a:off x="564843" y="3775807"/>
            <a:ext cx="5606828" cy="6727118"/>
          </a:xfrm>
        </p:spPr>
        <p:txBody>
          <a:bodyPr/>
          <a:lstStyle/>
          <a:p>
            <a:r>
              <a:rPr lang="nb-NO" sz="1400" dirty="0">
                <a:cs typeface="Arial" panose="020B0604020202020204" pitchFamily="34" charset="0"/>
              </a:rPr>
              <a:t>Stolpediagrammene viser hva ansatte i gjennomsnitt har svart på enkeltspørsmål (turkis søyle) eller skalaer som undersøker ett tema med flere spørsmål (blå søyle). Tallet til høyre for søylene er gjennomsnittstallet, </a:t>
            </a:r>
            <a:r>
              <a:rPr lang="nb-NO" sz="1400" dirty="0" err="1">
                <a:cs typeface="Arial" panose="020B0604020202020204" pitchFamily="34" charset="0"/>
              </a:rPr>
              <a:t>dvs</a:t>
            </a:r>
            <a:r>
              <a:rPr lang="nb-NO" sz="1400" dirty="0">
                <a:cs typeface="Arial" panose="020B0604020202020204" pitchFamily="34" charset="0"/>
              </a:rPr>
              <a:t> søylens endepunkt.</a:t>
            </a:r>
          </a:p>
          <a:p>
            <a:endParaRPr lang="nb-NO" sz="800" dirty="0">
              <a:cs typeface="Arial" panose="020B0604020202020204" pitchFamily="34" charset="0"/>
            </a:endParaRPr>
          </a:p>
          <a:p>
            <a:r>
              <a:rPr lang="nb-NO" sz="1400" dirty="0">
                <a:cs typeface="Arial" panose="020B0604020202020204" pitchFamily="34" charset="0"/>
              </a:rPr>
              <a:t>Alle skalaer/enkeltspørsmål er kodet slik at en stor søyle i hovedsak kan regnes som bra/positivt, mens en liten søyle kan regnes som ikke bra/negativt. </a:t>
            </a:r>
          </a:p>
          <a:p>
            <a:endParaRPr lang="nb-NO" sz="800" dirty="0">
              <a:cs typeface="Arial" panose="020B0604020202020204" pitchFamily="34" charset="0"/>
            </a:endParaRPr>
          </a:p>
          <a:p>
            <a:r>
              <a:rPr lang="nb-NO" sz="1400" dirty="0">
                <a:cs typeface="Arial" panose="020B0604020202020204" pitchFamily="34" charset="0"/>
              </a:rPr>
              <a:t>Man kunne velge mellom fem svaralternativ der bare ytterpunktene er definert. Ytterpunktene er definert på tre ulike måter:</a:t>
            </a:r>
          </a:p>
          <a:p>
            <a:pPr marL="628907" lvl="1" indent="-171707">
              <a:buFont typeface="Arial" panose="020B0604020202020204" pitchFamily="34" charset="0"/>
              <a:buChar char="•"/>
            </a:pPr>
            <a:r>
              <a:rPr lang="nb-NO" sz="1400" dirty="0">
                <a:cs typeface="Arial" panose="020B0604020202020204" pitchFamily="34" charset="0"/>
              </a:rPr>
              <a:t>«</a:t>
            </a:r>
            <a:r>
              <a:rPr lang="nb-NO" sz="1400" i="1" dirty="0">
                <a:cs typeface="Arial" panose="020B0604020202020204" pitchFamily="34" charset="0"/>
              </a:rPr>
              <a:t>svært uenig / i svært liten grad / svært sjelden</a:t>
            </a:r>
            <a:r>
              <a:rPr lang="nb-NO" sz="1400" dirty="0">
                <a:cs typeface="Arial" panose="020B0604020202020204" pitchFamily="34" charset="0"/>
              </a:rPr>
              <a:t>» </a:t>
            </a:r>
          </a:p>
          <a:p>
            <a:pPr marL="628907" lvl="1" indent="-171707">
              <a:buFont typeface="Arial" panose="020B0604020202020204" pitchFamily="34" charset="0"/>
              <a:buChar char="•"/>
            </a:pPr>
            <a:r>
              <a:rPr lang="nb-NO" sz="1400" dirty="0">
                <a:cs typeface="Arial" panose="020B0604020202020204" pitchFamily="34" charset="0"/>
              </a:rPr>
              <a:t>«</a:t>
            </a:r>
            <a:r>
              <a:rPr lang="nb-NO" sz="1400" i="1" dirty="0">
                <a:cs typeface="Arial" panose="020B0604020202020204" pitchFamily="34" charset="0"/>
              </a:rPr>
              <a:t>svært enig / i svært stor grad / svært ofte / svært uenig</a:t>
            </a:r>
            <a:r>
              <a:rPr lang="nb-NO" sz="1400" dirty="0">
                <a:cs typeface="Arial" panose="020B0604020202020204" pitchFamily="34" charset="0"/>
              </a:rPr>
              <a:t>». </a:t>
            </a:r>
          </a:p>
          <a:p>
            <a:pPr lvl="1"/>
            <a:endParaRPr lang="nb-NO" sz="800" dirty="0">
              <a:cs typeface="Arial" panose="020B0604020202020204" pitchFamily="34" charset="0"/>
            </a:endParaRPr>
          </a:p>
          <a:p>
            <a:r>
              <a:rPr lang="nb-NO" sz="1400" dirty="0">
                <a:cs typeface="Arial" panose="020B0604020202020204" pitchFamily="34" charset="0"/>
              </a:rPr>
              <a:t>Ved spørsmål som ikke er aktuelle for alle å svare på har «uaktuelt» vært et svaralternativ.</a:t>
            </a:r>
          </a:p>
          <a:p>
            <a:endParaRPr lang="nb-NO" sz="800" dirty="0">
              <a:cs typeface="Arial" panose="020B0604020202020204" pitchFamily="34" charset="0"/>
            </a:endParaRPr>
          </a:p>
          <a:p>
            <a:r>
              <a:rPr lang="nb-NO" sz="1400" dirty="0">
                <a:ea typeface="Arial Unicode MS" pitchFamily="34" charset="-128"/>
                <a:cs typeface="Arial" panose="020B0604020202020204" pitchFamily="34" charset="0"/>
              </a:rPr>
              <a:t>Den horisontale svarte linjen ut fra søylens endepunkt viser ett standardavvik i hver retning fra gjennomsnittet. Standardavviket er også angitt i tallet som står i parentes til høyre for gjennomsnittsverdien.</a:t>
            </a:r>
          </a:p>
          <a:p>
            <a:endParaRPr lang="nb-NO" sz="800" dirty="0">
              <a:ea typeface="Arial Unicode MS" pitchFamily="34" charset="-128"/>
              <a:cs typeface="Arial" panose="020B0604020202020204" pitchFamily="34" charset="0"/>
            </a:endParaRPr>
          </a:p>
          <a:p>
            <a:r>
              <a:rPr lang="nb-NO" sz="1400" dirty="0">
                <a:cs typeface="Arial" panose="020B0604020202020204" pitchFamily="34" charset="0"/>
              </a:rPr>
              <a:t>I en normalfordeling vil 68,27 % av svarene ligge innenfor dette området. For små enheter vil standardavviket kun kunne si noe om hvor likt eller ulikt folk har svart.</a:t>
            </a:r>
          </a:p>
          <a:p>
            <a:r>
              <a:rPr lang="nb-NO" sz="1400" dirty="0">
                <a:ea typeface="Arial Unicode MS" pitchFamily="34" charset="-128"/>
                <a:cs typeface="Arial" panose="020B0604020202020204" pitchFamily="34" charset="0"/>
              </a:rPr>
              <a:t>Stort standardavvik = ulik opplevelse av situasjonen som belyses.</a:t>
            </a:r>
          </a:p>
          <a:p>
            <a:r>
              <a:rPr lang="nb-NO" sz="1400" dirty="0">
                <a:ea typeface="Arial Unicode MS" pitchFamily="34" charset="-128"/>
                <a:cs typeface="Arial" panose="020B0604020202020204" pitchFamily="34" charset="0"/>
              </a:rPr>
              <a:t>Lite standardavvik = lik opplevelse av situasjonen som belyses.</a:t>
            </a:r>
          </a:p>
          <a:p>
            <a:endParaRPr lang="nb-NO" sz="800" dirty="0">
              <a:ea typeface="Arial Unicode MS" pitchFamily="34" charset="-128"/>
              <a:cs typeface="Arial" panose="020B0604020202020204" pitchFamily="34" charset="0"/>
            </a:endParaRPr>
          </a:p>
          <a:p>
            <a:r>
              <a:rPr lang="nb-NO" sz="1400" dirty="0">
                <a:ea typeface="Arial Unicode MS" pitchFamily="34" charset="-128"/>
                <a:cs typeface="Arial" panose="020B0604020202020204" pitchFamily="34" charset="0"/>
              </a:rPr>
              <a:t>Presentasjon av svarfordeling (spredning) blir ikke gjort fordi en da ikke vil kunne ivareta anonymitet i tilstrekkelig grad.</a:t>
            </a:r>
          </a:p>
          <a:p>
            <a:endParaRPr lang="nb-NO" sz="1300" dirty="0">
              <a:effectLst/>
              <a:cs typeface="Arial" panose="020B0604020202020204" pitchFamily="34" charset="0"/>
            </a:endParaRPr>
          </a:p>
        </p:txBody>
      </p:sp>
    </p:spTree>
    <p:extLst>
      <p:ext uri="{BB962C8B-B14F-4D97-AF65-F5344CB8AC3E}">
        <p14:creationId xmlns:p14="http://schemas.microsoft.com/office/powerpoint/2010/main" val="169255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952625" y="417513"/>
            <a:ext cx="3933825" cy="2212975"/>
          </a:xfrm>
        </p:spPr>
      </p:sp>
      <p:sp>
        <p:nvSpPr>
          <p:cNvPr id="3" name="Plassholder for notater 2"/>
          <p:cNvSpPr>
            <a:spLocks noGrp="1"/>
          </p:cNvSpPr>
          <p:nvPr>
            <p:ph type="body" idx="1"/>
          </p:nvPr>
        </p:nvSpPr>
        <p:spPr>
          <a:xfrm>
            <a:off x="402757" y="2631718"/>
            <a:ext cx="5988376" cy="7902033"/>
          </a:xfrm>
        </p:spPr>
        <p:txBody>
          <a:bodyPr/>
          <a:lstStyle/>
          <a:p>
            <a:pPr marL="0" algn="l" defTabSz="1098550" rtl="0" eaLnBrk="1" fontAlgn="t" latinLnBrk="0" hangingPunct="1">
              <a:spcBef>
                <a:spcPts val="0"/>
              </a:spcBef>
              <a:spcAft>
                <a:spcPts val="600"/>
              </a:spcAft>
              <a:tabLst>
                <a:tab pos="2955925" algn="l"/>
                <a:tab pos="4397375" algn="l"/>
              </a:tabLst>
            </a:pPr>
            <a:r>
              <a:rPr lang="nb-NO" sz="1600" b="1" i="0" u="none" strike="noStrike" kern="1200" dirty="0">
                <a:effectLst/>
              </a:rPr>
              <a:t>Svaralternativer:          	1	5</a:t>
            </a:r>
            <a:endParaRPr lang="nb-NO" sz="1600" b="0" i="0" u="none" strike="noStrike" dirty="0">
              <a:effectLst/>
            </a:endParaRP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Autonomi	Svært uenig	Svært enig</a:t>
            </a:r>
          </a:p>
          <a:p>
            <a:pPr lvl="0" defTabSz="1098550">
              <a:tabLst>
                <a:tab pos="2781300" algn="l"/>
                <a:tab pos="4397375" algn="l"/>
              </a:tabLst>
            </a:pPr>
            <a:r>
              <a:rPr lang="nb-NO" dirty="0"/>
              <a:t>Undersøker om ansatte opplever å ha selvstendighet og innflytelse over hvordan oppgaver skal utføres:</a:t>
            </a:r>
            <a:endParaRPr lang="nb-NO" i="1" dirty="0"/>
          </a:p>
          <a:p>
            <a:pPr lvl="0" defTabSz="1098550">
              <a:tabLst>
                <a:tab pos="2781300" algn="l"/>
                <a:tab pos="4397375" algn="l"/>
              </a:tabLst>
            </a:pPr>
            <a:r>
              <a:rPr lang="nb-NO" sz="1100" i="1" dirty="0"/>
              <a:t>«Jeg har tilstrekkelig innflytelse i mitt arbeid»</a:t>
            </a:r>
          </a:p>
          <a:p>
            <a:pPr lvl="0" defTabSz="1098550">
              <a:tabLst>
                <a:tab pos="2781300" algn="l"/>
                <a:tab pos="4397375" algn="l"/>
              </a:tabLst>
            </a:pPr>
            <a:r>
              <a:rPr lang="nb-NO" sz="1100" i="1" dirty="0"/>
              <a:t>«Jeg kan selv bestemme hvordan jeg skal organisere arbeidet mitt»</a:t>
            </a:r>
          </a:p>
          <a:p>
            <a:pPr lvl="0" defTabSz="1098550">
              <a:tabLst>
                <a:tab pos="2781300" algn="l"/>
                <a:tab pos="4397375" algn="l"/>
              </a:tabLst>
            </a:pPr>
            <a:r>
              <a:rPr lang="nb-NO" sz="1100" i="1" dirty="0"/>
              <a:t>«Det finnes rom for at jeg kan ta egne initiativ i jobben min»</a:t>
            </a:r>
          </a:p>
          <a:p>
            <a:pPr defTabSz="1098550">
              <a:spcAft>
                <a:spcPts val="600"/>
              </a:spcAft>
              <a:tabLst>
                <a:tab pos="2781300" algn="l"/>
                <a:tab pos="4397375" algn="l"/>
              </a:tabLst>
            </a:pPr>
            <a:r>
              <a:rPr lang="nb-NO" sz="1100" i="1" dirty="0"/>
              <a:t>«Jeg styrer selv min arbeidssituasjon i den retningen jeg ønsker»</a:t>
            </a: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Mening i jobben	I svært liten grad	I svært stor grad</a:t>
            </a:r>
          </a:p>
          <a:p>
            <a:pPr lvl="0" defTabSz="1098550" fontAlgn="t">
              <a:tabLst>
                <a:tab pos="2781300" algn="l"/>
                <a:tab pos="4397375" algn="l"/>
              </a:tabLst>
              <a:defRPr/>
            </a:pPr>
            <a:r>
              <a:rPr lang="nb-NO" dirty="0"/>
              <a:t>Undersøker om ansatte opplever å ha et meningsfylt arbeid:</a:t>
            </a:r>
            <a:endParaRPr lang="nb-NO" b="1" i="0" u="none" strike="noStrike" kern="1200" dirty="0">
              <a:solidFill>
                <a:srgbClr val="000000"/>
              </a:solidFill>
              <a:effectLst/>
            </a:endParaRPr>
          </a:p>
          <a:p>
            <a:pPr lvl="0" defTabSz="1098550">
              <a:tabLst>
                <a:tab pos="2781300" algn="l"/>
                <a:tab pos="4397375" algn="l"/>
              </a:tabLst>
            </a:pPr>
            <a:r>
              <a:rPr lang="nb-NO" sz="1100" i="1" dirty="0"/>
              <a:t>«Mine arbeidsoppgaver er meningsfylte»</a:t>
            </a:r>
          </a:p>
          <a:p>
            <a:pPr lvl="0" defTabSz="1098550">
              <a:tabLst>
                <a:tab pos="2781300" algn="l"/>
                <a:tab pos="4397375" algn="l"/>
              </a:tabLst>
            </a:pPr>
            <a:r>
              <a:rPr lang="nb-NO" sz="1100" i="1" dirty="0"/>
              <a:t>«Jeg føler at arbeidet jeg gjør er viktig»</a:t>
            </a:r>
          </a:p>
          <a:p>
            <a:pPr defTabSz="1098550">
              <a:spcAft>
                <a:spcPts val="600"/>
              </a:spcAft>
              <a:tabLst>
                <a:tab pos="2781300" algn="l"/>
                <a:tab pos="4397375" algn="l"/>
              </a:tabLst>
            </a:pPr>
            <a:r>
              <a:rPr lang="nb-NO" sz="1100" i="1" dirty="0"/>
              <a:t>«Jeg føler meg motivert og engasjert i arbeidet mitt»</a:t>
            </a:r>
            <a:endParaRPr lang="nb-NO" sz="1100" b="0" i="1" u="none" strike="noStrike" dirty="0">
              <a:effectLst/>
            </a:endParaRP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Indre motivasjon	Svært uenig	Svært enig</a:t>
            </a:r>
          </a:p>
          <a:p>
            <a:pPr lvl="0" defTabSz="1098550" fontAlgn="t">
              <a:tabLst>
                <a:tab pos="2781300" algn="l"/>
                <a:tab pos="4397375" algn="l"/>
              </a:tabLst>
              <a:defRPr/>
            </a:pPr>
            <a:r>
              <a:rPr lang="nb-NO" dirty="0"/>
              <a:t>Undersøker om ansatte opplever indre jobbmotivasjon, dvs. at jobben gir dem indre belønninger som tilfredshet, mening interesse, glede eller velbehag:</a:t>
            </a:r>
            <a:endParaRPr lang="nb-NO" b="1" i="0" u="none" strike="noStrike" kern="1200" dirty="0">
              <a:solidFill>
                <a:srgbClr val="000000"/>
              </a:solidFill>
              <a:effectLst/>
            </a:endParaRPr>
          </a:p>
          <a:p>
            <a:pPr lvl="0" defTabSz="1098550">
              <a:tabLst>
                <a:tab pos="2781300" algn="l"/>
                <a:tab pos="4397375" algn="l"/>
              </a:tabLst>
            </a:pPr>
            <a:r>
              <a:rPr lang="nb-NO" sz="1100" i="1" dirty="0"/>
              <a:t>«Mine arbeidsoppgaver er i seg selv en viktig drivkraft i jobben min»</a:t>
            </a:r>
          </a:p>
          <a:p>
            <a:pPr lvl="0" defTabSz="1098550">
              <a:tabLst>
                <a:tab pos="2781300" algn="l"/>
                <a:tab pos="4397375" algn="l"/>
              </a:tabLst>
            </a:pPr>
            <a:r>
              <a:rPr lang="nb-NO" sz="1100" i="1" dirty="0"/>
              <a:t>«Det er gøy å jobbe med de arbeidsoppgavene jeg har»</a:t>
            </a:r>
          </a:p>
          <a:p>
            <a:pPr lvl="0" defTabSz="1098550">
              <a:tabLst>
                <a:tab pos="2781300" algn="l"/>
                <a:tab pos="4397375" algn="l"/>
              </a:tabLst>
            </a:pPr>
            <a:r>
              <a:rPr lang="nb-NO" sz="1100" i="1" dirty="0"/>
              <a:t>«Jobben min er så interessant at den i seg selv er sterkt motiverende»</a:t>
            </a:r>
          </a:p>
          <a:p>
            <a:pPr defTabSz="1098550">
              <a:spcAft>
                <a:spcPts val="600"/>
              </a:spcAft>
              <a:tabLst>
                <a:tab pos="2781300" algn="l"/>
                <a:tab pos="4397375" algn="l"/>
              </a:tabLst>
            </a:pPr>
            <a:r>
              <a:rPr lang="nb-NO" sz="1100" i="1" dirty="0"/>
              <a:t>«Av og til blir jeg så inspirert av jobben min at jeg glemmer ting rundt meg»</a:t>
            </a:r>
            <a:endParaRPr lang="nb-NO" sz="1100" b="0" i="1" u="none" strike="noStrike" dirty="0">
              <a:effectLst/>
            </a:endParaRP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Rolleklarhet	Svært uenig	Svært enig</a:t>
            </a:r>
          </a:p>
          <a:p>
            <a:pPr lvl="0" defTabSz="1098550" fontAlgn="t">
              <a:tabLst>
                <a:tab pos="2781300" algn="l"/>
                <a:tab pos="4397375" algn="l"/>
              </a:tabLst>
              <a:defRPr/>
            </a:pPr>
            <a:r>
              <a:rPr lang="nb-NO" dirty="0"/>
              <a:t>Undersøker om ansatte har et klart bilde av ansvar, oppgaver og hva som forventes av dem i jobben:</a:t>
            </a:r>
            <a:endParaRPr lang="nb-NO" b="1" i="0" u="none" strike="noStrike" kern="1200" dirty="0">
              <a:solidFill>
                <a:srgbClr val="000000"/>
              </a:solidFill>
              <a:effectLst/>
            </a:endParaRPr>
          </a:p>
          <a:p>
            <a:pPr lvl="0" defTabSz="1098550">
              <a:tabLst>
                <a:tab pos="2781300" algn="l"/>
                <a:tab pos="4397375" algn="l"/>
              </a:tabLst>
            </a:pPr>
            <a:r>
              <a:rPr lang="nb-NO" sz="1100" i="1" dirty="0"/>
              <a:t>«Jeg har en klar forståelse av målene og hensiktene med arbeidsoppgavene mine»</a:t>
            </a:r>
          </a:p>
          <a:p>
            <a:pPr lvl="0" defTabSz="1098550">
              <a:tabLst>
                <a:tab pos="2781300" algn="l"/>
                <a:tab pos="4397375" algn="l"/>
              </a:tabLst>
            </a:pPr>
            <a:r>
              <a:rPr lang="nb-NO" sz="1100" i="1" dirty="0"/>
              <a:t>«Jeg vet hvilke arbeidsoppgaver jeg skal prioritere når tiden ikke strekker til»</a:t>
            </a:r>
          </a:p>
          <a:p>
            <a:pPr defTabSz="1098550">
              <a:spcAft>
                <a:spcPts val="600"/>
              </a:spcAft>
              <a:tabLst>
                <a:tab pos="2781300" algn="l"/>
                <a:tab pos="4397375" algn="l"/>
              </a:tabLst>
            </a:pPr>
            <a:r>
              <a:rPr lang="nb-NO" sz="1100" i="1" dirty="0"/>
              <a:t>«Jeg vet hva mine ansvarsområder er»</a:t>
            </a:r>
          </a:p>
          <a:p>
            <a:pPr lvl="0" defTabSz="1098550" fontAlgn="t">
              <a:tabLst>
                <a:tab pos="2781300" algn="l"/>
                <a:tab pos="4397375" algn="l"/>
              </a:tabLst>
              <a:defRPr/>
            </a:pPr>
            <a:r>
              <a:rPr lang="nb-NO" sz="1400" b="1" dirty="0">
                <a:solidFill>
                  <a:srgbClr val="000000"/>
                </a:solidFill>
              </a:rPr>
              <a:t>Mulighet til faglig utvikling i jobben	I svært liten grad	I svært stor grad</a:t>
            </a:r>
          </a:p>
          <a:p>
            <a:pPr lvl="0" defTabSz="1098550" fontAlgn="t">
              <a:spcAft>
                <a:spcPts val="600"/>
              </a:spcAft>
              <a:tabLst>
                <a:tab pos="2781300" algn="l"/>
                <a:tab pos="4397375" algn="l"/>
              </a:tabLst>
              <a:defRPr/>
            </a:pPr>
            <a:r>
              <a:rPr lang="nb-NO" sz="1100" i="1" dirty="0">
                <a:solidFill>
                  <a:srgbClr val="000000"/>
                </a:solidFill>
              </a:rPr>
              <a:t>«Jeg har gode muligheter til å utvikle meg faglig gjennom jobben»</a:t>
            </a:r>
            <a:endParaRPr lang="nb-NO" sz="1400" b="1" dirty="0"/>
          </a:p>
          <a:p>
            <a:pPr defTabSz="1098550" fontAlgn="t">
              <a:tabLst>
                <a:tab pos="2781300" algn="l"/>
                <a:tab pos="4397375" algn="l"/>
              </a:tabLst>
            </a:pPr>
            <a:r>
              <a:rPr lang="nb-NO" sz="1400" b="1" dirty="0"/>
              <a:t>Åpenhet for egne initiativ	</a:t>
            </a:r>
            <a:r>
              <a:rPr lang="nb-NO" sz="1400" b="1" dirty="0">
                <a:solidFill>
                  <a:srgbClr val="000000"/>
                </a:solidFill>
              </a:rPr>
              <a:t>I svært liten grad	I svært stor grad</a:t>
            </a:r>
            <a:endParaRPr lang="nb-NO" sz="1400" b="1" dirty="0"/>
          </a:p>
          <a:p>
            <a:pPr lvl="0" defTabSz="1098550" fontAlgn="t">
              <a:spcAft>
                <a:spcPts val="600"/>
              </a:spcAft>
              <a:tabLst>
                <a:tab pos="2781300" algn="l"/>
                <a:tab pos="4397375" algn="l"/>
              </a:tabLst>
            </a:pPr>
            <a:r>
              <a:rPr lang="nb-NO" sz="1100" i="1" dirty="0"/>
              <a:t>«Egne initiativ blir satt pris på, slik at en føler seg oppmuntret til å ta nye utfordringer»</a:t>
            </a:r>
            <a:endParaRPr lang="nb-NO" sz="1100" b="1" dirty="0"/>
          </a:p>
          <a:p>
            <a:pPr defTabSz="1098550" fontAlgn="t">
              <a:tabLst>
                <a:tab pos="2781300" algn="l"/>
                <a:tab pos="4397375" algn="l"/>
              </a:tabLst>
            </a:pPr>
            <a:r>
              <a:rPr lang="nb-NO" sz="1400" b="1" dirty="0"/>
              <a:t>Muligheter for å bruke kunnskaper </a:t>
            </a:r>
          </a:p>
          <a:p>
            <a:pPr defTabSz="1098550" fontAlgn="t">
              <a:tabLst>
                <a:tab pos="2781300" algn="l"/>
                <a:tab pos="4397375" algn="l"/>
              </a:tabLst>
            </a:pPr>
            <a:r>
              <a:rPr lang="nb-NO" sz="1400" b="1" dirty="0"/>
              <a:t>og ferdigheter	</a:t>
            </a:r>
            <a:r>
              <a:rPr lang="nb-NO" sz="1400" b="1" dirty="0">
                <a:solidFill>
                  <a:srgbClr val="000000"/>
                </a:solidFill>
              </a:rPr>
              <a:t>I svært liten grad	I svært stor grad</a:t>
            </a:r>
            <a:endParaRPr lang="nb-NO" sz="1400" b="1" dirty="0"/>
          </a:p>
          <a:p>
            <a:pPr lvl="0" defTabSz="1098550" fontAlgn="t">
              <a:tabLst>
                <a:tab pos="2781300" algn="l"/>
                <a:tab pos="4397375" algn="l"/>
              </a:tabLst>
            </a:pPr>
            <a:r>
              <a:rPr lang="nb-NO" sz="1100" i="1" dirty="0"/>
              <a:t>«Jeg får brukt mine kunnskaper og ferdigheter i jobben»</a:t>
            </a:r>
            <a:endParaRPr lang="nb-NO" sz="1100" b="0" i="1" u="none" strike="noStrike" dirty="0">
              <a:effectLst/>
            </a:endParaRPr>
          </a:p>
          <a:p>
            <a:pPr marL="0" algn="l" rtl="0" eaLnBrk="1" fontAlgn="t" latinLnBrk="0" hangingPunct="1">
              <a:spcBef>
                <a:spcPts val="0"/>
              </a:spcBef>
              <a:spcAft>
                <a:spcPts val="0"/>
              </a:spcAft>
            </a:pPr>
            <a:endParaRPr lang="nb-NO" sz="1800" b="0" i="0" u="none" strike="noStrike" dirty="0">
              <a:effectLst/>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12</a:t>
            </a:fld>
            <a:endParaRPr lang="nb-NO" dirty="0"/>
          </a:p>
        </p:txBody>
      </p:sp>
    </p:spTree>
    <p:extLst>
      <p:ext uri="{BB962C8B-B14F-4D97-AF65-F5344CB8AC3E}">
        <p14:creationId xmlns:p14="http://schemas.microsoft.com/office/powerpoint/2010/main" val="237109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42913" y="584200"/>
            <a:ext cx="5722937" cy="3219450"/>
          </a:xfrm>
        </p:spPr>
      </p:sp>
      <p:sp>
        <p:nvSpPr>
          <p:cNvPr id="3" name="Plassholder for notater 2"/>
          <p:cNvSpPr>
            <a:spLocks noGrp="1"/>
          </p:cNvSpPr>
          <p:nvPr>
            <p:ph type="body" idx="1"/>
          </p:nvPr>
        </p:nvSpPr>
        <p:spPr>
          <a:xfrm>
            <a:off x="423909" y="4003727"/>
            <a:ext cx="5886916" cy="6012152"/>
          </a:xfrm>
        </p:spPr>
        <p:txBody>
          <a:bodyPr/>
          <a:lstStyle/>
          <a:p>
            <a:pPr defTabSz="806450" fontAlgn="t">
              <a:spcAft>
                <a:spcPts val="600"/>
              </a:spcAft>
            </a:pPr>
            <a:r>
              <a:rPr lang="nb-NO" sz="1600" b="1" dirty="0"/>
              <a:t>Tre</a:t>
            </a:r>
            <a:r>
              <a:rPr lang="nb-NO" sz="1600" b="1" baseline="0" dirty="0"/>
              <a:t> av d</a:t>
            </a:r>
            <a:r>
              <a:rPr lang="nb-NO" sz="1600" b="1" dirty="0"/>
              <a:t>isse skalaene er snudd, det er da fravær av de aktuelle forholdene som gir utslag på søylen.</a:t>
            </a:r>
            <a:endParaRPr lang="nb-NO" sz="1800" b="1" dirty="0"/>
          </a:p>
          <a:p>
            <a:pPr defTabSz="806450" fontAlgn="t">
              <a:spcAft>
                <a:spcPts val="600"/>
              </a:spcAft>
            </a:pPr>
            <a:r>
              <a:rPr lang="nb-NO" sz="1600" b="1" dirty="0"/>
              <a:t>Svaralternativer:          	1 		5</a:t>
            </a:r>
          </a:p>
          <a:p>
            <a:pPr defTabSz="806450" fontAlgn="t"/>
            <a:r>
              <a:rPr lang="nb-NO" sz="1400" b="1" dirty="0">
                <a:solidFill>
                  <a:srgbClr val="000000"/>
                </a:solidFill>
              </a:rPr>
              <a:t>Fravær av rollekonflikt	Svært sjelden	Svært ofte</a:t>
            </a:r>
          </a:p>
          <a:p>
            <a:pPr defTabSz="806450" fontAlgn="t"/>
            <a:r>
              <a:rPr lang="nb-NO" dirty="0"/>
              <a:t>Undersøker en om ansatte opplever at det er konflikt mellom ulike roller de innehar:</a:t>
            </a:r>
            <a:endParaRPr lang="nb-NO" b="1" dirty="0">
              <a:solidFill>
                <a:srgbClr val="000000"/>
              </a:solidFill>
            </a:endParaRPr>
          </a:p>
          <a:p>
            <a:pPr lvl="0"/>
            <a:r>
              <a:rPr lang="nb-NO" sz="1100" i="1" dirty="0"/>
              <a:t>«Jeg må gjøre ting jeg mener burde vært gjort annerledes»</a:t>
            </a:r>
          </a:p>
          <a:p>
            <a:pPr lvl="0"/>
            <a:r>
              <a:rPr lang="nb-NO" sz="1100" i="1" dirty="0"/>
              <a:t>«Jeg får oppgaver uten tilstrekkelige hjelpemidler og ressurser til å fullføre dem»</a:t>
            </a:r>
          </a:p>
          <a:p>
            <a:pPr lvl="0"/>
            <a:r>
              <a:rPr lang="nb-NO" sz="1100" i="1" dirty="0"/>
              <a:t>«Jeg mottar ofte motstridende forespørsler fra to eller flere personer» </a:t>
            </a:r>
          </a:p>
          <a:p>
            <a:r>
              <a:rPr lang="nb-NO" sz="1100" i="1" dirty="0"/>
              <a:t>«Jobben min inneholder oppgaver som er i strid med mine personlige verdier»</a:t>
            </a:r>
          </a:p>
          <a:p>
            <a:endParaRPr lang="nb-NO" sz="1100" b="1" i="1" dirty="0"/>
          </a:p>
          <a:p>
            <a:pPr defTabSz="806450" fontAlgn="t"/>
            <a:r>
              <a:rPr lang="nb-NO" sz="1400" b="1" dirty="0">
                <a:solidFill>
                  <a:srgbClr val="000000"/>
                </a:solidFill>
              </a:rPr>
              <a:t>Fravær av stress		Svært sjelden	Svært ofte </a:t>
            </a:r>
          </a:p>
          <a:p>
            <a:pPr lvl="0"/>
            <a:r>
              <a:rPr lang="nb-NO" dirty="0"/>
              <a:t>Har til hensikt å kartlegge opplevelser av stress og for høy arbeidsbelastning:</a:t>
            </a:r>
            <a:endParaRPr lang="nb-NO" b="1" i="1" dirty="0">
              <a:solidFill>
                <a:srgbClr val="000000"/>
              </a:solidFill>
            </a:endParaRPr>
          </a:p>
          <a:p>
            <a:pPr lvl="0"/>
            <a:r>
              <a:rPr lang="nb-NO" sz="1100" i="1" dirty="0"/>
              <a:t>«Jeg har for mye arbeid og for liten tid til å utføre det»</a:t>
            </a:r>
          </a:p>
          <a:p>
            <a:pPr lvl="0"/>
            <a:r>
              <a:rPr lang="nb-NO" sz="1100" i="1" dirty="0"/>
              <a:t>«Det føles som om jeg aldri har fri fra jobben»</a:t>
            </a:r>
          </a:p>
          <a:p>
            <a:r>
              <a:rPr lang="nb-NO" sz="1100" i="1" dirty="0"/>
              <a:t>«Jeg får en vond magefølelse når jeg tenker på jobben»</a:t>
            </a:r>
          </a:p>
          <a:p>
            <a:endParaRPr lang="nb-NO" sz="1100" b="1" i="1" dirty="0">
              <a:solidFill>
                <a:srgbClr val="000000"/>
              </a:solidFill>
            </a:endParaRPr>
          </a:p>
          <a:p>
            <a:pPr defTabSz="806450" fontAlgn="t"/>
            <a:r>
              <a:rPr lang="nb-NO" sz="1400" b="1" dirty="0">
                <a:solidFill>
                  <a:srgbClr val="000000"/>
                </a:solidFill>
              </a:rPr>
              <a:t>Balanse innsats/krav		Svært sjelden	Svært ofte </a:t>
            </a:r>
          </a:p>
          <a:p>
            <a:pPr defTabSz="806450" fontAlgn="t"/>
            <a:r>
              <a:rPr lang="nb-NO" sz="1100" i="1" dirty="0"/>
              <a:t>«Det er et balansert forhold mellom kravene til innsats og mine muligheter til å innfri dem»</a:t>
            </a:r>
          </a:p>
          <a:p>
            <a:pPr defTabSz="806450" fontAlgn="t"/>
            <a:endParaRPr lang="nb-NO" sz="1100" b="1" dirty="0">
              <a:solidFill>
                <a:srgbClr val="000000"/>
              </a:solidFill>
            </a:endParaRPr>
          </a:p>
          <a:p>
            <a:pPr defTabSz="806450" fontAlgn="t"/>
            <a:r>
              <a:rPr lang="nb-NO" sz="1400" b="1" dirty="0">
                <a:solidFill>
                  <a:srgbClr val="000000"/>
                </a:solidFill>
              </a:rPr>
              <a:t>Fravær av arbeid/hjem konflikt	Svært sjelden	Svært ofte</a:t>
            </a:r>
          </a:p>
          <a:p>
            <a:pPr defTabSz="806450" fontAlgn="t"/>
            <a:r>
              <a:rPr lang="nb-NO" dirty="0"/>
              <a:t>Undersøker om ansatte opplever at jobben har en negativ innvirkning på hjemmesituasjonen:</a:t>
            </a:r>
            <a:endParaRPr lang="nb-NO" b="1" dirty="0">
              <a:solidFill>
                <a:srgbClr val="000000"/>
              </a:solidFill>
            </a:endParaRPr>
          </a:p>
          <a:p>
            <a:pPr lvl="0"/>
            <a:r>
              <a:rPr lang="nb-NO" sz="1100" i="1" dirty="0"/>
              <a:t>«Stress på jobben gjør meg irritabel hjemme»</a:t>
            </a:r>
          </a:p>
          <a:p>
            <a:pPr lvl="0"/>
            <a:r>
              <a:rPr lang="nb-NO" sz="1100" i="1" dirty="0"/>
              <a:t>«Jobben gjør meg for trøtt til å gjøre ting som trenger min oppmerksomhet hjemme»</a:t>
            </a:r>
          </a:p>
          <a:p>
            <a:r>
              <a:rPr lang="nb-NO" sz="1100" i="1" dirty="0"/>
              <a:t>«Bekymringer eller problemer på jobben distraherer meg hjemme»</a:t>
            </a:r>
            <a:endParaRPr lang="nb-NO" sz="1800" dirty="0">
              <a:ea typeface="Arial Unicode MS" pitchFamily="34" charset="-128"/>
              <a:cs typeface="Arial" panose="020B0604020202020204" pitchFamily="34" charset="0"/>
            </a:endParaRPr>
          </a:p>
          <a:p>
            <a:endParaRPr lang="nb-NO" sz="1400" kern="1200" dirty="0">
              <a:solidFill>
                <a:schemeClr val="tx1"/>
              </a:solidFill>
              <a:effectLst/>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13</a:t>
            </a:fld>
            <a:endParaRPr lang="nb-NO"/>
          </a:p>
        </p:txBody>
      </p:sp>
    </p:spTree>
    <p:extLst>
      <p:ext uri="{BB962C8B-B14F-4D97-AF65-F5344CB8AC3E}">
        <p14:creationId xmlns:p14="http://schemas.microsoft.com/office/powerpoint/2010/main" val="151526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54000" y="598488"/>
            <a:ext cx="6170613" cy="3471862"/>
          </a:xfrm>
        </p:spPr>
      </p:sp>
      <p:sp>
        <p:nvSpPr>
          <p:cNvPr id="3" name="Plassholder for notater 2"/>
          <p:cNvSpPr>
            <a:spLocks noGrp="1"/>
          </p:cNvSpPr>
          <p:nvPr>
            <p:ph type="body" idx="1"/>
          </p:nvPr>
        </p:nvSpPr>
        <p:spPr>
          <a:xfrm>
            <a:off x="485799" y="4252677"/>
            <a:ext cx="5953146" cy="5987813"/>
          </a:xfrm>
        </p:spPr>
        <p:txBody>
          <a:bodyPr/>
          <a:lstStyle/>
          <a:p>
            <a:pPr defTabSz="860425">
              <a:spcAft>
                <a:spcPts val="600"/>
              </a:spcAft>
              <a:tabLst>
                <a:tab pos="2873375" algn="l"/>
                <a:tab pos="4487863" algn="l"/>
              </a:tabLst>
            </a:pPr>
            <a:r>
              <a:rPr lang="nb-NO" sz="1600" b="1" dirty="0"/>
              <a:t>Svaralternativer:	1	5</a:t>
            </a:r>
          </a:p>
          <a:p>
            <a:pPr defTabSz="860425">
              <a:tabLst>
                <a:tab pos="2873375" algn="l"/>
                <a:tab pos="4487863" algn="l"/>
              </a:tabLst>
            </a:pPr>
            <a:r>
              <a:rPr lang="nb-NO" sz="1400" b="1" dirty="0"/>
              <a:t>Leders relasjonsorientering 	I svært liten grad 	I svært stor grad</a:t>
            </a:r>
          </a:p>
          <a:p>
            <a:pPr defTabSz="860425">
              <a:tabLst>
                <a:tab pos="2873375" algn="l"/>
                <a:tab pos="4487863" algn="l"/>
              </a:tabLst>
            </a:pPr>
            <a:r>
              <a:rPr lang="nb-NO" dirty="0"/>
              <a:t>Undersøker ansattes opplevelse av nærmeste leders relasjonsorientering og tilrettelegging:</a:t>
            </a:r>
            <a:endParaRPr lang="nb-NO" b="1" dirty="0"/>
          </a:p>
          <a:p>
            <a:pPr lvl="0" defTabSz="860425">
              <a:tabLst>
                <a:tab pos="2873375" algn="l"/>
                <a:tab pos="4487863" algn="l"/>
              </a:tabLst>
            </a:pPr>
            <a:r>
              <a:rPr lang="nb-NO" sz="1100" i="1" dirty="0"/>
              <a:t>«Min leder gir uttrykk for tillit til min dyktighet»</a:t>
            </a:r>
          </a:p>
          <a:p>
            <a:pPr lvl="0" defTabSz="860425">
              <a:tabLst>
                <a:tab pos="2873375" algn="l"/>
                <a:tab pos="4487863" algn="l"/>
              </a:tabLst>
            </a:pPr>
            <a:r>
              <a:rPr lang="nb-NO" sz="1100" i="1" dirty="0"/>
              <a:t>«Min leder legger til rette for at jeg skal utvikle min selvstendighet i jobben»</a:t>
            </a:r>
          </a:p>
          <a:p>
            <a:pPr lvl="0" defTabSz="860425">
              <a:tabLst>
                <a:tab pos="2873375" algn="l"/>
                <a:tab pos="4487863" algn="l"/>
              </a:tabLst>
            </a:pPr>
            <a:r>
              <a:rPr lang="nb-NO" sz="1100" i="1" dirty="0"/>
              <a:t>«Min leder lar meg få utvikle min kompetanse»</a:t>
            </a:r>
          </a:p>
          <a:p>
            <a:pPr lvl="0" defTabSz="860425">
              <a:tabLst>
                <a:tab pos="2873375" algn="l"/>
                <a:tab pos="4487863" algn="l"/>
              </a:tabLst>
            </a:pPr>
            <a:r>
              <a:rPr lang="nb-NO" sz="1100" i="1" dirty="0"/>
              <a:t>«Min leder får meg til å føle meg dyktig»</a:t>
            </a:r>
          </a:p>
          <a:p>
            <a:pPr defTabSz="860425">
              <a:tabLst>
                <a:tab pos="2873375" algn="l"/>
                <a:tab pos="4487863" algn="l"/>
              </a:tabLst>
            </a:pPr>
            <a:r>
              <a:rPr lang="nb-NO" sz="1100" i="1" dirty="0"/>
              <a:t>«Min leder bruker tid på å lytte til meg»</a:t>
            </a:r>
          </a:p>
          <a:p>
            <a:pPr defTabSz="860425">
              <a:tabLst>
                <a:tab pos="2873375" algn="l"/>
                <a:tab pos="4487863" algn="l"/>
              </a:tabLst>
            </a:pPr>
            <a:endParaRPr lang="nb-NO" sz="1100" b="1" i="1" dirty="0"/>
          </a:p>
          <a:p>
            <a:pPr defTabSz="860425">
              <a:tabLst>
                <a:tab pos="2873375" algn="l"/>
                <a:tab pos="4487863" algn="l"/>
              </a:tabLst>
            </a:pPr>
            <a:r>
              <a:rPr lang="nb-NO" sz="1400" b="1" dirty="0"/>
              <a:t>Anerkjennelse</a:t>
            </a:r>
            <a:r>
              <a:rPr lang="nb-NO" sz="1400" b="1" baseline="0" dirty="0"/>
              <a:t> 	I svært liten grad 	I svært stor grad</a:t>
            </a:r>
          </a:p>
          <a:p>
            <a:pPr defTabSz="860425">
              <a:tabLst>
                <a:tab pos="2873375" algn="l"/>
                <a:tab pos="4487863" algn="l"/>
              </a:tabLst>
            </a:pPr>
            <a:r>
              <a:rPr lang="nb-NO" dirty="0"/>
              <a:t>Undersøker om ansatte opplever å bli anerkjent og verdsatt for sin innsats:</a:t>
            </a:r>
            <a:endParaRPr lang="nb-NO" b="1" baseline="0" dirty="0"/>
          </a:p>
          <a:p>
            <a:pPr lvl="0" defTabSz="860425">
              <a:tabLst>
                <a:tab pos="2873375" algn="l"/>
                <a:tab pos="4487863" algn="l"/>
              </a:tabLst>
            </a:pPr>
            <a:r>
              <a:rPr lang="nb-NO" sz="1100" i="1" dirty="0"/>
              <a:t>«Mitt arbeid blir anerkjent og verdsatt av ledelsen ved min enhet»</a:t>
            </a:r>
          </a:p>
          <a:p>
            <a:pPr lvl="0" defTabSz="860425">
              <a:tabLst>
                <a:tab pos="2873375" algn="l"/>
                <a:tab pos="4487863" algn="l"/>
              </a:tabLst>
            </a:pPr>
            <a:r>
              <a:rPr lang="nb-NO" sz="1100" i="1" dirty="0"/>
              <a:t>«Jeg blir respektert av ledelsen ved min enhet»</a:t>
            </a:r>
          </a:p>
          <a:p>
            <a:pPr defTabSz="860425">
              <a:tabLst>
                <a:tab pos="2873375" algn="l"/>
                <a:tab pos="4487863" algn="l"/>
              </a:tabLst>
            </a:pPr>
            <a:r>
              <a:rPr lang="nb-NO" sz="1100" i="1" dirty="0"/>
              <a:t>«Jeg blir behandlet rettferdig av ledelsen ved min enhet»</a:t>
            </a:r>
            <a:endParaRPr lang="nb-NO" sz="1100" b="1" i="1" baseline="0" dirty="0"/>
          </a:p>
          <a:p>
            <a:pPr defTabSz="860425">
              <a:tabLst>
                <a:tab pos="2873375" algn="l"/>
                <a:tab pos="4487863" algn="l"/>
              </a:tabLst>
            </a:pPr>
            <a:endParaRPr lang="nb-NO" sz="1100" b="1" baseline="0" dirty="0"/>
          </a:p>
          <a:p>
            <a:pPr defTabSz="860425">
              <a:tabLst>
                <a:tab pos="2873375" algn="l"/>
                <a:tab pos="4487863" algn="l"/>
              </a:tabLst>
            </a:pPr>
            <a:r>
              <a:rPr lang="nb-NO" sz="1400" b="1" baseline="0" dirty="0"/>
              <a:t>Tydelighet i forventninger 	Svært uenig  	Svært enig</a:t>
            </a:r>
          </a:p>
          <a:p>
            <a:pPr defTabSz="860425">
              <a:tabLst>
                <a:tab pos="2873375" algn="l"/>
                <a:tab pos="4487863" algn="l"/>
              </a:tabLst>
            </a:pPr>
            <a:r>
              <a:rPr lang="nb-NO" dirty="0"/>
              <a:t>Undersøker om ansatte opplever å ha et klart bilde av formålet med sitt eget arbeid:</a:t>
            </a:r>
            <a:endParaRPr lang="nb-NO" b="1" baseline="0" dirty="0"/>
          </a:p>
          <a:p>
            <a:pPr lvl="0" defTabSz="860425">
              <a:tabLst>
                <a:tab pos="2873375" algn="l"/>
                <a:tab pos="4487863" algn="l"/>
              </a:tabLst>
            </a:pPr>
            <a:r>
              <a:rPr lang="nb-NO" sz="1100" i="1" dirty="0"/>
              <a:t>«Det er klart og tydelig uttalt hva som forventes av meg i mitt arbeid»</a:t>
            </a:r>
          </a:p>
          <a:p>
            <a:pPr lvl="0" defTabSz="860425">
              <a:tabLst>
                <a:tab pos="2873375" algn="l"/>
                <a:tab pos="4487863" algn="l"/>
              </a:tabLst>
            </a:pPr>
            <a:r>
              <a:rPr lang="nb-NO" sz="1100" i="1" dirty="0"/>
              <a:t>«Jeg har en klar oppfatning om hvilke arbeidsoppgaver som inngår i mitt arbeidsområde»</a:t>
            </a:r>
          </a:p>
          <a:p>
            <a:pPr defTabSz="860425">
              <a:tabLst>
                <a:tab pos="2873375" algn="l"/>
                <a:tab pos="4487863" algn="l"/>
              </a:tabLst>
            </a:pPr>
            <a:r>
              <a:rPr lang="nb-NO" sz="1100" i="1" dirty="0"/>
              <a:t>«Jeg synes at målene for mitt arbeid er diffuse og uklare» (Dette siste spørsmålet snus når gjennomsnitt regnes ut)</a:t>
            </a:r>
            <a:endParaRPr lang="nb-NO" sz="1100" b="1" i="1" baseline="0" dirty="0"/>
          </a:p>
          <a:p>
            <a:pPr defTabSz="860425">
              <a:tabLst>
                <a:tab pos="2873375" algn="l"/>
                <a:tab pos="4487863" algn="l"/>
              </a:tabLst>
            </a:pPr>
            <a:endParaRPr lang="nb-NO" sz="1100" b="1" i="0" u="none" strike="noStrike" kern="1200" dirty="0">
              <a:solidFill>
                <a:schemeClr val="tx1"/>
              </a:solidFill>
              <a:effectLst/>
              <a:ea typeface="+mn-ea"/>
              <a:cs typeface="+mn-cs"/>
            </a:endParaRPr>
          </a:p>
          <a:p>
            <a:pPr defTabSz="860425">
              <a:tabLst>
                <a:tab pos="2873375" algn="l"/>
                <a:tab pos="4487863" algn="l"/>
              </a:tabLst>
            </a:pPr>
            <a:r>
              <a:rPr lang="nb-NO" sz="1400" b="1" dirty="0"/>
              <a:t>Tilbakemelding fra ansatt til leder 	I svært liten grad  	I svært stor grad </a:t>
            </a:r>
          </a:p>
          <a:p>
            <a:pPr defTabSz="860425">
              <a:tabLst>
                <a:tab pos="2873375" algn="l"/>
                <a:tab pos="4487863" algn="l"/>
              </a:tabLst>
            </a:pPr>
            <a:r>
              <a:rPr lang="nb-NO" sz="1100" i="1" u="none" strike="noStrike" kern="1200" dirty="0">
                <a:solidFill>
                  <a:schemeClr val="tx1"/>
                </a:solidFill>
                <a:effectLst/>
                <a:ea typeface="+mn-ea"/>
                <a:cs typeface="+mn-cs"/>
              </a:rPr>
              <a:t>«Jeg snakker med min leder om hvordan hun/han bidrar til at jeg får gjort en god jobb»</a:t>
            </a:r>
            <a:endParaRPr lang="nb-NO" sz="1100" b="1"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14</a:t>
            </a:fld>
            <a:endParaRPr lang="nb-NO"/>
          </a:p>
        </p:txBody>
      </p:sp>
    </p:spTree>
    <p:extLst>
      <p:ext uri="{BB962C8B-B14F-4D97-AF65-F5344CB8AC3E}">
        <p14:creationId xmlns:p14="http://schemas.microsoft.com/office/powerpoint/2010/main" val="64519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474" y="5188563"/>
            <a:ext cx="5387787" cy="4855193"/>
          </a:xfrm>
        </p:spPr>
        <p:txBody>
          <a:bodyPr/>
          <a:lstStyle/>
          <a:p>
            <a:pPr>
              <a:spcAft>
                <a:spcPts val="600"/>
              </a:spcAft>
              <a:tabLst>
                <a:tab pos="2776538" algn="l"/>
                <a:tab pos="4308475" algn="l"/>
              </a:tabLst>
            </a:pPr>
            <a:r>
              <a:rPr lang="nb-NO" sz="1600" b="1" i="0" u="none" strike="noStrike" kern="1200" dirty="0">
                <a:solidFill>
                  <a:schemeClr val="tx1"/>
                </a:solidFill>
                <a:effectLst/>
                <a:latin typeface="+mn-lt"/>
                <a:ea typeface="+mn-ea"/>
                <a:cs typeface="+mn-cs"/>
              </a:rPr>
              <a:t>Svaralternativer: 	1	5</a:t>
            </a:r>
          </a:p>
          <a:p>
            <a:pPr>
              <a:tabLst>
                <a:tab pos="2776538" algn="l"/>
                <a:tab pos="4308475" algn="l"/>
              </a:tabLst>
            </a:pPr>
            <a:r>
              <a:rPr lang="nb-NO" sz="1400" b="1" i="0" u="none" strike="noStrike" kern="1200" dirty="0">
                <a:solidFill>
                  <a:schemeClr val="tx1"/>
                </a:solidFill>
                <a:effectLst/>
                <a:latin typeface="+mn-lt"/>
                <a:ea typeface="+mn-ea"/>
                <a:cs typeface="+mn-cs"/>
              </a:rPr>
              <a:t>Innflytelse og medvirkning 	Svært uenig	Svært enig</a:t>
            </a:r>
            <a:r>
              <a:rPr lang="nb-NO" sz="1400" b="1" dirty="0"/>
              <a:t> </a:t>
            </a:r>
          </a:p>
          <a:p>
            <a:pPr>
              <a:tabLst>
                <a:tab pos="2776538" algn="l"/>
                <a:tab pos="4308475" algn="l"/>
              </a:tabLst>
            </a:pPr>
            <a:r>
              <a:rPr lang="nb-NO" sz="1200" dirty="0"/>
              <a:t>Undersøker om ansatte opplever å bli oppmuntret, eller får anledning, til å delta i beslutningsprosesser:</a:t>
            </a:r>
            <a:endParaRPr lang="nb-NO" sz="1200" b="1" dirty="0"/>
          </a:p>
          <a:p>
            <a:pPr lvl="0"/>
            <a:r>
              <a:rPr lang="nb-NO" sz="1100" i="1" dirty="0"/>
              <a:t>«Ved vår enhet oppmuntres vi til å være delaktige når viktige beslutninger skal tas»</a:t>
            </a:r>
          </a:p>
          <a:p>
            <a:pPr lvl="0"/>
            <a:r>
              <a:rPr lang="nb-NO" sz="1100" i="1" dirty="0"/>
              <a:t>«Ved vår enhet oppmuntres vi til å uttale oss og komme med synspunkter på planlagte beslutninger som berører vårt arbeid»</a:t>
            </a:r>
          </a:p>
          <a:p>
            <a:r>
              <a:rPr lang="nb-NO" sz="1100" i="1" dirty="0"/>
              <a:t>«Det er bare personer i ledelsen som er involvert i beslutninger som gjelder enhetens arbeid»</a:t>
            </a:r>
          </a:p>
          <a:p>
            <a:r>
              <a:rPr lang="nb-NO" sz="1200" b="1" i="1" u="none" strike="noStrike" kern="1200" dirty="0">
                <a:solidFill>
                  <a:schemeClr val="tx1"/>
                </a:solidFill>
                <a:effectLst/>
                <a:latin typeface="+mn-lt"/>
                <a:ea typeface="+mn-ea"/>
                <a:cs typeface="+mn-cs"/>
              </a:rPr>
              <a:t> </a:t>
            </a:r>
          </a:p>
          <a:p>
            <a:pPr>
              <a:tabLst>
                <a:tab pos="2776538" algn="l"/>
                <a:tab pos="4308475" algn="l"/>
              </a:tabLst>
            </a:pPr>
            <a:r>
              <a:rPr lang="nb-NO" sz="1400" b="1" i="0" u="none" strike="noStrike" kern="1200" dirty="0">
                <a:solidFill>
                  <a:schemeClr val="tx1"/>
                </a:solidFill>
                <a:effectLst/>
                <a:latin typeface="+mn-lt"/>
                <a:ea typeface="+mn-ea"/>
                <a:cs typeface="+mn-cs"/>
              </a:rPr>
              <a:t>Rutiner </a:t>
            </a:r>
            <a:r>
              <a:rPr lang="nb-NO" sz="1400" b="1" dirty="0"/>
              <a:t>for informasjonsflyt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«Hos oss har vi gode strukturer for informasjonsflyt»</a:t>
            </a:r>
          </a:p>
          <a:p>
            <a:pPr>
              <a:tabLst>
                <a:tab pos="2776538" algn="l"/>
                <a:tab pos="4308475" algn="l"/>
              </a:tabLst>
            </a:pPr>
            <a:endParaRPr lang="nb-NO" sz="1100" b="1" i="1" dirty="0"/>
          </a:p>
          <a:p>
            <a:pPr>
              <a:tabLst>
                <a:tab pos="2776538" algn="l"/>
                <a:tab pos="4308475" algn="l"/>
              </a:tabLst>
            </a:pPr>
            <a:r>
              <a:rPr lang="nb-NO" sz="1400" b="1" dirty="0"/>
              <a:t>Kanaler for innflytelse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«Jeg er kjent med hvilke kanaler jeg kan bruke for å påvirke beslutninge</a:t>
            </a:r>
            <a:r>
              <a:rPr lang="nb-NO" sz="1100" i="1" dirty="0"/>
              <a:t>r»</a:t>
            </a:r>
            <a:endParaRPr lang="nb-NO" sz="1100" i="1" u="none" strike="noStrike" kern="1200" dirty="0">
              <a:solidFill>
                <a:schemeClr val="tx1"/>
              </a:solidFill>
              <a:effectLst/>
              <a:latin typeface="+mn-lt"/>
              <a:ea typeface="+mn-ea"/>
              <a:cs typeface="+mn-cs"/>
            </a:endParaRPr>
          </a:p>
          <a:p>
            <a:pPr>
              <a:tabLst>
                <a:tab pos="2776538" algn="l"/>
                <a:tab pos="4308475" algn="l"/>
              </a:tabLst>
            </a:pPr>
            <a:endParaRPr lang="nb-NO" sz="1100" b="1" dirty="0"/>
          </a:p>
          <a:p>
            <a:pPr>
              <a:tabLst>
                <a:tab pos="2776538" algn="l"/>
                <a:tab pos="4308475" algn="l"/>
              </a:tabLst>
            </a:pPr>
            <a:r>
              <a:rPr lang="nb-NO" sz="1400" b="1" dirty="0"/>
              <a:t>Informasjonstilgjengelighet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«Jeg synes det er enkelt å skaffe meg den informasjonen jeg trenger for å gjøre en god jobb»</a:t>
            </a:r>
            <a:r>
              <a:rPr lang="nb-NO" b="1" i="0" u="none" strike="noStrike" kern="1200" dirty="0">
                <a:solidFill>
                  <a:schemeClr val="tx1"/>
                </a:solidFill>
                <a:effectLst/>
                <a:latin typeface="+mn-lt"/>
                <a:ea typeface="+mn-ea"/>
                <a:cs typeface="+mn-cs"/>
              </a:rPr>
              <a:t>	</a:t>
            </a:r>
          </a:p>
          <a:p>
            <a:pPr>
              <a:tabLst>
                <a:tab pos="2776538" algn="l"/>
                <a:tab pos="4308475" algn="l"/>
              </a:tabLst>
            </a:pPr>
            <a:r>
              <a:rPr lang="nb-NO" sz="1400" b="1" dirty="0"/>
              <a:t>Informasjon om beslutninger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«Jeg sørger for å holde meg informert om viktige beslutninger som gjelder mitt arbeid»</a:t>
            </a:r>
            <a:r>
              <a:rPr lang="nb-NO" sz="1600" b="1" i="0" u="none" strike="noStrike" kern="1200" dirty="0">
                <a:solidFill>
                  <a:schemeClr val="tx1"/>
                </a:solidFill>
                <a:effectLst/>
                <a:latin typeface="+mn-lt"/>
                <a:ea typeface="+mn-ea"/>
                <a:cs typeface="+mn-cs"/>
              </a:rPr>
              <a:t>	</a:t>
            </a:r>
            <a:endParaRPr lang="nb-NO" sz="1600" b="1" dirty="0"/>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15</a:t>
            </a:fld>
            <a:endParaRPr lang="nb-NO"/>
          </a:p>
        </p:txBody>
      </p:sp>
    </p:spTree>
    <p:extLst>
      <p:ext uri="{BB962C8B-B14F-4D97-AF65-F5344CB8AC3E}">
        <p14:creationId xmlns:p14="http://schemas.microsoft.com/office/powerpoint/2010/main" val="171384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93713" y="357188"/>
            <a:ext cx="5556250" cy="3125787"/>
          </a:xfrm>
        </p:spPr>
      </p:sp>
      <p:sp>
        <p:nvSpPr>
          <p:cNvPr id="3" name="Plassholder for notater 2"/>
          <p:cNvSpPr>
            <a:spLocks noGrp="1"/>
          </p:cNvSpPr>
          <p:nvPr>
            <p:ph type="body" idx="1"/>
          </p:nvPr>
        </p:nvSpPr>
        <p:spPr>
          <a:xfrm>
            <a:off x="392869" y="3586176"/>
            <a:ext cx="5948996" cy="6443393"/>
          </a:xfrm>
        </p:spPr>
        <p:txBody>
          <a:bodyPr/>
          <a:lstStyle/>
          <a:p>
            <a:pPr defTabSz="1344613">
              <a:spcAft>
                <a:spcPts val="600"/>
              </a:spcAft>
            </a:pPr>
            <a:r>
              <a:rPr lang="nb-NO" sz="1600" b="1" dirty="0">
                <a:ea typeface="Arial Unicode MS" pitchFamily="34" charset="-128"/>
                <a:cs typeface="Arial" panose="020B0604020202020204" pitchFamily="34" charset="0"/>
              </a:rPr>
              <a:t>Svaralternativer:	1	5</a:t>
            </a:r>
          </a:p>
          <a:p>
            <a:pPr defTabSz="1344613"/>
            <a:r>
              <a:rPr lang="nb-NO" sz="1400" b="1" dirty="0">
                <a:ea typeface="Arial Unicode MS" pitchFamily="34" charset="-128"/>
                <a:cs typeface="Arial" panose="020B0604020202020204" pitchFamily="34" charset="0"/>
              </a:rPr>
              <a:t>Fellesskap mellom</a:t>
            </a:r>
            <a:r>
              <a:rPr lang="nb-NO" sz="1400" b="1" baseline="0" dirty="0">
                <a:ea typeface="Arial Unicode MS" pitchFamily="34" charset="-128"/>
                <a:cs typeface="Arial" panose="020B0604020202020204" pitchFamily="34" charset="0"/>
              </a:rPr>
              <a:t> kolleger	</a:t>
            </a:r>
            <a:r>
              <a:rPr lang="nb-NO" sz="1400" b="1" i="0" u="none" strike="noStrike" kern="1200" dirty="0">
                <a:solidFill>
                  <a:schemeClr val="tx1"/>
                </a:solidFill>
                <a:effectLst/>
                <a:ea typeface="+mn-ea"/>
                <a:cs typeface="+mn-cs"/>
              </a:rPr>
              <a:t>Svært sjelden 	Svært ofte</a:t>
            </a:r>
            <a:r>
              <a:rPr lang="nb-NO" sz="1400" b="1" dirty="0"/>
              <a:t> </a:t>
            </a:r>
          </a:p>
          <a:p>
            <a:pPr lvl="0"/>
            <a:r>
              <a:rPr lang="nb-NO" dirty="0"/>
              <a:t>Undersøker i hvor stor grad ansatte opplever fellesskap mellom kolleger ved egen enhet:</a:t>
            </a:r>
            <a:endParaRPr lang="nb-NO" i="1" dirty="0"/>
          </a:p>
          <a:p>
            <a:pPr lvl="0"/>
            <a:r>
              <a:rPr lang="nb-NO" sz="1100" i="1" dirty="0"/>
              <a:t>«Det er en god stemning mellom meg og mine kolleger»</a:t>
            </a:r>
          </a:p>
          <a:p>
            <a:pPr lvl="0"/>
            <a:r>
              <a:rPr lang="nb-NO" sz="1100" i="1" dirty="0"/>
              <a:t>«Det er et godt fellesskap mellom kollegene på enheten min»</a:t>
            </a:r>
          </a:p>
          <a:p>
            <a:r>
              <a:rPr lang="nb-NO" sz="1100" i="1" dirty="0"/>
              <a:t>«Jeg opplever at jeg er en del av et fellesskap på min enhet»</a:t>
            </a:r>
          </a:p>
          <a:p>
            <a:endParaRPr lang="nb-NO" sz="1100" b="1" i="1" dirty="0"/>
          </a:p>
          <a:p>
            <a:pPr defTabSz="1344613"/>
            <a:r>
              <a:rPr lang="nb-NO" sz="1400" b="1" i="0" u="none" strike="noStrike" kern="1200" dirty="0">
                <a:solidFill>
                  <a:schemeClr val="tx1"/>
                </a:solidFill>
                <a:effectLst/>
                <a:ea typeface="+mn-ea"/>
                <a:cs typeface="+mn-cs"/>
              </a:rPr>
              <a:t>Deling av tanker </a:t>
            </a:r>
            <a:r>
              <a:rPr lang="nb-NO" sz="1400" b="1" dirty="0"/>
              <a:t>og ideer	Svært sjelden 	Svært ofte </a:t>
            </a:r>
          </a:p>
          <a:p>
            <a:pPr defTabSz="1344613"/>
            <a:r>
              <a:rPr lang="nb-NO" sz="1100" i="1" u="none" strike="noStrike" kern="1200" dirty="0">
                <a:solidFill>
                  <a:schemeClr val="tx1"/>
                </a:solidFill>
                <a:effectLst/>
                <a:ea typeface="+mn-ea"/>
                <a:cs typeface="+mn-cs"/>
              </a:rPr>
              <a:t>«Hos oss deler vi tanker og ideer med hverandre»</a:t>
            </a:r>
            <a:r>
              <a:rPr lang="nb-NO" sz="1400" b="1" i="0" u="none" strike="noStrike" kern="1200" dirty="0">
                <a:solidFill>
                  <a:schemeClr val="tx1"/>
                </a:solidFill>
                <a:effectLst/>
                <a:ea typeface="+mn-ea"/>
                <a:cs typeface="+mn-cs"/>
              </a:rPr>
              <a:t>		</a:t>
            </a:r>
            <a:endParaRPr lang="nb-NO" sz="1400" b="1" dirty="0"/>
          </a:p>
          <a:p>
            <a:pPr defTabSz="1344613"/>
            <a:endParaRPr lang="nb-NO" sz="1100" b="1" i="0" u="none" strike="noStrike" kern="1200" dirty="0">
              <a:solidFill>
                <a:schemeClr val="tx1"/>
              </a:solidFill>
              <a:effectLst/>
              <a:ea typeface="+mn-ea"/>
              <a:cs typeface="+mn-cs"/>
            </a:endParaRPr>
          </a:p>
          <a:p>
            <a:pPr defTabSz="1344613"/>
            <a:r>
              <a:rPr lang="nb-NO" sz="1400" b="1" i="0" u="none" strike="noStrike" kern="1200" dirty="0">
                <a:solidFill>
                  <a:schemeClr val="tx1"/>
                </a:solidFill>
                <a:effectLst/>
                <a:ea typeface="+mn-ea"/>
                <a:cs typeface="+mn-cs"/>
              </a:rPr>
              <a:t>Deling av kunnskap </a:t>
            </a:r>
            <a:r>
              <a:rPr lang="nb-NO" sz="1400" b="1" dirty="0"/>
              <a:t>og erfaring	Svært sjelden 	Svært ofte </a:t>
            </a:r>
          </a:p>
          <a:p>
            <a:pPr defTabSz="1344613"/>
            <a:r>
              <a:rPr lang="nb-NO" sz="1100" i="1" u="none" strike="noStrike" kern="1200" dirty="0">
                <a:solidFill>
                  <a:schemeClr val="tx1"/>
                </a:solidFill>
                <a:effectLst/>
                <a:ea typeface="+mn-ea"/>
                <a:cs typeface="+mn-cs"/>
              </a:rPr>
              <a:t>«Hos oss deler vi kunnskap og erfaring med hverandre</a:t>
            </a:r>
            <a:r>
              <a:rPr lang="nb-NO" sz="1100" dirty="0"/>
              <a:t>»</a:t>
            </a:r>
          </a:p>
          <a:p>
            <a:pPr defTabSz="1344613"/>
            <a:endParaRPr lang="nb-NO" sz="1100" b="1" i="0" u="none" strike="noStrike" kern="1200" dirty="0">
              <a:solidFill>
                <a:schemeClr val="tx1"/>
              </a:solidFill>
              <a:effectLst/>
              <a:ea typeface="+mn-ea"/>
              <a:cs typeface="+mn-cs"/>
            </a:endParaRPr>
          </a:p>
          <a:p>
            <a:pPr defTabSz="1344613"/>
            <a:r>
              <a:rPr lang="nb-NO" sz="1400" b="1" dirty="0">
                <a:ea typeface="Arial Unicode MS" pitchFamily="34" charset="-128"/>
                <a:cs typeface="Arial" panose="020B0604020202020204" pitchFamily="34" charset="0"/>
              </a:rPr>
              <a:t>Initiativ og ansvar mellom kolleger	</a:t>
            </a:r>
            <a:r>
              <a:rPr lang="nb-NO" sz="1400" b="1" i="0" u="none" strike="noStrike" kern="1200" dirty="0">
                <a:solidFill>
                  <a:schemeClr val="tx1"/>
                </a:solidFill>
                <a:effectLst/>
                <a:ea typeface="+mn-ea"/>
                <a:cs typeface="+mn-cs"/>
              </a:rPr>
              <a:t>Svært sjelden 	Svært ofte</a:t>
            </a:r>
            <a:r>
              <a:rPr lang="nb-NO" sz="1400" b="1" dirty="0"/>
              <a:t> </a:t>
            </a:r>
          </a:p>
          <a:p>
            <a:pPr lvl="0"/>
            <a:r>
              <a:rPr lang="nb-NO" dirty="0"/>
              <a:t>Undersøker om ansatte opplever at det er kultur for initiativ og ansvar mellom kolleger i arbeidsutførelsen:</a:t>
            </a:r>
            <a:endParaRPr lang="nb-NO" i="1" dirty="0"/>
          </a:p>
          <a:p>
            <a:pPr lvl="0"/>
            <a:r>
              <a:rPr lang="nb-NO" sz="1100" i="1" dirty="0"/>
              <a:t>«Jeg påtar meg oppgaver uoppfordret»</a:t>
            </a:r>
          </a:p>
          <a:p>
            <a:pPr lvl="0"/>
            <a:r>
              <a:rPr lang="nb-NO" sz="1100" i="1" dirty="0"/>
              <a:t>«Jeg hjelper kolleger med oppgaver som egentlig er deres eget ansvar»   </a:t>
            </a:r>
          </a:p>
          <a:p>
            <a:r>
              <a:rPr lang="nb-NO" sz="1100" i="1" dirty="0"/>
              <a:t>«Jeg bistår kolleger selv om det strengt tatt ikke er en del av jobben min»</a:t>
            </a:r>
          </a:p>
          <a:p>
            <a:endParaRPr lang="nb-NO" sz="1100" b="1" i="1" dirty="0"/>
          </a:p>
          <a:p>
            <a:pPr defTabSz="1346400"/>
            <a:r>
              <a:rPr lang="nb-NO" sz="1400" b="1" dirty="0"/>
              <a:t>Hjelp til kolleger		Svært sjelden 	Svært ofte </a:t>
            </a:r>
          </a:p>
          <a:p>
            <a:r>
              <a:rPr lang="nb-NO" sz="1100" i="1" dirty="0"/>
              <a:t>«Jeg hjelper kollegene mine med å lykkes i arbeidet sitt»</a:t>
            </a:r>
          </a:p>
          <a:p>
            <a:endParaRPr lang="nb-NO" sz="1100" b="1" i="1" dirty="0"/>
          </a:p>
          <a:p>
            <a:pPr defTabSz="1346400"/>
            <a:r>
              <a:rPr lang="nb-NO" sz="1400" b="1" dirty="0"/>
              <a:t>Lyttende kolleger		Svært sjelden 	Svært ofte </a:t>
            </a:r>
          </a:p>
          <a:p>
            <a:r>
              <a:rPr lang="nb-NO" sz="1100" i="1" dirty="0"/>
              <a:t>«Kollegene mine er villige til å lytte når jeg har problemer i arbeidet»</a:t>
            </a:r>
          </a:p>
          <a:p>
            <a:endParaRPr lang="nb-NO" sz="1100" b="1" i="1" dirty="0"/>
          </a:p>
          <a:p>
            <a:pPr defTabSz="1346400"/>
            <a:r>
              <a:rPr lang="nb-NO" sz="1400" b="1" dirty="0"/>
              <a:t>Hjelp og støtte fra kolleger	Svært sjelden 	Svært ofte </a:t>
            </a:r>
          </a:p>
          <a:p>
            <a:r>
              <a:rPr lang="nb-NO" sz="1100" i="1" dirty="0"/>
              <a:t>«Jeg får den hjelpen og støtten jeg trenger fra kollegene mine»</a:t>
            </a:r>
            <a:endParaRPr lang="nb-NO" sz="1100" b="1" i="1" dirty="0"/>
          </a:p>
          <a:p>
            <a:pPr defTabSz="1344613"/>
            <a:endParaRPr lang="nb-NO" sz="1800" b="1" dirty="0">
              <a:ea typeface="Arial Unicode MS" pitchFamily="34" charset="-128"/>
              <a:cs typeface="Arial" panose="020B0604020202020204" pitchFamily="34" charset="0"/>
            </a:endParaRPr>
          </a:p>
          <a:p>
            <a:endParaRPr lang="nb-NO" sz="1400" b="1" dirty="0">
              <a:latin typeface="Arial Narrow" panose="020B0606020202030204" pitchFamily="34" charset="0"/>
              <a:ea typeface="Arial Unicode MS" pitchFamily="34"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16</a:t>
            </a:fld>
            <a:endParaRPr lang="nb-NO" dirty="0"/>
          </a:p>
        </p:txBody>
      </p:sp>
    </p:spTree>
    <p:extLst>
      <p:ext uri="{BB962C8B-B14F-4D97-AF65-F5344CB8AC3E}">
        <p14:creationId xmlns:p14="http://schemas.microsoft.com/office/powerpoint/2010/main" val="202727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4938" y="541338"/>
            <a:ext cx="6465887" cy="3638550"/>
          </a:xfrm>
        </p:spPr>
      </p:sp>
      <p:sp>
        <p:nvSpPr>
          <p:cNvPr id="3" name="Plassholder for notater 2"/>
          <p:cNvSpPr>
            <a:spLocks noGrp="1"/>
          </p:cNvSpPr>
          <p:nvPr>
            <p:ph type="body" idx="1"/>
          </p:nvPr>
        </p:nvSpPr>
        <p:spPr>
          <a:xfrm>
            <a:off x="418365" y="4378361"/>
            <a:ext cx="5642896" cy="5862130"/>
          </a:xfrm>
        </p:spPr>
        <p:txBody>
          <a:bodyPr/>
          <a:lstStyle/>
          <a:p>
            <a:pPr defTabSz="806450" fontAlgn="t"/>
            <a:r>
              <a:rPr lang="nb-NO" sz="1400" b="1" dirty="0"/>
              <a:t>Disse skalaene er snudd, det er altså fravær av de aktuelle forholdene som gir utslag på søylen.</a:t>
            </a:r>
          </a:p>
          <a:p>
            <a:pPr defTabSz="806450" fontAlgn="t"/>
            <a:endParaRPr lang="nb-NO" sz="1100" dirty="0"/>
          </a:p>
          <a:p>
            <a:pPr defTabSz="1166813">
              <a:tabLst>
                <a:tab pos="3228975" algn="l"/>
                <a:tab pos="4481513" algn="l"/>
              </a:tabLst>
            </a:pPr>
            <a:r>
              <a:rPr lang="nb-NO" sz="1600" b="1" dirty="0"/>
              <a:t>Svaralternativer:	1	5</a:t>
            </a:r>
          </a:p>
          <a:p>
            <a:pPr defTabSz="1119188">
              <a:tabLst>
                <a:tab pos="3228975" algn="l"/>
                <a:tab pos="4481513" algn="l"/>
              </a:tabLst>
            </a:pPr>
            <a:r>
              <a:rPr lang="nb-NO" sz="1400" b="1" dirty="0"/>
              <a:t>Respektfull omgangstone	</a:t>
            </a:r>
            <a:r>
              <a:rPr lang="nb-NO" sz="1400" b="1" i="0" u="none" strike="noStrike" kern="1200" dirty="0">
                <a:solidFill>
                  <a:schemeClr val="tx1"/>
                </a:solidFill>
                <a:effectLst/>
                <a:ea typeface="+mn-ea"/>
                <a:cs typeface="+mn-cs"/>
              </a:rPr>
              <a:t>Svært uenig 	Svært enig</a:t>
            </a:r>
          </a:p>
          <a:p>
            <a:pPr defTabSz="1119188">
              <a:tabLst>
                <a:tab pos="3228975" algn="l"/>
                <a:tab pos="4481513" algn="l"/>
              </a:tabLst>
            </a:pPr>
            <a:r>
              <a:rPr lang="nb-NO" dirty="0"/>
              <a:t>Med utgangspunkt i at høflighet er en adferd som bidrar til at gjensidig respekt ivaretas, undersøker skalaen om ansatte opplever dette:</a:t>
            </a:r>
          </a:p>
          <a:p>
            <a:pPr lvl="0"/>
            <a:r>
              <a:rPr lang="nb-NO" sz="1100" i="1" dirty="0"/>
              <a:t>«Uhøflig oppførsel aksepteres ikke ved enheten»</a:t>
            </a:r>
          </a:p>
          <a:p>
            <a:pPr lvl="0"/>
            <a:r>
              <a:rPr lang="nb-NO" sz="1100" i="1" dirty="0"/>
              <a:t>«Sinneutbrudd tolereres ikke ved enheten»</a:t>
            </a:r>
          </a:p>
          <a:p>
            <a:r>
              <a:rPr lang="nb-NO" sz="1100" i="1" dirty="0"/>
              <a:t>«Vi har vanligvis en respektfull omgangstone»</a:t>
            </a:r>
          </a:p>
          <a:p>
            <a:endParaRPr lang="nb-NO" sz="1100" b="1" i="1" dirty="0"/>
          </a:p>
          <a:p>
            <a:pPr defTabSz="1119188">
              <a:tabLst>
                <a:tab pos="3228975" algn="l"/>
                <a:tab pos="4481513" algn="l"/>
              </a:tabLst>
            </a:pPr>
            <a:r>
              <a:rPr lang="nb-NO" sz="1400" b="1" i="0" u="none" strike="noStrike" kern="1200" dirty="0">
                <a:solidFill>
                  <a:schemeClr val="tx1"/>
                </a:solidFill>
                <a:effectLst/>
                <a:ea typeface="+mn-ea"/>
                <a:cs typeface="+mn-cs"/>
              </a:rPr>
              <a:t>Fravær av mistroiskhet og mistenksomhet	Svært uenig 	Svært enig</a:t>
            </a:r>
            <a:r>
              <a:rPr lang="nb-NO" sz="1400" b="1" dirty="0"/>
              <a:t> </a:t>
            </a:r>
          </a:p>
          <a:p>
            <a:pPr defTabSz="1119188">
              <a:tabLst>
                <a:tab pos="3228975" algn="l"/>
                <a:tab pos="4481513" algn="l"/>
              </a:tabLst>
            </a:pPr>
            <a:r>
              <a:rPr lang="nb-NO" sz="1100" i="1" dirty="0"/>
              <a:t>«Arbeidsklimaet på min enhet er mistroisk og mistenksomt»</a:t>
            </a:r>
          </a:p>
          <a:p>
            <a:pPr defTabSz="1119188">
              <a:tabLst>
                <a:tab pos="3228975" algn="l"/>
                <a:tab pos="4481513" algn="l"/>
              </a:tabLst>
            </a:pPr>
            <a:endParaRPr lang="nb-NO" sz="1100" b="1" i="1" dirty="0"/>
          </a:p>
          <a:p>
            <a:pPr defTabSz="1119188">
              <a:tabLst>
                <a:tab pos="3228975" algn="l"/>
                <a:tab pos="4481513" algn="l"/>
              </a:tabLst>
            </a:pPr>
            <a:r>
              <a:rPr lang="nb-NO" sz="1400" b="1" i="0" u="none" strike="noStrike" kern="1200" dirty="0">
                <a:solidFill>
                  <a:schemeClr val="tx1"/>
                </a:solidFill>
                <a:effectLst/>
                <a:ea typeface="+mn-ea"/>
                <a:cs typeface="+mn-cs"/>
              </a:rPr>
              <a:t>Fravær av </a:t>
            </a:r>
            <a:r>
              <a:rPr lang="nb-NO" sz="1400" b="1" i="0" u="none" strike="noStrike" kern="1200" dirty="0" err="1">
                <a:solidFill>
                  <a:schemeClr val="tx1"/>
                </a:solidFill>
                <a:effectLst/>
                <a:ea typeface="+mn-ea"/>
                <a:cs typeface="+mn-cs"/>
              </a:rPr>
              <a:t>stivbeinthet</a:t>
            </a:r>
            <a:r>
              <a:rPr lang="nb-NO" sz="1400" b="1" i="0" u="none" strike="noStrike" kern="1200" dirty="0">
                <a:solidFill>
                  <a:schemeClr val="tx1"/>
                </a:solidFill>
                <a:effectLst/>
                <a:ea typeface="+mn-ea"/>
                <a:cs typeface="+mn-cs"/>
              </a:rPr>
              <a:t> og rigiditet	Svært uenig 	Svært enig</a:t>
            </a:r>
          </a:p>
          <a:p>
            <a:pPr defTabSz="1119188">
              <a:tabLst>
                <a:tab pos="3228975" algn="l"/>
                <a:tab pos="4481513" algn="l"/>
              </a:tabLst>
            </a:pPr>
            <a:r>
              <a:rPr lang="nb-NO" sz="1100" i="1" dirty="0"/>
              <a:t>«Arbeidsklimaet på min enhet er stivbeint og rigid»</a:t>
            </a:r>
          </a:p>
          <a:p>
            <a:pPr defTabSz="1119188">
              <a:tabLst>
                <a:tab pos="3228975" algn="l"/>
                <a:tab pos="4481513" algn="l"/>
              </a:tabLst>
            </a:pPr>
            <a:endParaRPr lang="nb-NO" sz="1100" dirty="0"/>
          </a:p>
          <a:p>
            <a:pPr defTabSz="1119188">
              <a:tabLst>
                <a:tab pos="3228975" algn="l"/>
                <a:tab pos="4481513" algn="l"/>
              </a:tabLst>
            </a:pPr>
            <a:r>
              <a:rPr lang="nb-NO" sz="1400" b="1" dirty="0"/>
              <a:t>Fravær av personkonflikt	S</a:t>
            </a:r>
            <a:r>
              <a:rPr lang="nb-NO" sz="1400" b="1" i="0" u="none" strike="noStrike" kern="1200" dirty="0">
                <a:solidFill>
                  <a:schemeClr val="tx1"/>
                </a:solidFill>
                <a:effectLst/>
                <a:ea typeface="+mn-ea"/>
                <a:cs typeface="+mn-cs"/>
              </a:rPr>
              <a:t>vært uenig	Svært enig</a:t>
            </a:r>
            <a:r>
              <a:rPr lang="nb-NO" sz="1400" b="1" dirty="0"/>
              <a:t> </a:t>
            </a:r>
          </a:p>
          <a:p>
            <a:pPr defTabSz="1119188">
              <a:tabLst>
                <a:tab pos="3228975" algn="l"/>
                <a:tab pos="4481513" algn="l"/>
              </a:tabLst>
            </a:pPr>
            <a:r>
              <a:rPr lang="nb-NO" dirty="0"/>
              <a:t>Undersøker en om ansatte opplever at de påvirkes av konflikter mellom medarbeider:</a:t>
            </a:r>
          </a:p>
          <a:p>
            <a:pPr lvl="0"/>
            <a:r>
              <a:rPr lang="nb-NO" sz="1100" i="1" dirty="0"/>
              <a:t>«Min jobb blir mer komplisert på grunn av maktkamp på enheten» </a:t>
            </a:r>
          </a:p>
          <a:p>
            <a:pPr lvl="0"/>
            <a:r>
              <a:rPr lang="nb-NO" sz="1100" i="1" dirty="0"/>
              <a:t>«Intriger på min enhet forsurer arbeidsmiljøet» </a:t>
            </a:r>
          </a:p>
          <a:p>
            <a:r>
              <a:rPr lang="nb-NO" sz="1100" i="1" dirty="0"/>
              <a:t>«Det er mye spenninger på enheten på grunn av prestisje og personlige konflikter»</a:t>
            </a:r>
            <a:endParaRPr lang="nb-NO" sz="1100" b="1" i="1" dirty="0"/>
          </a:p>
          <a:p>
            <a:endParaRPr lang="nb-NO" sz="16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17</a:t>
            </a:fld>
            <a:endParaRPr lang="nb-NO" dirty="0"/>
          </a:p>
        </p:txBody>
      </p:sp>
    </p:spTree>
    <p:extLst>
      <p:ext uri="{BB962C8B-B14F-4D97-AF65-F5344CB8AC3E}">
        <p14:creationId xmlns:p14="http://schemas.microsoft.com/office/powerpoint/2010/main" val="320003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473" y="5188564"/>
            <a:ext cx="5541424" cy="4245189"/>
          </a:xfrm>
        </p:spPr>
        <p:txBody>
          <a:bodyPr/>
          <a:lstStyle/>
          <a:p>
            <a:pPr defTabSz="1119188">
              <a:spcAft>
                <a:spcPts val="600"/>
              </a:spcAft>
              <a:tabLst>
                <a:tab pos="3138488" algn="l"/>
              </a:tabLst>
            </a:pPr>
            <a:r>
              <a:rPr lang="nb-NO" sz="1600" b="1" i="0" u="none" strike="noStrike" kern="1200" dirty="0">
                <a:solidFill>
                  <a:schemeClr val="tx1"/>
                </a:solidFill>
                <a:effectLst/>
                <a:latin typeface="+mn-lt"/>
                <a:ea typeface="+mn-ea"/>
                <a:cs typeface="+mn-cs"/>
              </a:rPr>
              <a:t>Svaralternativer: 	1		5</a:t>
            </a:r>
          </a:p>
          <a:p>
            <a:pPr defTabSz="1119188">
              <a:tabLst>
                <a:tab pos="3138488" algn="l"/>
              </a:tabLst>
            </a:pPr>
            <a:r>
              <a:rPr lang="nb-NO" sz="1400" b="1" i="0" u="none" strike="noStrike" kern="1200" dirty="0">
                <a:solidFill>
                  <a:schemeClr val="tx1"/>
                </a:solidFill>
                <a:effectLst/>
                <a:latin typeface="+mn-lt"/>
                <a:ea typeface="+mn-ea"/>
                <a:cs typeface="+mn-cs"/>
              </a:rPr>
              <a:t>Håndtering av uregelmessigheter</a:t>
            </a:r>
            <a:r>
              <a:rPr lang="nb-NO" sz="1400" b="1" dirty="0"/>
              <a:t> 	</a:t>
            </a:r>
            <a:r>
              <a:rPr lang="nb-NO" sz="1400" b="1" i="0" u="none" strike="noStrike" kern="1200" dirty="0">
                <a:solidFill>
                  <a:schemeClr val="tx1"/>
                </a:solidFill>
                <a:effectLst/>
                <a:latin typeface="+mn-lt"/>
                <a:ea typeface="+mn-ea"/>
                <a:cs typeface="+mn-cs"/>
              </a:rPr>
              <a:t>Svært uenig 	Svært enig</a:t>
            </a:r>
            <a:r>
              <a:rPr lang="nb-NO" sz="1400" b="1" dirty="0"/>
              <a:t> </a:t>
            </a:r>
          </a:p>
          <a:p>
            <a:pPr defTabSz="1119188">
              <a:tabLst>
                <a:tab pos="3138488" algn="l"/>
              </a:tabLst>
            </a:pPr>
            <a:r>
              <a:rPr lang="nb-NO" sz="1100" i="1" dirty="0"/>
              <a:t>«Hos oss tar vi opp uregelmessigheter med den det gjelder»</a:t>
            </a:r>
            <a:endParaRPr lang="nb-NO" sz="1100" dirty="0"/>
          </a:p>
          <a:p>
            <a:pPr defTabSz="1119188">
              <a:tabLst>
                <a:tab pos="3138488" algn="l"/>
              </a:tabLst>
            </a:pPr>
            <a:endParaRPr lang="nb-NO" sz="1100" b="0" i="0" u="none" strike="noStrike" kern="1200" dirty="0">
              <a:solidFill>
                <a:schemeClr val="tx1"/>
              </a:solidFill>
              <a:effectLst/>
              <a:latin typeface="+mn-lt"/>
              <a:ea typeface="+mn-ea"/>
              <a:cs typeface="+mn-cs"/>
            </a:endParaRPr>
          </a:p>
          <a:p>
            <a:pPr defTabSz="1119188">
              <a:tabLst>
                <a:tab pos="3138488" algn="l"/>
              </a:tabLst>
            </a:pPr>
            <a:r>
              <a:rPr lang="nb-NO" sz="1400" b="1" i="0" u="none" strike="noStrike" kern="1200" dirty="0">
                <a:solidFill>
                  <a:schemeClr val="tx1"/>
                </a:solidFill>
                <a:effectLst/>
                <a:latin typeface="+mn-lt"/>
                <a:ea typeface="+mn-ea"/>
                <a:cs typeface="+mn-cs"/>
              </a:rPr>
              <a:t>Rask behandling av vanskelige spørsmål</a:t>
            </a:r>
            <a:r>
              <a:rPr lang="nb-NO" sz="1400" b="1" dirty="0"/>
              <a:t> 	</a:t>
            </a:r>
            <a:r>
              <a:rPr lang="nb-NO" sz="1400" b="1" i="0" u="none" strike="noStrike" kern="1200" dirty="0">
                <a:solidFill>
                  <a:schemeClr val="tx1"/>
                </a:solidFill>
                <a:effectLst/>
                <a:latin typeface="+mn-lt"/>
                <a:ea typeface="+mn-ea"/>
                <a:cs typeface="+mn-cs"/>
              </a:rPr>
              <a:t>Svært uenig 	Svært enig</a:t>
            </a:r>
          </a:p>
          <a:p>
            <a:pPr defTabSz="1119188">
              <a:tabLst>
                <a:tab pos="3138488" algn="l"/>
              </a:tabLst>
            </a:pPr>
            <a:r>
              <a:rPr lang="nb-NO" sz="1100" i="1" dirty="0"/>
              <a:t>«Hos oss tar vi opp vanskelige ting med en gang de oppstår»</a:t>
            </a:r>
          </a:p>
          <a:p>
            <a:pPr defTabSz="1119188">
              <a:tabLst>
                <a:tab pos="3138488" algn="l"/>
              </a:tabLst>
            </a:pPr>
            <a:endParaRPr lang="nb-NO" sz="1100" b="0" i="0" u="none" strike="noStrike" kern="1200" dirty="0">
              <a:solidFill>
                <a:schemeClr val="tx1"/>
              </a:solidFill>
              <a:effectLst/>
              <a:latin typeface="+mn-lt"/>
              <a:ea typeface="+mn-ea"/>
              <a:cs typeface="+mn-cs"/>
            </a:endParaRPr>
          </a:p>
          <a:p>
            <a:pPr defTabSz="1119188">
              <a:tabLst>
                <a:tab pos="3138488" algn="l"/>
              </a:tabLst>
            </a:pPr>
            <a:r>
              <a:rPr lang="nb-NO" sz="1400" b="1" i="0" u="none" strike="noStrike" kern="1200" dirty="0">
                <a:solidFill>
                  <a:schemeClr val="tx1"/>
                </a:solidFill>
                <a:effectLst/>
                <a:latin typeface="+mn-lt"/>
                <a:ea typeface="+mn-ea"/>
                <a:cs typeface="+mn-cs"/>
              </a:rPr>
              <a:t>Kunnskap om rutiner ved uakseptabel </a:t>
            </a:r>
          </a:p>
          <a:p>
            <a:pPr defTabSz="1119188">
              <a:tabLst>
                <a:tab pos="3138488" algn="l"/>
              </a:tabLst>
            </a:pPr>
            <a:r>
              <a:rPr lang="nb-NO" sz="1400" b="1" i="0" u="none" strike="noStrike" kern="1200" dirty="0">
                <a:solidFill>
                  <a:schemeClr val="tx1"/>
                </a:solidFill>
                <a:effectLst/>
                <a:latin typeface="+mn-lt"/>
                <a:ea typeface="+mn-ea"/>
                <a:cs typeface="+mn-cs"/>
              </a:rPr>
              <a:t>oppførsel</a:t>
            </a:r>
            <a:r>
              <a:rPr lang="nb-NO" sz="1400" b="1" dirty="0"/>
              <a:t> 	</a:t>
            </a:r>
            <a:r>
              <a:rPr lang="nb-NO" sz="1400" b="1" i="0" u="none" strike="noStrike" kern="1200" dirty="0">
                <a:solidFill>
                  <a:schemeClr val="tx1"/>
                </a:solidFill>
                <a:effectLst/>
                <a:latin typeface="+mn-lt"/>
                <a:ea typeface="+mn-ea"/>
                <a:cs typeface="+mn-cs"/>
              </a:rPr>
              <a:t>Svært uenig 	Svært enig</a:t>
            </a:r>
            <a:r>
              <a:rPr lang="nb-NO" sz="1400" b="1" dirty="0"/>
              <a:t> </a:t>
            </a:r>
          </a:p>
          <a:p>
            <a:pPr defTabSz="1119188">
              <a:tabLst>
                <a:tab pos="3138488" algn="l"/>
              </a:tabLst>
            </a:pPr>
            <a:r>
              <a:rPr lang="nb-NO" sz="1100" i="1" dirty="0"/>
              <a:t>«Jeg vet hva jeg skal gjøre hvis jeg eller kollega blir utsatt for mobbing, trakassering eller annen uakseptabel oppførsel»</a:t>
            </a:r>
            <a:endParaRPr lang="nb-NO" sz="1100" dirty="0"/>
          </a:p>
          <a:p>
            <a:pPr defTabSz="1119188">
              <a:tabLst>
                <a:tab pos="3138488" algn="l"/>
              </a:tabLst>
            </a:pPr>
            <a:endParaRPr lang="nb-NO" sz="1100" b="0" i="0" u="none" strike="noStrike" kern="1200" dirty="0">
              <a:solidFill>
                <a:schemeClr val="tx1"/>
              </a:solidFill>
              <a:effectLst/>
              <a:latin typeface="+mn-lt"/>
              <a:ea typeface="+mn-ea"/>
              <a:cs typeface="+mn-cs"/>
            </a:endParaRPr>
          </a:p>
          <a:p>
            <a:pPr defTabSz="1119188">
              <a:tabLst>
                <a:tab pos="3138488" algn="l"/>
              </a:tabLst>
            </a:pPr>
            <a:r>
              <a:rPr lang="nb-NO" sz="1400" b="1" i="0" u="none" strike="noStrike" kern="1200" dirty="0">
                <a:solidFill>
                  <a:schemeClr val="tx1"/>
                </a:solidFill>
                <a:effectLst/>
                <a:latin typeface="+mn-lt"/>
                <a:ea typeface="+mn-ea"/>
                <a:cs typeface="+mn-cs"/>
              </a:rPr>
              <a:t>Retningslinjer </a:t>
            </a:r>
            <a:r>
              <a:rPr lang="nb-NO" sz="1400" b="1" dirty="0"/>
              <a:t>ved uakseptabel oppførsel 	</a:t>
            </a:r>
            <a:r>
              <a:rPr lang="nb-NO" sz="1400" b="1" i="0" u="none" strike="noStrike" kern="1200" dirty="0">
                <a:solidFill>
                  <a:schemeClr val="tx1"/>
                </a:solidFill>
                <a:effectLst/>
                <a:latin typeface="+mn-lt"/>
                <a:ea typeface="+mn-ea"/>
                <a:cs typeface="+mn-cs"/>
              </a:rPr>
              <a:t>Svært uenig 	Svært enig</a:t>
            </a:r>
            <a:r>
              <a:rPr lang="nb-NO" sz="1400" b="1" dirty="0"/>
              <a:t>  </a:t>
            </a:r>
          </a:p>
          <a:p>
            <a:pPr lvl="0"/>
            <a:r>
              <a:rPr lang="nb-NO" sz="1100" i="1" dirty="0"/>
              <a:t>«Vi har klare retningslinjer for hvordan gå fram når noen blir mobbet eller trakassert»</a:t>
            </a:r>
            <a:endParaRPr lang="nb-NO" sz="1100" dirty="0"/>
          </a:p>
          <a:p>
            <a:pPr lvl="0"/>
            <a:endParaRPr lang="nb-NO" dirty="0"/>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18</a:t>
            </a:fld>
            <a:endParaRPr lang="nb-NO"/>
          </a:p>
        </p:txBody>
      </p:sp>
    </p:spTree>
    <p:extLst>
      <p:ext uri="{BB962C8B-B14F-4D97-AF65-F5344CB8AC3E}">
        <p14:creationId xmlns:p14="http://schemas.microsoft.com/office/powerpoint/2010/main" val="3762464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54038" y="427038"/>
            <a:ext cx="5626100" cy="3165475"/>
          </a:xfrm>
        </p:spPr>
      </p:sp>
      <p:sp>
        <p:nvSpPr>
          <p:cNvPr id="3" name="Plassholder for notater 2"/>
          <p:cNvSpPr>
            <a:spLocks noGrp="1"/>
          </p:cNvSpPr>
          <p:nvPr>
            <p:ph type="body" idx="1"/>
          </p:nvPr>
        </p:nvSpPr>
        <p:spPr>
          <a:xfrm>
            <a:off x="252077" y="3821769"/>
            <a:ext cx="6230581" cy="6632102"/>
          </a:xfrm>
        </p:spPr>
        <p:txBody>
          <a:bodyPr/>
          <a:lstStyle/>
          <a:p>
            <a:pPr defTabSz="1554163">
              <a:spcAft>
                <a:spcPts val="600"/>
              </a:spcAft>
              <a:tabLst>
                <a:tab pos="3319463" algn="l"/>
                <a:tab pos="4846638" algn="l"/>
              </a:tabLst>
              <a:defRPr/>
            </a:pPr>
            <a:r>
              <a:rPr lang="nb-NO" sz="1600" b="1" dirty="0">
                <a:ea typeface="Arial Unicode MS" pitchFamily="34" charset="-128"/>
                <a:cs typeface="Arial Unicode MS" pitchFamily="34" charset="-128"/>
              </a:rPr>
              <a:t>Svaralternativer:	1	5</a:t>
            </a:r>
          </a:p>
          <a:p>
            <a:pPr defTabSz="1344613">
              <a:tabLst>
                <a:tab pos="3319463" algn="l"/>
                <a:tab pos="4846638" algn="l"/>
              </a:tabLst>
              <a:defRPr/>
            </a:pPr>
            <a:r>
              <a:rPr lang="nb-NO" sz="1400" b="1" i="0" u="none" strike="noStrike" kern="1200" dirty="0">
                <a:solidFill>
                  <a:schemeClr val="tx1"/>
                </a:solidFill>
                <a:effectLst/>
                <a:ea typeface="+mn-ea"/>
                <a:cs typeface="+mn-cs"/>
              </a:rPr>
              <a:t>Opplæring i ny teknologi eller </a:t>
            </a:r>
            <a:r>
              <a:rPr lang="nb-NO" sz="1400" b="1" dirty="0"/>
              <a:t>nye systemer 	I</a:t>
            </a:r>
            <a:r>
              <a:rPr lang="nb-NO" sz="1400" b="1" baseline="0" dirty="0"/>
              <a:t> svært liten grad</a:t>
            </a:r>
            <a:r>
              <a:rPr lang="nb-NO" sz="1400" b="1" dirty="0"/>
              <a:t> 	I</a:t>
            </a:r>
            <a:r>
              <a:rPr lang="nb-NO" sz="1400" b="1" baseline="0" dirty="0"/>
              <a:t> svært stor grad</a:t>
            </a:r>
            <a:r>
              <a:rPr lang="nb-NO" sz="1400" b="1" dirty="0"/>
              <a:t> </a:t>
            </a:r>
          </a:p>
          <a:p>
            <a:pPr defTabSz="1344613">
              <a:tabLst>
                <a:tab pos="3319463" algn="l"/>
                <a:tab pos="4846638" algn="l"/>
              </a:tabLst>
              <a:defRPr/>
            </a:pPr>
            <a:r>
              <a:rPr lang="nb-NO" sz="1100" i="1" dirty="0"/>
              <a:t>«Jeg får den opplæringen jeg trenger når ny teknologi eller nye administrative systemer innføres»</a:t>
            </a:r>
          </a:p>
          <a:p>
            <a:pPr defTabSz="1344613">
              <a:tabLst>
                <a:tab pos="3319463" algn="l"/>
                <a:tab pos="4846638" algn="l"/>
              </a:tabLst>
              <a:defRPr/>
            </a:pPr>
            <a:endParaRPr lang="nb-NO" sz="1100" b="1" i="1" u="none" strike="noStrike" kern="1200" dirty="0">
              <a:solidFill>
                <a:schemeClr val="tx1"/>
              </a:solidFill>
              <a:effectLst/>
              <a:ea typeface="+mn-ea"/>
              <a:cs typeface="+mn-cs"/>
            </a:endParaRPr>
          </a:p>
          <a:p>
            <a:pPr defTabSz="1344613">
              <a:tabLst>
                <a:tab pos="3319463" algn="l"/>
                <a:tab pos="4846638" algn="l"/>
              </a:tabLst>
              <a:defRPr/>
            </a:pPr>
            <a:r>
              <a:rPr lang="nb-NO" sz="1400" b="1" i="0" u="none" strike="noStrike" kern="1200" dirty="0">
                <a:solidFill>
                  <a:schemeClr val="tx1"/>
                </a:solidFill>
                <a:effectLst/>
                <a:ea typeface="+mn-ea"/>
                <a:cs typeface="+mn-cs"/>
              </a:rPr>
              <a:t>Teknisk støtte	</a:t>
            </a:r>
            <a:r>
              <a:rPr lang="nb-NO" sz="1400" b="1" dirty="0"/>
              <a:t>Svært sjelden 	Svært ofte </a:t>
            </a:r>
          </a:p>
          <a:p>
            <a:pPr defTabSz="1344613">
              <a:tabLst>
                <a:tab pos="3319463" algn="l"/>
                <a:tab pos="4846638" algn="l"/>
              </a:tabLst>
              <a:defRPr/>
            </a:pPr>
            <a:r>
              <a:rPr lang="nb-NO" sz="1100" i="1" dirty="0"/>
              <a:t>«Jeg får den tekniske støtten jeg trenger i min arbeidshverdag»</a:t>
            </a:r>
            <a:r>
              <a:rPr lang="nb-NO" sz="1100" dirty="0"/>
              <a:t>  </a:t>
            </a:r>
          </a:p>
          <a:p>
            <a:pPr defTabSz="1344613">
              <a:tabLst>
                <a:tab pos="3319463" algn="l"/>
                <a:tab pos="4846638" algn="l"/>
              </a:tabLst>
              <a:defRPr/>
            </a:pPr>
            <a:endParaRPr lang="nb-NO" sz="1100" dirty="0"/>
          </a:p>
          <a:p>
            <a:pPr defTabSz="1344613">
              <a:tabLst>
                <a:tab pos="3319463" algn="l"/>
                <a:tab pos="4846638" algn="l"/>
              </a:tabLst>
              <a:defRPr/>
            </a:pPr>
            <a:r>
              <a:rPr lang="nb-NO" sz="1400" b="1" dirty="0"/>
              <a:t>Administrativ støtte	Svært sjelden 	Svært ofte </a:t>
            </a:r>
          </a:p>
          <a:p>
            <a:pPr defTabSz="1344613">
              <a:tabLst>
                <a:tab pos="3319463" algn="l"/>
                <a:tab pos="4846638" algn="l"/>
              </a:tabLst>
              <a:defRPr/>
            </a:pPr>
            <a:r>
              <a:rPr lang="nb-NO" sz="1100" b="0" i="1" u="none" strike="noStrike" kern="1200" dirty="0">
                <a:solidFill>
                  <a:schemeClr val="tx1"/>
                </a:solidFill>
                <a:effectLst/>
                <a:ea typeface="+mn-ea"/>
                <a:cs typeface="+mn-cs"/>
              </a:rPr>
              <a:t>«Jeg får den administrative støtten jeg trenger i min arbeidshverdag</a:t>
            </a:r>
            <a:r>
              <a:rPr lang="nb-NO" sz="1100" i="1" dirty="0"/>
              <a:t>»</a:t>
            </a:r>
          </a:p>
          <a:p>
            <a:pPr defTabSz="1344613">
              <a:tabLst>
                <a:tab pos="3319463" algn="l"/>
                <a:tab pos="4846638" algn="l"/>
              </a:tabLst>
              <a:defRPr/>
            </a:pPr>
            <a:endParaRPr lang="nb-NO" sz="1100" b="0" i="0" u="none" strike="noStrike" kern="1200" dirty="0">
              <a:solidFill>
                <a:schemeClr val="tx1"/>
              </a:solidFill>
              <a:effectLst/>
              <a:ea typeface="+mn-ea"/>
              <a:cs typeface="+mn-cs"/>
            </a:endParaRPr>
          </a:p>
          <a:p>
            <a:pPr defTabSz="1344613">
              <a:tabLst>
                <a:tab pos="3319463" algn="l"/>
                <a:tab pos="4846638" algn="l"/>
              </a:tabLst>
              <a:defRPr/>
            </a:pPr>
            <a:r>
              <a:rPr lang="nb-NO" sz="1400" b="1" i="0" u="none" strike="noStrike" kern="1200" dirty="0">
                <a:solidFill>
                  <a:schemeClr val="tx1"/>
                </a:solidFill>
                <a:effectLst/>
                <a:ea typeface="+mn-ea"/>
                <a:cs typeface="+mn-cs"/>
              </a:rPr>
              <a:t>Samspill teknisk og </a:t>
            </a:r>
            <a:r>
              <a:rPr lang="nb-NO" sz="1400" b="1" dirty="0"/>
              <a:t>vitenskapelig personell	Svært sjelden	Svært ofte </a:t>
            </a:r>
            <a:endParaRPr lang="nb-NO" sz="1400" b="1" i="0" u="none" strike="noStrike" kern="1200" dirty="0">
              <a:solidFill>
                <a:schemeClr val="tx1"/>
              </a:solidFill>
              <a:effectLst/>
              <a:ea typeface="+mn-ea"/>
              <a:cs typeface="+mn-cs"/>
            </a:endParaRPr>
          </a:p>
          <a:p>
            <a:pPr defTabSz="1344613">
              <a:tabLst>
                <a:tab pos="3319463" algn="l"/>
                <a:tab pos="4846638" algn="l"/>
              </a:tabLst>
              <a:defRPr/>
            </a:pPr>
            <a:r>
              <a:rPr lang="nb-NO" sz="1100" i="1" dirty="0"/>
              <a:t>«Samspillet mellom teknisk og vitenskapelig personell fungerer godt ved vår enhet»</a:t>
            </a:r>
          </a:p>
          <a:p>
            <a:pPr defTabSz="1344613">
              <a:tabLst>
                <a:tab pos="3319463" algn="l"/>
                <a:tab pos="4846638" algn="l"/>
              </a:tabLst>
              <a:defRPr/>
            </a:pPr>
            <a:endParaRPr lang="nb-NO" sz="1100" b="0" i="0" u="none" strike="noStrike" kern="1200" dirty="0">
              <a:solidFill>
                <a:schemeClr val="tx1"/>
              </a:solidFill>
              <a:effectLst/>
              <a:ea typeface="+mn-ea"/>
              <a:cs typeface="+mn-cs"/>
            </a:endParaRPr>
          </a:p>
          <a:p>
            <a:pPr defTabSz="1344613">
              <a:tabLst>
                <a:tab pos="3319463" algn="l"/>
                <a:tab pos="4846638" algn="l"/>
              </a:tabLst>
              <a:defRPr/>
            </a:pPr>
            <a:r>
              <a:rPr lang="nb-NO" sz="1400" b="1" i="0" u="none" strike="noStrike" kern="1200" dirty="0">
                <a:solidFill>
                  <a:schemeClr val="tx1"/>
                </a:solidFill>
                <a:effectLst/>
                <a:ea typeface="+mn-ea"/>
                <a:cs typeface="+mn-cs"/>
              </a:rPr>
              <a:t>Samspill administrativt og </a:t>
            </a:r>
            <a:r>
              <a:rPr lang="nb-NO" sz="1400" b="1" dirty="0"/>
              <a:t>vitenskapelig </a:t>
            </a:r>
          </a:p>
          <a:p>
            <a:pPr defTabSz="1344613">
              <a:tabLst>
                <a:tab pos="3319463" algn="l"/>
                <a:tab pos="4846638" algn="l"/>
              </a:tabLst>
              <a:defRPr/>
            </a:pPr>
            <a:r>
              <a:rPr lang="nb-NO" sz="1400" b="1" dirty="0"/>
              <a:t>personell	Svært sjelden 	Svært ofte </a:t>
            </a:r>
          </a:p>
          <a:p>
            <a:pPr defTabSz="1344613">
              <a:tabLst>
                <a:tab pos="3319463" algn="l"/>
                <a:tab pos="4846638" algn="l"/>
              </a:tabLst>
              <a:defRPr/>
            </a:pPr>
            <a:r>
              <a:rPr lang="nb-NO" sz="1100" i="1" dirty="0"/>
              <a:t>«Samspillet mellom administrativt og vitenskapelig personell fungerer godt ved vår enhet»</a:t>
            </a:r>
          </a:p>
          <a:p>
            <a:pPr defTabSz="1344613">
              <a:tabLst>
                <a:tab pos="3319463" algn="l"/>
                <a:tab pos="4846638" algn="l"/>
              </a:tabLst>
              <a:defRPr/>
            </a:pPr>
            <a:endParaRPr lang="nb-NO" sz="1100" b="1" i="0" u="none" strike="noStrike" kern="1200" dirty="0">
              <a:solidFill>
                <a:schemeClr val="tx1"/>
              </a:solidFill>
              <a:effectLst/>
              <a:ea typeface="+mn-ea"/>
              <a:cs typeface="+mn-cs"/>
            </a:endParaRPr>
          </a:p>
          <a:p>
            <a:pPr defTabSz="1344613">
              <a:tabLst>
                <a:tab pos="3319463" algn="l"/>
                <a:tab pos="4846638" algn="l"/>
              </a:tabLst>
              <a:defRPr/>
            </a:pPr>
            <a:r>
              <a:rPr lang="nb-NO" sz="1400" b="1" dirty="0">
                <a:ea typeface="Arial Unicode MS" pitchFamily="34" charset="-128"/>
                <a:cs typeface="Arial Unicode MS" pitchFamily="34" charset="-128"/>
              </a:rPr>
              <a:t>Kultur for kontinuerlig utvikling	S</a:t>
            </a:r>
            <a:r>
              <a:rPr lang="nb-NO" sz="1400" b="1" i="0" u="none" strike="noStrike" kern="1200" dirty="0">
                <a:solidFill>
                  <a:schemeClr val="tx1"/>
                </a:solidFill>
                <a:effectLst/>
                <a:ea typeface="+mn-ea"/>
                <a:cs typeface="+mn-cs"/>
              </a:rPr>
              <a:t>vært uenig 	Svært enig</a:t>
            </a:r>
            <a:r>
              <a:rPr lang="nb-NO" sz="1400" b="1" dirty="0"/>
              <a:t> </a:t>
            </a:r>
          </a:p>
          <a:p>
            <a:pPr defTabSz="1344613">
              <a:tabLst>
                <a:tab pos="3319463" algn="l"/>
                <a:tab pos="4846638" algn="l"/>
              </a:tabLst>
              <a:defRPr/>
            </a:pPr>
            <a:r>
              <a:rPr lang="nb-NO" dirty="0"/>
              <a:t>Undersøker om ansatte opplever at det er en kultur for kontinuerlige forbedringer:</a:t>
            </a:r>
            <a:endParaRPr lang="nb-NO" b="1" dirty="0"/>
          </a:p>
          <a:p>
            <a:pPr lvl="0">
              <a:tabLst>
                <a:tab pos="3319463" algn="l"/>
                <a:tab pos="4846638" algn="l"/>
              </a:tabLst>
            </a:pPr>
            <a:r>
              <a:rPr lang="nb-NO" sz="1100" i="1" dirty="0"/>
              <a:t>«Ved min enhet er det ingen som hører på nye forslag og ideer» ®</a:t>
            </a:r>
            <a:endParaRPr lang="nb-NO" sz="1100" dirty="0"/>
          </a:p>
          <a:p>
            <a:pPr lvl="0">
              <a:tabLst>
                <a:tab pos="3319463" algn="l"/>
                <a:tab pos="4846638" algn="l"/>
              </a:tabLst>
            </a:pPr>
            <a:r>
              <a:rPr lang="nb-NO" sz="1100" i="1" dirty="0"/>
              <a:t>«Ved min enhet er vi fleksible og tilpasser oss hele tiden til nye ideer»</a:t>
            </a:r>
            <a:endParaRPr lang="nb-NO" sz="1100" dirty="0"/>
          </a:p>
          <a:p>
            <a:pPr lvl="0">
              <a:tabLst>
                <a:tab pos="3319463" algn="l"/>
                <a:tab pos="4846638" algn="l"/>
              </a:tabLst>
            </a:pPr>
            <a:r>
              <a:rPr lang="nb-NO" sz="1100" i="1" dirty="0"/>
              <a:t>«Ved min enhet er vi åpne og tilpasser oss til forandringer»</a:t>
            </a:r>
            <a:endParaRPr lang="nb-NO" sz="1100" dirty="0"/>
          </a:p>
          <a:p>
            <a:pPr defTabSz="1344613">
              <a:tabLst>
                <a:tab pos="3319463" algn="l"/>
                <a:tab pos="4846638" algn="l"/>
              </a:tabLst>
              <a:defRPr/>
            </a:pPr>
            <a:endParaRPr lang="nb-NO" sz="1100" b="0" dirty="0"/>
          </a:p>
          <a:p>
            <a:pPr defTabSz="1344613">
              <a:tabLst>
                <a:tab pos="3319463" algn="l"/>
                <a:tab pos="4846638" algn="l"/>
              </a:tabLst>
              <a:defRPr/>
            </a:pPr>
            <a:r>
              <a:rPr lang="nb-NO" sz="1400" b="1" dirty="0">
                <a:ea typeface="Arial Unicode MS" pitchFamily="34" charset="-128"/>
                <a:cs typeface="Arial Unicode MS" pitchFamily="34" charset="-128"/>
              </a:rPr>
              <a:t>Tilhørighet til arbeidsstedet	</a:t>
            </a:r>
            <a:r>
              <a:rPr lang="nb-NO" sz="1400" b="1" i="0" u="none" strike="noStrike" kern="1200" dirty="0">
                <a:solidFill>
                  <a:schemeClr val="tx1"/>
                </a:solidFill>
                <a:effectLst/>
                <a:ea typeface="+mn-ea"/>
                <a:cs typeface="+mn-cs"/>
              </a:rPr>
              <a:t>I svært liten grad 	I svært stor grad</a:t>
            </a:r>
          </a:p>
          <a:p>
            <a:pPr defTabSz="1344613">
              <a:tabLst>
                <a:tab pos="3319463" algn="l"/>
                <a:tab pos="4846638" algn="l"/>
              </a:tabLst>
              <a:defRPr/>
            </a:pPr>
            <a:r>
              <a:rPr lang="nb-NO" dirty="0"/>
              <a:t>Undersøker i hvor stor grad ansatte opplever å ha en positiv tilknytning til organisasjonen:</a:t>
            </a:r>
            <a:r>
              <a:rPr lang="nb-NO" b="1" dirty="0"/>
              <a:t> </a:t>
            </a:r>
          </a:p>
          <a:p>
            <a:pPr lvl="0">
              <a:tabLst>
                <a:tab pos="3319463" algn="l"/>
                <a:tab pos="4846638" algn="l"/>
              </a:tabLst>
            </a:pPr>
            <a:r>
              <a:rPr lang="nb-NO" sz="1100" i="1" dirty="0"/>
              <a:t>«Jeg forteller med glede om min arbeidsplass» </a:t>
            </a:r>
          </a:p>
          <a:p>
            <a:pPr lvl="0">
              <a:tabLst>
                <a:tab pos="3319463" algn="l"/>
                <a:tab pos="4846638" algn="l"/>
              </a:tabLst>
            </a:pPr>
            <a:r>
              <a:rPr lang="nb-NO" sz="1100" i="1" dirty="0"/>
              <a:t>«Jeg vil kunne anbefale en god venn å søke stilling på min arbeidsplass»</a:t>
            </a:r>
          </a:p>
          <a:p>
            <a:pPr>
              <a:tabLst>
                <a:tab pos="3319463" algn="l"/>
                <a:tab pos="4846638" algn="l"/>
              </a:tabLst>
            </a:pPr>
            <a:r>
              <a:rPr lang="nb-NO" sz="1100" i="1" dirty="0"/>
              <a:t>«Arbeidsplassen min har stor betydning for meg»</a:t>
            </a:r>
            <a:endParaRPr lang="nb-NO" sz="1100" b="0" i="1" dirty="0">
              <a:ea typeface="Arial Unicode MS" pitchFamily="34" charset="-128"/>
              <a:cs typeface="Arial Unicode MS" pitchFamily="34" charset="-128"/>
            </a:endParaRPr>
          </a:p>
          <a:p>
            <a:endParaRPr lang="en-US" sz="16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19</a:t>
            </a:fld>
            <a:endParaRPr lang="nb-NO" dirty="0"/>
          </a:p>
        </p:txBody>
      </p:sp>
    </p:spTree>
    <p:extLst>
      <p:ext uri="{BB962C8B-B14F-4D97-AF65-F5344CB8AC3E}">
        <p14:creationId xmlns:p14="http://schemas.microsoft.com/office/powerpoint/2010/main" val="209519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B94D-D502-425F-B9FF-08F8288D284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667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400" dirty="0"/>
              <a:t>Dette er en oppsummering som viser hvordan den enkelte enhets svar på skalaene i spørreskjemaet ligger an i forhold til overliggende nivå i organisasjonen. De valgfrie modulene og enkeltspørsmålene er ikke med i denne oppsummeringen. Oppsummeringen kan derfor bare ses som et grovt oversiktsbilde. </a:t>
            </a:r>
          </a:p>
          <a:p>
            <a:pPr>
              <a:lnSpc>
                <a:spcPct val="150000"/>
              </a:lnSpc>
            </a:pPr>
            <a:endParaRPr lang="nb-NO" sz="1400" dirty="0"/>
          </a:p>
          <a:p>
            <a:pPr>
              <a:lnSpc>
                <a:spcPct val="150000"/>
              </a:lnSpc>
            </a:pPr>
            <a:r>
              <a:rPr lang="nb-NO" sz="1400" dirty="0"/>
              <a:t>I arbeidet med å finne fram til forhold som skal bevares eller forbedres, bør oppsummeringen brukes sammen med de øvrige resultatene fra spørreundersøkelsen og eventuelle andre viktige forhold ved den enkelte enhet.</a:t>
            </a:r>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20</a:t>
            </a:fld>
            <a:endParaRPr lang="nb-NO"/>
          </a:p>
        </p:txBody>
      </p:sp>
    </p:spTree>
    <p:extLst>
      <p:ext uri="{BB962C8B-B14F-4D97-AF65-F5344CB8AC3E}">
        <p14:creationId xmlns:p14="http://schemas.microsoft.com/office/powerpoint/2010/main" val="24170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49288" y="425450"/>
            <a:ext cx="5495925" cy="3092450"/>
          </a:xfrm>
        </p:spPr>
      </p:sp>
      <p:sp>
        <p:nvSpPr>
          <p:cNvPr id="3" name="Plassholder for notater 2"/>
          <p:cNvSpPr>
            <a:spLocks noGrp="1"/>
          </p:cNvSpPr>
          <p:nvPr>
            <p:ph type="body" idx="1"/>
          </p:nvPr>
        </p:nvSpPr>
        <p:spPr>
          <a:xfrm>
            <a:off x="679449" y="4057687"/>
            <a:ext cx="5644828" cy="5448082"/>
          </a:xfrm>
        </p:spPr>
        <p:txBody>
          <a:bodyPr/>
          <a:lstStyle/>
          <a:p>
            <a:pPr>
              <a:lnSpc>
                <a:spcPct val="150000"/>
              </a:lnSpc>
            </a:pPr>
            <a:r>
              <a:rPr lang="nb-NO" sz="1100" dirty="0"/>
              <a:t>I denne oppsummeringen framstilles resultater over tid for den enkelte enhet. </a:t>
            </a:r>
          </a:p>
          <a:p>
            <a:endParaRPr lang="nb-NO" sz="1100" dirty="0"/>
          </a:p>
          <a:p>
            <a:r>
              <a:rPr lang="nb-NO" sz="1100" dirty="0"/>
              <a:t>Svaralternativ var tidligere «</a:t>
            </a:r>
            <a:r>
              <a:rPr lang="nb-NO" sz="1100" i="1" dirty="0"/>
              <a:t>svært uenig, uenig, hverken/eller, enig, svært enig</a:t>
            </a:r>
            <a:r>
              <a:rPr lang="nb-NO" sz="1100" dirty="0"/>
              <a:t>» på alle disse skalaene. </a:t>
            </a:r>
          </a:p>
          <a:p>
            <a:endParaRPr lang="nb-NO" sz="1100" dirty="0"/>
          </a:p>
          <a:p>
            <a:r>
              <a:rPr lang="nb-NO" sz="1100" dirty="0"/>
              <a:t>Fra 2019 er bare svaralternativenes ytterpunktene definert. I tillegg til denne endringen er svaralternativene i ytterpunktene endret i følgende skaler:</a:t>
            </a:r>
          </a:p>
          <a:p>
            <a:r>
              <a:rPr lang="nb-NO" sz="1100" dirty="0"/>
              <a:t>2: Mening i jobben (I svært liten grad – i </a:t>
            </a:r>
            <a:r>
              <a:rPr lang="nb-NO" sz="1100" dirty="0" smtClean="0"/>
              <a:t>svært </a:t>
            </a:r>
            <a:r>
              <a:rPr lang="nb-NO" sz="1100" dirty="0"/>
              <a:t>stor grad)</a:t>
            </a:r>
          </a:p>
          <a:p>
            <a:r>
              <a:rPr lang="nb-NO" sz="1100" dirty="0"/>
              <a:t>5: Fravær av rollekonflikt (Svært sjelden – svært ofte)</a:t>
            </a:r>
          </a:p>
          <a:p>
            <a:r>
              <a:rPr lang="nb-NO" sz="1100" dirty="0"/>
              <a:t>7: Fravær av arbeid – hjem konflikt (Svært sjelden – svært ofte)</a:t>
            </a:r>
          </a:p>
          <a:p>
            <a:r>
              <a:rPr lang="nb-NO" sz="1100" dirty="0"/>
              <a:t>9: Anerkjennelse fra leder (I svært liten grad – i svart stor grad)</a:t>
            </a:r>
          </a:p>
          <a:p>
            <a:r>
              <a:rPr lang="nb-NO" sz="1100" dirty="0"/>
              <a:t>12: Fellesskap mellom kolleger (Svært sjelden – svært ofte)</a:t>
            </a:r>
          </a:p>
          <a:p>
            <a:r>
              <a:rPr lang="nb-NO" sz="1100" dirty="0"/>
              <a:t>17: Tilhørighet (I svært liten grad – i svart stor grad)</a:t>
            </a:r>
          </a:p>
          <a:p>
            <a:pPr>
              <a:lnSpc>
                <a:spcPct val="150000"/>
              </a:lnSpc>
            </a:pPr>
            <a:endParaRPr lang="nb-NO" sz="1100" dirty="0"/>
          </a:p>
          <a:p>
            <a:pPr>
              <a:lnSpc>
                <a:spcPct val="150000"/>
              </a:lnSpc>
            </a:pPr>
            <a:r>
              <a:rPr lang="nb-NO" sz="1100" dirty="0"/>
              <a:t>Skalaen «Kultur for utvikling» (nr. 16) er endret ved at den er forkortet fra fire til tre spørsmål. </a:t>
            </a:r>
          </a:p>
          <a:p>
            <a:pPr>
              <a:lnSpc>
                <a:spcPct val="150000"/>
              </a:lnSpc>
            </a:pPr>
            <a:endParaRPr lang="nb-NO" sz="1100" dirty="0"/>
          </a:p>
          <a:p>
            <a:pPr>
              <a:lnSpc>
                <a:spcPct val="150000"/>
              </a:lnSpc>
            </a:pPr>
            <a:r>
              <a:rPr lang="nb-NO" sz="1100" dirty="0"/>
              <a:t>Fra 2019 ble spørreskjemaet endret. Følgende skalaer har hele tiden vært med i spørreskjemaet: </a:t>
            </a:r>
          </a:p>
          <a:p>
            <a:pPr marL="273050" indent="-273050"/>
            <a:r>
              <a:rPr lang="en-US" sz="1100" dirty="0">
                <a:solidFill>
                  <a:schemeClr val="tx1"/>
                </a:solidFill>
                <a:cs typeface="Arial Narrow" panose="020B0604020202020204" pitchFamily="34" charset="0"/>
              </a:rPr>
              <a:t>1: </a:t>
            </a:r>
            <a:r>
              <a:rPr lang="en-US" sz="1100" dirty="0" err="1">
                <a:solidFill>
                  <a:schemeClr val="tx1"/>
                </a:solidFill>
                <a:cs typeface="Arial Narrow" panose="020B0604020202020204" pitchFamily="34" charset="0"/>
              </a:rPr>
              <a:t>Autonomi</a:t>
            </a:r>
            <a:endParaRPr lang="en-US" sz="1100" dirty="0">
              <a:solidFill>
                <a:schemeClr val="tx1"/>
              </a:solidFill>
              <a:cs typeface="Arial Narrow" panose="020B0604020202020204" pitchFamily="34" charset="0"/>
            </a:endParaRPr>
          </a:p>
          <a:p>
            <a:pPr marL="273050" indent="-273050"/>
            <a:r>
              <a:rPr lang="en-US" sz="1100" dirty="0">
                <a:solidFill>
                  <a:schemeClr val="tx1"/>
                </a:solidFill>
                <a:cs typeface="Arial Narrow" panose="020B0604020202020204" pitchFamily="34" charset="0"/>
              </a:rPr>
              <a:t>2: </a:t>
            </a:r>
            <a:r>
              <a:rPr lang="en-US" sz="1100" dirty="0" err="1">
                <a:solidFill>
                  <a:schemeClr val="tx1"/>
                </a:solidFill>
                <a:cs typeface="Arial Narrow" panose="020B0604020202020204" pitchFamily="34" charset="0"/>
              </a:rPr>
              <a:t>Mening</a:t>
            </a:r>
            <a:r>
              <a:rPr lang="en-US" sz="1100" dirty="0">
                <a:solidFill>
                  <a:schemeClr val="tx1"/>
                </a:solidFill>
                <a:cs typeface="Arial Narrow" panose="020B0604020202020204" pitchFamily="34" charset="0"/>
              </a:rPr>
              <a:t> i </a:t>
            </a:r>
            <a:r>
              <a:rPr lang="en-US" sz="1100" dirty="0" err="1">
                <a:solidFill>
                  <a:schemeClr val="tx1"/>
                </a:solidFill>
                <a:cs typeface="Arial Narrow" panose="020B0604020202020204" pitchFamily="34" charset="0"/>
              </a:rPr>
              <a:t>jobben</a:t>
            </a:r>
            <a:endParaRPr lang="en-US" sz="1100" dirty="0">
              <a:solidFill>
                <a:schemeClr val="tx1"/>
              </a:solidFill>
              <a:cs typeface="Arial Narrow" panose="020B0604020202020204" pitchFamily="34" charset="0"/>
            </a:endParaRPr>
          </a:p>
          <a:p>
            <a:pPr marL="273050" indent="-273050"/>
            <a:r>
              <a:rPr lang="en-US" sz="1100" dirty="0">
                <a:solidFill>
                  <a:schemeClr val="tx1"/>
                </a:solidFill>
                <a:cs typeface="Arial Narrow" panose="020B0604020202020204" pitchFamily="34" charset="0"/>
              </a:rPr>
              <a:t>5: </a:t>
            </a:r>
            <a:r>
              <a:rPr lang="en-US" sz="1100" dirty="0" err="1">
                <a:solidFill>
                  <a:schemeClr val="tx1"/>
                </a:solidFill>
                <a:cs typeface="Arial Narrow" panose="020B0604020202020204" pitchFamily="34" charset="0"/>
              </a:rPr>
              <a:t>Fravær</a:t>
            </a:r>
            <a:r>
              <a:rPr lang="en-US" sz="1100" dirty="0">
                <a:solidFill>
                  <a:schemeClr val="tx1"/>
                </a:solidFill>
                <a:cs typeface="Arial Narrow" panose="020B0604020202020204" pitchFamily="34" charset="0"/>
              </a:rPr>
              <a:t> av </a:t>
            </a:r>
            <a:r>
              <a:rPr lang="en-US" sz="1100" dirty="0" err="1">
                <a:solidFill>
                  <a:schemeClr val="tx1"/>
                </a:solidFill>
                <a:cs typeface="Arial Narrow" panose="020B0604020202020204" pitchFamily="34" charset="0"/>
              </a:rPr>
              <a:t>rollekonflikt</a:t>
            </a:r>
            <a:endParaRPr lang="en-US" sz="1100" dirty="0">
              <a:solidFill>
                <a:schemeClr val="tx1"/>
              </a:solidFill>
              <a:cs typeface="Arial Narrow" panose="020B0604020202020204" pitchFamily="34" charset="0"/>
            </a:endParaRPr>
          </a:p>
          <a:p>
            <a:pPr marL="273050" indent="-273050"/>
            <a:r>
              <a:rPr lang="en-US" sz="1100" dirty="0">
                <a:solidFill>
                  <a:schemeClr val="tx1"/>
                </a:solidFill>
                <a:cs typeface="Arial Narrow" panose="020B0604020202020204" pitchFamily="34" charset="0"/>
              </a:rPr>
              <a:t>7: </a:t>
            </a:r>
            <a:r>
              <a:rPr lang="en-US" sz="1100" dirty="0" err="1">
                <a:solidFill>
                  <a:schemeClr val="tx1"/>
                </a:solidFill>
                <a:cs typeface="Arial Narrow" panose="020B0604020202020204" pitchFamily="34" charset="0"/>
              </a:rPr>
              <a:t>Fravær</a:t>
            </a:r>
            <a:r>
              <a:rPr lang="en-US" sz="1100" dirty="0">
                <a:solidFill>
                  <a:schemeClr val="tx1"/>
                </a:solidFill>
                <a:cs typeface="Arial Narrow" panose="020B0604020202020204" pitchFamily="34" charset="0"/>
              </a:rPr>
              <a:t> av </a:t>
            </a:r>
            <a:r>
              <a:rPr lang="en-US" sz="1100" dirty="0" err="1">
                <a:solidFill>
                  <a:schemeClr val="tx1"/>
                </a:solidFill>
                <a:cs typeface="Arial Narrow" panose="020B0604020202020204" pitchFamily="34" charset="0"/>
              </a:rPr>
              <a:t>arbeid-hjem-konflikt</a:t>
            </a:r>
            <a:endParaRPr lang="en-US" sz="1100" dirty="0">
              <a:solidFill>
                <a:schemeClr val="tx1"/>
              </a:solidFill>
              <a:cs typeface="Arial Narrow" panose="020B0604020202020204" pitchFamily="34" charset="0"/>
            </a:endParaRPr>
          </a:p>
          <a:p>
            <a:r>
              <a:rPr lang="en-US" sz="1100" dirty="0">
                <a:solidFill>
                  <a:schemeClr val="tx1"/>
                </a:solidFill>
                <a:cs typeface="Arial Narrow" panose="020B0604020202020204" pitchFamily="34" charset="0"/>
              </a:rPr>
              <a:t>9: </a:t>
            </a:r>
            <a:r>
              <a:rPr lang="en-US" sz="1100" dirty="0" err="1">
                <a:solidFill>
                  <a:schemeClr val="tx1"/>
                </a:solidFill>
                <a:cs typeface="Arial Narrow" panose="020B0604020202020204" pitchFamily="34" charset="0"/>
              </a:rPr>
              <a:t>Anerkjennelse</a:t>
            </a:r>
            <a:r>
              <a:rPr lang="en-US" sz="1100" dirty="0">
                <a:solidFill>
                  <a:schemeClr val="tx1"/>
                </a:solidFill>
                <a:cs typeface="Arial Narrow" panose="020B0604020202020204" pitchFamily="34" charset="0"/>
              </a:rPr>
              <a:t> </a:t>
            </a:r>
            <a:r>
              <a:rPr lang="en-US" sz="1100" dirty="0" err="1">
                <a:solidFill>
                  <a:schemeClr val="tx1"/>
                </a:solidFill>
                <a:cs typeface="Arial Narrow" panose="020B0604020202020204" pitchFamily="34" charset="0"/>
              </a:rPr>
              <a:t>fra</a:t>
            </a:r>
            <a:r>
              <a:rPr lang="en-US" sz="1100" dirty="0">
                <a:solidFill>
                  <a:schemeClr val="tx1"/>
                </a:solidFill>
                <a:cs typeface="Arial Narrow" panose="020B0604020202020204" pitchFamily="34" charset="0"/>
              </a:rPr>
              <a:t> </a:t>
            </a:r>
            <a:r>
              <a:rPr lang="en-US" sz="1100" dirty="0" err="1">
                <a:solidFill>
                  <a:schemeClr val="tx1"/>
                </a:solidFill>
                <a:cs typeface="Arial Narrow" panose="020B0604020202020204" pitchFamily="34" charset="0"/>
              </a:rPr>
              <a:t>ledelsen</a:t>
            </a:r>
            <a:endParaRPr lang="en-US" sz="1100" dirty="0">
              <a:solidFill>
                <a:schemeClr val="tx1"/>
              </a:solidFill>
              <a:cs typeface="Arial Narrow" panose="020B0604020202020204" pitchFamily="34" charset="0"/>
            </a:endParaRPr>
          </a:p>
          <a:p>
            <a:r>
              <a:rPr lang="en-US" sz="1100" dirty="0">
                <a:solidFill>
                  <a:schemeClr val="tx1"/>
                </a:solidFill>
                <a:cs typeface="Arial Narrow" panose="020B0604020202020204" pitchFamily="34" charset="0"/>
              </a:rPr>
              <a:t>10: </a:t>
            </a:r>
            <a:r>
              <a:rPr lang="en-US" sz="1100" dirty="0" err="1">
                <a:solidFill>
                  <a:schemeClr val="tx1"/>
                </a:solidFill>
                <a:cs typeface="Arial Narrow" panose="020B0604020202020204" pitchFamily="34" charset="0"/>
              </a:rPr>
              <a:t>Tydelighet</a:t>
            </a:r>
            <a:r>
              <a:rPr lang="en-US" sz="1100" dirty="0">
                <a:solidFill>
                  <a:schemeClr val="tx1"/>
                </a:solidFill>
                <a:cs typeface="Arial Narrow" panose="020B0604020202020204" pitchFamily="34" charset="0"/>
              </a:rPr>
              <a:t> i </a:t>
            </a:r>
            <a:r>
              <a:rPr lang="en-US" sz="1100" dirty="0" err="1">
                <a:solidFill>
                  <a:schemeClr val="tx1"/>
                </a:solidFill>
                <a:cs typeface="Arial Narrow" panose="020B0604020202020204" pitchFamily="34" charset="0"/>
              </a:rPr>
              <a:t>forventninger</a:t>
            </a:r>
            <a:endParaRPr lang="en-US" sz="1100" dirty="0">
              <a:solidFill>
                <a:schemeClr val="tx1"/>
              </a:solidFill>
              <a:cs typeface="Arial Narrow" panose="020B0604020202020204" pitchFamily="34" charset="0"/>
            </a:endParaRPr>
          </a:p>
          <a:p>
            <a:r>
              <a:rPr lang="en-US" sz="1100" dirty="0">
                <a:solidFill>
                  <a:schemeClr val="tx1"/>
                </a:solidFill>
                <a:cs typeface="Arial Narrow" panose="020B0604020202020204" pitchFamily="34" charset="0"/>
              </a:rPr>
              <a:t>15: </a:t>
            </a:r>
            <a:r>
              <a:rPr lang="en-US" sz="1100" dirty="0" err="1">
                <a:solidFill>
                  <a:schemeClr val="tx1"/>
                </a:solidFill>
                <a:cs typeface="Arial Narrow" panose="020B0604020202020204" pitchFamily="34" charset="0"/>
              </a:rPr>
              <a:t>Fravær</a:t>
            </a:r>
            <a:r>
              <a:rPr lang="en-US" sz="1100" dirty="0">
                <a:solidFill>
                  <a:schemeClr val="tx1"/>
                </a:solidFill>
                <a:cs typeface="Arial Narrow" panose="020B0604020202020204" pitchFamily="34" charset="0"/>
              </a:rPr>
              <a:t> av </a:t>
            </a:r>
            <a:r>
              <a:rPr lang="en-US" sz="1100" dirty="0" err="1">
                <a:solidFill>
                  <a:schemeClr val="tx1"/>
                </a:solidFill>
                <a:cs typeface="Arial Narrow" panose="020B0604020202020204" pitchFamily="34" charset="0"/>
              </a:rPr>
              <a:t>personkonflikt</a:t>
            </a:r>
            <a:endParaRPr lang="en-US" sz="1100" dirty="0">
              <a:solidFill>
                <a:schemeClr val="tx1"/>
              </a:solidFill>
              <a:cs typeface="Arial Narrow" panose="020B0604020202020204" pitchFamily="34" charset="0"/>
            </a:endParaRPr>
          </a:p>
          <a:p>
            <a:r>
              <a:rPr lang="en-US" sz="1100" dirty="0">
                <a:solidFill>
                  <a:schemeClr val="tx1"/>
                </a:solidFill>
                <a:cs typeface="Arial Narrow" panose="020B0604020202020204" pitchFamily="34" charset="0"/>
              </a:rPr>
              <a:t>12: </a:t>
            </a:r>
            <a:r>
              <a:rPr lang="en-US" sz="1100" dirty="0" err="1">
                <a:solidFill>
                  <a:schemeClr val="tx1"/>
                </a:solidFill>
                <a:cs typeface="Arial Narrow" panose="020B0604020202020204" pitchFamily="34" charset="0"/>
              </a:rPr>
              <a:t>Fellesskap</a:t>
            </a:r>
            <a:r>
              <a:rPr lang="en-US" sz="1100" dirty="0">
                <a:solidFill>
                  <a:schemeClr val="tx1"/>
                </a:solidFill>
                <a:cs typeface="Arial Narrow" panose="020B0604020202020204" pitchFamily="34" charset="0"/>
              </a:rPr>
              <a:t> </a:t>
            </a:r>
            <a:r>
              <a:rPr lang="en-US" sz="1100" dirty="0" err="1">
                <a:solidFill>
                  <a:schemeClr val="tx1"/>
                </a:solidFill>
                <a:cs typeface="Arial Narrow" panose="020B0604020202020204" pitchFamily="34" charset="0"/>
              </a:rPr>
              <a:t>mellom</a:t>
            </a:r>
            <a:r>
              <a:rPr lang="en-US" sz="1100" dirty="0">
                <a:solidFill>
                  <a:schemeClr val="tx1"/>
                </a:solidFill>
                <a:cs typeface="Arial Narrow" panose="020B0604020202020204" pitchFamily="34" charset="0"/>
              </a:rPr>
              <a:t> </a:t>
            </a:r>
            <a:r>
              <a:rPr lang="en-US" sz="1100" dirty="0" err="1">
                <a:solidFill>
                  <a:schemeClr val="tx1"/>
                </a:solidFill>
                <a:cs typeface="Arial Narrow" panose="020B0604020202020204" pitchFamily="34" charset="0"/>
              </a:rPr>
              <a:t>kolleger</a:t>
            </a:r>
            <a:endParaRPr lang="en-US" sz="1100" dirty="0">
              <a:solidFill>
                <a:schemeClr val="tx1"/>
              </a:solidFill>
              <a:cs typeface="Arial Narrow" panose="020B0604020202020204" pitchFamily="34" charset="0"/>
            </a:endParaRPr>
          </a:p>
          <a:p>
            <a:r>
              <a:rPr lang="en-US" sz="1100" dirty="0">
                <a:solidFill>
                  <a:schemeClr val="tx1"/>
                </a:solidFill>
                <a:cs typeface="Arial Narrow" panose="020B0604020202020204" pitchFamily="34" charset="0"/>
              </a:rPr>
              <a:t>17: </a:t>
            </a:r>
            <a:r>
              <a:rPr lang="en-US" sz="1100" dirty="0" err="1">
                <a:solidFill>
                  <a:schemeClr val="tx1"/>
                </a:solidFill>
                <a:cs typeface="Arial Narrow" panose="020B0604020202020204" pitchFamily="34" charset="0"/>
              </a:rPr>
              <a:t>Tilhørighet</a:t>
            </a:r>
            <a:r>
              <a:rPr lang="en-US" sz="1100" dirty="0">
                <a:solidFill>
                  <a:schemeClr val="tx1"/>
                </a:solidFill>
                <a:cs typeface="Arial Narrow" panose="020B0604020202020204" pitchFamily="34" charset="0"/>
              </a:rPr>
              <a:t> til </a:t>
            </a:r>
            <a:r>
              <a:rPr lang="en-US" sz="1100" dirty="0" err="1">
                <a:solidFill>
                  <a:schemeClr val="tx1"/>
                </a:solidFill>
                <a:cs typeface="Arial Narrow" panose="020B0604020202020204" pitchFamily="34" charset="0"/>
              </a:rPr>
              <a:t>arbeidsstedet</a:t>
            </a:r>
            <a:endParaRPr lang="en-US" sz="1100" dirty="0">
              <a:solidFill>
                <a:schemeClr val="tx1"/>
              </a:solidFill>
              <a:cs typeface="Arial Narrow" panose="020B0604020202020204" pitchFamily="34" charset="0"/>
            </a:endParaRPr>
          </a:p>
          <a:p>
            <a:r>
              <a:rPr lang="en-US" sz="1100" dirty="0">
                <a:solidFill>
                  <a:schemeClr val="tx1"/>
                </a:solidFill>
                <a:cs typeface="Arial Narrow" panose="020B0604020202020204" pitchFamily="34" charset="0"/>
              </a:rPr>
              <a:t>16: Kultur for utvikling</a:t>
            </a:r>
          </a:p>
          <a:p>
            <a:pPr>
              <a:lnSpc>
                <a:spcPct val="150000"/>
              </a:lnSpc>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21</a:t>
            </a:fld>
            <a:endParaRPr lang="nb-NO"/>
          </a:p>
        </p:txBody>
      </p:sp>
    </p:spTree>
    <p:extLst>
      <p:ext uri="{BB962C8B-B14F-4D97-AF65-F5344CB8AC3E}">
        <p14:creationId xmlns:p14="http://schemas.microsoft.com/office/powerpoint/2010/main" val="2534012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15950"/>
            <a:ext cx="5562600" cy="3128963"/>
          </a:xfrm>
        </p:spPr>
      </p:sp>
      <p:sp>
        <p:nvSpPr>
          <p:cNvPr id="3" name="Notes Placeholder 2"/>
          <p:cNvSpPr>
            <a:spLocks noGrp="1"/>
          </p:cNvSpPr>
          <p:nvPr>
            <p:ph type="body" idx="1"/>
          </p:nvPr>
        </p:nvSpPr>
        <p:spPr>
          <a:xfrm>
            <a:off x="534593" y="3915811"/>
            <a:ext cx="6091662" cy="5911546"/>
          </a:xfrm>
        </p:spPr>
        <p:txBody>
          <a:bodyPr/>
          <a:lstStyle/>
          <a:p>
            <a:pPr lvl="0">
              <a:defRPr/>
            </a:pPr>
            <a:r>
              <a:rPr lang="nb-NO" sz="1400" dirty="0">
                <a:cs typeface="Arial" panose="020B0604020202020204" pitchFamily="34" charset="0"/>
              </a:rPr>
              <a:t>Tidligere fikk alle dette spørsmålet: </a:t>
            </a:r>
          </a:p>
          <a:p>
            <a:pPr lvl="0">
              <a:defRPr/>
            </a:pPr>
            <a:r>
              <a:rPr lang="nb-NO" sz="1400" dirty="0">
                <a:cs typeface="Arial" panose="020B0604020202020204" pitchFamily="34" charset="0"/>
              </a:rPr>
              <a:t>«</a:t>
            </a:r>
            <a:r>
              <a:rPr lang="nb-NO" sz="1400" i="1" dirty="0">
                <a:cs typeface="Arial" panose="020B0604020202020204" pitchFamily="34" charset="0"/>
              </a:rPr>
              <a:t>Hvor mange timer ut over vanlig arbeidstid arbeider du vanligvis?»</a:t>
            </a:r>
          </a:p>
          <a:p>
            <a:pPr lvl="0">
              <a:defRPr/>
            </a:pPr>
            <a:endParaRPr lang="nb-NO" sz="1400" b="1" dirty="0">
              <a:cs typeface="Arial" panose="020B0604020202020204" pitchFamily="34" charset="0"/>
            </a:endParaRPr>
          </a:p>
          <a:p>
            <a:pPr lvl="0">
              <a:defRPr/>
            </a:pPr>
            <a:r>
              <a:rPr lang="nb-NO" sz="1400" b="1" dirty="0">
                <a:cs typeface="Arial" panose="020B0604020202020204" pitchFamily="34" charset="0"/>
              </a:rPr>
              <a:t>Fra 2019 er spørsmålene ulike for ulike grupper av ansatte: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i="1" dirty="0">
                <a:cs typeface="Arial" panose="020B0604020202020204" pitchFamily="34" charset="0"/>
              </a:rPr>
              <a:t>«Hva slags arbeidstidsordning har 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a:cs typeface="Arial" panose="020B0604020202020204" pitchFamily="34" charset="0"/>
              </a:rPr>
              <a:t>Ansatte som svarte at de har: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 arbeidstid eller fleksitidsordning (gjelder nesten alle teknisk/administrativt ansatte, inkl. forskningsassistenter og vitenskapelige assistenter) fikk dette spørsmålet: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a:t>
            </a:r>
            <a:r>
              <a:rPr lang="nb-NO" i="1" dirty="0"/>
              <a:t>Hvor mange timer arbeider du vanligvis pr. uke utover avtalt arbeidstid og timer som lar seg avspasere?»</a:t>
            </a:r>
          </a:p>
          <a:p>
            <a:pPr marL="171450" indent="-171450">
              <a:buFont typeface="Arial" panose="020B0604020202020204" pitchFamily="34" charset="0"/>
              <a:buChar cha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b="1" dirty="0">
                <a:cs typeface="Arial" panose="020B0604020202020204" pitchFamily="34" charset="0"/>
              </a:rPr>
              <a:t>Ansatte som svarte at de har:</a:t>
            </a:r>
            <a:endParaRPr lang="nb-NO" sz="1400" b="1" dirty="0"/>
          </a:p>
          <a:p>
            <a:r>
              <a:rPr lang="nb-NO" dirty="0"/>
              <a:t>«Særlig uavhengig stilling» uten klart definert arbeidstidsordning (gjelder forsknings- og undervisningspersonell inkl. stipendiater, rektorat, dekaner og enkelte andre i toppledelsen) fikk dette spørsmålet: </a:t>
            </a:r>
          </a:p>
          <a:p>
            <a:r>
              <a:rPr lang="nb-NO" i="1" dirty="0"/>
              <a:t>«Hvor mange timer arbeider du vanligvis pr. uke utover det du synes er rimelig for stillingen din?»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Ansatte som svarte: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«Usikker / vet ikke» fikk det siste spørsmålet.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framstillingen av resultat er de to spørsmålene slått sammen.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Hensikten med disse spørsmålene er å få dannet en oversikt over arbeidstid som kan ses som problematisk. Høy forekomst av merarbeid bør ses i sammenheng med skalaene «stress», «arbeid-hjem konflikt», «rollekonflikt» og enkeltspørsmålet «opplevelse av balanse mellom innsats og krav». Se det andre lysbildet om «Den enkelte og jobben».</a:t>
            </a:r>
          </a:p>
          <a:p>
            <a:endParaRPr lang="nb-NO" dirty="0"/>
          </a:p>
        </p:txBody>
      </p:sp>
      <p:sp>
        <p:nvSpPr>
          <p:cNvPr id="4" name="Slide Number Placeholder 3"/>
          <p:cNvSpPr>
            <a:spLocks noGrp="1"/>
          </p:cNvSpPr>
          <p:nvPr>
            <p:ph type="sldNum" sz="quarter" idx="5"/>
          </p:nvPr>
        </p:nvSpPr>
        <p:spPr/>
        <p:txBody>
          <a:bodyPr/>
          <a:lstStyle/>
          <a:p>
            <a:fld id="{F62FFEA0-ECAB-4880-9452-7C6988B2029E}" type="slidenum">
              <a:rPr lang="nb-NO" smtClean="0"/>
              <a:t>22</a:t>
            </a:fld>
            <a:endParaRPr lang="nb-NO"/>
          </a:p>
        </p:txBody>
      </p:sp>
    </p:spTree>
    <p:extLst>
      <p:ext uri="{BB962C8B-B14F-4D97-AF65-F5344CB8AC3E}">
        <p14:creationId xmlns:p14="http://schemas.microsoft.com/office/powerpoint/2010/main" val="81654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i="1" dirty="0"/>
          </a:p>
          <a:p>
            <a:r>
              <a:rPr lang="nb-NO" sz="1400" i="1" dirty="0"/>
              <a:t>Hvis du har hatt medarbeidersamtale siste 12 månedene (tidligere viste spørsmålet til de siste 24 </a:t>
            </a:r>
            <a:r>
              <a:rPr lang="nb-NO" sz="1400" i="1" dirty="0" err="1"/>
              <a:t>mnd</a:t>
            </a:r>
            <a:r>
              <a:rPr lang="nb-NO" sz="1400" i="1" dirty="0"/>
              <a:t>) . </a:t>
            </a:r>
          </a:p>
          <a:p>
            <a:r>
              <a:rPr lang="nb-NO" sz="1400" i="1" dirty="0"/>
              <a:t>Hvordan opplevde du medarbeidersamtalen(e)? </a:t>
            </a:r>
          </a:p>
          <a:p>
            <a:endParaRPr lang="nb-NO" sz="1400" i="1" dirty="0"/>
          </a:p>
          <a:p>
            <a:r>
              <a:rPr lang="nb-NO" sz="1400" dirty="0"/>
              <a:t>Svaralternativ:   1 = Bortkastet tid </a:t>
            </a:r>
          </a:p>
          <a:p>
            <a:r>
              <a:rPr lang="nb-NO" sz="1400" dirty="0"/>
              <a:t>	      5 = Vel anvendt tid</a:t>
            </a:r>
          </a:p>
          <a:p>
            <a:endParaRPr lang="nb-NO" sz="1400" dirty="0"/>
          </a:p>
          <a:p>
            <a:r>
              <a:rPr lang="nb-NO" sz="1400" dirty="0"/>
              <a:t>Den sorte vertikale streken i diagrammet, som viser opplevelse av medarbeidersamtalens nytteverdi, viser ett standardavvik i hver retning. </a:t>
            </a: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23</a:t>
            </a:fld>
            <a:endParaRPr lang="nb-NO"/>
          </a:p>
        </p:txBody>
      </p:sp>
    </p:spTree>
    <p:extLst>
      <p:ext uri="{BB962C8B-B14F-4D97-AF65-F5344CB8AC3E}">
        <p14:creationId xmlns:p14="http://schemas.microsoft.com/office/powerpoint/2010/main" val="949905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Det kan være at de forholdene som kommer fram her er viktige positive forhold dere bør ta vare på.</a:t>
            </a:r>
          </a:p>
          <a:p>
            <a:endParaRPr lang="nb-NO" sz="1400" dirty="0"/>
          </a:p>
          <a:p>
            <a:r>
              <a:rPr lang="nb-NO" sz="1400" dirty="0">
                <a:effectLst/>
                <a:ea typeface="Calibri" panose="020F0502020204030204" pitchFamily="34" charset="0"/>
              </a:rPr>
              <a:t>Autonomi og det å oppleve å ha et meningsfylt arbeid bidrar sammen med ansvar for, og tilbakemelding på utført arbeid, til indre motivasjon. Opplevelse av indre motivasjon bidrar til god arbeidsinnsats og arbeidskvalitet. Det bidrar også til at kolleger i større grad tar initiativ og ansvar overfor hverandre og hjelper hverandre i arbeidet. Folk som opplever høy grad av indre motivasjon ønsker også å bli i organisasjonen. Oppsamling av forhold som bidrar til ivaretakelse av indre motivasjon er derfor viktige å bevare.</a:t>
            </a:r>
            <a:endParaRPr lang="nb-NO" sz="1400" dirty="0"/>
          </a:p>
        </p:txBody>
      </p:sp>
      <p:sp>
        <p:nvSpPr>
          <p:cNvPr id="4" name="Plassholder for lysbildenummer 3"/>
          <p:cNvSpPr>
            <a:spLocks noGrp="1"/>
          </p:cNvSpPr>
          <p:nvPr>
            <p:ph type="sldNum" sz="quarter" idx="5"/>
          </p:nvPr>
        </p:nvSpPr>
        <p:spPr/>
        <p:txBody>
          <a:bodyPr/>
          <a:lstStyle/>
          <a:p>
            <a:fld id="{F62FFEA0-ECAB-4880-9452-7C6988B2029E}" type="slidenum">
              <a:rPr lang="nb-NO" smtClean="0"/>
              <a:t>24</a:t>
            </a:fld>
            <a:endParaRPr lang="nb-NO"/>
          </a:p>
        </p:txBody>
      </p:sp>
    </p:spTree>
    <p:extLst>
      <p:ext uri="{BB962C8B-B14F-4D97-AF65-F5344CB8AC3E}">
        <p14:creationId xmlns:p14="http://schemas.microsoft.com/office/powerpoint/2010/main" val="3550699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450" y="4779486"/>
            <a:ext cx="5435600" cy="493436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Det kan være at de forholdene som kommer fram her er forhold som det er viktig at dere forbedrer. Søylene som har samlet seg her kan være faresignaler om stor arbeidsbelastning, dårlige relasjoner eller mangel på innflytelse og medvirkning. Dette kan være tilfellet dersom dere ser slike opphopninger: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indent="0">
              <a:buNone/>
            </a:pPr>
            <a:r>
              <a:rPr lang="nb-NO" b="1" dirty="0"/>
              <a:t>Stor arbeidsbelastning:</a:t>
            </a:r>
          </a:p>
          <a:p>
            <a:pPr lvl="1"/>
            <a:r>
              <a:rPr lang="nb-NO" dirty="0"/>
              <a:t>Rollekonflikt</a:t>
            </a:r>
          </a:p>
          <a:p>
            <a:pPr lvl="1"/>
            <a:r>
              <a:rPr lang="nb-NO" dirty="0"/>
              <a:t>Stress</a:t>
            </a:r>
          </a:p>
          <a:p>
            <a:pPr lvl="1"/>
            <a:r>
              <a:rPr lang="nb-NO" dirty="0"/>
              <a:t>Ubalanse mellom innsats og krav</a:t>
            </a:r>
          </a:p>
          <a:p>
            <a:pPr lvl="1"/>
            <a:r>
              <a:rPr lang="nb-NO" dirty="0"/>
              <a:t>Arbeid/hjem konflikt</a:t>
            </a:r>
          </a:p>
          <a:p>
            <a:pPr lvl="1"/>
            <a:r>
              <a:rPr lang="nb-NO" dirty="0"/>
              <a:t>Arbeidstid</a:t>
            </a:r>
          </a:p>
          <a:p>
            <a:pPr lvl="1"/>
            <a:endParaRPr lang="nb-NO" dirty="0"/>
          </a:p>
          <a:p>
            <a:pPr marL="0" indent="0">
              <a:buNone/>
            </a:pPr>
            <a:r>
              <a:rPr lang="nb-NO" b="1" dirty="0"/>
              <a:t>Dårlige relasjoner:</a:t>
            </a:r>
          </a:p>
          <a:p>
            <a:pPr lvl="1"/>
            <a:r>
              <a:rPr lang="nb-NO" dirty="0"/>
              <a:t>Respektfull omgangstone</a:t>
            </a:r>
          </a:p>
          <a:p>
            <a:pPr lvl="1"/>
            <a:r>
              <a:rPr lang="nb-NO" dirty="0"/>
              <a:t>Mistroiskhet og mistenksomhet</a:t>
            </a:r>
          </a:p>
          <a:p>
            <a:pPr lvl="1"/>
            <a:r>
              <a:rPr lang="nb-NO" dirty="0"/>
              <a:t>Stivbeinthet og rigiditet</a:t>
            </a:r>
          </a:p>
          <a:p>
            <a:pPr lvl="1"/>
            <a:r>
              <a:rPr lang="nb-NO" dirty="0"/>
              <a:t>Personkonflikter</a:t>
            </a:r>
          </a:p>
          <a:p>
            <a:pPr marL="457200" lvl="1" indent="0">
              <a:buNone/>
            </a:pPr>
            <a:endParaRPr lang="nb-NO" dirty="0"/>
          </a:p>
          <a:p>
            <a:pPr marL="0" indent="0">
              <a:buNone/>
            </a:pPr>
            <a:r>
              <a:rPr lang="nb-NO" b="1" dirty="0"/>
              <a:t>Mangel på innflytelse og medvirkning:</a:t>
            </a:r>
          </a:p>
          <a:p>
            <a:pPr lvl="1"/>
            <a:r>
              <a:rPr lang="nb-NO" dirty="0"/>
              <a:t>Innflytelse og medvirkning</a:t>
            </a:r>
          </a:p>
          <a:p>
            <a:pPr lvl="1"/>
            <a:r>
              <a:rPr lang="nb-NO" dirty="0"/>
              <a:t>Rutiner for informasjonsflyt</a:t>
            </a:r>
          </a:p>
          <a:p>
            <a:pPr lvl="1"/>
            <a:r>
              <a:rPr lang="nb-NO" dirty="0"/>
              <a:t>Kanaler for innflytelse</a:t>
            </a:r>
          </a:p>
          <a:p>
            <a:pPr lvl="1"/>
            <a:r>
              <a:rPr lang="nb-NO" dirty="0"/>
              <a:t>Informasjonstilgjengelighet</a:t>
            </a:r>
          </a:p>
          <a:p>
            <a:pPr lvl="1"/>
            <a:r>
              <a:rPr lang="nb-NO" dirty="0"/>
              <a:t>Informasjon om beslutninger</a:t>
            </a:r>
          </a:p>
          <a:p>
            <a:endParaRPr lang="nb-NO" dirty="0"/>
          </a:p>
        </p:txBody>
      </p:sp>
      <p:sp>
        <p:nvSpPr>
          <p:cNvPr id="4" name="Plassholder for lysbildenummer 3"/>
          <p:cNvSpPr>
            <a:spLocks noGrp="1"/>
          </p:cNvSpPr>
          <p:nvPr>
            <p:ph type="sldNum" sz="quarter" idx="5"/>
          </p:nvPr>
        </p:nvSpPr>
        <p:spPr/>
        <p:txBody>
          <a:bodyPr/>
          <a:lstStyle/>
          <a:p>
            <a:fld id="{F62FFEA0-ECAB-4880-9452-7C6988B2029E}" type="slidenum">
              <a:rPr lang="nb-NO" smtClean="0"/>
              <a:t>25</a:t>
            </a:fld>
            <a:endParaRPr lang="nb-NO"/>
          </a:p>
        </p:txBody>
      </p:sp>
    </p:spTree>
    <p:extLst>
      <p:ext uri="{BB962C8B-B14F-4D97-AF65-F5344CB8AC3E}">
        <p14:creationId xmlns:p14="http://schemas.microsoft.com/office/powerpoint/2010/main" val="2291975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Like svar indikerer like opplevelser. </a:t>
            </a:r>
          </a:p>
          <a:p>
            <a:endParaRPr lang="nb-NO" sz="1200" dirty="0"/>
          </a:p>
          <a:p>
            <a:r>
              <a:rPr lang="nb-NO" sz="1200" dirty="0"/>
              <a:t>Det kan være at de forholdene som kommer fram her er viktige positive forhold dere bør ta vare på.</a:t>
            </a:r>
          </a:p>
          <a:p>
            <a:endParaRPr lang="nb-NO" sz="1200" dirty="0"/>
          </a:p>
          <a:p>
            <a:r>
              <a:rPr lang="nb-NO" sz="1200" dirty="0"/>
              <a:t>I tilfeller der det er like opplevelser om mer negative forhold kan dette være et viktig signal om at noe må forbedres. </a:t>
            </a:r>
          </a:p>
          <a:p>
            <a:endParaRPr lang="nb-NO" dirty="0"/>
          </a:p>
        </p:txBody>
      </p:sp>
      <p:sp>
        <p:nvSpPr>
          <p:cNvPr id="4" name="Plassholder for lysbildenummer 3"/>
          <p:cNvSpPr>
            <a:spLocks noGrp="1"/>
          </p:cNvSpPr>
          <p:nvPr>
            <p:ph type="sldNum" sz="quarter" idx="5"/>
          </p:nvPr>
        </p:nvSpPr>
        <p:spPr/>
        <p:txBody>
          <a:bodyPr/>
          <a:lstStyle/>
          <a:p>
            <a:fld id="{F62FFEA0-ECAB-4880-9452-7C6988B2029E}" type="slidenum">
              <a:rPr lang="nb-NO" smtClean="0"/>
              <a:t>26</a:t>
            </a:fld>
            <a:endParaRPr lang="nb-NO"/>
          </a:p>
        </p:txBody>
      </p:sp>
    </p:spTree>
    <p:extLst>
      <p:ext uri="{BB962C8B-B14F-4D97-AF65-F5344CB8AC3E}">
        <p14:creationId xmlns:p14="http://schemas.microsoft.com/office/powerpoint/2010/main" val="415450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Vi kan ikke vite hvordan svarene har fordelt seg. Vi vet bare at det er ulike opplevelser. </a:t>
            </a:r>
          </a:p>
          <a:p>
            <a:endParaRPr lang="nb-NO" sz="1200" dirty="0"/>
          </a:p>
          <a:p>
            <a:r>
              <a:rPr lang="nb-NO" sz="1200" dirty="0"/>
              <a:t>Variasjon i svarene kan være både positivt og potensielt problematisk. Hva disse ulike opplevelsene handler om vil være helt avhengig av situasjonen der en er. </a:t>
            </a:r>
          </a:p>
          <a:p>
            <a:endParaRPr lang="nb-NO" sz="1200" dirty="0"/>
          </a:p>
          <a:p>
            <a:r>
              <a:rPr lang="nb-NO" sz="1200" dirty="0"/>
              <a:t>Det kan være at forhold som kommer fram her danner grunnlag for vurderinger av om noe må hensyntas spesielt i arbeidsmiljøarbeidet.</a:t>
            </a:r>
          </a:p>
          <a:p>
            <a:endParaRPr lang="nb-NO" dirty="0"/>
          </a:p>
        </p:txBody>
      </p:sp>
      <p:sp>
        <p:nvSpPr>
          <p:cNvPr id="4" name="Plassholder for lysbildenummer 3"/>
          <p:cNvSpPr>
            <a:spLocks noGrp="1"/>
          </p:cNvSpPr>
          <p:nvPr>
            <p:ph type="sldNum" sz="quarter" idx="5"/>
          </p:nvPr>
        </p:nvSpPr>
        <p:spPr/>
        <p:txBody>
          <a:bodyPr/>
          <a:lstStyle/>
          <a:p>
            <a:fld id="{F62FFEA0-ECAB-4880-9452-7C6988B2029E}" type="slidenum">
              <a:rPr lang="nb-NO" smtClean="0"/>
              <a:t>27</a:t>
            </a:fld>
            <a:endParaRPr lang="nb-NO"/>
          </a:p>
        </p:txBody>
      </p:sp>
    </p:spTree>
    <p:extLst>
      <p:ext uri="{BB962C8B-B14F-4D97-AF65-F5344CB8AC3E}">
        <p14:creationId xmlns:p14="http://schemas.microsoft.com/office/powerpoint/2010/main" val="3148816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603250" y="342900"/>
            <a:ext cx="5357813" cy="3014663"/>
          </a:xfrm>
          <a:ln/>
        </p:spPr>
      </p:sp>
      <p:sp>
        <p:nvSpPr>
          <p:cNvPr id="19458" name="Rectangle 3"/>
          <p:cNvSpPr>
            <a:spLocks noGrp="1" noChangeArrowheads="1"/>
          </p:cNvSpPr>
          <p:nvPr>
            <p:ph type="body" idx="1"/>
          </p:nvPr>
        </p:nvSpPr>
        <p:spPr>
          <a:xfrm>
            <a:off x="662152" y="3548409"/>
            <a:ext cx="5240566" cy="5907214"/>
          </a:xfrm>
          <a:noFill/>
          <a:ln/>
        </p:spPr>
        <p:txBody>
          <a:bodyPr/>
          <a:lstStyle/>
          <a:p>
            <a:pPr marL="0" indent="0">
              <a:buNone/>
            </a:pPr>
            <a:r>
              <a:rPr lang="nb-NO" noProof="0" dirty="0">
                <a:solidFill>
                  <a:schemeClr val="tx1"/>
                </a:solidFill>
                <a:cs typeface="Arial" panose="020B0604020202020204" pitchFamily="34" charset="0"/>
              </a:rPr>
              <a:t>Eksempler på</a:t>
            </a:r>
            <a:r>
              <a:rPr lang="nb-NO" baseline="0" noProof="0" dirty="0">
                <a:solidFill>
                  <a:schemeClr val="tx1"/>
                </a:solidFill>
                <a:cs typeface="Arial" panose="020B0604020202020204" pitchFamily="34" charset="0"/>
              </a:rPr>
              <a:t> a</a:t>
            </a:r>
            <a:r>
              <a:rPr lang="nb-NO" noProof="0" dirty="0">
                <a:solidFill>
                  <a:schemeClr val="tx1"/>
                </a:solidFill>
                <a:cs typeface="Arial" panose="020B0604020202020204" pitchFamily="34" charset="0"/>
              </a:rPr>
              <a:t>ndre viktige forhold:</a:t>
            </a:r>
            <a:br>
              <a:rPr lang="nb-NO" noProof="0" dirty="0">
                <a:solidFill>
                  <a:schemeClr val="tx1"/>
                </a:solidFill>
                <a:cs typeface="Arial" panose="020B0604020202020204" pitchFamily="34" charset="0"/>
              </a:rPr>
            </a:br>
            <a:r>
              <a:rPr lang="nb-NO" noProof="0" dirty="0">
                <a:solidFill>
                  <a:schemeClr val="tx1"/>
                </a:solidFill>
                <a:cs typeface="Arial" panose="020B0604020202020204" pitchFamily="34" charset="0"/>
              </a:rPr>
              <a:t>- Hjemmekontor</a:t>
            </a:r>
            <a:br>
              <a:rPr lang="nb-NO" noProof="0" dirty="0">
                <a:solidFill>
                  <a:schemeClr val="tx1"/>
                </a:solidFill>
                <a:cs typeface="Arial" panose="020B0604020202020204" pitchFamily="34" charset="0"/>
              </a:rPr>
            </a:br>
            <a:r>
              <a:rPr lang="nb-NO" noProof="0" dirty="0">
                <a:solidFill>
                  <a:schemeClr val="tx1"/>
                </a:solidFill>
                <a:cs typeface="Arial" panose="020B0604020202020204" pitchFamily="34" charset="0"/>
              </a:rPr>
              <a:t>-</a:t>
            </a:r>
            <a:r>
              <a:rPr lang="nb-NO" baseline="0" noProof="0" dirty="0">
                <a:solidFill>
                  <a:schemeClr val="tx1"/>
                </a:solidFill>
                <a:cs typeface="Arial" panose="020B0604020202020204" pitchFamily="34" charset="0"/>
              </a:rPr>
              <a:t> Korona </a:t>
            </a:r>
          </a:p>
          <a:p>
            <a:pPr marL="0" indent="0">
              <a:buNone/>
            </a:pPr>
            <a:r>
              <a:rPr lang="nb-NO" baseline="0" noProof="0" dirty="0">
                <a:solidFill>
                  <a:schemeClr val="tx1"/>
                </a:solidFill>
                <a:cs typeface="Arial" panose="020B0604020202020204" pitchFamily="34" charset="0"/>
              </a:rPr>
              <a:t>- Sitte på ulike campus</a:t>
            </a:r>
          </a:p>
          <a:p>
            <a:pPr marL="0" indent="0">
              <a:buNone/>
            </a:pPr>
            <a:r>
              <a:rPr lang="nb-NO" baseline="0" noProof="0" dirty="0">
                <a:solidFill>
                  <a:schemeClr val="tx1"/>
                </a:solidFill>
                <a:cs typeface="Arial" panose="020B0604020202020204" pitchFamily="34" charset="0"/>
              </a:rPr>
              <a:t>- Ressurser</a:t>
            </a:r>
          </a:p>
          <a:p>
            <a:pPr marL="0" indent="0">
              <a:buNone/>
            </a:pPr>
            <a:r>
              <a:rPr lang="nb-NO" baseline="0" noProof="0" dirty="0">
                <a:solidFill>
                  <a:schemeClr val="tx1"/>
                </a:solidFill>
                <a:cs typeface="Arial" panose="020B0604020202020204" pitchFamily="34" charset="0"/>
              </a:rPr>
              <a:t>- Hvordan er rammene lagt til rette for å ta opp temaer man kan være uenige om</a:t>
            </a:r>
          </a:p>
          <a:p>
            <a:pPr marL="0" indent="0">
              <a:buNone/>
            </a:pPr>
            <a:endParaRPr lang="nb-NO" noProof="0" dirty="0">
              <a:solidFill>
                <a:schemeClr val="tx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noProof="0" dirty="0">
                <a:solidFill>
                  <a:schemeClr val="tx1"/>
                </a:solidFill>
                <a:cs typeface="Arial" panose="020B0604020202020204" pitchFamily="34" charset="0"/>
              </a:rPr>
              <a:t>Fokuser</a:t>
            </a:r>
            <a:r>
              <a:rPr lang="nb-NO" b="1" baseline="0" noProof="0" dirty="0">
                <a:solidFill>
                  <a:schemeClr val="tx1"/>
                </a:solidFill>
                <a:cs typeface="Arial" panose="020B0604020202020204" pitchFamily="34" charset="0"/>
              </a:rPr>
              <a:t> på det dere kan gjøre noe med selv. </a:t>
            </a:r>
            <a:r>
              <a:rPr lang="nb-NO" b="1" i="0" dirty="0">
                <a:solidFill>
                  <a:srgbClr val="000000"/>
                </a:solidFill>
                <a:effectLst/>
                <a:cs typeface="Arial" panose="020B0604020202020204" pitchFamily="34" charset="0"/>
              </a:rPr>
              <a:t>Forhold som </a:t>
            </a:r>
            <a:r>
              <a:rPr lang="nb-NO" b="1" i="0" baseline="0" dirty="0">
                <a:solidFill>
                  <a:srgbClr val="000000"/>
                </a:solidFill>
                <a:effectLst/>
                <a:cs typeface="Arial" panose="020B0604020202020204" pitchFamily="34" charset="0"/>
              </a:rPr>
              <a:t>ligger utenfor enhetens kontroll tas videre i andre kanaler. </a:t>
            </a:r>
            <a:endParaRPr lang="nb-NO" b="1" baseline="0" noProof="0" dirty="0">
              <a:solidFill>
                <a:schemeClr val="tx1"/>
              </a:solidFill>
              <a:cs typeface="Arial" panose="020B0604020202020204" pitchFamily="34" charset="0"/>
            </a:endParaRPr>
          </a:p>
          <a:p>
            <a:pPr marL="0" indent="0">
              <a:buNone/>
            </a:pPr>
            <a:endParaRPr lang="nb-NO" noProof="0" dirty="0">
              <a:solidFill>
                <a:schemeClr val="tx1"/>
              </a:solidFill>
              <a:cs typeface="Arial" panose="020B0604020202020204" pitchFamily="34" charset="0"/>
            </a:endParaRPr>
          </a:p>
          <a:p>
            <a:pPr marL="0" indent="0">
              <a:buNone/>
            </a:pPr>
            <a:r>
              <a:rPr lang="nb-NO" b="1" i="0" u="none" baseline="0" noProof="0" dirty="0" smtClean="0">
                <a:solidFill>
                  <a:schemeClr val="tx1"/>
                </a:solidFill>
                <a:cs typeface="Arial" panose="020B0604020202020204" pitchFamily="34" charset="0"/>
              </a:rPr>
              <a:t>Vi </a:t>
            </a:r>
            <a:r>
              <a:rPr lang="nb-NO" b="1" i="0" u="none" baseline="0" noProof="0" dirty="0">
                <a:solidFill>
                  <a:schemeClr val="tx1"/>
                </a:solidFill>
                <a:cs typeface="Arial" panose="020B0604020202020204" pitchFamily="34" charset="0"/>
              </a:rPr>
              <a:t>har i denne veiledningen lagt opp til at det gjennomføres 3 ulike prosesser. Det er likevel mulig å ta del 1 og 2 i ett og samme </a:t>
            </a:r>
            <a:r>
              <a:rPr lang="nb-NO" b="1" i="0" u="none" baseline="0" noProof="0" dirty="0" smtClean="0">
                <a:solidFill>
                  <a:schemeClr val="tx1"/>
                </a:solidFill>
                <a:cs typeface="Arial" panose="020B0604020202020204" pitchFamily="34" charset="0"/>
              </a:rPr>
              <a:t>møte.</a:t>
            </a:r>
            <a:endParaRPr lang="nb-NO" b="1" i="0" u="none" noProof="0" dirty="0">
              <a:solidFill>
                <a:schemeClr val="tx1"/>
              </a:solidFill>
              <a:cs typeface="Arial" panose="020B0604020202020204" pitchFamily="34" charset="0"/>
            </a:endParaRPr>
          </a:p>
        </p:txBody>
      </p:sp>
    </p:spTree>
    <p:extLst>
      <p:ext uri="{BB962C8B-B14F-4D97-AF65-F5344CB8AC3E}">
        <p14:creationId xmlns:p14="http://schemas.microsoft.com/office/powerpoint/2010/main" val="4270586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418366" y="5188563"/>
            <a:ext cx="5898003" cy="4817790"/>
          </a:xfrm>
        </p:spPr>
        <p:txBody>
          <a:bodyPr/>
          <a:lstStyle/>
          <a:p>
            <a:r>
              <a:rPr lang="nb-NO" sz="1400" dirty="0"/>
              <a:t>Det er ikke alle forhold som lar seg kartlegge på en god måte i et spørreskjema. </a:t>
            </a:r>
          </a:p>
          <a:p>
            <a:r>
              <a:rPr lang="nb-NO" sz="1400" dirty="0"/>
              <a:t>I prosessen med å finne fram til forhold som skal utvikles eller bevares, er det derfor viktig å ha rom for at det kan være helt andre forhold enn de som er kartlagt, som viser seg å være de en bør jobbe videre med. </a:t>
            </a:r>
          </a:p>
          <a:p>
            <a:endParaRPr lang="nb-NO" sz="1400" dirty="0"/>
          </a:p>
          <a:p>
            <a:r>
              <a:rPr lang="nb-NO" sz="1400" dirty="0"/>
              <a:t>Dette kan være noen av de punktene det pekes på i lysbildet, men det kan også være helt andre forhold, som for eksempel samhandling over digitale plattformer, arbeidsflyt i viktige prosesser eller fleksibilitet i forhold til arbeidssted, eller noe helt annet.  </a:t>
            </a:r>
          </a:p>
          <a:p>
            <a:pPr lvl="0">
              <a:defRPr/>
            </a:pPr>
            <a:endParaRPr lang="nb-NO" sz="1400" smtClean="0"/>
          </a:p>
          <a:p>
            <a:pPr lvl="0">
              <a:defRPr/>
            </a:pPr>
            <a:r>
              <a:rPr lang="nb-NO" sz="1400" smtClean="0"/>
              <a:t>Det </a:t>
            </a:r>
            <a:r>
              <a:rPr lang="nb-NO" sz="1400" dirty="0" smtClean="0"/>
              <a:t>kan være hensiktsmessig å samle disse innspillene på en form for midlertidig parkeringsplass, et </a:t>
            </a:r>
            <a:r>
              <a:rPr lang="nb-NO" sz="1400" dirty="0" err="1" smtClean="0"/>
              <a:t>flipoverark</a:t>
            </a:r>
            <a:r>
              <a:rPr lang="nb-NO" sz="1400" dirty="0" smtClean="0"/>
              <a:t> eller en digital «tavle».</a:t>
            </a:r>
          </a:p>
          <a:p>
            <a:pPr marL="0" indent="0">
              <a:buFont typeface="Arial" panose="020B0604020202020204" pitchFamily="34" charset="0"/>
              <a:buNone/>
            </a:pPr>
            <a:endParaRPr lang="nb-NO" sz="1400" baseline="0" dirty="0" smtClean="0"/>
          </a:p>
          <a:p>
            <a:pPr marL="0" indent="0">
              <a:buFont typeface="Arial" panose="020B0604020202020204" pitchFamily="34" charset="0"/>
              <a:buNone/>
            </a:pPr>
            <a:r>
              <a:rPr lang="nb-NO" sz="1400" baseline="0" dirty="0" smtClean="0"/>
              <a:t>De </a:t>
            </a:r>
            <a:r>
              <a:rPr lang="nb-NO" sz="1400" baseline="0" dirty="0"/>
              <a:t>forholdene som </a:t>
            </a:r>
            <a:r>
              <a:rPr lang="nb-NO" sz="1400" dirty="0"/>
              <a:t>ikke kan løses lokalt </a:t>
            </a:r>
            <a:r>
              <a:rPr lang="nb-NO" sz="1400" baseline="0" dirty="0"/>
              <a:t>skal bringes fra parkeringsplassen til de fora der de kan påvirkes. Det er aktuelt å ta dem med inn i ledergrupper. Da kan forholdene samordnes mot innspill fra andre enheter. Det er et l</a:t>
            </a:r>
            <a:r>
              <a:rPr lang="nb-NO" sz="1400" dirty="0"/>
              <a:t>ederansvar å sørge for at dette skjer. Verneombudet påser at dette gjøres.</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12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F13B94D-D502-425F-B9FF-08F8288D2845}" type="slidenum">
              <a:rPr lang="nb-NO" smtClean="0"/>
              <a:t>3</a:t>
            </a:fld>
            <a:endParaRPr lang="nb-NO"/>
          </a:p>
        </p:txBody>
      </p:sp>
    </p:spTree>
    <p:extLst>
      <p:ext uri="{BB962C8B-B14F-4D97-AF65-F5344CB8AC3E}">
        <p14:creationId xmlns:p14="http://schemas.microsoft.com/office/powerpoint/2010/main" val="1212896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F13B94D-D502-425F-B9FF-08F8288D2845}" type="slidenum">
              <a:rPr lang="nb-NO" smtClean="0"/>
              <a:t>30</a:t>
            </a:fld>
            <a:endParaRPr lang="nb-NO"/>
          </a:p>
        </p:txBody>
      </p:sp>
    </p:spTree>
    <p:extLst>
      <p:ext uri="{BB962C8B-B14F-4D97-AF65-F5344CB8AC3E}">
        <p14:creationId xmlns:p14="http://schemas.microsoft.com/office/powerpoint/2010/main" val="2056281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400" baseline="0" dirty="0"/>
          </a:p>
          <a:p>
            <a:pPr marL="0" indent="0">
              <a:buFont typeface="Arial" panose="020B0604020202020204" pitchFamily="34" charset="0"/>
              <a:buNone/>
            </a:pPr>
            <a:endParaRPr lang="nb-NO" baseline="0" dirty="0"/>
          </a:p>
          <a:p>
            <a:pPr marL="171450" indent="-171450">
              <a:buFont typeface="Arial" panose="020B0604020202020204" pitchFamily="34" charset="0"/>
              <a:buChar char="•"/>
            </a:pPr>
            <a:endParaRPr lang="nb-NO" baseline="0" dirty="0"/>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620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614363" y="342900"/>
            <a:ext cx="5132387" cy="2887663"/>
          </a:xfrm>
          <a:ln/>
        </p:spPr>
      </p:sp>
      <p:sp>
        <p:nvSpPr>
          <p:cNvPr id="19458" name="Rectangle 3"/>
          <p:cNvSpPr>
            <a:spLocks noGrp="1" noChangeArrowheads="1"/>
          </p:cNvSpPr>
          <p:nvPr>
            <p:ph type="body" idx="1"/>
          </p:nvPr>
        </p:nvSpPr>
        <p:spPr>
          <a:xfrm>
            <a:off x="616545" y="3438060"/>
            <a:ext cx="5561417" cy="5686414"/>
          </a:xfrm>
          <a:noFill/>
          <a:ln/>
        </p:spPr>
        <p:txBody>
          <a:bodyPr/>
          <a:lstStyle/>
          <a:p>
            <a:r>
              <a:rPr lang="nb-NO" sz="1400" dirty="0"/>
              <a:t> </a:t>
            </a:r>
          </a:p>
          <a:p>
            <a:pPr marL="0" indent="0">
              <a:buFont typeface="Arial" panose="020B0604020202020204" pitchFamily="34" charset="0"/>
              <a:buNone/>
            </a:pPr>
            <a:endParaRPr lang="nb-NO" sz="1400" dirty="0">
              <a:cs typeface="Arial" panose="020B0604020202020204" pitchFamily="34" charset="0"/>
            </a:endParaRPr>
          </a:p>
        </p:txBody>
      </p:sp>
    </p:spTree>
    <p:extLst>
      <p:ext uri="{BB962C8B-B14F-4D97-AF65-F5344CB8AC3E}">
        <p14:creationId xmlns:p14="http://schemas.microsoft.com/office/powerpoint/2010/main" val="1547571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1058863"/>
            <a:ext cx="5781675" cy="32527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b-NO" dirty="0">
              <a:solidFill>
                <a:srgbClr val="0070C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baseline="0" dirty="0"/>
          </a:p>
          <a:p>
            <a:pPr marL="171450" indent="-171450">
              <a:buFont typeface="Arial" panose="020B0604020202020204" pitchFamily="34" charset="0"/>
              <a:buChar char="•"/>
            </a:pPr>
            <a:endParaRPr lang="nb-NO" baseline="0" dirty="0"/>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04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366713" y="373063"/>
            <a:ext cx="5568950" cy="3133725"/>
          </a:xfrm>
          <a:ln/>
        </p:spPr>
      </p:sp>
      <p:sp>
        <p:nvSpPr>
          <p:cNvPr id="19458" name="Rectangle 3"/>
          <p:cNvSpPr>
            <a:spLocks noGrp="1" noChangeArrowheads="1"/>
          </p:cNvSpPr>
          <p:nvPr>
            <p:ph type="body" idx="1"/>
          </p:nvPr>
        </p:nvSpPr>
        <p:spPr>
          <a:xfrm>
            <a:off x="541154" y="3791818"/>
            <a:ext cx="5227880" cy="5042990"/>
          </a:xfrm>
          <a:noFill/>
          <a:ln/>
        </p:spPr>
        <p:txBody>
          <a:bodyPr/>
          <a:lstStyle/>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r>
              <a:rPr lang="nb-NO" sz="1400" kern="1200" dirty="0">
                <a:solidFill>
                  <a:schemeClr val="tx1"/>
                </a:solidFill>
                <a:effectLst/>
                <a:latin typeface="+mn-lt"/>
                <a:ea typeface="+mn-ea"/>
                <a:cs typeface="+mn-cs"/>
              </a:rPr>
              <a:t> </a:t>
            </a:r>
          </a:p>
          <a:p>
            <a:pPr marL="0" indent="0">
              <a:buFontTx/>
              <a:buNone/>
            </a:pPr>
            <a:endParaRPr lang="nb-NO" sz="14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60917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Disse hjelpespørsmål kan brukes når dere skal vurdere ideer som kommer opp er realiserbare og virksomme. </a:t>
            </a:r>
          </a:p>
          <a:p>
            <a:endParaRPr lang="nb-NO" dirty="0"/>
          </a:p>
        </p:txBody>
      </p:sp>
      <p:sp>
        <p:nvSpPr>
          <p:cNvPr id="4" name="Plassholder for lysbildenummer 3"/>
          <p:cNvSpPr>
            <a:spLocks noGrp="1"/>
          </p:cNvSpPr>
          <p:nvPr>
            <p:ph type="sldNum" sz="quarter" idx="5"/>
          </p:nvPr>
        </p:nvSpPr>
        <p:spPr/>
        <p:txBody>
          <a:bodyPr/>
          <a:lstStyle/>
          <a:p>
            <a:pPr marL="0" marR="0" lvl="0" indent="0" algn="r" defTabSz="902056"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2056"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23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cs typeface="Arial" panose="020B0604020202020204" pitchFamily="34" charset="0"/>
              </a:rPr>
              <a:t>Det kan ta tid å konkretisere en handlingsplan. Dersom man ikke blir ferdige i kartleggingsmøtet, kan gruppene fortsette arbeidet på et senere tidspunkt. </a:t>
            </a:r>
          </a:p>
          <a:p>
            <a:endParaRPr lang="nb-NO" sz="1400" dirty="0">
              <a:cs typeface="Arial" panose="020B0604020202020204" pitchFamily="34" charset="0"/>
            </a:endParaRPr>
          </a:p>
          <a:p>
            <a:r>
              <a:rPr lang="nb-NO" sz="1400" dirty="0">
                <a:cs typeface="Arial" panose="020B0604020202020204" pitchFamily="34" charset="0"/>
              </a:rPr>
              <a:t>I tilfeller der det er nødvendig med tilførsel av ressurser i form av folk eller penger, må ledelsen ved enheten kobles på. Noen tiltak må kanskje også settes inn i budsjettprosess. </a:t>
            </a:r>
          </a:p>
          <a:p>
            <a:endParaRPr lang="nb-NO" sz="1400" dirty="0">
              <a:cs typeface="Arial" panose="020B0604020202020204" pitchFamily="34" charset="0"/>
            </a:endParaRPr>
          </a:p>
          <a:p>
            <a:r>
              <a:rPr lang="nb-NO" sz="1400" dirty="0">
                <a:cs typeface="Arial" panose="020B0604020202020204" pitchFamily="34" charset="0"/>
              </a:rPr>
              <a:t>De som får ansvar for å iverksette tiltak har også ansvar for å inkludere de øvrige i arbeidet og evalueringen av tiltaket. </a:t>
            </a:r>
          </a:p>
          <a:p>
            <a:endParaRPr lang="nb-NO" sz="1400" dirty="0">
              <a:cs typeface="Arial" panose="020B0604020202020204" pitchFamily="34" charset="0"/>
            </a:endParaRPr>
          </a:p>
          <a:p>
            <a:r>
              <a:rPr lang="nb-NO" sz="1400" dirty="0">
                <a:cs typeface="Arial" panose="020B0604020202020204" pitchFamily="34" charset="0"/>
              </a:rPr>
              <a:t>Hvor mange tiltak skal man nedfelle i tiltaksplanen? Dette vurderes i hver enkelt prosess. Husk at det er bedre å ha få tiltak som blir gjennomført, enn mange som ikke blir det. </a:t>
            </a:r>
          </a:p>
          <a:p>
            <a:endParaRPr lang="nb-NO" sz="14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5E713-3660-4A28-87B5-5ACC619D8F5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942975"/>
            <a:ext cx="5768975" cy="3246438"/>
          </a:xfrm>
        </p:spPr>
      </p:sp>
      <p:sp>
        <p:nvSpPr>
          <p:cNvPr id="3" name="Notes Placeholder 2"/>
          <p:cNvSpPr>
            <a:spLocks noGrp="1"/>
          </p:cNvSpPr>
          <p:nvPr>
            <p:ph type="body" idx="1"/>
          </p:nvPr>
        </p:nvSpPr>
        <p:spPr>
          <a:xfrm>
            <a:off x="667550" y="4422423"/>
            <a:ext cx="5340395" cy="5555823"/>
          </a:xfrm>
        </p:spPr>
        <p:txBody>
          <a:bodyPr/>
          <a:lstStyle/>
          <a:p>
            <a:endParaRPr lang="en-US" sz="14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BECE5-E5E3-4DB3-9924-2CD8DA90F849}"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39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44525" y="741363"/>
            <a:ext cx="5445125" cy="3063875"/>
          </a:xfrm>
        </p:spPr>
      </p:sp>
      <p:sp>
        <p:nvSpPr>
          <p:cNvPr id="3" name="Plassholder for notater 2"/>
          <p:cNvSpPr>
            <a:spLocks noGrp="1"/>
          </p:cNvSpPr>
          <p:nvPr>
            <p:ph type="body" idx="1"/>
          </p:nvPr>
        </p:nvSpPr>
        <p:spPr>
          <a:xfrm>
            <a:off x="882342" y="4213947"/>
            <a:ext cx="5023525" cy="5338129"/>
          </a:xfrm>
        </p:spPr>
        <p:txBody>
          <a:bodyPr/>
          <a:lstStyle/>
          <a:p>
            <a:pPr>
              <a:spcAft>
                <a:spcPts val="300"/>
              </a:spcAft>
            </a:pPr>
            <a:endParaRPr lang="nb-NO" dirty="0">
              <a:cs typeface="Arial" panose="020B0604020202020204" pitchFamily="34" charset="0"/>
            </a:endParaRPr>
          </a:p>
          <a:p>
            <a:pPr fontAlgn="base"/>
            <a:r>
              <a:rPr lang="nb-NO" b="1" i="0" u="none" strike="noStrike" kern="1200" dirty="0">
                <a:solidFill>
                  <a:schemeClr val="tx1"/>
                </a:solidFill>
                <a:effectLst/>
                <a:cs typeface="Arial" panose="020B0604020202020204" pitchFamily="34" charset="0"/>
              </a:rPr>
              <a:t>Arbeidsoppgaver</a:t>
            </a:r>
          </a:p>
          <a:p>
            <a:pPr fontAlgn="base"/>
            <a:r>
              <a:rPr lang="nb-NO" b="1" i="0" u="none" strike="noStrike" kern="1200" dirty="0">
                <a:solidFill>
                  <a:schemeClr val="tx1"/>
                </a:solidFill>
                <a:effectLst/>
                <a:cs typeface="Arial" panose="020B0604020202020204" pitchFamily="34" charset="0"/>
              </a:rPr>
              <a:t> - samspillet mellom oss som enkeltpersoner og de arbeidsoppgavene vi har</a:t>
            </a:r>
            <a:endParaRPr lang="nb-NO" b="0" i="0" u="none" strike="noStrike" kern="1200" dirty="0">
              <a:solidFill>
                <a:schemeClr val="tx1"/>
              </a:solidFill>
              <a:effectLst/>
              <a:cs typeface="Arial" panose="020B0604020202020204" pitchFamily="34" charset="0"/>
            </a:endParaRPr>
          </a:p>
          <a:p>
            <a:pPr rtl="0" fontAlgn="base"/>
            <a:r>
              <a:rPr lang="nb-NO" b="0" i="0" u="none" strike="noStrike" kern="1200" dirty="0">
                <a:solidFill>
                  <a:schemeClr val="tx1"/>
                </a:solidFill>
                <a:effectLst/>
                <a:cs typeface="Arial" panose="020B0604020202020204" pitchFamily="34" charset="0"/>
              </a:rPr>
              <a:t>Dette kan for eksempel handle om vår opplevelse av:</a:t>
            </a:r>
          </a:p>
          <a:p>
            <a:pPr marL="171450" indent="-171450" rtl="0" fontAlgn="base">
              <a:buFontTx/>
              <a:buChar char="-"/>
            </a:pPr>
            <a:r>
              <a:rPr lang="nb-NO" dirty="0">
                <a:cs typeface="Arial" panose="020B0604020202020204" pitchFamily="34" charset="0"/>
              </a:rPr>
              <a:t>å</a:t>
            </a:r>
            <a:r>
              <a:rPr lang="nb-NO" b="0" i="0" u="none" strike="noStrike" kern="1200" dirty="0">
                <a:solidFill>
                  <a:schemeClr val="tx1"/>
                </a:solidFill>
                <a:effectLst/>
                <a:cs typeface="Arial" panose="020B0604020202020204" pitchFamily="34" charset="0"/>
              </a:rPr>
              <a:t> ha et meningsfylt arbeid </a:t>
            </a:r>
          </a:p>
          <a:p>
            <a:pPr marL="171450" indent="-171450" rtl="0" fontAlgn="base">
              <a:buFontTx/>
              <a:buChar char="-"/>
            </a:pPr>
            <a:r>
              <a:rPr lang="nb-NO" dirty="0">
                <a:cs typeface="Arial" panose="020B0604020202020204" pitchFamily="34" charset="0"/>
              </a:rPr>
              <a:t>å h</a:t>
            </a:r>
            <a:r>
              <a:rPr lang="nb-NO" b="0" i="0" u="none" strike="noStrike" kern="1200" dirty="0">
                <a:solidFill>
                  <a:schemeClr val="tx1"/>
                </a:solidFill>
                <a:effectLst/>
                <a:cs typeface="Arial" panose="020B0604020202020204" pitchFamily="34" charset="0"/>
              </a:rPr>
              <a:t>a innflytelse over hvordan arbeidsoppgavene skal løses</a:t>
            </a:r>
          </a:p>
          <a:p>
            <a:pPr marL="171450" indent="-171450" rtl="0" fontAlgn="base">
              <a:buFontTx/>
              <a:buChar char="-"/>
            </a:pPr>
            <a:r>
              <a:rPr lang="nb-NO" dirty="0">
                <a:cs typeface="Arial" panose="020B0604020202020204" pitchFamily="34" charset="0"/>
              </a:rPr>
              <a:t>o</a:t>
            </a:r>
            <a:r>
              <a:rPr lang="nb-NO" b="0" i="0" u="none" strike="noStrike" kern="1200" dirty="0">
                <a:solidFill>
                  <a:schemeClr val="tx1"/>
                </a:solidFill>
                <a:effectLst/>
                <a:cs typeface="Arial" panose="020B0604020202020204" pitchFamily="34" charset="0"/>
              </a:rPr>
              <a:t>m jobben gir tilfredshet og arbeidsglede</a:t>
            </a:r>
          </a:p>
          <a:p>
            <a:pPr marL="171450" indent="-171450" rtl="0" fontAlgn="base">
              <a:buFontTx/>
              <a:buChar char="-"/>
            </a:pPr>
            <a:r>
              <a:rPr lang="nb-NO" dirty="0">
                <a:cs typeface="Arial" panose="020B0604020202020204" pitchFamily="34" charset="0"/>
              </a:rPr>
              <a:t>om jobben gir anledning til faglig utvikling </a:t>
            </a:r>
          </a:p>
          <a:p>
            <a:pPr marL="171450" indent="-171450" rtl="0" fontAlgn="base">
              <a:buFontTx/>
              <a:buChar char="-"/>
            </a:pPr>
            <a:r>
              <a:rPr lang="nb-NO" dirty="0">
                <a:cs typeface="Arial" panose="020B0604020202020204" pitchFamily="34" charset="0"/>
              </a:rPr>
              <a:t>å få anvendt kunnskaper og ferdigheter</a:t>
            </a:r>
            <a:endParaRPr lang="nb-NO" b="0" i="0" u="none" strike="noStrike" kern="1200" dirty="0">
              <a:solidFill>
                <a:schemeClr val="tx1"/>
              </a:solidFill>
              <a:effectLst/>
              <a:cs typeface="Arial" panose="020B0604020202020204" pitchFamily="34" charset="0"/>
            </a:endParaRPr>
          </a:p>
          <a:p>
            <a:pPr rtl="0" fontAlgn="base"/>
            <a:endParaRPr lang="nb-NO" b="0" i="0" kern="1200" dirty="0">
              <a:solidFill>
                <a:schemeClr val="tx1"/>
              </a:solidFill>
              <a:effectLst/>
              <a:cs typeface="Arial" panose="020B0604020202020204" pitchFamily="34" charset="0"/>
            </a:endParaRPr>
          </a:p>
          <a:p>
            <a:pPr rtl="0" fontAlgn="base"/>
            <a:r>
              <a:rPr lang="nb-NO" b="1" i="0" u="none" strike="noStrike" kern="1200" dirty="0">
                <a:solidFill>
                  <a:schemeClr val="tx1"/>
                </a:solidFill>
                <a:effectLst/>
                <a:cs typeface="Arial" panose="020B0604020202020204" pitchFamily="34" charset="0"/>
              </a:rPr>
              <a:t>Sosiale relasjoner </a:t>
            </a:r>
          </a:p>
          <a:p>
            <a:pPr rtl="0" fontAlgn="base"/>
            <a:r>
              <a:rPr lang="nb-NO" b="1" i="0" u="none" strike="noStrike" kern="1200" dirty="0">
                <a:solidFill>
                  <a:schemeClr val="tx1"/>
                </a:solidFill>
                <a:effectLst/>
                <a:cs typeface="Arial" panose="020B0604020202020204" pitchFamily="34" charset="0"/>
              </a:rPr>
              <a:t> - samspillet mellom personer</a:t>
            </a:r>
            <a:endParaRPr lang="en-US" b="1" i="0" kern="1200" dirty="0">
              <a:solidFill>
                <a:schemeClr val="tx1"/>
              </a:solidFill>
              <a:effectLst/>
              <a:cs typeface="Arial" panose="020B0604020202020204" pitchFamily="34" charset="0"/>
            </a:endParaRPr>
          </a:p>
          <a:p>
            <a:pPr rtl="0" fontAlgn="base"/>
            <a:r>
              <a:rPr lang="nb-NO" b="0" i="0" u="none" strike="noStrike" kern="1200" dirty="0">
                <a:solidFill>
                  <a:schemeClr val="tx1"/>
                </a:solidFill>
                <a:effectLst/>
                <a:cs typeface="Arial" panose="020B0604020202020204" pitchFamily="34" charset="0"/>
              </a:rPr>
              <a:t>Dette kan for eksempel handle vår opplevelse av: </a:t>
            </a:r>
          </a:p>
          <a:p>
            <a:pPr marL="171450" indent="-171450" rtl="0" fontAlgn="base">
              <a:buFontTx/>
              <a:buChar char="-"/>
            </a:pPr>
            <a:r>
              <a:rPr lang="nb-NO" dirty="0">
                <a:cs typeface="Arial" panose="020B0604020202020204" pitchFamily="34" charset="0"/>
              </a:rPr>
              <a:t>s</a:t>
            </a:r>
            <a:r>
              <a:rPr lang="nb-NO" b="0" i="0" u="none" strike="noStrike" kern="1200" dirty="0">
                <a:solidFill>
                  <a:schemeClr val="tx1"/>
                </a:solidFill>
                <a:effectLst/>
                <a:cs typeface="Arial" panose="020B0604020202020204" pitchFamily="34" charset="0"/>
              </a:rPr>
              <a:t>amarbeid og fellesskap med kolleger</a:t>
            </a:r>
            <a:r>
              <a:rPr lang="en-US" b="0" i="0" kern="1200" dirty="0">
                <a:solidFill>
                  <a:schemeClr val="tx1"/>
                </a:solidFill>
                <a:effectLst/>
                <a:cs typeface="Arial" panose="020B0604020202020204" pitchFamily="34" charset="0"/>
              </a:rPr>
              <a:t>​</a:t>
            </a:r>
            <a:endParaRPr lang="en-US" dirty="0">
              <a:cs typeface="Arial" panose="020B0604020202020204" pitchFamily="34" charset="0"/>
            </a:endParaRPr>
          </a:p>
          <a:p>
            <a:pPr marL="171450" indent="-171450" rtl="0" fontAlgn="base">
              <a:buFontTx/>
              <a:buChar char="-"/>
            </a:pPr>
            <a:r>
              <a:rPr lang="en-US" dirty="0">
                <a:cs typeface="Arial" panose="020B0604020202020204" pitchFamily="34" charset="0"/>
              </a:rPr>
              <a:t>a</a:t>
            </a:r>
            <a:r>
              <a:rPr lang="nb-NO" dirty="0" err="1">
                <a:cs typeface="Arial" panose="020B0604020202020204" pitchFamily="34" charset="0"/>
              </a:rPr>
              <a:t>rbeidsk</a:t>
            </a:r>
            <a:r>
              <a:rPr lang="nb-NO" b="0" i="0" kern="1200" dirty="0" err="1">
                <a:solidFill>
                  <a:schemeClr val="tx1"/>
                </a:solidFill>
                <a:effectLst/>
                <a:cs typeface="Arial" panose="020B0604020202020204" pitchFamily="34" charset="0"/>
              </a:rPr>
              <a:t>lima</a:t>
            </a:r>
            <a:r>
              <a:rPr lang="nb-NO" b="0" i="0" kern="1200" dirty="0">
                <a:solidFill>
                  <a:schemeClr val="tx1"/>
                </a:solidFill>
                <a:effectLst/>
                <a:cs typeface="Arial" panose="020B0604020202020204" pitchFamily="34" charset="0"/>
              </a:rPr>
              <a:t> og kommunikasjon</a:t>
            </a:r>
          </a:p>
          <a:p>
            <a:pPr marL="171450" indent="-171450" rtl="0" fontAlgn="base">
              <a:buFontTx/>
              <a:buChar char="-"/>
            </a:pPr>
            <a:r>
              <a:rPr lang="nb-NO" b="0" i="0" u="none" strike="noStrike" kern="1200" dirty="0">
                <a:solidFill>
                  <a:schemeClr val="tx1"/>
                </a:solidFill>
                <a:effectLst/>
                <a:cs typeface="Arial" panose="020B0604020202020204" pitchFamily="34" charset="0"/>
              </a:rPr>
              <a:t>relasjon til ledelsen</a:t>
            </a:r>
            <a:endParaRPr lang="en-US" dirty="0">
              <a:cs typeface="Arial" panose="020B0604020202020204" pitchFamily="34" charset="0"/>
            </a:endParaRPr>
          </a:p>
          <a:p>
            <a:pPr marL="171450" indent="-171450" rtl="0" fontAlgn="base">
              <a:buFontTx/>
              <a:buChar char="-"/>
            </a:pPr>
            <a:r>
              <a:rPr lang="en-US" b="0" i="0" u="none" strike="noStrike" kern="1200" dirty="0">
                <a:solidFill>
                  <a:schemeClr val="tx1"/>
                </a:solidFill>
                <a:effectLst/>
                <a:cs typeface="Arial" panose="020B0604020202020204" pitchFamily="34" charset="0"/>
              </a:rPr>
              <a:t>å </a:t>
            </a:r>
            <a:r>
              <a:rPr lang="nb-NO" b="0" i="0" u="none" strike="noStrike" kern="1200" dirty="0">
                <a:solidFill>
                  <a:schemeClr val="tx1"/>
                </a:solidFill>
                <a:effectLst/>
                <a:cs typeface="Arial" panose="020B0604020202020204" pitchFamily="34" charset="0"/>
              </a:rPr>
              <a:t>bli anerkjent for vår innsats</a:t>
            </a:r>
            <a:r>
              <a:rPr lang="en-US" b="0" i="0" kern="1200" dirty="0">
                <a:solidFill>
                  <a:schemeClr val="tx1"/>
                </a:solidFill>
                <a:effectLst/>
                <a:cs typeface="Arial" panose="020B0604020202020204" pitchFamily="34" charset="0"/>
              </a:rPr>
              <a:t>​</a:t>
            </a:r>
          </a:p>
          <a:p>
            <a:pPr rtl="0" fontAlgn="base"/>
            <a:endParaRPr lang="en-US" b="0" i="0" kern="1200" dirty="0">
              <a:solidFill>
                <a:schemeClr val="tx1"/>
              </a:solidFill>
              <a:effectLst/>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b-NO" b="0" i="0" kern="1200" dirty="0">
                <a:solidFill>
                  <a:schemeClr val="tx1"/>
                </a:solidFill>
                <a:effectLst/>
                <a:cs typeface="Arial" panose="020B0604020202020204" pitchFamily="34" charset="0"/>
              </a:rPr>
              <a:t>​</a:t>
            </a:r>
            <a:r>
              <a:rPr lang="nb-NO" b="1" dirty="0">
                <a:cs typeface="Arial" panose="020B0604020202020204" pitchFamily="34" charset="0"/>
              </a:rPr>
              <a:t>Organisatoriske rammer</a:t>
            </a:r>
            <a:r>
              <a:rPr lang="nb-NO" b="1" i="0" u="none" strike="noStrike" kern="1200" dirty="0">
                <a:solidFill>
                  <a:schemeClr val="tx1"/>
                </a:solidFill>
                <a:effectLst/>
                <a:cs typeface="Arial" panose="020B0604020202020204" pitchFamily="34" charset="0"/>
              </a:rPr>
              <a:t> (organisatorisk arbeidsmiljø) - s</a:t>
            </a:r>
            <a:r>
              <a:rPr lang="nb-NO" b="1" dirty="0">
                <a:cs typeface="Arial" panose="020B0604020202020204" pitchFamily="34" charset="0"/>
              </a:rPr>
              <a:t>amspillet mellom person - og </a:t>
            </a:r>
            <a:r>
              <a:rPr lang="nb-NO" b="1" i="0" u="none" strike="noStrike" kern="1200" dirty="0">
                <a:solidFill>
                  <a:schemeClr val="tx1"/>
                </a:solidFill>
                <a:effectLst/>
                <a:cs typeface="Arial" panose="020B0604020202020204" pitchFamily="34" charset="0"/>
              </a:rPr>
              <a:t>strukturelle og formelle forhold i </a:t>
            </a:r>
            <a:r>
              <a:rPr lang="nb-NO" b="1" dirty="0">
                <a:cs typeface="Arial" panose="020B0604020202020204" pitchFamily="34" charset="0"/>
              </a:rPr>
              <a:t>organisasjonen</a:t>
            </a:r>
          </a:p>
          <a:p>
            <a:pPr fontAlgn="base">
              <a:defRPr/>
            </a:pPr>
            <a:r>
              <a:rPr lang="nb-NO" b="0" i="0" u="none" strike="noStrike" kern="1200" dirty="0">
                <a:solidFill>
                  <a:schemeClr val="tx1"/>
                </a:solidFill>
                <a:effectLst/>
                <a:cs typeface="Arial" panose="020B0604020202020204" pitchFamily="34" charset="0"/>
              </a:rPr>
              <a:t>Dette kan for eksempel handle vår opplevelse av hvordan</a:t>
            </a:r>
          </a:p>
          <a:p>
            <a:pPr marL="171450" indent="-171450" fontAlgn="base">
              <a:buFontTx/>
              <a:buChar char="-"/>
              <a:defRPr/>
            </a:pPr>
            <a:r>
              <a:rPr lang="nb-NO" dirty="0">
                <a:cs typeface="Arial" panose="020B0604020202020204" pitchFamily="34" charset="0"/>
              </a:rPr>
              <a:t>e</a:t>
            </a:r>
            <a:r>
              <a:rPr lang="nb-NO" b="0" i="0" u="none" strike="noStrike" kern="1200" dirty="0">
                <a:solidFill>
                  <a:schemeClr val="tx1"/>
                </a:solidFill>
                <a:effectLst/>
                <a:cs typeface="Arial" panose="020B0604020202020204" pitchFamily="34" charset="0"/>
              </a:rPr>
              <a:t>nheter, grupper, team ol er organisert</a:t>
            </a:r>
          </a:p>
          <a:p>
            <a:pPr marL="171450" indent="-171450" fontAlgn="base">
              <a:buFontTx/>
              <a:buChar char="-"/>
              <a:defRPr/>
            </a:pPr>
            <a:r>
              <a:rPr lang="nb-NO" b="0" i="0" u="none" strike="noStrike" kern="1200" dirty="0">
                <a:solidFill>
                  <a:schemeClr val="tx1"/>
                </a:solidFill>
                <a:effectLst/>
                <a:cs typeface="Arial" panose="020B0604020202020204" pitchFamily="34" charset="0"/>
              </a:rPr>
              <a:t>formelle kanaler for kommunikasjon og medvirkning fungerer</a:t>
            </a:r>
          </a:p>
          <a:p>
            <a:pPr marL="171450" indent="-171450" fontAlgn="base">
              <a:buFontTx/>
              <a:buChar char="-"/>
              <a:defRPr/>
            </a:pPr>
            <a:r>
              <a:rPr lang="nb-NO" dirty="0">
                <a:cs typeface="Arial" panose="020B0604020202020204" pitchFamily="34" charset="0"/>
              </a:rPr>
              <a:t>Informasjonsflyten fungerer</a:t>
            </a:r>
          </a:p>
          <a:p>
            <a:pPr marL="171450" indent="-171450" fontAlgn="base">
              <a:buFontTx/>
              <a:buChar char="-"/>
              <a:defRPr/>
            </a:pPr>
            <a:r>
              <a:rPr lang="nb-NO" dirty="0">
                <a:cs typeface="Arial" panose="020B0604020202020204" pitchFamily="34" charset="0"/>
              </a:rPr>
              <a:t>f</a:t>
            </a:r>
            <a:r>
              <a:rPr lang="nb-NO" b="0" i="0" u="none" strike="noStrike" kern="1200" dirty="0">
                <a:solidFill>
                  <a:schemeClr val="tx1"/>
                </a:solidFill>
                <a:effectLst/>
                <a:cs typeface="Arial" panose="020B0604020202020204" pitchFamily="34" charset="0"/>
              </a:rPr>
              <a:t>ormelle retningslinjer og rutiner fungerer</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1700" y="376238"/>
            <a:ext cx="4611688" cy="2595562"/>
          </a:xfrm>
        </p:spPr>
      </p:sp>
      <p:sp>
        <p:nvSpPr>
          <p:cNvPr id="3" name="Plassholder for notater 2"/>
          <p:cNvSpPr>
            <a:spLocks noGrp="1"/>
          </p:cNvSpPr>
          <p:nvPr>
            <p:ph type="body" idx="1"/>
          </p:nvPr>
        </p:nvSpPr>
        <p:spPr>
          <a:xfrm>
            <a:off x="601868" y="3114593"/>
            <a:ext cx="5666492" cy="6299969"/>
          </a:xfrm>
        </p:spPr>
        <p:txBody>
          <a:bodyPr/>
          <a:lstStyle/>
          <a:p>
            <a:r>
              <a:rPr lang="nb-NO" dirty="0">
                <a:cs typeface="Arial" panose="020B0604020202020204" pitchFamily="34" charset="0"/>
              </a:rPr>
              <a:t>Statens arbeidsmiljøinstitutt (2018) sier at tiltakene er treffsikre når de tar utgangspunkt i den konkrete arbeidsplassen, baseres på kunnskap om hva som virker og iverksettes systematisk.  </a:t>
            </a:r>
            <a:endParaRPr lang="nb-NO" b="1" dirty="0">
              <a:cs typeface="Arial" panose="020B0604020202020204" pitchFamily="34" charset="0"/>
            </a:endParaRPr>
          </a:p>
          <a:p>
            <a:endParaRPr lang="nb-NO" sz="800" b="1" dirty="0">
              <a:cs typeface="Arial" panose="020B0604020202020204" pitchFamily="34" charset="0"/>
            </a:endParaRPr>
          </a:p>
          <a:p>
            <a:r>
              <a:rPr lang="nb-NO" b="1" dirty="0">
                <a:cs typeface="Arial" panose="020B0604020202020204" pitchFamily="34" charset="0"/>
              </a:rPr>
              <a:t>Balanse mellom innsats og belønning</a:t>
            </a:r>
          </a:p>
          <a:p>
            <a:r>
              <a:rPr lang="nb-NO" dirty="0">
                <a:cs typeface="Arial" panose="020B0604020202020204" pitchFamily="34" charset="0"/>
              </a:rPr>
              <a:t>Man må føle at man får igjen for den innsatsen man legger ned. Mye viktigere enn lønn er da anerkjennelse, positive utfordringer, mulighet for utvikling.</a:t>
            </a:r>
          </a:p>
          <a:p>
            <a:endParaRPr lang="nb-NO" sz="800" b="1" dirty="0">
              <a:cs typeface="Arial" panose="020B0604020202020204" pitchFamily="34" charset="0"/>
            </a:endParaRPr>
          </a:p>
          <a:p>
            <a:r>
              <a:rPr lang="nb-NO" b="1" dirty="0">
                <a:cs typeface="Arial" panose="020B0604020202020204" pitchFamily="34" charset="0"/>
              </a:rPr>
              <a:t>Rolleklarhet</a:t>
            </a:r>
            <a:endParaRPr lang="nb-NO" dirty="0">
              <a:cs typeface="Arial" panose="020B0604020202020204" pitchFamily="34" charset="0"/>
            </a:endParaRPr>
          </a:p>
          <a:p>
            <a:r>
              <a:rPr lang="nb-NO" b="0" i="0" dirty="0">
                <a:effectLst/>
              </a:rPr>
              <a:t>Rolleuklarhet viser til mangel på tydelige mål og forventninger til jobben man skal utføre. Rollekonflikt vil si at man møter ulike krav i arbeidet som ikke lar seg forene. </a:t>
            </a:r>
          </a:p>
          <a:p>
            <a:r>
              <a:rPr lang="nb-NO" dirty="0">
                <a:cs typeface="Arial" panose="020B0604020202020204" pitchFamily="34" charset="0"/>
              </a:rPr>
              <a:t>Det å være utsatt for rolleuklarhet og/eller rollekonflikt på jobb er ikke bra for arbeidstakeren og det er ikke bra for virksomheten. Det kan være et uttrykk for dårlig organisering og planlegging.</a:t>
            </a:r>
          </a:p>
          <a:p>
            <a:endParaRPr lang="nb-NO" sz="800" b="1" dirty="0">
              <a:cs typeface="Arial" panose="020B0604020202020204" pitchFamily="34" charset="0"/>
            </a:endParaRPr>
          </a:p>
          <a:p>
            <a:r>
              <a:rPr lang="nb-NO" b="1" dirty="0">
                <a:cs typeface="Arial" panose="020B0604020202020204" pitchFamily="34" charset="0"/>
              </a:rPr>
              <a:t>Balanse mellom krav og kontroll over eget arbeid</a:t>
            </a:r>
          </a:p>
          <a:p>
            <a:pPr lvl="0">
              <a:defRPr/>
            </a:pPr>
            <a:r>
              <a:rPr lang="nb-NO" dirty="0">
                <a:cs typeface="Arial" panose="020B0604020202020204" pitchFamily="34" charset="0"/>
              </a:rPr>
              <a:t>Vi stiller krav til oss selv og vi mottar krav fra andre. Mulighet for egenkontroll og innflytelse i arbeidet kan veie opp for de kravene som stilles. God balanse gir jobbengasjement, tilhørighet, arbeidsglede og bidrar til en sunn arbeidssituasjon.</a:t>
            </a:r>
          </a:p>
          <a:p>
            <a:endParaRPr lang="nb-NO" sz="800" dirty="0">
              <a:cs typeface="Arial" panose="020B0604020202020204" pitchFamily="34" charset="0"/>
            </a:endParaRPr>
          </a:p>
          <a:p>
            <a:r>
              <a:rPr lang="nb-NO" b="1" dirty="0">
                <a:cs typeface="Arial" panose="020B0604020202020204" pitchFamily="34" charset="0"/>
              </a:rPr>
              <a:t>Ledelsesfaktorer</a:t>
            </a:r>
          </a:p>
          <a:p>
            <a:r>
              <a:rPr lang="nb-NO" dirty="0">
                <a:cs typeface="Arial" panose="020B0604020202020204" pitchFamily="34" charset="0"/>
              </a:rPr>
              <a:t>Rettferdig, støttende og bemyndigende ledelse virker og har vist seg å være viktig hos de som lykkes. Bemyndigende ledelse innebærer at man ikke bare delegerer ansvar og oppgaver, men også muligheter til å lykkes, og de ressursene som kreves. </a:t>
            </a:r>
          </a:p>
          <a:p>
            <a:endParaRPr lang="nb-NO" sz="800" dirty="0">
              <a:cs typeface="Arial" panose="020B0604020202020204" pitchFamily="34" charset="0"/>
            </a:endParaRPr>
          </a:p>
          <a:p>
            <a:r>
              <a:rPr lang="nb-NO" b="1" dirty="0">
                <a:cs typeface="Arial" panose="020B0604020202020204" pitchFamily="34" charset="0"/>
              </a:rPr>
              <a:t>Forutsigbarhet </a:t>
            </a:r>
          </a:p>
          <a:p>
            <a:r>
              <a:rPr lang="nb-NO" dirty="0">
                <a:cs typeface="Arial" panose="020B0604020202020204" pitchFamily="34" charset="0"/>
              </a:rPr>
              <a:t>Forutsigbarhet er ekstra viktig når det er usikkerhet og omstilling. I tider med omstilling og endringsbehov, så kan tegn overfortolkes og rykter og antagelser kan oppstå. Man kan oppleve jobbusikkerhet. I slike perioder er det viktig at man fokuserer på å skape forutsigbarhet gjennom god kommunikasjon  og informasjon.</a:t>
            </a:r>
          </a:p>
          <a:p>
            <a:endParaRPr lang="nb-NO" sz="800" dirty="0">
              <a:cs typeface="Arial" panose="020B0604020202020204" pitchFamily="34" charset="0"/>
            </a:endParaRPr>
          </a:p>
          <a:p>
            <a:r>
              <a:rPr lang="nb-NO" b="1" dirty="0">
                <a:cs typeface="Arial" panose="020B0604020202020204" pitchFamily="34" charset="0"/>
              </a:rPr>
              <a:t>Kultur og samarbeidsklima</a:t>
            </a:r>
          </a:p>
          <a:p>
            <a:r>
              <a:rPr lang="nb-NO" dirty="0">
                <a:cs typeface="Arial" panose="020B0604020202020204" pitchFamily="34" charset="0"/>
              </a:rPr>
              <a:t>Godt arbeidsklima </a:t>
            </a:r>
            <a:r>
              <a:rPr lang="nb-NO" b="0" i="0" dirty="0">
                <a:solidFill>
                  <a:srgbClr val="3D3D3D"/>
                </a:solidFill>
                <a:effectLst/>
                <a:latin typeface="open-sans"/>
              </a:rPr>
              <a:t>kjennetegnes ved å være oppmuntrende, støttende og behagelig.</a:t>
            </a:r>
            <a:endParaRPr lang="nb-NO" dirty="0">
              <a:cs typeface="Arial" panose="020B0604020202020204" pitchFamily="34" charset="0"/>
            </a:endParaRPr>
          </a:p>
          <a:p>
            <a:endParaRPr lang="nb-NO" dirty="0">
              <a:cs typeface="Arial" panose="020B0604020202020204" pitchFamily="34" charset="0"/>
            </a:endParaRPr>
          </a:p>
          <a:p>
            <a:endParaRPr lang="nb-NO" dirty="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400FC-BC07-4158-AF9C-747B44E34D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E96EBD53-EE74-46F8-A263-49B27C052F31}"/>
              </a:ext>
            </a:extLst>
          </p:cNvPr>
          <p:cNvSpPr txBox="1"/>
          <p:nvPr/>
        </p:nvSpPr>
        <p:spPr>
          <a:xfrm>
            <a:off x="601868" y="9414561"/>
            <a:ext cx="5440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https://stami.no/hva-er-arbeidsmiljo/hva-er-psykososialt-arbeidsmiljo/</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Hvordan bedre arbeidsmiljøet? 5 råd fra </a:t>
            </a: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STAMI</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3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xfrm>
            <a:off x="592138" y="557213"/>
            <a:ext cx="4819650" cy="2711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Plassholder for notater 2"/>
          <p:cNvSpPr>
            <a:spLocks noGrp="1"/>
          </p:cNvSpPr>
          <p:nvPr>
            <p:ph type="body" idx="1"/>
          </p:nvPr>
        </p:nvSpPr>
        <p:spPr bwMode="auto">
          <a:xfrm>
            <a:off x="591772" y="3742795"/>
            <a:ext cx="5373713" cy="57295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07">
              <a:spcBef>
                <a:spcPct val="0"/>
              </a:spcBef>
              <a:spcAft>
                <a:spcPts val="600"/>
              </a:spcAft>
              <a:defRPr/>
            </a:pPr>
            <a:endParaRPr lang="nb-NO" altLang="nb-NO" sz="14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defTabSz="914307">
              <a:spcBef>
                <a:spcPct val="0"/>
              </a:spcBef>
              <a:spcAft>
                <a:spcPts val="600"/>
              </a:spcAft>
              <a:defRPr/>
            </a:pPr>
            <a:endParaRPr lang="nb-NO" altLang="nb-NO" sz="1400" dirty="0"/>
          </a:p>
        </p:txBody>
      </p:sp>
      <p:sp>
        <p:nvSpPr>
          <p:cNvPr id="8196" name="Plassholder for lysbilde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73" indent="-285721">
              <a:defRPr>
                <a:solidFill>
                  <a:schemeClr val="tx1"/>
                </a:solidFill>
                <a:latin typeface="Calibri" panose="020F0502020204030204" pitchFamily="34" charset="0"/>
              </a:defRPr>
            </a:lvl2pPr>
            <a:lvl3pPr marL="1142883" indent="-228577">
              <a:defRPr>
                <a:solidFill>
                  <a:schemeClr val="tx1"/>
                </a:solidFill>
                <a:latin typeface="Calibri" panose="020F0502020204030204" pitchFamily="34" charset="0"/>
              </a:defRPr>
            </a:lvl3pPr>
            <a:lvl4pPr marL="1600036" indent="-228577">
              <a:defRPr>
                <a:solidFill>
                  <a:schemeClr val="tx1"/>
                </a:solidFill>
                <a:latin typeface="Calibri" panose="020F0502020204030204" pitchFamily="34" charset="0"/>
              </a:defRPr>
            </a:lvl4pPr>
            <a:lvl5pPr marL="2057189" indent="-228577">
              <a:defRPr>
                <a:solidFill>
                  <a:schemeClr val="tx1"/>
                </a:solidFill>
                <a:latin typeface="Calibri" panose="020F0502020204030204" pitchFamily="34" charset="0"/>
              </a:defRPr>
            </a:lvl5pPr>
            <a:lvl6pPr marL="2514343" indent="-228577" eaLnBrk="0" fontAlgn="base" hangingPunct="0">
              <a:spcBef>
                <a:spcPct val="0"/>
              </a:spcBef>
              <a:spcAft>
                <a:spcPct val="0"/>
              </a:spcAft>
              <a:defRPr>
                <a:solidFill>
                  <a:schemeClr val="tx1"/>
                </a:solidFill>
                <a:latin typeface="Calibri" panose="020F0502020204030204" pitchFamily="34" charset="0"/>
              </a:defRPr>
            </a:lvl6pPr>
            <a:lvl7pPr marL="2971496" indent="-228577" eaLnBrk="0" fontAlgn="base" hangingPunct="0">
              <a:spcBef>
                <a:spcPct val="0"/>
              </a:spcBef>
              <a:spcAft>
                <a:spcPct val="0"/>
              </a:spcAft>
              <a:defRPr>
                <a:solidFill>
                  <a:schemeClr val="tx1"/>
                </a:solidFill>
                <a:latin typeface="Calibri" panose="020F0502020204030204" pitchFamily="34" charset="0"/>
              </a:defRPr>
            </a:lvl7pPr>
            <a:lvl8pPr marL="3428649" indent="-228577" eaLnBrk="0" fontAlgn="base" hangingPunct="0">
              <a:spcBef>
                <a:spcPct val="0"/>
              </a:spcBef>
              <a:spcAft>
                <a:spcPct val="0"/>
              </a:spcAft>
              <a:defRPr>
                <a:solidFill>
                  <a:schemeClr val="tx1"/>
                </a:solidFill>
                <a:latin typeface="Calibri" panose="020F0502020204030204" pitchFamily="34" charset="0"/>
              </a:defRPr>
            </a:lvl8pPr>
            <a:lvl9pPr marL="3885802" indent="-22857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65BAE9-0B04-4C3A-B5CB-CC3BDD917913}" type="slidenum">
              <a:rPr kumimoji="0" lang="nb-NO" alt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b-NO" alt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379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614363" y="342900"/>
            <a:ext cx="5130800" cy="2887663"/>
          </a:xfrm>
          <a:ln/>
        </p:spPr>
      </p:sp>
      <p:sp>
        <p:nvSpPr>
          <p:cNvPr id="19458" name="Rectangle 3"/>
          <p:cNvSpPr>
            <a:spLocks noGrp="1" noChangeArrowheads="1"/>
          </p:cNvSpPr>
          <p:nvPr>
            <p:ph type="body" idx="1"/>
          </p:nvPr>
        </p:nvSpPr>
        <p:spPr>
          <a:xfrm>
            <a:off x="484429" y="3569098"/>
            <a:ext cx="5829529" cy="5907214"/>
          </a:xfrm>
          <a:noFill/>
          <a:ln/>
        </p:spPr>
        <p:txBody>
          <a:bodyPr/>
          <a:lstStyle/>
          <a:p>
            <a:pPr marL="171450" indent="-171450">
              <a:spcAft>
                <a:spcPts val="600"/>
              </a:spcAft>
              <a:buFont typeface="Arial" panose="020B0604020202020204" pitchFamily="34" charset="0"/>
              <a:buChar char="-"/>
            </a:pPr>
            <a:r>
              <a:rPr lang="nb-NO" sz="1400" baseline="0" dirty="0">
                <a:cs typeface="Arial" panose="020B0604020202020204" pitchFamily="34" charset="0"/>
              </a:rPr>
              <a:t>Gjennomsnittlig svarprosent i </a:t>
            </a:r>
            <a:r>
              <a:rPr lang="nb-NO" sz="1400" dirty="0">
                <a:cs typeface="Arial" panose="020B0604020202020204" pitchFamily="34" charset="0"/>
              </a:rPr>
              <a:t>U&amp;H-</a:t>
            </a:r>
            <a:r>
              <a:rPr lang="nb-NO" sz="1400" baseline="0" dirty="0">
                <a:cs typeface="Arial" panose="020B0604020202020204" pitchFamily="34" charset="0"/>
              </a:rPr>
              <a:t>sektoren er </a:t>
            </a:r>
            <a:r>
              <a:rPr lang="nb-NO" sz="1400" b="1" i="0" u="none" strike="noStrike" kern="1200" dirty="0">
                <a:solidFill>
                  <a:schemeClr val="tx1"/>
                </a:solidFill>
                <a:effectLst/>
                <a:ea typeface="+mn-ea"/>
                <a:cs typeface="+mn-cs"/>
              </a:rPr>
              <a:t>67</a:t>
            </a:r>
            <a:r>
              <a:rPr lang="nb-NO" sz="1400" baseline="0" dirty="0">
                <a:cs typeface="Arial" panose="020B0604020202020204" pitchFamily="34" charset="0"/>
              </a:rPr>
              <a:t>%</a:t>
            </a:r>
            <a:endParaRPr lang="nb-NO" sz="1400" dirty="0">
              <a:cs typeface="Arial" panose="020B0604020202020204" pitchFamily="34" charset="0"/>
            </a:endParaRPr>
          </a:p>
          <a:p>
            <a:pPr marL="171450" indent="-171450">
              <a:spcAft>
                <a:spcPts val="600"/>
              </a:spcAft>
              <a:buFont typeface="Arial" panose="020B0604020202020204" pitchFamily="34" charset="0"/>
              <a:buChar char="-"/>
            </a:pPr>
            <a:endParaRPr lang="nb-NO" sz="1400" dirty="0">
              <a:cs typeface="Arial" panose="020B0604020202020204" pitchFamily="34" charset="0"/>
            </a:endParaRPr>
          </a:p>
          <a:p>
            <a:pPr marL="171450" indent="-171450">
              <a:spcAft>
                <a:spcPts val="600"/>
              </a:spcAft>
              <a:buFont typeface="Arial" panose="020B0604020202020204" pitchFamily="34" charset="0"/>
              <a:buChar char="-"/>
            </a:pPr>
            <a:r>
              <a:rPr lang="nb-NO" sz="1400" dirty="0">
                <a:cs typeface="Arial" panose="020B0604020202020204" pitchFamily="34" charset="0"/>
              </a:rPr>
              <a:t>Svarprosenter</a:t>
            </a:r>
            <a:r>
              <a:rPr lang="nb-NO" sz="1400" baseline="0" dirty="0">
                <a:cs typeface="Arial" panose="020B0604020202020204" pitchFamily="34" charset="0"/>
              </a:rPr>
              <a:t> er beregnet ut fra registerdata for kjønn, stillingskategori og stillingsandel.</a:t>
            </a:r>
          </a:p>
          <a:p>
            <a:pPr marL="172213" indent="-172213">
              <a:spcAft>
                <a:spcPts val="600"/>
              </a:spcAft>
              <a:buFontTx/>
              <a:buChar char="-"/>
            </a:pPr>
            <a:r>
              <a:rPr lang="nb-NO" sz="1400" baseline="0" dirty="0">
                <a:cs typeface="Arial" panose="020B0604020202020204" pitchFamily="34" charset="0"/>
              </a:rPr>
              <a:t>Selvrapportering ligger til grunn for evt. svarprosent der kategorien fast/midlertidig ansatt brukes.</a:t>
            </a:r>
          </a:p>
          <a:p>
            <a:pPr>
              <a:spcAft>
                <a:spcPts val="600"/>
              </a:spcAft>
            </a:pPr>
            <a:endParaRPr lang="nb-NO" sz="1400" dirty="0">
              <a:cs typeface="Arial" panose="020B0604020202020204" pitchFamily="34" charset="0"/>
            </a:endParaRPr>
          </a:p>
          <a:p>
            <a:pPr>
              <a:spcAft>
                <a:spcPts val="600"/>
              </a:spcAft>
            </a:pPr>
            <a:r>
              <a:rPr lang="nb-NO" sz="1400" dirty="0">
                <a:cs typeface="Arial" panose="020B0604020202020204" pitchFamily="34" charset="0"/>
              </a:rPr>
              <a:t>I følgende tilfeller er besvarelser slettet fra datamaterialet:</a:t>
            </a:r>
          </a:p>
          <a:p>
            <a:pPr marL="172213" indent="-172213">
              <a:spcAft>
                <a:spcPts val="600"/>
              </a:spcAft>
              <a:buFontTx/>
              <a:buChar char="-"/>
            </a:pPr>
            <a:r>
              <a:rPr lang="nb-NO" sz="1400" dirty="0">
                <a:cs typeface="Arial" panose="020B0604020202020204" pitchFamily="34" charset="0"/>
              </a:rPr>
              <a:t>Ikke gitt samtykke. Samtykke skal gis til å delta i arbeidsmiljøundersøkelsen, oppbevaring av data for sammenligning fremover i tid og forskning. I tilfeller der det ikke gis samtykke til at data oppbevares over tid til sammenligning eller forskning, slettes besvarelsen rett etter at rapport til institusjonen er utarbeidet.</a:t>
            </a:r>
          </a:p>
          <a:p>
            <a:pPr marL="172213" indent="-172213">
              <a:spcAft>
                <a:spcPts val="600"/>
              </a:spcAft>
              <a:buFontTx/>
              <a:buChar char="-"/>
            </a:pPr>
            <a:r>
              <a:rPr lang="nb-NO" sz="1400" dirty="0">
                <a:cs typeface="Arial" panose="020B0604020202020204" pitchFamily="34" charset="0"/>
              </a:rPr>
              <a:t>Der respondenten ikke har trykket på «knappen» «ferdig» på siste side.</a:t>
            </a:r>
          </a:p>
          <a:p>
            <a:pPr marL="172213" indent="-172213">
              <a:spcAft>
                <a:spcPts val="600"/>
              </a:spcAft>
              <a:buFontTx/>
              <a:buChar char="-"/>
            </a:pPr>
            <a:r>
              <a:rPr lang="nb-NO" sz="1400" dirty="0">
                <a:cs typeface="Arial" panose="020B0604020202020204" pitchFamily="34" charset="0"/>
              </a:rPr>
              <a:t>Mindre enn en skala er besvart, dette er i praksis en tom besvarelse.</a:t>
            </a:r>
            <a:endParaRPr lang="nb-NO" sz="1400" baseline="0" dirty="0">
              <a:cs typeface="Arial" panose="020B0604020202020204" pitchFamily="34" charset="0"/>
            </a:endParaRPr>
          </a:p>
          <a:p>
            <a:pPr marL="172213" indent="-172213">
              <a:spcAft>
                <a:spcPts val="600"/>
              </a:spcAft>
              <a:buFontTx/>
              <a:buChar char="-"/>
            </a:pPr>
            <a:r>
              <a:rPr lang="nb-NO" sz="1400" dirty="0">
                <a:cs typeface="Arial" panose="020B0604020202020204" pitchFamily="34" charset="0"/>
              </a:rPr>
              <a:t>Svar på videresendte lenker.</a:t>
            </a:r>
            <a:endParaRPr lang="nb-NO" sz="1400" baseline="0" dirty="0">
              <a:cs typeface="Arial" panose="020B0604020202020204" pitchFamily="34" charset="0"/>
            </a:endParaRPr>
          </a:p>
          <a:p>
            <a:endParaRPr lang="nb-NO" sz="1400" baseline="0" dirty="0">
              <a:cs typeface="Arial" panose="020B0604020202020204" pitchFamily="34" charset="0"/>
            </a:endParaRPr>
          </a:p>
          <a:p>
            <a:pPr marL="172213" indent="-172213">
              <a:buFontTx/>
              <a:buChar char="-"/>
            </a:pPr>
            <a:endParaRPr lang="nb-NO" sz="1400" dirty="0">
              <a:latin typeface="Arial Narrow" panose="020B0606020202030204" pitchFamily="34" charset="0"/>
              <a:cs typeface="Arial" panose="020B0604020202020204" pitchFamily="34" charset="0"/>
            </a:endParaRPr>
          </a:p>
          <a:p>
            <a:pPr marL="172213" indent="-172213">
              <a:buFontTx/>
              <a:buChar char="-"/>
            </a:pPr>
            <a:endParaRPr lang="nb-NO" sz="1400" dirty="0">
              <a:latin typeface="Arial Narrow" panose="020B0606020202030204" pitchFamily="34" charset="0"/>
            </a:endParaRPr>
          </a:p>
        </p:txBody>
      </p:sp>
    </p:spTree>
    <p:extLst>
      <p:ext uri="{BB962C8B-B14F-4D97-AF65-F5344CB8AC3E}">
        <p14:creationId xmlns:p14="http://schemas.microsoft.com/office/powerpoint/2010/main" val="20424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Tidligere ble lederne regnet med i svarprosenten, selv om deres svar ikke var en del av enhetens rapport. Fra og med høst 2019 er lederens svar kun regnet med i svarprosent og rapport for overliggende nivå. Dette kan, i tilfeller der historiske data benyttes, medføre at det er ulike tall for antall svar og svarprosent i gammel og ny rapport.</a:t>
            </a:r>
          </a:p>
        </p:txBody>
      </p:sp>
      <p:sp>
        <p:nvSpPr>
          <p:cNvPr id="4" name="Slide Number Placeholder 3"/>
          <p:cNvSpPr>
            <a:spLocks noGrp="1"/>
          </p:cNvSpPr>
          <p:nvPr>
            <p:ph type="sldNum" sz="quarter" idx="5"/>
          </p:nvPr>
        </p:nvSpPr>
        <p:spPr/>
        <p:txBody>
          <a:bodyPr/>
          <a:lstStyle/>
          <a:p>
            <a:fld id="{F62FFEA0-ECAB-4880-9452-7C6988B2029E}" type="slidenum">
              <a:rPr lang="nb-NO" smtClean="0"/>
              <a:t>9</a:t>
            </a:fld>
            <a:endParaRPr lang="nb-NO"/>
          </a:p>
        </p:txBody>
      </p:sp>
    </p:spTree>
    <p:extLst>
      <p:ext uri="{BB962C8B-B14F-4D97-AF65-F5344CB8AC3E}">
        <p14:creationId xmlns:p14="http://schemas.microsoft.com/office/powerpoint/2010/main" val="308278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 Id="rId9"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5.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 Id="rId9" Type="http://schemas.openxmlformats.org/officeDocument/2006/relationships/image" Target="../media/image10.sv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0.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5.xml"/><Relationship Id="rId6"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0.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5.xml"/><Relationship Id="rId4" Type="http://schemas.openxmlformats.org/officeDocument/2006/relationships/image" Target="../media/image16.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16F21-3003-40D5-A5DB-71D7FBBF989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4EC7333-1802-4955-BD1C-52FA2EB52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733E754-77C3-4F3D-8EC1-E852AA5A3F83}"/>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8DE8339E-98AE-45F1-9D85-9D7F3E94FC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FE1DF0-1775-4099-A1E8-6A22A240E004}"/>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311882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043FC-0B83-4BB5-987B-B943E348875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7561C34-DD7E-45B5-98BA-14FBB67433C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D970612-3C5E-4E42-8E9E-9F2DBBAB8928}"/>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47D1D864-ED3D-474C-9B2D-8BE7774A94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494904-BACE-400E-AB90-7B4B7FBD18F2}"/>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5039753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A06C4-160C-448F-83B1-43FC5F0BDD9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AE8764-B8B3-45B6-A439-565653BC374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965C3FA-B7F0-4F44-B381-940D054C409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C19366E-9E09-4BE5-B3F9-2FC02904D904}"/>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3993BEB7-FA13-4232-92DE-07EB22912ED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4B99D3-66AB-46C9-8302-961DF5D31C91}"/>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0597983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92AF99-8E09-4A96-B40D-7D5390BAA0F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203EB98-FD73-42F2-9268-39D9CDAEC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70ABD39-7074-45A3-91A2-E8FB0280BFE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5492899-6B77-4167-86B4-BDF307AA9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8782920-B503-40E7-913A-AAE638FF7C4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26AF9C8-DCF9-4AA1-A0C9-116C857E693D}"/>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8" name="Plassholder for bunntekst 7">
            <a:extLst>
              <a:ext uri="{FF2B5EF4-FFF2-40B4-BE49-F238E27FC236}">
                <a16:creationId xmlns:a16="http://schemas.microsoft.com/office/drawing/2014/main" id="{7811F055-6012-407A-B2DA-2B1038B0725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DE1177A-F632-4317-990F-2716522B555B}"/>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5499445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03A0E8-A022-4E5B-ADAC-A2A5662C49F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B201E51-85BE-45F7-AD30-7F32187DF913}"/>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4" name="Plassholder for bunntekst 3">
            <a:extLst>
              <a:ext uri="{FF2B5EF4-FFF2-40B4-BE49-F238E27FC236}">
                <a16:creationId xmlns:a16="http://schemas.microsoft.com/office/drawing/2014/main" id="{A3FE94AE-B37F-4486-B4F7-85A86C95618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061FE37-A4AF-4B08-AF96-D4D4446CB988}"/>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521904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331A43-AB09-466C-8941-312557FA2B22}"/>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3" name="Plassholder for bunntekst 2">
            <a:extLst>
              <a:ext uri="{FF2B5EF4-FFF2-40B4-BE49-F238E27FC236}">
                <a16:creationId xmlns:a16="http://schemas.microsoft.com/office/drawing/2014/main" id="{A8F36A20-86D9-4B58-BD44-4075B9611EF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38F47F2-247D-4AE1-81ED-241250013A7B}"/>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3936150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52D12-5600-42E4-846A-2B24EB0A9F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E59ACE-B2EA-49BF-BC1D-F83A18C54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EED7BF5-015A-481D-90BB-DF13192D4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1D0744F-28DE-44F7-B53E-24A2E87D4510}"/>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1B589F0D-07D8-48E5-AA3A-A8AEA78886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1492D1-45FA-4F47-B777-D4602F39965F}"/>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03823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C312BE-51BF-46BD-9B24-4F2670FDDF9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BA1BB27-E7A0-48CC-A495-DF1A138A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1401276-655A-4787-BD06-869B2A5CC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D86FE0-FC7E-47AF-AD11-FB226B66F682}"/>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418E510D-7513-4FE7-8452-E62B2F24ACF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0BC58C-4BED-4573-B2F7-22B683067FE9}"/>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9296549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043FC-0B83-4BB5-987B-B943E348875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7561C34-DD7E-45B5-98BA-14FBB67433C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D970612-3C5E-4E42-8E9E-9F2DBBAB8928}"/>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47D1D864-ED3D-474C-9B2D-8BE7774A94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494904-BACE-400E-AB90-7B4B7FBD18F2}"/>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4018471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E367B9B-19F5-46A8-A285-5D54397D756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5C475A2-1F62-41AB-B82D-782DAB2F2FE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27FFB37-17CC-4C06-B23B-88A2335083BE}"/>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1E78E9C6-1098-4821-A28C-8DD17FC19C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84FDAF-F360-40FE-B4E9-765A6B5C1A22}"/>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3881495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7160045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US"/>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29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E367B9B-19F5-46A8-A285-5D54397D756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5C475A2-1F62-41AB-B82D-782DAB2F2FE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27FFB37-17CC-4C06-B23B-88A2335083BE}"/>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1E78E9C6-1098-4821-A28C-8DD17FC19C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84FDAF-F360-40FE-B4E9-765A6B5C1A22}"/>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306346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7">
            <a:extLst>
              <a:ext uri="{96DAC541-7B7A-43D3-8B79-37D633B846F1}">
                <asvg:svgBlip xmlns:asvg="http://schemas.microsoft.com/office/drawing/2016/SVG/main" xmlns=""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Tree>
    <p:extLst>
      <p:ext uri="{BB962C8B-B14F-4D97-AF65-F5344CB8AC3E}">
        <p14:creationId xmlns:p14="http://schemas.microsoft.com/office/powerpoint/2010/main" val="35068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UiO Farge/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2" name="Title 1">
            <a:extLst>
              <a:ext uri="{FF2B5EF4-FFF2-40B4-BE49-F238E27FC236}">
                <a16:creationId xmlns:a16="http://schemas.microsoft.com/office/drawing/2014/main" id="{A069DA1E-EAF3-4579-9C13-A3B45E22F68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233872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UiO Fullbredde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Tree>
    <p:extLst>
      <p:ext uri="{BB962C8B-B14F-4D97-AF65-F5344CB8AC3E}">
        <p14:creationId xmlns:p14="http://schemas.microsoft.com/office/powerpoint/2010/main" val="3990998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UiO Fullbredde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7" name="Title 6">
            <a:extLst>
              <a:ext uri="{FF2B5EF4-FFF2-40B4-BE49-F238E27FC236}">
                <a16:creationId xmlns:a16="http://schemas.microsoft.com/office/drawing/2014/main" id="{2826FC79-CEAE-42C3-9725-FAEABEBE6540}"/>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2911752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6269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661475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Fakulte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986548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49461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DF1B34-39FC-45ED-9A5E-D513BE168FE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BDD306-0B02-4CBF-98A6-24D3177F304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06D5DCC-9DC9-47B8-BFE9-BB8FE7679700}"/>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066E4417-F933-41ED-9831-D6BFC33C032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A15AA5-FB27-4CC5-BA28-4FFCC82EC896}"/>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556182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080118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75259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801130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35855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159669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Tree>
    <p:extLst>
      <p:ext uri="{BB962C8B-B14F-4D97-AF65-F5344CB8AC3E}">
        <p14:creationId xmlns:p14="http://schemas.microsoft.com/office/powerpoint/2010/main" val="470755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288787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US"/>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187667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en-US" noProof="0"/>
              <a:t>Click to edit Master title style</a:t>
            </a:r>
            <a:endParaRPr lang="nb-NO" noProof="0" dirty="0"/>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13060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Edit Master text styles</a:t>
            </a:r>
          </a:p>
        </p:txBody>
      </p:sp>
    </p:spTree>
    <p:extLst>
      <p:ext uri="{BB962C8B-B14F-4D97-AF65-F5344CB8AC3E}">
        <p14:creationId xmlns:p14="http://schemas.microsoft.com/office/powerpoint/2010/main" val="66367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B5C396-9115-4498-9B89-F3EFDFD199B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5D5B332-BE7E-4CDC-A39B-FB9AA52D3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8C0D765-E79D-4EDB-9A9D-3C0686D43237}"/>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8919E783-FD61-435F-9E82-61F32F7BC6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DFFE68-725F-4807-86EF-3CA0C9B91475}"/>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993892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4120079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317879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639191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622653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182278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en-US"/>
              <a:t>Click icon to add picture</a:t>
            </a:r>
            <a:endParaRPr lang="en-US" dirty="0"/>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en-US"/>
              <a:t>Click icon to add picture</a:t>
            </a:r>
            <a:endParaRPr lang="en-US" dirty="0"/>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731150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Tree>
    <p:extLst>
      <p:ext uri="{BB962C8B-B14F-4D97-AF65-F5344CB8AC3E}">
        <p14:creationId xmlns:p14="http://schemas.microsoft.com/office/powerpoint/2010/main" val="2958379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253883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791455-F597-FF42-94B4-BFDB049C33D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9A924D6-B84C-2248-85AB-E2AD95B4EB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905560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7AE09D-7EA1-E247-938B-91BF0272A73E}"/>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0D1AD21-1AC1-4342-A60E-B1C8BAD4C1F7}"/>
              </a:ext>
            </a:extLst>
          </p:cNvPr>
          <p:cNvSpPr>
            <a:spLocks noGrp="1"/>
          </p:cNvSpPr>
          <p:nvPr>
            <p:ph idx="1"/>
          </p:nvPr>
        </p:nvSpPr>
        <p:spPr>
          <a:xfrm>
            <a:off x="838200" y="1825625"/>
            <a:ext cx="10515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369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A06C4-160C-448F-83B1-43FC5F0BDD9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AE8764-B8B3-45B6-A439-565653BC374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965C3FA-B7F0-4F44-B381-940D054C409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C19366E-9E09-4BE5-B3F9-2FC02904D904}"/>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3993BEB7-FA13-4232-92DE-07EB22912ED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4B99D3-66AB-46C9-8302-961DF5D31C91}"/>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887472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DF84E1-9770-264D-A7D6-FA82DBE139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F524DAC-73BF-2E4D-893B-3D74501E382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75929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B4F3CD-731A-0542-819E-3DAE7AAF57ED}"/>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BAD500A-5C52-504F-A658-A016A265DC9B}"/>
              </a:ext>
            </a:extLst>
          </p:cNvPr>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E7CB7DF-77CD-5A47-AE78-8BD508DE6ED7}"/>
              </a:ext>
            </a:extLst>
          </p:cNvPr>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8533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C19B24-F955-C44A-B429-81E48497C622}"/>
              </a:ext>
            </a:extLst>
          </p:cNvPr>
          <p:cNvSpPr>
            <a:spLocks noGrp="1"/>
          </p:cNvSpPr>
          <p:nvPr>
            <p:ph type="title"/>
          </p:nvPr>
        </p:nvSpPr>
        <p:spPr>
          <a:xfrm>
            <a:off x="839788" y="365125"/>
            <a:ext cx="10515600" cy="1325563"/>
          </a:xfrm>
          <a:prstGeom prst="rect">
            <a:avLst/>
          </a:prstGeom>
        </p:spPr>
        <p:txBody>
          <a:bodyPr/>
          <a:lstStyle/>
          <a:p>
            <a:r>
              <a:rPr lang="nb-NO"/>
              <a:t>Klikk for å redigere tittelstil</a:t>
            </a:r>
          </a:p>
        </p:txBody>
      </p:sp>
      <p:sp>
        <p:nvSpPr>
          <p:cNvPr id="3" name="Plassholder for tekst 2">
            <a:extLst>
              <a:ext uri="{FF2B5EF4-FFF2-40B4-BE49-F238E27FC236}">
                <a16:creationId xmlns:a16="http://schemas.microsoft.com/office/drawing/2014/main" id="{A5640865-83D6-7646-A720-3B67ECF960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C057AC6-AEA8-024C-A96E-A793B6A85B7E}"/>
              </a:ext>
            </a:extLst>
          </p:cNvPr>
          <p:cNvSpPr>
            <a:spLocks noGrp="1"/>
          </p:cNvSpPr>
          <p:nvPr>
            <p:ph sz="half" idx="2"/>
          </p:nvPr>
        </p:nvSpPr>
        <p:spPr>
          <a:xfrm>
            <a:off x="839788" y="2505075"/>
            <a:ext cx="5157787" cy="368458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AD437AC-F9B0-A54A-B5E8-4D069EDFD9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3D3F794-8EB5-B94A-A9B3-DDD75E056FE7}"/>
              </a:ext>
            </a:extLst>
          </p:cNvPr>
          <p:cNvSpPr>
            <a:spLocks noGrp="1"/>
          </p:cNvSpPr>
          <p:nvPr>
            <p:ph sz="quarter" idx="4"/>
          </p:nvPr>
        </p:nvSpPr>
        <p:spPr>
          <a:xfrm>
            <a:off x="6172200" y="2505075"/>
            <a:ext cx="5183188" cy="368458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56514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5F3C97-5D6E-9F46-A975-E1FA7F4BD5C5}"/>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010300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665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BFCB78-22A6-D045-B5E8-CFB9A8170B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403990A-8E4C-9D4C-86CF-455AEE997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A972D8C-53B0-1A4A-9E25-5A5F3AFF7A6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564184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B6226E-498F-B946-AC6D-6C5F8CF74F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F0F0A26-62CB-1A40-9960-0440B79485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A5B6785-9FCB-AC4C-A38A-E58E0E26AA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525334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E52D1B-540F-2141-89D1-BA73C6EE5D82}"/>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642FDC2-753C-9146-A628-918566119097}"/>
              </a:ext>
            </a:extLst>
          </p:cNvPr>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25467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803CCC3-8B47-CC43-B771-6EFAB257783A}"/>
              </a:ext>
            </a:extLst>
          </p:cNvPr>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8BA8D9B-8DAB-3645-A429-4217D70E18F5}"/>
              </a:ext>
            </a:extLst>
          </p:cNvPr>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4686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50772-D3F9-42F8-9039-9B10E27E2B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2F2286C-8CCE-44DF-AC0D-52C67A9947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604343B-730F-4F0D-B7A2-2445E054DCBC}"/>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5" name="Plassholder for bunntekst 4">
            <a:extLst>
              <a:ext uri="{FF2B5EF4-FFF2-40B4-BE49-F238E27FC236}">
                <a16:creationId xmlns:a16="http://schemas.microsoft.com/office/drawing/2014/main" id="{CC308C3D-A4DB-46C9-8B0D-43007D5D186B}"/>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BAB61995-8FB8-4628-A83C-BCC3D1465022}"/>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42194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92AF99-8E09-4A96-B40D-7D5390BAA0F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203EB98-FD73-42F2-9268-39D9CDAEC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70ABD39-7074-45A3-91A2-E8FB0280BFE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5492899-6B77-4167-86B4-BDF307AA9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8782920-B503-40E7-913A-AAE638FF7C4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26AF9C8-DCF9-4AA1-A0C9-116C857E693D}"/>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8" name="Plassholder for bunntekst 7">
            <a:extLst>
              <a:ext uri="{FF2B5EF4-FFF2-40B4-BE49-F238E27FC236}">
                <a16:creationId xmlns:a16="http://schemas.microsoft.com/office/drawing/2014/main" id="{7811F055-6012-407A-B2DA-2B1038B0725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DE1177A-F632-4317-990F-2716522B555B}"/>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06060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51E125-948F-4EDB-9D1C-906C77064061}"/>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BD7BD0B-CFE9-444E-BB56-454FE6FCC9A3}"/>
              </a:ext>
            </a:extLst>
          </p:cNvPr>
          <p:cNvSpPr>
            <a:spLocks noGrp="1"/>
          </p:cNvSpPr>
          <p:nvPr>
            <p:ph idx="1"/>
          </p:nvPr>
        </p:nvSpPr>
        <p:spPr>
          <a:xfrm>
            <a:off x="838200" y="1825625"/>
            <a:ext cx="10515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249B9C-C8E7-4A0D-8326-CB0F89E013E4}"/>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5" name="Plassholder for bunntekst 4">
            <a:extLst>
              <a:ext uri="{FF2B5EF4-FFF2-40B4-BE49-F238E27FC236}">
                <a16:creationId xmlns:a16="http://schemas.microsoft.com/office/drawing/2014/main" id="{C53C827B-CC9C-4098-A223-23AE7CC3C42F}"/>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669C174-FC37-4295-AFAB-33259A9FEE76}"/>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1097179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D3CD3C-8A25-4926-8A62-7253CA3872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CC13F1B-274F-4C6F-9BD7-C9DC67D8DDE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5A91BE4-A634-4F64-8D0E-C0E28861EFA2}"/>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5" name="Plassholder for bunntekst 4">
            <a:extLst>
              <a:ext uri="{FF2B5EF4-FFF2-40B4-BE49-F238E27FC236}">
                <a16:creationId xmlns:a16="http://schemas.microsoft.com/office/drawing/2014/main" id="{BC0B910B-76F9-4CA9-8FD6-984AA4F713B8}"/>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969A566E-47A4-4840-A937-999E905C3EAF}"/>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457478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864C16-C719-4FB6-9555-B90339C46165}"/>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347C398-2B9D-45DF-BB40-B556C24E20ED}"/>
              </a:ext>
            </a:extLst>
          </p:cNvPr>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D628161-7AD2-4F2D-9C34-D53BFA5DB2CD}"/>
              </a:ext>
            </a:extLst>
          </p:cNvPr>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FF1DB82-BF8F-404C-BD91-F7AF93B49263}"/>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6" name="Plassholder for bunntekst 5">
            <a:extLst>
              <a:ext uri="{FF2B5EF4-FFF2-40B4-BE49-F238E27FC236}">
                <a16:creationId xmlns:a16="http://schemas.microsoft.com/office/drawing/2014/main" id="{E965633B-703D-4F12-A318-B4784920F1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0E856245-0D41-48DC-B5DD-8D1348AED279}"/>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805137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00C451-D77E-4B11-B6D6-2BCD0C452972}"/>
              </a:ext>
            </a:extLst>
          </p:cNvPr>
          <p:cNvSpPr>
            <a:spLocks noGrp="1"/>
          </p:cNvSpPr>
          <p:nvPr>
            <p:ph type="title"/>
          </p:nvPr>
        </p:nvSpPr>
        <p:spPr>
          <a:xfrm>
            <a:off x="839788" y="365125"/>
            <a:ext cx="10515600" cy="1325563"/>
          </a:xfrm>
          <a:prstGeom prst="rect">
            <a:avLst/>
          </a:prstGeom>
        </p:spPr>
        <p:txBody>
          <a:bodyPr/>
          <a:lstStyle/>
          <a:p>
            <a:r>
              <a:rPr lang="nb-NO"/>
              <a:t>Klikk for å redigere tittelstil</a:t>
            </a:r>
          </a:p>
        </p:txBody>
      </p:sp>
      <p:sp>
        <p:nvSpPr>
          <p:cNvPr id="3" name="Plassholder for tekst 2">
            <a:extLst>
              <a:ext uri="{FF2B5EF4-FFF2-40B4-BE49-F238E27FC236}">
                <a16:creationId xmlns:a16="http://schemas.microsoft.com/office/drawing/2014/main" id="{FA1B35AE-046B-4DA6-BDEF-B4D839C799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F8EDB13-D6FD-404B-A020-09D8E4530B5B}"/>
              </a:ext>
            </a:extLst>
          </p:cNvPr>
          <p:cNvSpPr>
            <a:spLocks noGrp="1"/>
          </p:cNvSpPr>
          <p:nvPr>
            <p:ph sz="half" idx="2"/>
          </p:nvPr>
        </p:nvSpPr>
        <p:spPr>
          <a:xfrm>
            <a:off x="839788" y="2505075"/>
            <a:ext cx="5157787" cy="368458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CE0E413-C49A-4D50-A712-515892B7E2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6CAAF69-805F-4EC0-ABA7-8ECFB2C10410}"/>
              </a:ext>
            </a:extLst>
          </p:cNvPr>
          <p:cNvSpPr>
            <a:spLocks noGrp="1"/>
          </p:cNvSpPr>
          <p:nvPr>
            <p:ph sz="quarter" idx="4"/>
          </p:nvPr>
        </p:nvSpPr>
        <p:spPr>
          <a:xfrm>
            <a:off x="6172200" y="2505075"/>
            <a:ext cx="5183188" cy="368458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03C2651-B139-4318-A1ED-1837302C8CF6}"/>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8" name="Plassholder for bunntekst 7">
            <a:extLst>
              <a:ext uri="{FF2B5EF4-FFF2-40B4-BE49-F238E27FC236}">
                <a16:creationId xmlns:a16="http://schemas.microsoft.com/office/drawing/2014/main" id="{C8471392-F97A-4E66-8EBF-614AD1547DF2}"/>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a:extLst>
              <a:ext uri="{FF2B5EF4-FFF2-40B4-BE49-F238E27FC236}">
                <a16:creationId xmlns:a16="http://schemas.microsoft.com/office/drawing/2014/main" id="{ABCA6553-BE86-4BBB-870C-EB8D0AD3847E}"/>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4057917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C8AE58-F13E-4A87-87BC-6F16B878EA03}"/>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a:extLst>
              <a:ext uri="{FF2B5EF4-FFF2-40B4-BE49-F238E27FC236}">
                <a16:creationId xmlns:a16="http://schemas.microsoft.com/office/drawing/2014/main" id="{5F17D45E-5445-40D5-89CC-B70AD5E7AC7D}"/>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4" name="Plassholder for bunntekst 3">
            <a:extLst>
              <a:ext uri="{FF2B5EF4-FFF2-40B4-BE49-F238E27FC236}">
                <a16:creationId xmlns:a16="http://schemas.microsoft.com/office/drawing/2014/main" id="{DB959718-B159-4BD1-8931-A932EDDF1E40}"/>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3C15D079-0801-4DDD-AB78-BA5778CB2D48}"/>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732299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6578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3A34A6-C7A5-43FD-BF81-40F6ED30A8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1DA98C2-BA3D-4180-A2EF-528A34C4BA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A4CD5A7-D1CC-47A7-8D77-25AAD96C34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980F557-2356-4F45-AA8B-9DA5B9BF8591}"/>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6" name="Plassholder for bunntekst 5">
            <a:extLst>
              <a:ext uri="{FF2B5EF4-FFF2-40B4-BE49-F238E27FC236}">
                <a16:creationId xmlns:a16="http://schemas.microsoft.com/office/drawing/2014/main" id="{2A2DABB5-71F6-4F2A-A6C2-35A2B21A25B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EBF3B8DF-44DB-487F-AD01-664F400A2909}"/>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653428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5BE785-4D80-4E82-B8A9-4E96893C95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32122AE-5BC6-4803-91DC-2951A610DB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0C7C7C0-1E22-4C20-8CCD-F14AA93410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4C51577-7FB0-4CE8-9996-153CD1144641}"/>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6" name="Plassholder for bunntekst 5">
            <a:extLst>
              <a:ext uri="{FF2B5EF4-FFF2-40B4-BE49-F238E27FC236}">
                <a16:creationId xmlns:a16="http://schemas.microsoft.com/office/drawing/2014/main" id="{C0AC3247-5069-40AF-A948-5965BAA6A5F6}"/>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17C92FFA-9536-4080-A9B5-9A082B61C553}"/>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1787418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76D772-149D-4642-BE13-E916EBC3F05D}"/>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7D70A9C-CDDE-4837-AD72-60FA847A28C2}"/>
              </a:ext>
            </a:extLst>
          </p:cNvPr>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17752D7-1333-4619-A5D7-E97FFC2040E6}"/>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5" name="Plassholder for bunntekst 4">
            <a:extLst>
              <a:ext uri="{FF2B5EF4-FFF2-40B4-BE49-F238E27FC236}">
                <a16:creationId xmlns:a16="http://schemas.microsoft.com/office/drawing/2014/main" id="{ECBD6B79-5EDB-4A94-B00B-FBBE4D740E88}"/>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1025ED01-E382-44E5-B432-BB21FB939A17}"/>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1724290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DAB768A-A475-4E6F-ADB8-541DFA3D936A}"/>
              </a:ext>
            </a:extLst>
          </p:cNvPr>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586301-7418-4D7F-B550-10FD10F5DDAA}"/>
              </a:ext>
            </a:extLst>
          </p:cNvPr>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21B4B-FD0E-4B1A-823F-2A9B49734DE8}"/>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10.05.2022</a:t>
            </a:fld>
            <a:endParaRPr lang="nb-NO"/>
          </a:p>
        </p:txBody>
      </p:sp>
      <p:sp>
        <p:nvSpPr>
          <p:cNvPr id="5" name="Plassholder for bunntekst 4">
            <a:extLst>
              <a:ext uri="{FF2B5EF4-FFF2-40B4-BE49-F238E27FC236}">
                <a16:creationId xmlns:a16="http://schemas.microsoft.com/office/drawing/2014/main" id="{CA53E0AD-C3FF-43E3-A91A-41D950D23C36}"/>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FD1A8208-B834-47A3-9705-AEBE53235473}"/>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33201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03A0E8-A022-4E5B-ADAC-A2A5662C49F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B201E51-85BE-45F7-AD30-7F32187DF913}"/>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4" name="Plassholder for bunntekst 3">
            <a:extLst>
              <a:ext uri="{FF2B5EF4-FFF2-40B4-BE49-F238E27FC236}">
                <a16:creationId xmlns:a16="http://schemas.microsoft.com/office/drawing/2014/main" id="{A3FE94AE-B37F-4486-B4F7-85A86C95618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061FE37-A4AF-4B08-AF96-D4D4446CB988}"/>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3138920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7">
            <a:extLst>
              <a:ext uri="{96DAC541-7B7A-43D3-8B79-37D633B846F1}">
                <asvg:svgBlip xmlns:asvg="http://schemas.microsoft.com/office/drawing/2016/SVG/main" xmlns=""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Tree>
    <p:extLst>
      <p:ext uri="{BB962C8B-B14F-4D97-AF65-F5344CB8AC3E}">
        <p14:creationId xmlns:p14="http://schemas.microsoft.com/office/powerpoint/2010/main" val="2660832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UiO Farge/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2" name="Title 1">
            <a:extLst>
              <a:ext uri="{FF2B5EF4-FFF2-40B4-BE49-F238E27FC236}">
                <a16:creationId xmlns:a16="http://schemas.microsoft.com/office/drawing/2014/main" id="{A069DA1E-EAF3-4579-9C13-A3B45E22F683}"/>
              </a:ext>
            </a:extLst>
          </p:cNvPr>
          <p:cNvSpPr>
            <a:spLocks noGrp="1"/>
          </p:cNvSpPr>
          <p:nvPr>
            <p:ph type="title"/>
          </p:nvPr>
        </p:nvSpPr>
        <p:spPr>
          <a:xfrm>
            <a:off x="379038" y="3375167"/>
            <a:ext cx="5716962" cy="1547605"/>
          </a:xfrm>
        </p:spPr>
        <p:txBody>
          <a:bodyPr/>
          <a:lstStyle>
            <a:lvl1pPr>
              <a:lnSpc>
                <a:spcPct val="100000"/>
              </a:lnSpc>
              <a:defRPr sz="4500"/>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Enhet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1655734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side UiO Fullbredde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2B8534B2-2B3C-45E4-A5C6-20DB83FC5B6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xmlns="" r:embed="rId4"/>
                </a:ext>
              </a:extLst>
            </a:blip>
            <a:stretch>
              <a:fillRect/>
            </a:stretch>
          </a:blipFill>
        </p:spPr>
        <p:txBody>
          <a:bodyPr/>
          <a:lstStyle>
            <a:lvl1pPr>
              <a:buNone/>
              <a:defRPr/>
            </a:lvl1pPr>
          </a:lstStyle>
          <a:p>
            <a:pPr lvl="0"/>
            <a:r>
              <a:rPr lang="nb-NO" dirty="0"/>
              <a:t> </a:t>
            </a:r>
            <a:endParaRPr lang="en-US" dirty="0"/>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xmlns=""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Tree>
    <p:extLst>
      <p:ext uri="{BB962C8B-B14F-4D97-AF65-F5344CB8AC3E}">
        <p14:creationId xmlns:p14="http://schemas.microsoft.com/office/powerpoint/2010/main" val="1485540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UiO Fullbredde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7" name="Title 6">
            <a:extLst>
              <a:ext uri="{FF2B5EF4-FFF2-40B4-BE49-F238E27FC236}">
                <a16:creationId xmlns:a16="http://schemas.microsoft.com/office/drawing/2014/main" id="{2826FC79-CEAE-42C3-9725-FAEABEBE6540}"/>
              </a:ext>
            </a:extLst>
          </p:cNvPr>
          <p:cNvSpPr>
            <a:spLocks noGrp="1"/>
          </p:cNvSpPr>
          <p:nvPr>
            <p:ph type="title"/>
          </p:nvPr>
        </p:nvSpPr>
        <p:spPr>
          <a:xfrm>
            <a:off x="2463594" y="334682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586699"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Enhet</a:t>
            </a:r>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xmlns=""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0785614" y="5457093"/>
            <a:ext cx="1025421" cy="1025421"/>
          </a:xfrm>
          <a:prstGeom prst="rect">
            <a:avLst/>
          </a:prstGeom>
        </p:spPr>
      </p:pic>
    </p:spTree>
    <p:extLst>
      <p:ext uri="{BB962C8B-B14F-4D97-AF65-F5344CB8AC3E}">
        <p14:creationId xmlns:p14="http://schemas.microsoft.com/office/powerpoint/2010/main" val="2938956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315419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Fakulte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hidden="1">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906531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orside Fakulte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2759634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4057044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orside Institutt Farge/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618492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Uthevet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331169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331A43-AB09-466C-8941-312557FA2B22}"/>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3" name="Plassholder for bunntekst 2">
            <a:extLst>
              <a:ext uri="{FF2B5EF4-FFF2-40B4-BE49-F238E27FC236}">
                <a16:creationId xmlns:a16="http://schemas.microsoft.com/office/drawing/2014/main" id="{A8F36A20-86D9-4B58-BD44-4075B9611EF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38F47F2-247D-4AE1-81ED-241250013A7B}"/>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703950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412484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2933"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4480887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4026909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Tree>
    <p:extLst>
      <p:ext uri="{BB962C8B-B14F-4D97-AF65-F5344CB8AC3E}">
        <p14:creationId xmlns:p14="http://schemas.microsoft.com/office/powerpoint/2010/main" val="2903051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80169" y="1704042"/>
            <a:ext cx="11431663"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563122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US"/>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969134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59098" y="371518"/>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59097" y="5875993"/>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Title 1">
            <a:extLst>
              <a:ext uri="{FF2B5EF4-FFF2-40B4-BE49-F238E27FC236}">
                <a16:creationId xmlns:a16="http://schemas.microsoft.com/office/drawing/2014/main" id="{700DEDF7-A715-4410-ACF2-29795822FEFA}"/>
              </a:ext>
            </a:extLst>
          </p:cNvPr>
          <p:cNvSpPr>
            <a:spLocks noGrp="1"/>
          </p:cNvSpPr>
          <p:nvPr>
            <p:ph type="title"/>
          </p:nvPr>
        </p:nvSpPr>
        <p:spPr>
          <a:xfrm>
            <a:off x="380168" y="161944"/>
            <a:ext cx="5715831" cy="754068"/>
          </a:xfrm>
        </p:spPr>
        <p:txBody>
          <a:bodyPr/>
          <a:lstStyle>
            <a:lvl1pPr>
              <a:defRPr sz="3500"/>
            </a:lvl1pPr>
          </a:lstStyle>
          <a:p>
            <a:r>
              <a:rPr lang="en-US" noProof="0"/>
              <a:t>Click to edit Master title style</a:t>
            </a:r>
            <a:endParaRPr lang="nb-NO" noProof="0" dirty="0"/>
          </a:p>
        </p:txBody>
      </p:sp>
      <p:sp>
        <p:nvSpPr>
          <p:cNvPr id="9" name="Subtitle 2">
            <a:extLst>
              <a:ext uri="{FF2B5EF4-FFF2-40B4-BE49-F238E27FC236}">
                <a16:creationId xmlns:a16="http://schemas.microsoft.com/office/drawing/2014/main" id="{F0A05AF4-63D3-4127-BC34-6BD82C03AF3F}"/>
              </a:ext>
            </a:extLst>
          </p:cNvPr>
          <p:cNvSpPr>
            <a:spLocks noGrp="1"/>
          </p:cNvSpPr>
          <p:nvPr>
            <p:ph type="subTitle" idx="13"/>
          </p:nvPr>
        </p:nvSpPr>
        <p:spPr>
          <a:xfrm>
            <a:off x="380168" y="1003335"/>
            <a:ext cx="5715831"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80169" y="1704042"/>
            <a:ext cx="5715831"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2820406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Tree>
    <p:extLst>
      <p:ext uri="{BB962C8B-B14F-4D97-AF65-F5344CB8AC3E}">
        <p14:creationId xmlns:p14="http://schemas.microsoft.com/office/powerpoint/2010/main" val="10330394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1DAFF44-670E-4F4C-85A7-C39E379A8959}"/>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79851" y="1710199"/>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3">
            <a:extLst>
              <a:ext uri="{FF2B5EF4-FFF2-40B4-BE49-F238E27FC236}">
                <a16:creationId xmlns:a16="http://schemas.microsoft.com/office/drawing/2014/main" id="{F24F2E76-C57A-43E9-AE90-9A5885C83A59}"/>
              </a:ext>
            </a:extLst>
          </p:cNvPr>
          <p:cNvSpPr>
            <a:spLocks noGrp="1"/>
          </p:cNvSpPr>
          <p:nvPr>
            <p:ph sz="quarter" idx="36"/>
          </p:nvPr>
        </p:nvSpPr>
        <p:spPr>
          <a:xfrm>
            <a:off x="377360" y="2793528"/>
            <a:ext cx="352431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1" y="1720927"/>
            <a:ext cx="352431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3FA1C9B2-210C-4D25-800A-903735EC531A}"/>
              </a:ext>
            </a:extLst>
          </p:cNvPr>
          <p:cNvSpPr>
            <a:spLocks noGrp="1"/>
          </p:cNvSpPr>
          <p:nvPr>
            <p:ph sz="quarter" idx="35"/>
          </p:nvPr>
        </p:nvSpPr>
        <p:spPr>
          <a:xfrm>
            <a:off x="4333839" y="2793528"/>
            <a:ext cx="3524320"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3" y="1710199"/>
            <a:ext cx="3524639"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4">
            <a:extLst>
              <a:ext uri="{FF2B5EF4-FFF2-40B4-BE49-F238E27FC236}">
                <a16:creationId xmlns:a16="http://schemas.microsoft.com/office/drawing/2014/main" id="{920B93BE-FC97-4838-B295-13DE19DE7FB1}"/>
              </a:ext>
            </a:extLst>
          </p:cNvPr>
          <p:cNvSpPr>
            <a:spLocks noGrp="1"/>
          </p:cNvSpPr>
          <p:nvPr>
            <p:ph sz="quarter" idx="37"/>
          </p:nvPr>
        </p:nvSpPr>
        <p:spPr>
          <a:xfrm>
            <a:off x="8284385" y="2793528"/>
            <a:ext cx="3524639" cy="287543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24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2400" b="0" i="0" u="none" cap="none">
                <a:solidFill>
                  <a:srgbClr val="000000"/>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362468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94FAB1-D6B5-4A8A-91E4-BEB7326ADFA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80168" y="1002716"/>
            <a:ext cx="3558980"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81050" y="2604949"/>
            <a:ext cx="3558098"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80168"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02716"/>
            <a:ext cx="3556173"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22127"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6509"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02716"/>
            <a:ext cx="3556173"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8468" y="2604949"/>
            <a:ext cx="3553363"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2851" y="3302287"/>
            <a:ext cx="3612984" cy="2366672"/>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2241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52D12-5600-42E4-846A-2B24EB0A9F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E59ACE-B2EA-49BF-BC1D-F83A18C54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EED7BF5-015A-481D-90BB-DF13192D4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1D0744F-28DE-44F7-B53E-24A2E87D4510}"/>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1B589F0D-07D8-48E5-AA3A-A8AEA78886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1492D1-45FA-4F47-B777-D4602F39965F}"/>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40255101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8016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80168"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6"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6" y="2307943"/>
            <a:ext cx="2703713" cy="3361015"/>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2"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2" y="2307944"/>
            <a:ext cx="2703713" cy="3361014"/>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570739"/>
            <a:ext cx="2703713" cy="494749"/>
          </a:xfrm>
        </p:spPr>
        <p:txBody>
          <a:bodyPr anchor="ctr"/>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8" y="2307943"/>
            <a:ext cx="2703713" cy="3361013"/>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2340245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856006-F837-40CC-A206-116358E5158A}"/>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80167" y="1002716"/>
            <a:ext cx="2716859"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80168" y="2604949"/>
            <a:ext cx="2716858" cy="494749"/>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80167" y="3292760"/>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7" y="1002716"/>
            <a:ext cx="2716859"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8" y="1002716"/>
            <a:ext cx="2716859"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8"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8" y="3292761"/>
            <a:ext cx="2716858" cy="2376198"/>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40821"/>
            <a:ext cx="2716858"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604949"/>
            <a:ext cx="2716858" cy="494749"/>
          </a:xfrm>
        </p:spPr>
        <p:txBody>
          <a:bodyPr anchor="t"/>
          <a:lstStyle>
            <a:lvl1pPr>
              <a:buNone/>
              <a:defRPr lang="en-US" sz="1500" kern="1200" dirty="0">
                <a:solidFill>
                  <a:schemeClr val="tx1"/>
                </a:solidFill>
                <a:latin typeface="+mn-lt"/>
                <a:ea typeface="+mn-ea"/>
                <a:cs typeface="+mn-cs"/>
              </a:defRPr>
            </a:lvl1pPr>
          </a:lstStyle>
          <a:p>
            <a:pPr lvl="0"/>
            <a:r>
              <a:rPr lang="en-US"/>
              <a:t>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16858" cy="2376197"/>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2752039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0F89B0E-F421-45EF-8C78-C84FEFC483D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3" name="Subtitle 2">
            <a:extLst>
              <a:ext uri="{FF2B5EF4-FFF2-40B4-BE49-F238E27FC236}">
                <a16:creationId xmlns:a16="http://schemas.microsoft.com/office/drawing/2014/main" id="{F7BB50C2-6F95-4C0A-8590-741501231A71}"/>
              </a:ext>
            </a:extLst>
          </p:cNvPr>
          <p:cNvSpPr>
            <a:spLocks noGrp="1"/>
          </p:cNvSpPr>
          <p:nvPr>
            <p:ph type="subTitle" idx="13"/>
          </p:nvPr>
        </p:nvSpPr>
        <p:spPr>
          <a:xfrm>
            <a:off x="380168" y="1003335"/>
            <a:ext cx="1143166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80168"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80168" y="5875993"/>
            <a:ext cx="5611760"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172201" y="1729109"/>
            <a:ext cx="5611759" cy="3948448"/>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00072" y="5875993"/>
            <a:ext cx="5583887"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574333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F87D86-02F1-4288-ADF3-CFC53D24CE4F}"/>
              </a:ext>
            </a:extLst>
          </p:cNvPr>
          <p:cNvSpPr>
            <a:spLocks noGrp="1"/>
          </p:cNvSpPr>
          <p:nvPr>
            <p:ph type="title"/>
          </p:nvPr>
        </p:nvSpPr>
        <p:spPr>
          <a:xfrm>
            <a:off x="380168" y="161944"/>
            <a:ext cx="11431664" cy="754068"/>
          </a:xfrm>
        </p:spPr>
        <p:txBody>
          <a:bodyPr/>
          <a:lstStyle>
            <a:lvl1pPr>
              <a:defRPr/>
            </a:lvl1pPr>
          </a:lstStyle>
          <a:p>
            <a:r>
              <a:rPr lang="en-US" noProof="0"/>
              <a:t>Click to edit Master title style</a:t>
            </a:r>
            <a:endParaRPr lang="nb-NO" noProof="0" dirty="0"/>
          </a:p>
        </p:txBody>
      </p:sp>
      <p:sp>
        <p:nvSpPr>
          <p:cNvPr id="29" name="Text Placeholder 21">
            <a:extLst>
              <a:ext uri="{FF2B5EF4-FFF2-40B4-BE49-F238E27FC236}">
                <a16:creationId xmlns:a16="http://schemas.microsoft.com/office/drawing/2014/main" id="{78A54228-A18C-49D4-8BAE-55234982E140}"/>
              </a:ext>
            </a:extLst>
          </p:cNvPr>
          <p:cNvSpPr>
            <a:spLocks noGrp="1"/>
          </p:cNvSpPr>
          <p:nvPr>
            <p:ph type="body" sz="quarter" idx="22"/>
          </p:nvPr>
        </p:nvSpPr>
        <p:spPr>
          <a:xfrm>
            <a:off x="380168"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80170" y="1710901"/>
            <a:ext cx="3524319" cy="3958058"/>
          </a:xfrm>
          <a:prstGeom prst="rect">
            <a:avLst/>
          </a:prstGeom>
          <a:noFill/>
        </p:spPr>
        <p:txBody>
          <a:bodyPr lIns="0" tIns="0" rIns="0" bIns="0"/>
          <a:lstStyle/>
          <a:p>
            <a:r>
              <a:rPr lang="en-US"/>
              <a:t>Click icon to add picture</a:t>
            </a:r>
            <a:endParaRPr lang="en-US" dirty="0"/>
          </a:p>
        </p:txBody>
      </p:sp>
      <p:sp>
        <p:nvSpPr>
          <p:cNvPr id="27" name="Text Placeholder 21">
            <a:extLst>
              <a:ext uri="{FF2B5EF4-FFF2-40B4-BE49-F238E27FC236}">
                <a16:creationId xmlns:a16="http://schemas.microsoft.com/office/drawing/2014/main" id="{16109106-4360-48AE-97EE-22C402C46E31}"/>
              </a:ext>
            </a:extLst>
          </p:cNvPr>
          <p:cNvSpPr>
            <a:spLocks noGrp="1"/>
          </p:cNvSpPr>
          <p:nvPr>
            <p:ph type="body" sz="quarter" idx="20"/>
          </p:nvPr>
        </p:nvSpPr>
        <p:spPr>
          <a:xfrm>
            <a:off x="4333840"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42" y="1703168"/>
            <a:ext cx="3524319" cy="3958058"/>
          </a:xfrm>
          <a:prstGeom prst="rect">
            <a:avLst/>
          </a:prstGeom>
          <a:noFill/>
        </p:spPr>
        <p:txBody>
          <a:bodyPr lIns="0" tIns="0" rIns="0" bIns="0"/>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87512" y="1003335"/>
            <a:ext cx="3524319" cy="494749"/>
          </a:xfrm>
        </p:spPr>
        <p:txBody>
          <a:bodyPr anchor="t"/>
          <a:lstStyle>
            <a:lvl1pPr>
              <a:buNone/>
              <a:defRPr lang="en-US" sz="1800" kern="1200" dirty="0">
                <a:solidFill>
                  <a:schemeClr val="tx1"/>
                </a:solidFill>
                <a:latin typeface="+mn-lt"/>
                <a:ea typeface="+mn-ea"/>
                <a:cs typeface="+mn-cs"/>
              </a:defRPr>
            </a:lvl1pPr>
          </a:lstStyle>
          <a:p>
            <a:pPr lvl="0"/>
            <a:r>
              <a:rPr lang="en-US"/>
              <a:t>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4" y="1703168"/>
            <a:ext cx="3524319" cy="3958058"/>
          </a:xfrm>
          <a:prstGeom prst="rect">
            <a:avLst/>
          </a:prstGeom>
          <a:noFill/>
        </p:spPr>
        <p:txBody>
          <a:bodyPr lIns="0" tIns="0" rIns="0" bIns="0"/>
          <a:lstStyle/>
          <a:p>
            <a:r>
              <a:rPr lang="en-US"/>
              <a:t>Click icon to add picture</a:t>
            </a:r>
            <a:endParaRPr lang="en-US" dirty="0"/>
          </a:p>
        </p:txBody>
      </p:sp>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Tree>
    <p:extLst>
      <p:ext uri="{BB962C8B-B14F-4D97-AF65-F5344CB8AC3E}">
        <p14:creationId xmlns:p14="http://schemas.microsoft.com/office/powerpoint/2010/main" val="35173546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C0B4E6-5502-441C-BDE1-D20B190815FA}"/>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180008"/>
            <a:ext cx="12192000" cy="567799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xmlns="" r:embed="rId3"/>
                </a:ext>
              </a:extLst>
            </a:blip>
            <a:stretch>
              <a:fillRect/>
            </a:stretch>
          </a:blipFill>
        </p:spPr>
        <p:txBody>
          <a:bodyPr/>
          <a:lstStyle>
            <a:lvl1pPr>
              <a:buNone/>
              <a:defRPr/>
            </a:lvl1pPr>
          </a:lstStyle>
          <a:p>
            <a:pPr lvl="0"/>
            <a:r>
              <a:rPr lang="nb-NO" dirty="0"/>
              <a:t> </a:t>
            </a:r>
            <a:endParaRPr lang="en-US" dirty="0"/>
          </a:p>
        </p:txBody>
      </p:sp>
    </p:spTree>
    <p:extLst>
      <p:ext uri="{BB962C8B-B14F-4D97-AF65-F5344CB8AC3E}">
        <p14:creationId xmlns:p14="http://schemas.microsoft.com/office/powerpoint/2010/main" val="3763542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6033340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0D9A850A-D8D2-4256-B533-A6238FB8574F}"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25228226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D9A850A-D8D2-4256-B533-A6238FB8574F}"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21017268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0D9A850A-D8D2-4256-B533-A6238FB8574F}"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29713409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0D9A850A-D8D2-4256-B533-A6238FB8574F}" type="datetimeFigureOut">
              <a:rPr lang="nb-NO" smtClean="0"/>
              <a:t>10.05.2022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302418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C312BE-51BF-46BD-9B24-4F2670FDDF9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BA1BB27-E7A0-48CC-A495-DF1A138A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1401276-655A-4787-BD06-869B2A5CC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D86FE0-FC7E-47AF-AD11-FB226B66F682}"/>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418E510D-7513-4FE7-8452-E62B2F24ACF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0BC58C-4BED-4573-B2F7-22B683067FE9}"/>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7031369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0D9A850A-D8D2-4256-B533-A6238FB8574F}" type="datetimeFigureOut">
              <a:rPr lang="nb-NO" smtClean="0"/>
              <a:t>10.05.2022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32446560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D9A850A-D8D2-4256-B533-A6238FB8574F}" type="datetimeFigureOut">
              <a:rPr lang="nb-NO" smtClean="0"/>
              <a:t>10.05.2022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4256509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0893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0D9A850A-D8D2-4256-B533-A6238FB8574F}" type="datetimeFigureOut">
              <a:rPr lang="nb-NO" smtClean="0"/>
              <a:t>10.05.2022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4148371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0D9A850A-D8D2-4256-B533-A6238FB8574F}" type="datetimeFigureOut">
              <a:rPr lang="nb-NO" smtClean="0"/>
              <a:t>10.05.2022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969622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D9A850A-D8D2-4256-B533-A6238FB8574F}"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133782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D9A850A-D8D2-4256-B533-A6238FB8574F}"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3652651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16F21-3003-40D5-A5DB-71D7FBBF989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4EC7333-1802-4955-BD1C-52FA2EB52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733E754-77C3-4F3D-8EC1-E852AA5A3F83}"/>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8DE8339E-98AE-45F1-9D85-9D7F3E94FC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FE1DF0-1775-4099-A1E8-6A22A240E004}"/>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696002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DF1B34-39FC-45ED-9A5E-D513BE168FE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BDD306-0B02-4CBF-98A6-24D3177F304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06D5DCC-9DC9-47B8-BFE9-BB8FE7679700}"/>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066E4417-F933-41ED-9831-D6BFC33C032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A15AA5-FB27-4CC5-BA28-4FFCC82EC896}"/>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5262096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B5C396-9115-4498-9B89-F3EFDFD199B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5D5B332-BE7E-4CDC-A39B-FB9AA52D3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8C0D765-E79D-4EDB-9A9D-3C0686D43237}"/>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8919E783-FD61-435F-9E82-61F32F7BC6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DFFE68-725F-4807-86EF-3CA0C9B91475}"/>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02020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image" Target="../media/image2.sv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image" Target="../media/image1.pn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34F3A1E-6E69-4BD2-B9EA-9A489B80E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1FDFD27-55A7-4238-B8F5-753F05B44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8499EA7-87F9-4E59-AD9A-80A1599D4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A0248408-4D35-41CA-A11A-E3ED49FF8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0A9FDFC-1733-4CFD-A332-ECA2E6FD9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43198-5AE2-4EF7-A542-C8772E042D28}" type="slidenum">
              <a:rPr lang="nb-NO" smtClean="0"/>
              <a:t>‹#›</a:t>
            </a:fld>
            <a:endParaRPr lang="nb-NO"/>
          </a:p>
        </p:txBody>
      </p:sp>
    </p:spTree>
    <p:extLst>
      <p:ext uri="{BB962C8B-B14F-4D97-AF65-F5344CB8AC3E}">
        <p14:creationId xmlns:p14="http://schemas.microsoft.com/office/powerpoint/2010/main" val="249641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208716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2928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5769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2472573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25438" indent="-125438" algn="l" defTabSz="914446" rtl="0" eaLnBrk="1" latinLnBrk="0" hangingPunct="1">
        <a:lnSpc>
          <a:spcPct val="100000"/>
        </a:lnSpc>
        <a:spcBef>
          <a:spcPts val="1150"/>
        </a:spcBef>
        <a:buFont typeface="Arial" panose="020B0604020202020204" pitchFamily="34" charset="0"/>
        <a:buChar char="•"/>
        <a:defRPr sz="15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A850A-D8D2-4256-B533-A6238FB8574F}" type="datetimeFigureOut">
              <a:rPr lang="nb-NO" smtClean="0"/>
              <a:t>10.05.2022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88308-FF37-4AC2-9D88-818FF238FB37}" type="slidenum">
              <a:rPr lang="nb-NO" smtClean="0"/>
              <a:t>‹#›</a:t>
            </a:fld>
            <a:endParaRPr lang="nb-NO"/>
          </a:p>
        </p:txBody>
      </p:sp>
    </p:spTree>
    <p:extLst>
      <p:ext uri="{BB962C8B-B14F-4D97-AF65-F5344CB8AC3E}">
        <p14:creationId xmlns:p14="http://schemas.microsoft.com/office/powerpoint/2010/main" val="192204546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34F3A1E-6E69-4BD2-B9EA-9A489B80E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1FDFD27-55A7-4238-B8F5-753F05B44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8499EA7-87F9-4E59-AD9A-80A1599D4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A0248408-4D35-41CA-A11A-E3ED49FF8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0A9FDFC-1733-4CFD-A332-ECA2E6FD9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43198-5AE2-4EF7-A542-C8772E042D28}" type="slidenum">
              <a:rPr lang="nb-NO" smtClean="0"/>
              <a:t>‹#›</a:t>
            </a:fld>
            <a:endParaRPr lang="nb-NO"/>
          </a:p>
        </p:txBody>
      </p:sp>
    </p:spTree>
    <p:extLst>
      <p:ext uri="{BB962C8B-B14F-4D97-AF65-F5344CB8AC3E}">
        <p14:creationId xmlns:p14="http://schemas.microsoft.com/office/powerpoint/2010/main" val="183597617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AC79BE8-5182-40B8-836D-DCCADE6500D2}"/>
              </a:ext>
            </a:extLst>
          </p:cNvPr>
          <p:cNvPicPr>
            <a:picLocks noChangeAspect="1"/>
          </p:cNvPicPr>
          <p:nvPr/>
        </p:nvPicPr>
        <p:blipFill>
          <a:blip r:embed="rId3" cstate="hqprint">
            <a:extLst>
              <a:ext uri="{28A0092B-C50C-407E-A947-70E740481C1C}">
                <a14:useLocalDpi xmlns:a14="http://schemas.microsoft.com/office/drawing/2010/main" val="0"/>
              </a:ext>
            </a:extLst>
          </a:blip>
          <a:srcRect l="3051" r="3051"/>
          <a:stretch/>
        </p:blipFill>
        <p:spPr>
          <a:xfrm>
            <a:off x="7910945" y="0"/>
            <a:ext cx="4281055" cy="6858000"/>
          </a:xfrm>
          <a:prstGeom prst="rect">
            <a:avLst/>
          </a:prstGeom>
        </p:spPr>
      </p:pic>
      <p:sp>
        <p:nvSpPr>
          <p:cNvPr id="4" name="Text Placeholder 3"/>
          <p:cNvSpPr>
            <a:spLocks noGrp="1"/>
          </p:cNvSpPr>
          <p:nvPr>
            <p:ph type="body" sz="quarter" idx="22"/>
          </p:nvPr>
        </p:nvSpPr>
        <p:spPr>
          <a:xfrm>
            <a:off x="379037" y="5328745"/>
            <a:ext cx="7297110" cy="446414"/>
          </a:xfrm>
        </p:spPr>
        <p:txBody>
          <a:bodyPr/>
          <a:lstStyle/>
          <a:p>
            <a:pPr>
              <a:buClr>
                <a:srgbClr val="000000"/>
              </a:buClr>
            </a:pPr>
            <a:r>
              <a:rPr lang="nb-NO" sz="2000" b="1" dirty="0"/>
              <a:t>Arbeidsmiljø- og arbeidsklimaundersøkelsen ARK - 2022</a:t>
            </a:r>
          </a:p>
        </p:txBody>
      </p:sp>
      <p:sp>
        <p:nvSpPr>
          <p:cNvPr id="6" name="TextBox 5"/>
          <p:cNvSpPr txBox="1"/>
          <p:nvPr/>
        </p:nvSpPr>
        <p:spPr>
          <a:xfrm>
            <a:off x="594360" y="1097280"/>
            <a:ext cx="594360" cy="594360"/>
          </a:xfrm>
          <a:prstGeom prst="rect">
            <a:avLst/>
          </a:prstGeom>
          <a:noFill/>
        </p:spPr>
        <p:txBody>
          <a:bodyPr wrap="none">
            <a:spAutoFit/>
          </a:bodyPr>
          <a:lstStyle/>
          <a:p>
            <a:endParaRPr/>
          </a:p>
          <a:p>
            <a:pPr>
              <a:defRPr sz="2800" b="1">
                <a:solidFill>
                  <a:srgbClr val="00509E"/>
                </a:solidFill>
                <a:latin typeface="Arial"/>
              </a:defRPr>
            </a:pPr>
            <a:r>
              <a:t>Universitetet i Oslo</a:t>
            </a:r>
          </a:p>
          <a:p>
            <a:pPr>
              <a:defRPr sz="2800" b="1">
                <a:solidFill>
                  <a:srgbClr val="00509E"/>
                </a:solidFill>
                <a:latin typeface="Arial"/>
              </a:defRPr>
            </a:pPr>
            <a:r>
              <a:t>Det juridiske fakultet</a:t>
            </a:r>
          </a:p>
          <a:p>
            <a:pPr>
              <a:defRPr sz="2800" b="1">
                <a:solidFill>
                  <a:srgbClr val="00509E"/>
                </a:solidFill>
                <a:latin typeface="Arial"/>
              </a:defRPr>
            </a:pPr>
            <a:r>
              <a:t>Institutt for offentlig rett</a:t>
            </a:r>
          </a:p>
        </p:txBody>
      </p:sp>
    </p:spTree>
    <p:extLst>
      <p:ext uri="{BB962C8B-B14F-4D97-AF65-F5344CB8AC3E}">
        <p14:creationId xmlns:p14="http://schemas.microsoft.com/office/powerpoint/2010/main" val="42751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253A55"/>
                </a:solidFill>
                <a:latin typeface="Arial" panose="020B0604020202020204" pitchFamily="34" charset="0"/>
                <a:ea typeface="Arial Narrow" charset="0"/>
                <a:cs typeface="Arial" panose="020B0604020202020204" pitchFamily="34" charset="0"/>
              </a:rPr>
              <a:t>Tema som har blitt kartlagt</a:t>
            </a:r>
          </a:p>
        </p:txBody>
      </p:sp>
      <p:sp>
        <p:nvSpPr>
          <p:cNvPr id="3" name="Plassholder for innhold 2"/>
          <p:cNvSpPr>
            <a:spLocks noGrp="1"/>
          </p:cNvSpPr>
          <p:nvPr>
            <p:ph idx="1"/>
          </p:nvPr>
        </p:nvSpPr>
        <p:spPr/>
        <p:txBody>
          <a:bodyPr/>
          <a:lstStyle/>
          <a:p>
            <a:r>
              <a:rPr lang="nb-NO" dirty="0">
                <a:solidFill>
                  <a:srgbClr val="00509E"/>
                </a:solidFill>
                <a:latin typeface="Arial" panose="020B0604020202020204" pitchFamily="34" charset="0"/>
                <a:cs typeface="Arial" panose="020B0604020202020204" pitchFamily="34" charset="0"/>
              </a:rPr>
              <a:t>Den enkelte og jobben</a:t>
            </a:r>
          </a:p>
          <a:p>
            <a:r>
              <a:rPr lang="nb-NO" dirty="0">
                <a:solidFill>
                  <a:srgbClr val="00509E"/>
                </a:solidFill>
                <a:latin typeface="Arial" panose="020B0604020202020204" pitchFamily="34" charset="0"/>
                <a:cs typeface="Arial" panose="020B0604020202020204" pitchFamily="34" charset="0"/>
              </a:rPr>
              <a:t>Samspill ledere og medarbeidere</a:t>
            </a:r>
          </a:p>
          <a:p>
            <a:r>
              <a:rPr lang="nb-NO" dirty="0">
                <a:solidFill>
                  <a:srgbClr val="00509E"/>
                </a:solidFill>
                <a:latin typeface="Arial" panose="020B0604020202020204" pitchFamily="34" charset="0"/>
                <a:cs typeface="Arial" panose="020B0604020202020204" pitchFamily="34" charset="0"/>
              </a:rPr>
              <a:t>Kommunikasjon og medvirkning</a:t>
            </a:r>
          </a:p>
          <a:p>
            <a:r>
              <a:rPr lang="nb-NO" dirty="0">
                <a:solidFill>
                  <a:srgbClr val="00509E"/>
                </a:solidFill>
                <a:latin typeface="Arial" panose="020B0604020202020204" pitchFamily="34" charset="0"/>
                <a:cs typeface="Arial" panose="020B0604020202020204" pitchFamily="34" charset="0"/>
              </a:rPr>
              <a:t>Samarbeid og fellesskap</a:t>
            </a:r>
          </a:p>
          <a:p>
            <a:r>
              <a:rPr lang="nb-NO" dirty="0">
                <a:solidFill>
                  <a:srgbClr val="00509E"/>
                </a:solidFill>
                <a:latin typeface="Arial" panose="020B0604020202020204" pitchFamily="34" charset="0"/>
                <a:cs typeface="Arial" panose="020B0604020202020204" pitchFamily="34" charset="0"/>
              </a:rPr>
              <a:t>Håndtering av uheldige hendelser</a:t>
            </a:r>
          </a:p>
          <a:p>
            <a:r>
              <a:rPr lang="nb-NO" dirty="0">
                <a:solidFill>
                  <a:srgbClr val="00509E"/>
                </a:solidFill>
                <a:latin typeface="Arial" panose="020B0604020202020204" pitchFamily="34" charset="0"/>
                <a:cs typeface="Arial" panose="020B0604020202020204" pitchFamily="34" charset="0"/>
              </a:rPr>
              <a:t>Støtte, samspill og kultur</a:t>
            </a:r>
          </a:p>
          <a:p>
            <a:endParaRPr lang="nb-NO" dirty="0">
              <a:solidFill>
                <a:srgbClr val="00509E"/>
              </a:solidFill>
              <a:latin typeface="Arial Narrow" panose="020B0604020202020204" pitchFamily="34" charset="0"/>
              <a:cs typeface="Arial Narrow" panose="020B0604020202020204" pitchFamily="34" charset="0"/>
            </a:endParaRPr>
          </a:p>
          <a:p>
            <a:endParaRPr lang="nb-NO" dirty="0">
              <a:solidFill>
                <a:srgbClr val="00509E"/>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44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5507" y="192406"/>
            <a:ext cx="10515600" cy="726256"/>
          </a:xfrm>
        </p:spPr>
        <p:txBody>
          <a:bodyPr>
            <a:noAutofit/>
          </a:bodyPr>
          <a:lstStyle/>
          <a:p>
            <a:r>
              <a:rPr lang="nb-NO" sz="3600" b="1" dirty="0">
                <a:solidFill>
                  <a:srgbClr val="253A55"/>
                </a:solidFill>
                <a:latin typeface="Arial" panose="020B0604020202020204" pitchFamily="34" charset="0"/>
                <a:ea typeface="Arial Narrow" charset="0"/>
                <a:cs typeface="Arial" panose="020B0604020202020204" pitchFamily="34" charset="0"/>
              </a:rPr>
              <a:t>Framstilling av </a:t>
            </a:r>
            <a:r>
              <a:rPr lang="nb-NO" sz="3600" b="1" dirty="0" smtClean="0">
                <a:solidFill>
                  <a:srgbClr val="253A55"/>
                </a:solidFill>
                <a:latin typeface="Arial" panose="020B0604020202020204" pitchFamily="34" charset="0"/>
                <a:ea typeface="Arial Narrow" charset="0"/>
                <a:cs typeface="Arial" panose="020B0604020202020204" pitchFamily="34" charset="0"/>
              </a:rPr>
              <a:t>resultat – </a:t>
            </a:r>
            <a:r>
              <a:rPr lang="nb-NO" sz="3600" b="1" dirty="0" smtClean="0">
                <a:solidFill>
                  <a:srgbClr val="253A55"/>
                </a:solidFill>
                <a:latin typeface="Arial" panose="020B0604020202020204" pitchFamily="34" charset="0"/>
                <a:ea typeface="Arial Narrow" charset="0"/>
                <a:cs typeface="Arial" panose="020B0604020202020204" pitchFamily="34" charset="0"/>
              </a:rPr>
              <a:t>forklaring</a:t>
            </a:r>
            <a:endParaRPr lang="nb-NO" sz="3600" b="1" dirty="0">
              <a:solidFill>
                <a:srgbClr val="253A55"/>
              </a:solidFill>
              <a:latin typeface="Arial" panose="020B0604020202020204" pitchFamily="34" charset="0"/>
              <a:ea typeface="Arial Narrow" charset="0"/>
              <a:cs typeface="Arial" panose="020B0604020202020204" pitchFamily="34" charset="0"/>
            </a:endParaRPr>
          </a:p>
        </p:txBody>
      </p:sp>
      <p:sp>
        <p:nvSpPr>
          <p:cNvPr id="12" name="Rektangel 11"/>
          <p:cNvSpPr/>
          <p:nvPr/>
        </p:nvSpPr>
        <p:spPr>
          <a:xfrm>
            <a:off x="308920" y="4926886"/>
            <a:ext cx="12261011" cy="15542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b-NO" sz="20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Gjennomsnittsverdi er søylens endepunkt, verdi angitt til høyre for søylen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b-NO" sz="20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Den horisontale svarte linjen viser standardavviket, verdi i parentes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b-NO" sz="20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Lengden på linjen er et uttrykk for om svarene er like (kort strek) eller ulike (lang strek)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b-NO" sz="20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Den </a:t>
            </a:r>
            <a:r>
              <a:rPr kumimoji="0" lang="nb-NO" sz="2000" b="0" i="0" u="none" strike="noStrike" kern="1200" cap="none" spc="0" normalizeH="0" baseline="0" noProof="0" dirty="0" smtClean="0">
                <a:ln>
                  <a:noFill/>
                </a:ln>
                <a:solidFill>
                  <a:srgbClr val="00509E"/>
                </a:solidFill>
                <a:effectLst/>
                <a:uLnTx/>
                <a:uFillTx/>
                <a:latin typeface="Arial" panose="020B0604020202020204" pitchFamily="34" charset="0"/>
                <a:ea typeface="+mn-ea"/>
                <a:cs typeface="Arial" panose="020B0604020202020204" pitchFamily="34" charset="0"/>
              </a:rPr>
              <a:t>mørkere søylen viser scoren til IOR, den lysere søylen Det juridiske fakultet</a:t>
            </a:r>
            <a:endParaRPr kumimoji="0" lang="nb-NO" sz="20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p:txBody>
      </p:sp>
      <p:pic>
        <p:nvPicPr>
          <p:cNvPr id="6" name="Bilde 5" descr="Et bilde som inneholder skjermbilde&#10;&#10;Automatisk generert beskrivelse">
            <a:extLst>
              <a:ext uri="{FF2B5EF4-FFF2-40B4-BE49-F238E27FC236}">
                <a16:creationId xmlns:a16="http://schemas.microsoft.com/office/drawing/2014/main" id="{F6CF3245-4BD7-4D6E-BCDE-759CCD103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07" y="1003841"/>
            <a:ext cx="10927761" cy="3753510"/>
          </a:xfrm>
          <a:prstGeom prst="rect">
            <a:avLst/>
          </a:prstGeom>
          <a:ln>
            <a:solidFill>
              <a:schemeClr val="accent1"/>
            </a:solidFill>
          </a:ln>
        </p:spPr>
      </p:pic>
      <p:pic>
        <p:nvPicPr>
          <p:cNvPr id="5" name="Picture 4" descr="Chart, box and whisker chart&#10;&#10;Description automatically generated">
            <a:extLst>
              <a:ext uri="{FF2B5EF4-FFF2-40B4-BE49-F238E27FC236}">
                <a16:creationId xmlns:a16="http://schemas.microsoft.com/office/drawing/2014/main" id="{CB42AED8-D17C-5E44-940C-7D6C5CDF1CE8}"/>
              </a:ext>
            </a:extLst>
          </p:cNvPr>
          <p:cNvPicPr>
            <a:picLocks noChangeAspect="1"/>
          </p:cNvPicPr>
          <p:nvPr/>
        </p:nvPicPr>
        <p:blipFill rotWithShape="1">
          <a:blip r:embed="rId4">
            <a:extLst>
              <a:ext uri="{28A0092B-C50C-407E-A947-70E740481C1C}">
                <a14:useLocalDpi xmlns:a14="http://schemas.microsoft.com/office/drawing/2010/main" val="0"/>
              </a:ext>
            </a:extLst>
          </a:blip>
          <a:srcRect l="1309"/>
          <a:stretch/>
        </p:blipFill>
        <p:spPr>
          <a:xfrm>
            <a:off x="5418667" y="1003841"/>
            <a:ext cx="5884601" cy="2826753"/>
          </a:xfrm>
          <a:prstGeom prst="rect">
            <a:avLst/>
          </a:prstGeom>
        </p:spPr>
      </p:pic>
    </p:spTree>
    <p:extLst>
      <p:ext uri="{BB962C8B-B14F-4D97-AF65-F5344CB8AC3E}">
        <p14:creationId xmlns:p14="http://schemas.microsoft.com/office/powerpoint/2010/main" val="396786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266700" y="238136"/>
            <a:ext cx="10961281" cy="735012"/>
          </a:xfrm>
        </p:spPr>
        <p:txBody>
          <a:bodyPr>
            <a:normAutofit fontScale="90000"/>
          </a:bodyPr>
          <a:lstStyle/>
          <a:p>
            <a:pPr algn="l"/>
            <a:r>
              <a:rPr lang="nb-NO" sz="3600" b="1" dirty="0">
                <a:solidFill>
                  <a:srgbClr val="253A55"/>
                </a:solidFill>
                <a:latin typeface="Arial" panose="020B0604020202020204" pitchFamily="34" charset="0"/>
                <a:cs typeface="Arial" panose="020B0604020202020204" pitchFamily="34" charset="0"/>
              </a:rPr>
              <a:t>Den enkelte og </a:t>
            </a:r>
            <a:r>
              <a:rPr lang="nb-NO" sz="3600" b="1" dirty="0" smtClean="0">
                <a:solidFill>
                  <a:srgbClr val="253A55"/>
                </a:solidFill>
                <a:latin typeface="Arial" panose="020B0604020202020204" pitchFamily="34" charset="0"/>
                <a:cs typeface="Arial" panose="020B0604020202020204" pitchFamily="34" charset="0"/>
              </a:rPr>
              <a:t>jobben (herfra gjelder bildene IOR)</a:t>
            </a:r>
            <a:endParaRPr lang="nb-NO" sz="3600" b="1" dirty="0">
              <a:solidFill>
                <a:srgbClr val="253A55"/>
              </a:solidFill>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55593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2"/>
          <p:cNvSpPr txBox="1">
            <a:spLocks/>
          </p:cNvSpPr>
          <p:nvPr/>
        </p:nvSpPr>
        <p:spPr>
          <a:xfrm>
            <a:off x="324722" y="169897"/>
            <a:ext cx="8964613" cy="73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rgbClr val="253A55"/>
                </a:solidFill>
                <a:latin typeface="Arial" panose="020B0604020202020204" pitchFamily="34" charset="0"/>
                <a:cs typeface="Arial" panose="020B0604020202020204" pitchFamily="34" charset="0"/>
              </a:rPr>
              <a:t>Den enkelte og jobben</a:t>
            </a:r>
          </a:p>
        </p:txBody>
      </p:sp>
      <p:pic>
        <p:nvPicPr>
          <p:cNvPr id="6" name="Picture 5"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310891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518614" y="266605"/>
            <a:ext cx="8051645" cy="646331"/>
          </a:xfrm>
          <a:prstGeom prst="rect">
            <a:avLst/>
          </a:prstGeom>
          <a:noFill/>
        </p:spPr>
        <p:txBody>
          <a:bodyPr wrap="square" rtlCol="0">
            <a:spAutoFit/>
          </a:bodyPr>
          <a:lstStyle/>
          <a:p>
            <a:r>
              <a:rPr lang="nb-NO" sz="3600" b="1" dirty="0">
                <a:solidFill>
                  <a:srgbClr val="253A55"/>
                </a:solidFill>
                <a:latin typeface="Arial" panose="020B0604020202020204" pitchFamily="34" charset="0"/>
                <a:cs typeface="Arial" panose="020B0604020202020204" pitchFamily="34" charset="0"/>
              </a:rPr>
              <a:t>Samspill ledere og medarbeidere</a:t>
            </a:r>
            <a:endParaRPr lang="nb-NO" sz="2800" b="1" dirty="0">
              <a:solidFill>
                <a:srgbClr val="253A55"/>
              </a:solidFill>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3056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18614" y="266605"/>
            <a:ext cx="8761863" cy="646331"/>
          </a:xfrm>
          <a:prstGeom prst="rect">
            <a:avLst/>
          </a:prstGeom>
          <a:noFill/>
        </p:spPr>
        <p:txBody>
          <a:bodyPr wrap="square" rtlCol="0">
            <a:spAutoFit/>
          </a:bodyPr>
          <a:lstStyle/>
          <a:p>
            <a:r>
              <a:rPr lang="nb-NO" sz="3600" b="1" dirty="0">
                <a:solidFill>
                  <a:srgbClr val="253A55"/>
                </a:solidFill>
                <a:latin typeface="Arial" panose="020B0604020202020204" pitchFamily="34" charset="0"/>
                <a:cs typeface="Arial" panose="020B0604020202020204" pitchFamily="34" charset="0"/>
              </a:rPr>
              <a:t>Kommunikasjon og medvirkning</a:t>
            </a:r>
            <a:endParaRPr lang="nb-NO" sz="2800" b="1" dirty="0">
              <a:solidFill>
                <a:srgbClr val="253A55"/>
              </a:solidFill>
              <a:latin typeface="Arial" panose="020B0604020202020204" pitchFamily="34" charset="0"/>
              <a:cs typeface="Arial" panose="020B0604020202020204" pitchFamily="34" charset="0"/>
            </a:endParaRPr>
          </a:p>
        </p:txBody>
      </p:sp>
      <p:pic>
        <p:nvPicPr>
          <p:cNvPr id="3" name="Picture 2"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425146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707571" y="184870"/>
            <a:ext cx="5596404" cy="646331"/>
          </a:xfrm>
          <a:prstGeom prst="rect">
            <a:avLst/>
          </a:prstGeom>
          <a:noFill/>
        </p:spPr>
        <p:txBody>
          <a:bodyPr wrap="none" rtlCol="0">
            <a:spAutoFit/>
          </a:bodyPr>
          <a:lstStyle/>
          <a:p>
            <a:r>
              <a:rPr lang="nb-NO" sz="3600" b="1" dirty="0">
                <a:solidFill>
                  <a:srgbClr val="253A55"/>
                </a:solidFill>
                <a:latin typeface="Arial" panose="020B0604020202020204" pitchFamily="34" charset="0"/>
                <a:cs typeface="Arial" panose="020B0604020202020204" pitchFamily="34" charset="0"/>
              </a:rPr>
              <a:t>Samarbeid og fellesskap</a:t>
            </a:r>
            <a:endParaRPr lang="nb-NO" sz="2800" b="1" dirty="0">
              <a:solidFill>
                <a:srgbClr val="253A55"/>
              </a:solidFill>
              <a:latin typeface="Arial" panose="020B0604020202020204" pitchFamily="34" charset="0"/>
              <a:cs typeface="Arial" panose="020B0604020202020204" pitchFamily="34" charset="0"/>
            </a:endParaRPr>
          </a:p>
        </p:txBody>
      </p:sp>
      <p:pic>
        <p:nvPicPr>
          <p:cNvPr id="8" name="Picture 7"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83910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327290" y="96056"/>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253A55"/>
                </a:solidFill>
                <a:latin typeface="Arial" panose="020B0604020202020204" pitchFamily="34" charset="0"/>
                <a:cs typeface="Arial" panose="020B0604020202020204" pitchFamily="34" charset="0"/>
              </a:rPr>
              <a:t>Samarbeid og fellesskap</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92989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2"/>
          <p:cNvSpPr txBox="1">
            <a:spLocks/>
          </p:cNvSpPr>
          <p:nvPr/>
        </p:nvSpPr>
        <p:spPr>
          <a:xfrm>
            <a:off x="340938" y="177944"/>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253A55"/>
                </a:solidFill>
                <a:latin typeface="Arial" panose="020B0604020202020204" pitchFamily="34" charset="0"/>
                <a:cs typeface="Arial" panose="020B0604020202020204" pitchFamily="34" charset="0"/>
              </a:rPr>
              <a:t>Håndtering av uheldige hendelser</a:t>
            </a:r>
          </a:p>
        </p:txBody>
      </p:sp>
      <p:pic>
        <p:nvPicPr>
          <p:cNvPr id="3" name="Picture 2"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395147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2"/>
          <p:cNvSpPr txBox="1">
            <a:spLocks/>
          </p:cNvSpPr>
          <p:nvPr/>
        </p:nvSpPr>
        <p:spPr>
          <a:xfrm>
            <a:off x="259050" y="109705"/>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253A55"/>
                </a:solidFill>
                <a:latin typeface="Arial" panose="020B0604020202020204" pitchFamily="34" charset="0"/>
                <a:cs typeface="Arial" panose="020B0604020202020204" pitchFamily="34" charset="0"/>
              </a:rPr>
              <a:t>Støtte, samspill og kultur</a:t>
            </a:r>
          </a:p>
        </p:txBody>
      </p:sp>
      <p:pic>
        <p:nvPicPr>
          <p:cNvPr id="6" name="Picture 5"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29862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97593" y="551578"/>
            <a:ext cx="6251110" cy="1156528"/>
          </a:xfrm>
        </p:spPr>
        <p:txBody>
          <a:bodyPr vert="horz" lIns="91440" tIns="45720" rIns="91440" bIns="45720" rtlCol="0" anchor="b">
            <a:normAutofit/>
          </a:bodyPr>
          <a:lstStyle/>
          <a:p>
            <a:r>
              <a:rPr lang="en-US" sz="3800" dirty="0"/>
              <a:t>Et </a:t>
            </a:r>
            <a:r>
              <a:rPr lang="en-US" sz="3800" dirty="0" err="1"/>
              <a:t>godt</a:t>
            </a:r>
            <a:r>
              <a:rPr lang="en-US" sz="3800" dirty="0"/>
              <a:t> </a:t>
            </a:r>
            <a:r>
              <a:rPr lang="en-US" sz="3800" dirty="0" err="1"/>
              <a:t>arbeidsmiljø</a:t>
            </a:r>
            <a:r>
              <a:rPr lang="en-US" sz="3800" dirty="0"/>
              <a:t> er </a:t>
            </a:r>
            <a:r>
              <a:rPr lang="en-US" sz="3800" dirty="0" err="1"/>
              <a:t>viktig</a:t>
            </a:r>
            <a:r>
              <a:rPr lang="en-US" sz="3800" dirty="0"/>
              <a:t> for </a:t>
            </a:r>
            <a:r>
              <a:rPr lang="en-US" sz="3800" dirty="0" err="1"/>
              <a:t>oss</a:t>
            </a:r>
            <a:r>
              <a:rPr lang="en-US" sz="3800" dirty="0"/>
              <a:t> alle! </a:t>
            </a:r>
            <a:endParaRPr lang="en-US" sz="3800" strike="sngStrike" dirty="0"/>
          </a:p>
        </p:txBody>
      </p:sp>
      <p:pic>
        <p:nvPicPr>
          <p:cNvPr id="4" name="Bilde 3" descr="Et bilde som inneholder person, vegg, mann, innendørs&#10;&#10;Automatisk generert beskrivelse">
            <a:extLst>
              <a:ext uri="{FF2B5EF4-FFF2-40B4-BE49-F238E27FC236}">
                <a16:creationId xmlns:a16="http://schemas.microsoft.com/office/drawing/2014/main" id="{0AED9AF1-55D8-0540-A65F-5C6D6DFEC5C8}"/>
              </a:ext>
            </a:extLst>
          </p:cNvPr>
          <p:cNvPicPr>
            <a:picLocks noChangeAspect="1"/>
          </p:cNvPicPr>
          <p:nvPr/>
        </p:nvPicPr>
        <p:blipFill rotWithShape="1">
          <a:blip r:embed="rId3">
            <a:extLst>
              <a:ext uri="{28A0092B-C50C-407E-A947-70E740481C1C}">
                <a14:useLocalDpi xmlns:a14="http://schemas.microsoft.com/office/drawing/2010/main" val="0"/>
              </a:ext>
            </a:extLst>
          </a:blip>
          <a:srcRect l="18139" r="28890" b="1"/>
          <a:stretch/>
        </p:blipFill>
        <p:spPr>
          <a:xfrm>
            <a:off x="1" y="-37568"/>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5297762" y="2656682"/>
            <a:ext cx="6251110" cy="406908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Derfor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er det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viktig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å</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jobbe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systematisk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med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arbeidsmiljøet.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ARK-</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prosessen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handler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både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å</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bevare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som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fungerer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bra,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å</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forbedre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som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bør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forbedres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får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til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mer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når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vi jobber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sammen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Takk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at du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deltar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aktivt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arbeidet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med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ditt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eget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arbeidsmiljø</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Ragnhild</a:t>
            </a:r>
          </a:p>
        </p:txBody>
      </p:sp>
    </p:spTree>
    <p:extLst>
      <p:ext uri="{BB962C8B-B14F-4D97-AF65-F5344CB8AC3E}">
        <p14:creationId xmlns:p14="http://schemas.microsoft.com/office/powerpoint/2010/main" val="12450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7746" y="2450224"/>
            <a:ext cx="2573637" cy="2682892"/>
          </a:xfrm>
          <a:prstGeom prst="rect">
            <a:avLst/>
          </a:prstGeom>
          <a:solidFill>
            <a:srgbClr val="E2F1F2"/>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4020202020204" pitchFamily="34" charset="0"/>
                <a:cs typeface="Arial Narrow" panose="020B0604020202020204" pitchFamily="34" charset="0"/>
              </a:rPr>
              <a:t>Den </a:t>
            </a:r>
            <a:r>
              <a:rPr lang="en-US" b="1" dirty="0" err="1">
                <a:solidFill>
                  <a:schemeClr val="tx1"/>
                </a:solidFill>
                <a:latin typeface="Arial Narrow" panose="020B0604020202020204" pitchFamily="34" charset="0"/>
                <a:cs typeface="Arial Narrow" panose="020B0604020202020204" pitchFamily="34" charset="0"/>
              </a:rPr>
              <a:t>enkelte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jobben</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 </a:t>
            </a:r>
            <a:r>
              <a:rPr lang="en-US" dirty="0" err="1">
                <a:solidFill>
                  <a:schemeClr val="tx1"/>
                </a:solidFill>
                <a:latin typeface="Arial Narrow" panose="020B0604020202020204" pitchFamily="34" charset="0"/>
                <a:cs typeface="Arial Narrow" panose="020B0604020202020204" pitchFamily="34" charset="0"/>
              </a:rPr>
              <a:t>Autonomi</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2: </a:t>
            </a:r>
            <a:r>
              <a:rPr lang="en-US" dirty="0" err="1">
                <a:solidFill>
                  <a:schemeClr val="tx1"/>
                </a:solidFill>
                <a:latin typeface="Arial Narrow" panose="020B0604020202020204" pitchFamily="34" charset="0"/>
                <a:cs typeface="Arial Narrow" panose="020B0604020202020204" pitchFamily="34" charset="0"/>
              </a:rPr>
              <a:t>Mening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jobben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3: Indre </a:t>
            </a:r>
            <a:r>
              <a:rPr lang="en-US" dirty="0" err="1">
                <a:solidFill>
                  <a:schemeClr val="tx1"/>
                </a:solidFill>
                <a:latin typeface="Arial Narrow" panose="020B0604020202020204" pitchFamily="34" charset="0"/>
                <a:cs typeface="Arial Narrow" panose="020B0604020202020204" pitchFamily="34" charset="0"/>
              </a:rPr>
              <a:t>motivasjon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4: </a:t>
            </a:r>
            <a:r>
              <a:rPr lang="en-US" dirty="0" err="1">
                <a:solidFill>
                  <a:schemeClr val="tx1"/>
                </a:solidFill>
                <a:latin typeface="Arial Narrow" panose="020B0604020202020204" pitchFamily="34" charset="0"/>
                <a:cs typeface="Arial Narrow" panose="020B0604020202020204" pitchFamily="34" charset="0"/>
              </a:rPr>
              <a:t>Rolleklarhet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rollekonflikt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6: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stress</a:t>
            </a:r>
          </a:p>
          <a:p>
            <a:pPr marL="273050" indent="-273050"/>
            <a:r>
              <a:rPr lang="en-US" dirty="0">
                <a:solidFill>
                  <a:schemeClr val="tx1"/>
                </a:solidFill>
                <a:latin typeface="Arial Narrow" panose="020B0604020202020204" pitchFamily="34" charset="0"/>
                <a:cs typeface="Arial Narrow" panose="020B0604020202020204" pitchFamily="34" charset="0"/>
              </a:rPr>
              <a:t>7: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arbeid-hjem-konflikt</a:t>
            </a:r>
            <a:endParaRPr lang="en-US" dirty="0">
              <a:solidFill>
                <a:schemeClr val="tx1"/>
              </a:solidFill>
              <a:latin typeface="Arial Narrow" panose="020B0604020202020204" pitchFamily="34" charset="0"/>
              <a:cs typeface="Arial Narrow" panose="020B0604020202020204" pitchFamily="34" charset="0"/>
            </a:endParaRPr>
          </a:p>
          <a:p>
            <a:pPr marL="342900" indent="-342900">
              <a:buFont typeface="+mj-lt"/>
              <a:buAutoNum type="arabicPeriod"/>
            </a:pPr>
            <a:endParaRPr lang="en-US" dirty="0">
              <a:solidFill>
                <a:schemeClr val="tx1"/>
              </a:solidFill>
              <a:latin typeface="Arial Narrow" panose="020B0604020202020204" pitchFamily="34" charset="0"/>
              <a:cs typeface="Arial Narrow" panose="020B0604020202020204" pitchFamily="34" charset="0"/>
            </a:endParaRPr>
          </a:p>
        </p:txBody>
      </p:sp>
      <p:sp>
        <p:nvSpPr>
          <p:cNvPr id="9" name="Rectangle 8"/>
          <p:cNvSpPr/>
          <p:nvPr/>
        </p:nvSpPr>
        <p:spPr>
          <a:xfrm>
            <a:off x="9042897" y="5155418"/>
            <a:ext cx="3103266" cy="1628385"/>
          </a:xfrm>
          <a:prstGeom prst="rect">
            <a:avLst/>
          </a:prstGeom>
          <a:solidFill>
            <a:srgbClr val="D8E1F4"/>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ledere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medarbeidere</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8: </a:t>
            </a:r>
            <a:r>
              <a:rPr lang="en-US" dirty="0" err="1">
                <a:solidFill>
                  <a:schemeClr val="tx1"/>
                </a:solidFill>
                <a:latin typeface="Arial Narrow" panose="020B0604020202020204" pitchFamily="34" charset="0"/>
                <a:cs typeface="Arial Narrow" panose="020B0604020202020204" pitchFamily="34" charset="0"/>
              </a:rPr>
              <a:t>Leders</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relasjonsorientering</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9: </a:t>
            </a:r>
            <a:r>
              <a:rPr lang="en-US" dirty="0" err="1">
                <a:solidFill>
                  <a:schemeClr val="tx1"/>
                </a:solidFill>
                <a:latin typeface="Arial Narrow" panose="020B0604020202020204" pitchFamily="34" charset="0"/>
                <a:cs typeface="Arial Narrow" panose="020B0604020202020204" pitchFamily="34" charset="0"/>
              </a:rPr>
              <a:t>Anerkjennelse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fra</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ledelsen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10: </a:t>
            </a:r>
            <a:r>
              <a:rPr lang="en-US" dirty="0" err="1">
                <a:solidFill>
                  <a:schemeClr val="tx1"/>
                </a:solidFill>
                <a:latin typeface="Arial Narrow" panose="020B0604020202020204" pitchFamily="34" charset="0"/>
                <a:cs typeface="Arial Narrow" panose="020B0604020202020204" pitchFamily="34" charset="0"/>
              </a:rPr>
              <a:t>Tydelighet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forventninger</a:t>
            </a:r>
            <a:endParaRPr lang="en-US" dirty="0">
              <a:solidFill>
                <a:schemeClr val="tx1"/>
              </a:solidFill>
              <a:latin typeface="Arial Narrow" panose="020B0604020202020204" pitchFamily="34" charset="0"/>
              <a:cs typeface="Arial Narrow" panose="020B0604020202020204" pitchFamily="34" charset="0"/>
            </a:endParaRPr>
          </a:p>
        </p:txBody>
      </p:sp>
      <p:sp>
        <p:nvSpPr>
          <p:cNvPr id="10" name="Rectangle 9"/>
          <p:cNvSpPr/>
          <p:nvPr/>
        </p:nvSpPr>
        <p:spPr>
          <a:xfrm>
            <a:off x="747123" y="6153608"/>
            <a:ext cx="3272414" cy="690674"/>
          </a:xfrm>
          <a:prstGeom prst="rect">
            <a:avLst/>
          </a:prstGeom>
          <a:solidFill>
            <a:srgbClr val="FEEC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Kommunikasjon</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medvirkning</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11: </a:t>
            </a:r>
            <a:r>
              <a:rPr lang="en-US" dirty="0" err="1">
                <a:solidFill>
                  <a:schemeClr val="tx1"/>
                </a:solidFill>
                <a:latin typeface="Arial Narrow" panose="020B0604020202020204" pitchFamily="34" charset="0"/>
                <a:cs typeface="Arial Narrow" panose="020B0604020202020204" pitchFamily="34" charset="0"/>
              </a:rPr>
              <a:t>Innflytelse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medvirkning</a:t>
            </a:r>
            <a:endParaRPr lang="en-US" dirty="0">
              <a:solidFill>
                <a:schemeClr val="tx1"/>
              </a:solidFill>
              <a:latin typeface="Arial Narrow" panose="020B0604020202020204" pitchFamily="34" charset="0"/>
              <a:cs typeface="Arial Narrow" panose="020B0604020202020204" pitchFamily="34" charset="0"/>
            </a:endParaRPr>
          </a:p>
        </p:txBody>
      </p:sp>
      <p:sp>
        <p:nvSpPr>
          <p:cNvPr id="11" name="Rectangle 10"/>
          <p:cNvSpPr/>
          <p:nvPr/>
        </p:nvSpPr>
        <p:spPr>
          <a:xfrm>
            <a:off x="24752" y="4135272"/>
            <a:ext cx="3005052" cy="1972971"/>
          </a:xfrm>
          <a:prstGeom prst="rect">
            <a:avLst/>
          </a:prstGeom>
          <a:solidFill>
            <a:srgbClr val="EED6E8"/>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Samarbeid</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fellesskap</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personkonflikt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14: </a:t>
            </a:r>
            <a:r>
              <a:rPr lang="en-US" dirty="0" err="1">
                <a:solidFill>
                  <a:schemeClr val="tx1"/>
                </a:solidFill>
                <a:latin typeface="Arial Narrow" panose="020B0604020202020204" pitchFamily="34" charset="0"/>
                <a:cs typeface="Arial Narrow" panose="020B0604020202020204" pitchFamily="34" charset="0"/>
              </a:rPr>
              <a:t>Respektfull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omgangstone</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13: </a:t>
            </a:r>
            <a:r>
              <a:rPr lang="en-US" dirty="0" err="1">
                <a:solidFill>
                  <a:schemeClr val="tx1"/>
                </a:solidFill>
                <a:latin typeface="Arial Narrow" panose="020B0604020202020204" pitchFamily="34" charset="0"/>
                <a:cs typeface="Arial Narrow" panose="020B0604020202020204" pitchFamily="34" charset="0"/>
              </a:rPr>
              <a:t>Initiativ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ansvar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12: </a:t>
            </a:r>
            <a:r>
              <a:rPr lang="en-US" dirty="0" err="1">
                <a:solidFill>
                  <a:schemeClr val="tx1"/>
                </a:solidFill>
                <a:latin typeface="Arial Narrow" panose="020B0604020202020204" pitchFamily="34" charset="0"/>
                <a:cs typeface="Arial Narrow" panose="020B0604020202020204" pitchFamily="34" charset="0"/>
              </a:rPr>
              <a:t>Fellesskap</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p:txBody>
      </p:sp>
      <p:sp>
        <p:nvSpPr>
          <p:cNvPr id="12" name="Rectangle 11"/>
          <p:cNvSpPr/>
          <p:nvPr/>
        </p:nvSpPr>
        <p:spPr>
          <a:xfrm>
            <a:off x="79549" y="803629"/>
            <a:ext cx="3103266" cy="996462"/>
          </a:xfrm>
          <a:prstGeom prst="rect">
            <a:avLst/>
          </a:prstGeom>
          <a:solidFill>
            <a:srgbClr val="F3F6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Støtte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kultur</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17: </a:t>
            </a:r>
            <a:r>
              <a:rPr lang="en-US" dirty="0" err="1">
                <a:solidFill>
                  <a:schemeClr val="tx1"/>
                </a:solidFill>
                <a:latin typeface="Arial Narrow" panose="020B0604020202020204" pitchFamily="34" charset="0"/>
                <a:cs typeface="Arial Narrow" panose="020B0604020202020204" pitchFamily="34" charset="0"/>
              </a:rPr>
              <a:t>Tilhørighet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til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arbeidsstedet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16: </a:t>
            </a:r>
            <a:r>
              <a:rPr lang="en-US" dirty="0" err="1">
                <a:solidFill>
                  <a:schemeClr val="tx1"/>
                </a:solidFill>
                <a:latin typeface="Arial Narrow" panose="020B0604020202020204" pitchFamily="34" charset="0"/>
                <a:cs typeface="Arial Narrow" panose="020B0604020202020204" pitchFamily="34" charset="0"/>
              </a:rPr>
              <a:t>Kultur</a:t>
            </a:r>
            <a:r>
              <a:rPr lang="en-US" dirty="0">
                <a:solidFill>
                  <a:schemeClr val="tx1"/>
                </a:solidFill>
                <a:latin typeface="Arial Narrow" panose="020B0604020202020204" pitchFamily="34" charset="0"/>
                <a:cs typeface="Arial Narrow" panose="020B0604020202020204" pitchFamily="34" charset="0"/>
              </a:rPr>
              <a:t> for </a:t>
            </a:r>
            <a:r>
              <a:rPr lang="en-US" dirty="0" err="1">
                <a:solidFill>
                  <a:schemeClr val="tx1"/>
                </a:solidFill>
                <a:latin typeface="Arial Narrow" panose="020B0604020202020204" pitchFamily="34" charset="0"/>
                <a:cs typeface="Arial Narrow" panose="020B0604020202020204" pitchFamily="34" charset="0"/>
              </a:rPr>
              <a:t>utvikling</a:t>
            </a:r>
            <a:endParaRPr lang="en-US" dirty="0">
              <a:solidFill>
                <a:schemeClr val="tx1"/>
              </a:solidFill>
              <a:latin typeface="Arial Narrow" panose="020B0604020202020204" pitchFamily="34" charset="0"/>
              <a:cs typeface="Arial Narrow" panose="020B0604020202020204" pitchFamily="34" charset="0"/>
            </a:endParaRPr>
          </a:p>
        </p:txBody>
      </p:sp>
      <p:sp>
        <p:nvSpPr>
          <p:cNvPr id="7" name="Tittel 1"/>
          <p:cNvSpPr txBox="1">
            <a:spLocks/>
          </p:cNvSpPr>
          <p:nvPr/>
        </p:nvSpPr>
        <p:spPr>
          <a:xfrm>
            <a:off x="407768" y="175007"/>
            <a:ext cx="10985500" cy="7258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rgbClr val="253A55"/>
                </a:solidFill>
                <a:latin typeface="Arial" panose="020B0604020202020204" pitchFamily="34" charset="0"/>
                <a:ea typeface="Arial Narrow" charset="0"/>
                <a:cs typeface="Arial" panose="020B0604020202020204" pitchFamily="34" charset="0"/>
              </a:rPr>
              <a:t>Oppsummering</a:t>
            </a:r>
          </a:p>
        </p:txBody>
      </p:sp>
      <p:pic>
        <p:nvPicPr>
          <p:cNvPr id="13" name="Picture 12" descr="image.png"/>
          <p:cNvPicPr>
            <a:picLocks noChangeAspect="1"/>
          </p:cNvPicPr>
          <p:nvPr/>
        </p:nvPicPr>
        <p:blipFill>
          <a:blip r:embed="rId3"/>
          <a:stretch>
            <a:fillRect/>
          </a:stretch>
        </p:blipFill>
        <p:spPr>
          <a:xfrm>
            <a:off x="1097280" y="640080"/>
            <a:ext cx="10058400" cy="6286500"/>
          </a:xfrm>
          <a:prstGeom prst="rect">
            <a:avLst/>
          </a:prstGeom>
        </p:spPr>
      </p:pic>
    </p:spTree>
    <p:extLst>
      <p:ext uri="{BB962C8B-B14F-4D97-AF65-F5344CB8AC3E}">
        <p14:creationId xmlns:p14="http://schemas.microsoft.com/office/powerpoint/2010/main" val="3062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7746" y="2450224"/>
            <a:ext cx="2573637" cy="2682892"/>
          </a:xfrm>
          <a:prstGeom prst="rect">
            <a:avLst/>
          </a:prstGeom>
          <a:solidFill>
            <a:srgbClr val="E2F1F2"/>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4020202020204" pitchFamily="34" charset="0"/>
                <a:cs typeface="Arial Narrow" panose="020B0604020202020204" pitchFamily="34" charset="0"/>
              </a:rPr>
              <a:t>Den </a:t>
            </a:r>
            <a:r>
              <a:rPr lang="en-US" b="1" dirty="0" err="1">
                <a:solidFill>
                  <a:schemeClr val="tx1"/>
                </a:solidFill>
                <a:latin typeface="Arial Narrow" panose="020B0604020202020204" pitchFamily="34" charset="0"/>
                <a:cs typeface="Arial Narrow" panose="020B0604020202020204" pitchFamily="34" charset="0"/>
              </a:rPr>
              <a:t>enkelte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jobben</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 </a:t>
            </a:r>
            <a:r>
              <a:rPr lang="en-US" dirty="0" err="1">
                <a:solidFill>
                  <a:schemeClr val="tx1"/>
                </a:solidFill>
                <a:latin typeface="Arial Narrow" panose="020B0604020202020204" pitchFamily="34" charset="0"/>
                <a:cs typeface="Arial Narrow" panose="020B0604020202020204" pitchFamily="34" charset="0"/>
              </a:rPr>
              <a:t>Autonomi</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2: </a:t>
            </a:r>
            <a:r>
              <a:rPr lang="en-US" dirty="0" err="1">
                <a:solidFill>
                  <a:schemeClr val="tx1"/>
                </a:solidFill>
                <a:latin typeface="Arial Narrow" panose="020B0604020202020204" pitchFamily="34" charset="0"/>
                <a:cs typeface="Arial Narrow" panose="020B0604020202020204" pitchFamily="34" charset="0"/>
              </a:rPr>
              <a:t>Mening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jobben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3: Indre </a:t>
            </a:r>
            <a:r>
              <a:rPr lang="en-US" dirty="0" err="1">
                <a:solidFill>
                  <a:schemeClr val="tx1"/>
                </a:solidFill>
                <a:latin typeface="Arial Narrow" panose="020B0604020202020204" pitchFamily="34" charset="0"/>
                <a:cs typeface="Arial Narrow" panose="020B0604020202020204" pitchFamily="34" charset="0"/>
              </a:rPr>
              <a:t>motivasjon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4: </a:t>
            </a:r>
            <a:r>
              <a:rPr lang="en-US" dirty="0" err="1">
                <a:solidFill>
                  <a:schemeClr val="tx1"/>
                </a:solidFill>
                <a:latin typeface="Arial Narrow" panose="020B0604020202020204" pitchFamily="34" charset="0"/>
                <a:cs typeface="Arial Narrow" panose="020B0604020202020204" pitchFamily="34" charset="0"/>
              </a:rPr>
              <a:t>Rolleklarhet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rollekonflikt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6: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stress</a:t>
            </a:r>
          </a:p>
          <a:p>
            <a:pPr marL="273050" indent="-273050"/>
            <a:r>
              <a:rPr lang="en-US" dirty="0">
                <a:solidFill>
                  <a:schemeClr val="tx1"/>
                </a:solidFill>
                <a:latin typeface="Arial Narrow" panose="020B0604020202020204" pitchFamily="34" charset="0"/>
                <a:cs typeface="Arial Narrow" panose="020B0604020202020204" pitchFamily="34" charset="0"/>
              </a:rPr>
              <a:t>7: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arbeid-hjem-konflikt</a:t>
            </a:r>
            <a:endParaRPr lang="en-US" dirty="0">
              <a:solidFill>
                <a:schemeClr val="tx1"/>
              </a:solidFill>
              <a:latin typeface="Arial Narrow" panose="020B0604020202020204" pitchFamily="34" charset="0"/>
              <a:cs typeface="Arial Narrow" panose="020B0604020202020204" pitchFamily="34" charset="0"/>
            </a:endParaRPr>
          </a:p>
          <a:p>
            <a:pPr marL="342900" indent="-342900">
              <a:buFont typeface="+mj-lt"/>
              <a:buAutoNum type="arabicPeriod"/>
            </a:pPr>
            <a:endParaRPr lang="en-US" dirty="0">
              <a:solidFill>
                <a:schemeClr val="tx1"/>
              </a:solidFill>
              <a:latin typeface="Arial Narrow" panose="020B0604020202020204" pitchFamily="34" charset="0"/>
              <a:cs typeface="Arial Narrow" panose="020B0604020202020204" pitchFamily="34" charset="0"/>
            </a:endParaRPr>
          </a:p>
        </p:txBody>
      </p:sp>
      <p:sp>
        <p:nvSpPr>
          <p:cNvPr id="9" name="Rectangle 8"/>
          <p:cNvSpPr/>
          <p:nvPr/>
        </p:nvSpPr>
        <p:spPr>
          <a:xfrm>
            <a:off x="9042897" y="5155418"/>
            <a:ext cx="3103266" cy="1628385"/>
          </a:xfrm>
          <a:prstGeom prst="rect">
            <a:avLst/>
          </a:prstGeom>
          <a:solidFill>
            <a:srgbClr val="D8E1F4"/>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ledere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medarbeidere</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8: </a:t>
            </a:r>
            <a:r>
              <a:rPr lang="en-US" dirty="0" err="1">
                <a:solidFill>
                  <a:schemeClr val="tx1"/>
                </a:solidFill>
                <a:latin typeface="Arial Narrow" panose="020B0604020202020204" pitchFamily="34" charset="0"/>
                <a:cs typeface="Arial Narrow" panose="020B0604020202020204" pitchFamily="34" charset="0"/>
              </a:rPr>
              <a:t>Leders</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relasjonsorientering</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9: </a:t>
            </a:r>
            <a:r>
              <a:rPr lang="en-US" dirty="0" err="1">
                <a:solidFill>
                  <a:schemeClr val="tx1"/>
                </a:solidFill>
                <a:latin typeface="Arial Narrow" panose="020B0604020202020204" pitchFamily="34" charset="0"/>
                <a:cs typeface="Arial Narrow" panose="020B0604020202020204" pitchFamily="34" charset="0"/>
              </a:rPr>
              <a:t>Anerkjennelse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fra</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ledelsen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10: </a:t>
            </a:r>
            <a:r>
              <a:rPr lang="en-US" dirty="0" err="1">
                <a:solidFill>
                  <a:schemeClr val="tx1"/>
                </a:solidFill>
                <a:latin typeface="Arial Narrow" panose="020B0604020202020204" pitchFamily="34" charset="0"/>
                <a:cs typeface="Arial Narrow" panose="020B0604020202020204" pitchFamily="34" charset="0"/>
              </a:rPr>
              <a:t>Tydelighet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forventninger</a:t>
            </a:r>
            <a:endParaRPr lang="en-US" dirty="0">
              <a:solidFill>
                <a:schemeClr val="tx1"/>
              </a:solidFill>
              <a:latin typeface="Arial Narrow" panose="020B0604020202020204" pitchFamily="34" charset="0"/>
              <a:cs typeface="Arial Narrow" panose="020B0604020202020204" pitchFamily="34" charset="0"/>
            </a:endParaRPr>
          </a:p>
        </p:txBody>
      </p:sp>
      <p:sp>
        <p:nvSpPr>
          <p:cNvPr id="10" name="Rectangle 9"/>
          <p:cNvSpPr/>
          <p:nvPr/>
        </p:nvSpPr>
        <p:spPr>
          <a:xfrm>
            <a:off x="747123" y="6153608"/>
            <a:ext cx="3272414" cy="690674"/>
          </a:xfrm>
          <a:prstGeom prst="rect">
            <a:avLst/>
          </a:prstGeom>
          <a:solidFill>
            <a:srgbClr val="FEEC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Kommunikasjon</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medvirkning</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11: </a:t>
            </a:r>
            <a:r>
              <a:rPr lang="en-US" dirty="0" err="1">
                <a:solidFill>
                  <a:schemeClr val="tx1"/>
                </a:solidFill>
                <a:latin typeface="Arial Narrow" panose="020B0604020202020204" pitchFamily="34" charset="0"/>
                <a:cs typeface="Arial Narrow" panose="020B0604020202020204" pitchFamily="34" charset="0"/>
              </a:rPr>
              <a:t>Innflytelse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medvirkning</a:t>
            </a:r>
            <a:endParaRPr lang="en-US" dirty="0">
              <a:solidFill>
                <a:schemeClr val="tx1"/>
              </a:solidFill>
              <a:latin typeface="Arial Narrow" panose="020B0604020202020204" pitchFamily="34" charset="0"/>
              <a:cs typeface="Arial Narrow" panose="020B0604020202020204" pitchFamily="34" charset="0"/>
            </a:endParaRPr>
          </a:p>
        </p:txBody>
      </p:sp>
      <p:sp>
        <p:nvSpPr>
          <p:cNvPr id="11" name="Rectangle 10"/>
          <p:cNvSpPr/>
          <p:nvPr/>
        </p:nvSpPr>
        <p:spPr>
          <a:xfrm>
            <a:off x="24752" y="4135272"/>
            <a:ext cx="3005052" cy="1972971"/>
          </a:xfrm>
          <a:prstGeom prst="rect">
            <a:avLst/>
          </a:prstGeom>
          <a:solidFill>
            <a:srgbClr val="EED6E8"/>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Samarbeid</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fellesskap</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personkonflikt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14: </a:t>
            </a:r>
            <a:r>
              <a:rPr lang="en-US" dirty="0" err="1">
                <a:solidFill>
                  <a:schemeClr val="tx1"/>
                </a:solidFill>
                <a:latin typeface="Arial Narrow" panose="020B0604020202020204" pitchFamily="34" charset="0"/>
                <a:cs typeface="Arial Narrow" panose="020B0604020202020204" pitchFamily="34" charset="0"/>
              </a:rPr>
              <a:t>Respektfull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omgangstone</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13: </a:t>
            </a:r>
            <a:r>
              <a:rPr lang="en-US" dirty="0" err="1">
                <a:solidFill>
                  <a:schemeClr val="tx1"/>
                </a:solidFill>
                <a:latin typeface="Arial Narrow" panose="020B0604020202020204" pitchFamily="34" charset="0"/>
                <a:cs typeface="Arial Narrow" panose="020B0604020202020204" pitchFamily="34" charset="0"/>
              </a:rPr>
              <a:t>Initiativ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ansvar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12: </a:t>
            </a:r>
            <a:r>
              <a:rPr lang="en-US" dirty="0" err="1">
                <a:solidFill>
                  <a:schemeClr val="tx1"/>
                </a:solidFill>
                <a:latin typeface="Arial Narrow" panose="020B0604020202020204" pitchFamily="34" charset="0"/>
                <a:cs typeface="Arial Narrow" panose="020B0604020202020204" pitchFamily="34" charset="0"/>
              </a:rPr>
              <a:t>Fellesskap</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p:txBody>
      </p:sp>
      <p:sp>
        <p:nvSpPr>
          <p:cNvPr id="12" name="Rectangle 11"/>
          <p:cNvSpPr/>
          <p:nvPr/>
        </p:nvSpPr>
        <p:spPr>
          <a:xfrm>
            <a:off x="79549" y="803629"/>
            <a:ext cx="3103266" cy="996462"/>
          </a:xfrm>
          <a:prstGeom prst="rect">
            <a:avLst/>
          </a:prstGeom>
          <a:solidFill>
            <a:srgbClr val="F3F6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Støtte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kultur</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17: </a:t>
            </a:r>
            <a:r>
              <a:rPr lang="en-US" dirty="0" err="1">
                <a:solidFill>
                  <a:schemeClr val="tx1"/>
                </a:solidFill>
                <a:latin typeface="Arial Narrow" panose="020B0604020202020204" pitchFamily="34" charset="0"/>
                <a:cs typeface="Arial Narrow" panose="020B0604020202020204" pitchFamily="34" charset="0"/>
              </a:rPr>
              <a:t>Tilhørighet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til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arbeidsstedet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16: </a:t>
            </a:r>
            <a:r>
              <a:rPr lang="en-US" dirty="0" err="1">
                <a:solidFill>
                  <a:schemeClr val="tx1"/>
                </a:solidFill>
                <a:latin typeface="Arial Narrow" panose="020B0604020202020204" pitchFamily="34" charset="0"/>
                <a:cs typeface="Arial Narrow" panose="020B0604020202020204" pitchFamily="34" charset="0"/>
              </a:rPr>
              <a:t>Kultur</a:t>
            </a:r>
            <a:r>
              <a:rPr lang="en-US" dirty="0">
                <a:solidFill>
                  <a:schemeClr val="tx1"/>
                </a:solidFill>
                <a:latin typeface="Arial Narrow" panose="020B0604020202020204" pitchFamily="34" charset="0"/>
                <a:cs typeface="Arial Narrow" panose="020B0604020202020204" pitchFamily="34" charset="0"/>
              </a:rPr>
              <a:t> for </a:t>
            </a:r>
            <a:r>
              <a:rPr lang="en-US" dirty="0" err="1">
                <a:solidFill>
                  <a:schemeClr val="tx1"/>
                </a:solidFill>
                <a:latin typeface="Arial Narrow" panose="020B0604020202020204" pitchFamily="34" charset="0"/>
                <a:cs typeface="Arial Narrow" panose="020B0604020202020204" pitchFamily="34" charset="0"/>
              </a:rPr>
              <a:t>utvikling</a:t>
            </a:r>
            <a:endParaRPr lang="en-US" dirty="0">
              <a:solidFill>
                <a:schemeClr val="tx1"/>
              </a:solidFill>
              <a:latin typeface="Arial Narrow" panose="020B0604020202020204" pitchFamily="34" charset="0"/>
              <a:cs typeface="Arial Narrow" panose="020B0604020202020204" pitchFamily="34" charset="0"/>
            </a:endParaRPr>
          </a:p>
        </p:txBody>
      </p:sp>
      <p:sp>
        <p:nvSpPr>
          <p:cNvPr id="7" name="Tittel 1"/>
          <p:cNvSpPr txBox="1">
            <a:spLocks/>
          </p:cNvSpPr>
          <p:nvPr/>
        </p:nvSpPr>
        <p:spPr>
          <a:xfrm>
            <a:off x="407768" y="175007"/>
            <a:ext cx="10985500" cy="7258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rgbClr val="253A55"/>
                </a:solidFill>
                <a:latin typeface="Arial" panose="020B0604020202020204" pitchFamily="34" charset="0"/>
                <a:ea typeface="Arial Narrow" charset="0"/>
                <a:cs typeface="Arial" panose="020B0604020202020204" pitchFamily="34" charset="0"/>
              </a:rPr>
              <a:t>Sammenligning over tid, egen enhet</a:t>
            </a:r>
          </a:p>
        </p:txBody>
      </p:sp>
      <p:pic>
        <p:nvPicPr>
          <p:cNvPr id="13" name="Picture 12" descr="image.png"/>
          <p:cNvPicPr>
            <a:picLocks noChangeAspect="1"/>
          </p:cNvPicPr>
          <p:nvPr/>
        </p:nvPicPr>
        <p:blipFill>
          <a:blip r:embed="rId3"/>
          <a:stretch>
            <a:fillRect/>
          </a:stretch>
        </p:blipFill>
        <p:spPr>
          <a:xfrm>
            <a:off x="1097280" y="640080"/>
            <a:ext cx="10058400" cy="6286500"/>
          </a:xfrm>
          <a:prstGeom prst="rect">
            <a:avLst/>
          </a:prstGeom>
        </p:spPr>
      </p:pic>
    </p:spTree>
    <p:extLst>
      <p:ext uri="{BB962C8B-B14F-4D97-AF65-F5344CB8AC3E}">
        <p14:creationId xmlns:p14="http://schemas.microsoft.com/office/powerpoint/2010/main" val="401692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472440" y="0"/>
            <a:ext cx="11548576" cy="1325563"/>
          </a:xfrm>
        </p:spPr>
        <p:txBody>
          <a:bodyPr>
            <a:normAutofit/>
          </a:bodyPr>
          <a:lstStyle/>
          <a:p>
            <a:r>
              <a:rPr lang="nb-NO" sz="3600" b="1" dirty="0">
                <a:solidFill>
                  <a:srgbClr val="253A55"/>
                </a:solidFill>
                <a:latin typeface="Arial" panose="020B0604020202020204" pitchFamily="34" charset="0"/>
                <a:ea typeface="Arial Narrow" charset="0"/>
                <a:cs typeface="Arial" panose="020B0604020202020204" pitchFamily="34" charset="0"/>
              </a:rPr>
              <a:t>Arbeidstid i en vanlig arbeidsuke</a:t>
            </a:r>
          </a:p>
        </p:txBody>
      </p:sp>
      <p:pic>
        <p:nvPicPr>
          <p:cNvPr id="4" name="Picture 3" descr="image.png"/>
          <p:cNvPicPr>
            <a:picLocks noChangeAspect="1"/>
          </p:cNvPicPr>
          <p:nvPr/>
        </p:nvPicPr>
        <p:blipFill>
          <a:blip r:embed="rId3"/>
          <a:stretch>
            <a:fillRect/>
          </a:stretch>
        </p:blipFill>
        <p:spPr>
          <a:xfrm>
            <a:off x="457200" y="914400"/>
            <a:ext cx="10972800" cy="5486400"/>
          </a:xfrm>
          <a:prstGeom prst="rect">
            <a:avLst/>
          </a:prstGeom>
        </p:spPr>
      </p:pic>
    </p:spTree>
    <p:extLst>
      <p:ext uri="{BB962C8B-B14F-4D97-AF65-F5344CB8AC3E}">
        <p14:creationId xmlns:p14="http://schemas.microsoft.com/office/powerpoint/2010/main" val="68524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2920" y="138163"/>
            <a:ext cx="10515600" cy="814311"/>
          </a:xfrm>
        </p:spPr>
        <p:txBody>
          <a:bodyPr>
            <a:normAutofit/>
          </a:bodyPr>
          <a:lstStyle/>
          <a:p>
            <a:r>
              <a:rPr lang="nb-NO" sz="3600" b="1" dirty="0">
                <a:solidFill>
                  <a:srgbClr val="253A55"/>
                </a:solidFill>
                <a:latin typeface="Arial" panose="020B0604020202020204" pitchFamily="34" charset="0"/>
                <a:ea typeface="Arial Narrow" charset="0"/>
                <a:cs typeface="Arial" panose="020B0604020202020204" pitchFamily="34" charset="0"/>
              </a:rPr>
              <a:t>Medarbeidersamtale</a:t>
            </a:r>
          </a:p>
        </p:txBody>
      </p:sp>
      <p:sp>
        <p:nvSpPr>
          <p:cNvPr id="6" name="Rektangel 5"/>
          <p:cNvSpPr/>
          <p:nvPr/>
        </p:nvSpPr>
        <p:spPr>
          <a:xfrm>
            <a:off x="518680" y="853931"/>
            <a:ext cx="4766805" cy="1200329"/>
          </a:xfrm>
          <a:prstGeom prst="rect">
            <a:avLst/>
          </a:prstGeom>
        </p:spPr>
        <p:txBody>
          <a:bodyPr wrap="square">
            <a:spAutoFit/>
          </a:bodyPr>
          <a:lstStyle/>
          <a:p>
            <a:r>
              <a:rPr lang="nb-NO" sz="2400" dirty="0">
                <a:solidFill>
                  <a:srgbClr val="00509E"/>
                </a:solidFill>
                <a:latin typeface="Arial" panose="020B0604020202020204" pitchFamily="34" charset="0"/>
                <a:cs typeface="Arial" panose="020B0604020202020204" pitchFamily="34" charset="0"/>
              </a:rPr>
              <a:t>Har du hatt medarbeidersamtale i </a:t>
            </a:r>
          </a:p>
          <a:p>
            <a:r>
              <a:rPr lang="nb-NO" sz="2400" dirty="0">
                <a:solidFill>
                  <a:srgbClr val="00509E"/>
                </a:solidFill>
                <a:latin typeface="Arial" panose="020B0604020202020204" pitchFamily="34" charset="0"/>
                <a:cs typeface="Arial" panose="020B0604020202020204" pitchFamily="34" charset="0"/>
              </a:rPr>
              <a:t>løpet av de siste 12 månedene?</a:t>
            </a:r>
          </a:p>
          <a:p>
            <a:r>
              <a:rPr lang="nb-NO" sz="2400" dirty="0">
                <a:solidFill>
                  <a:srgbClr val="00509E"/>
                </a:solidFill>
                <a:latin typeface="Arial" panose="020B0604020202020204" pitchFamily="34" charset="0"/>
                <a:cs typeface="Arial" panose="020B0604020202020204" pitchFamily="34" charset="0"/>
              </a:rPr>
              <a:t>Prosent som har svart «ja»</a:t>
            </a:r>
          </a:p>
        </p:txBody>
      </p:sp>
      <p:sp>
        <p:nvSpPr>
          <p:cNvPr id="3" name="TekstSylinder 2"/>
          <p:cNvSpPr txBox="1"/>
          <p:nvPr/>
        </p:nvSpPr>
        <p:spPr>
          <a:xfrm>
            <a:off x="6230471" y="1038598"/>
            <a:ext cx="5257800" cy="830997"/>
          </a:xfrm>
          <a:prstGeom prst="rect">
            <a:avLst/>
          </a:prstGeom>
          <a:noFill/>
        </p:spPr>
        <p:txBody>
          <a:bodyPr wrap="square" rtlCol="0">
            <a:spAutoFit/>
          </a:bodyPr>
          <a:lstStyle/>
          <a:p>
            <a:r>
              <a:rPr lang="nb-NO" sz="2400" dirty="0">
                <a:solidFill>
                  <a:srgbClr val="00509E"/>
                </a:solidFill>
                <a:latin typeface="Arial" panose="020B0604020202020204" pitchFamily="34" charset="0"/>
                <a:cs typeface="Arial" panose="020B0604020202020204" pitchFamily="34" charset="0"/>
              </a:rPr>
              <a:t>Gjennomsnittlig opplevelse </a:t>
            </a:r>
            <a:br>
              <a:rPr lang="nb-NO" sz="2400" dirty="0">
                <a:solidFill>
                  <a:srgbClr val="00509E"/>
                </a:solidFill>
                <a:latin typeface="Arial" panose="020B0604020202020204" pitchFamily="34" charset="0"/>
                <a:cs typeface="Arial" panose="020B0604020202020204" pitchFamily="34" charset="0"/>
              </a:rPr>
            </a:br>
            <a:r>
              <a:rPr lang="nb-NO" sz="2400" dirty="0">
                <a:solidFill>
                  <a:srgbClr val="00509E"/>
                </a:solidFill>
                <a:latin typeface="Arial" panose="020B0604020202020204" pitchFamily="34" charset="0"/>
                <a:cs typeface="Arial" panose="020B0604020202020204" pitchFamily="34" charset="0"/>
              </a:rPr>
              <a:t>av medarbeidersamtalens nytteverdi</a:t>
            </a:r>
            <a:endParaRPr lang="en-GB" sz="2400" dirty="0">
              <a:solidFill>
                <a:srgbClr val="00509E"/>
              </a:solidFill>
              <a:latin typeface="Arial" panose="020B0604020202020204" pitchFamily="34" charset="0"/>
              <a:cs typeface="Arial" panose="020B0604020202020204" pitchFamily="34" charset="0"/>
            </a:endParaRPr>
          </a:p>
        </p:txBody>
      </p:sp>
      <p:sp>
        <p:nvSpPr>
          <p:cNvPr id="7" name="TekstSylinder 6"/>
          <p:cNvSpPr txBox="1"/>
          <p:nvPr/>
        </p:nvSpPr>
        <p:spPr>
          <a:xfrm>
            <a:off x="4727848" y="2362872"/>
            <a:ext cx="688555" cy="307777"/>
          </a:xfrm>
          <a:prstGeom prst="rect">
            <a:avLst/>
          </a:prstGeom>
          <a:solidFill>
            <a:schemeClr val="bg1"/>
          </a:solidFill>
        </p:spPr>
        <p:txBody>
          <a:bodyPr wrap="square" rtlCol="0">
            <a:spAutoFit/>
          </a:bodyPr>
          <a:lstStyle/>
          <a:p>
            <a:endParaRPr lang="nb-NO" sz="1400" dirty="0"/>
          </a:p>
        </p:txBody>
      </p:sp>
      <p:pic>
        <p:nvPicPr>
          <p:cNvPr id="8" name="Picture 7" descr="image.png"/>
          <p:cNvPicPr>
            <a:picLocks noChangeAspect="1"/>
          </p:cNvPicPr>
          <p:nvPr/>
        </p:nvPicPr>
        <p:blipFill>
          <a:blip r:embed="rId3"/>
          <a:stretch>
            <a:fillRect/>
          </a:stretch>
        </p:blipFill>
        <p:spPr>
          <a:xfrm>
            <a:off x="457200" y="1920240"/>
            <a:ext cx="10972800" cy="4572000"/>
          </a:xfrm>
          <a:prstGeom prst="rect">
            <a:avLst/>
          </a:prstGeom>
        </p:spPr>
      </p:pic>
    </p:spTree>
    <p:extLst>
      <p:ext uri="{BB962C8B-B14F-4D97-AF65-F5344CB8AC3E}">
        <p14:creationId xmlns:p14="http://schemas.microsoft.com/office/powerpoint/2010/main" val="96855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1BC9ACBC-3B34-6949-9F51-B733708A94C7}"/>
              </a:ext>
            </a:extLst>
          </p:cNvPr>
          <p:cNvSpPr txBox="1">
            <a:spLocks/>
          </p:cNvSpPr>
          <p:nvPr/>
        </p:nvSpPr>
        <p:spPr>
          <a:xfrm>
            <a:off x="391236" y="121919"/>
            <a:ext cx="7632700" cy="716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A55"/>
                </a:solidFill>
                <a:latin typeface="Arial" panose="020B0604020202020204" pitchFamily="34" charset="0"/>
                <a:cs typeface="Arial" panose="020B0604020202020204" pitchFamily="34" charset="0"/>
              </a:rPr>
              <a:t>Hva</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scoret</a:t>
            </a:r>
            <a:r>
              <a:rPr lang="en-US" b="1" dirty="0">
                <a:solidFill>
                  <a:srgbClr val="253A55"/>
                </a:solidFill>
                <a:latin typeface="Arial" panose="020B0604020202020204" pitchFamily="34" charset="0"/>
                <a:cs typeface="Arial" panose="020B0604020202020204" pitchFamily="34" charset="0"/>
              </a:rPr>
              <a:t> vi </a:t>
            </a:r>
            <a:r>
              <a:rPr lang="en-US" b="1" dirty="0" err="1">
                <a:solidFill>
                  <a:srgbClr val="253A55"/>
                </a:solidFill>
                <a:latin typeface="Arial" panose="020B0604020202020204" pitchFamily="34" charset="0"/>
                <a:cs typeface="Arial" panose="020B0604020202020204" pitchFamily="34" charset="0"/>
              </a:rPr>
              <a:t>høyest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på</a:t>
            </a:r>
            <a:r>
              <a:rPr lang="en-US" b="1" dirty="0">
                <a:solidFill>
                  <a:srgbClr val="253A55"/>
                </a:solidFill>
                <a:latin typeface="Arial" panose="020B0604020202020204" pitchFamily="34" charset="0"/>
                <a:cs typeface="Arial" panose="020B0604020202020204" pitchFamily="34" charset="0"/>
              </a:rPr>
              <a:t>?</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6743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03833656-2DC6-6641-A16D-603596CD209F}"/>
              </a:ext>
            </a:extLst>
          </p:cNvPr>
          <p:cNvSpPr txBox="1">
            <a:spLocks/>
          </p:cNvSpPr>
          <p:nvPr/>
        </p:nvSpPr>
        <p:spPr>
          <a:xfrm>
            <a:off x="391236" y="121919"/>
            <a:ext cx="7632700" cy="716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A55"/>
                </a:solidFill>
                <a:latin typeface="Arial" panose="020B0604020202020204" pitchFamily="34" charset="0"/>
                <a:cs typeface="Arial" panose="020B0604020202020204" pitchFamily="34" charset="0"/>
              </a:rPr>
              <a:t>Hva</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scoret</a:t>
            </a:r>
            <a:r>
              <a:rPr lang="en-US" b="1" dirty="0">
                <a:solidFill>
                  <a:srgbClr val="253A55"/>
                </a:solidFill>
                <a:latin typeface="Arial" panose="020B0604020202020204" pitchFamily="34" charset="0"/>
                <a:cs typeface="Arial" panose="020B0604020202020204" pitchFamily="34" charset="0"/>
              </a:rPr>
              <a:t> vi </a:t>
            </a:r>
            <a:r>
              <a:rPr lang="en-US" b="1" dirty="0" err="1">
                <a:solidFill>
                  <a:srgbClr val="253A55"/>
                </a:solidFill>
                <a:latin typeface="Arial" panose="020B0604020202020204" pitchFamily="34" charset="0"/>
                <a:cs typeface="Arial" panose="020B0604020202020204" pitchFamily="34" charset="0"/>
              </a:rPr>
              <a:t>lavest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på</a:t>
            </a:r>
            <a:r>
              <a:rPr lang="en-US" b="1" dirty="0">
                <a:solidFill>
                  <a:srgbClr val="253A55"/>
                </a:solidFill>
                <a:latin typeface="Arial" panose="020B0604020202020204" pitchFamily="34" charset="0"/>
                <a:cs typeface="Arial" panose="020B0604020202020204" pitchFamily="34" charset="0"/>
              </a:rPr>
              <a:t>?</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78590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61A28D0C-B65D-0342-A610-B4A0FC10DFDB}"/>
              </a:ext>
            </a:extLst>
          </p:cNvPr>
          <p:cNvSpPr txBox="1">
            <a:spLocks/>
          </p:cNvSpPr>
          <p:nvPr/>
        </p:nvSpPr>
        <p:spPr>
          <a:xfrm>
            <a:off x="391236" y="121919"/>
            <a:ext cx="7632700" cy="71691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A55"/>
                </a:solidFill>
                <a:latin typeface="Arial" panose="020B0604020202020204" pitchFamily="34" charset="0"/>
                <a:cs typeface="Arial" panose="020B0604020202020204" pitchFamily="34" charset="0"/>
              </a:rPr>
              <a:t>Hva</a:t>
            </a:r>
            <a:r>
              <a:rPr lang="en-US" b="1" dirty="0">
                <a:solidFill>
                  <a:srgbClr val="253A55"/>
                </a:solidFill>
                <a:latin typeface="Arial" panose="020B0604020202020204" pitchFamily="34" charset="0"/>
                <a:cs typeface="Arial" panose="020B0604020202020204" pitchFamily="34" charset="0"/>
              </a:rPr>
              <a:t> har vi </a:t>
            </a:r>
            <a:r>
              <a:rPr lang="en-US" b="1" dirty="0" err="1">
                <a:solidFill>
                  <a:srgbClr val="253A55"/>
                </a:solidFill>
                <a:latin typeface="Arial" panose="020B0604020202020204" pitchFamily="34" charset="0"/>
                <a:cs typeface="Arial" panose="020B0604020202020204" pitchFamily="34" charset="0"/>
              </a:rPr>
              <a:t>svart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mest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likt</a:t>
            </a:r>
            <a:r>
              <a:rPr lang="en-US" b="1" dirty="0">
                <a:solidFill>
                  <a:srgbClr val="253A55"/>
                </a:solidFill>
                <a:latin typeface="Arial" panose="020B0604020202020204" pitchFamily="34" charset="0"/>
                <a:cs typeface="Arial" panose="020B0604020202020204" pitchFamily="34" charset="0"/>
              </a:rPr>
              <a:t> om?</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267798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C5326D02-C3C1-D34D-B35A-EE20F2E1A06B}"/>
              </a:ext>
            </a:extLst>
          </p:cNvPr>
          <p:cNvSpPr txBox="1">
            <a:spLocks/>
          </p:cNvSpPr>
          <p:nvPr/>
        </p:nvSpPr>
        <p:spPr>
          <a:xfrm>
            <a:off x="391236" y="121919"/>
            <a:ext cx="7632700" cy="71691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A55"/>
                </a:solidFill>
                <a:latin typeface="Arial" panose="020B0604020202020204" pitchFamily="34" charset="0"/>
                <a:cs typeface="Arial" panose="020B0604020202020204" pitchFamily="34" charset="0"/>
              </a:rPr>
              <a:t>Hva</a:t>
            </a:r>
            <a:r>
              <a:rPr lang="en-US" b="1" dirty="0">
                <a:solidFill>
                  <a:srgbClr val="253A55"/>
                </a:solidFill>
                <a:latin typeface="Arial" panose="020B0604020202020204" pitchFamily="34" charset="0"/>
                <a:cs typeface="Arial" panose="020B0604020202020204" pitchFamily="34" charset="0"/>
              </a:rPr>
              <a:t> har vi </a:t>
            </a:r>
            <a:r>
              <a:rPr lang="en-US" b="1" dirty="0" err="1">
                <a:solidFill>
                  <a:srgbClr val="253A55"/>
                </a:solidFill>
                <a:latin typeface="Arial" panose="020B0604020202020204" pitchFamily="34" charset="0"/>
                <a:cs typeface="Arial" panose="020B0604020202020204" pitchFamily="34" charset="0"/>
              </a:rPr>
              <a:t>svart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mest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ulikt</a:t>
            </a:r>
            <a:r>
              <a:rPr lang="en-US" b="1" dirty="0">
                <a:solidFill>
                  <a:srgbClr val="253A55"/>
                </a:solidFill>
                <a:latin typeface="Arial" panose="020B0604020202020204" pitchFamily="34" charset="0"/>
                <a:cs typeface="Arial" panose="020B0604020202020204" pitchFamily="34" charset="0"/>
              </a:rPr>
              <a:t> om?</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780927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84147" y="157657"/>
            <a:ext cx="11686643" cy="898635"/>
          </a:xfrm>
        </p:spPr>
        <p:txBody>
          <a:bodyPr>
            <a:noAutofit/>
          </a:bodyPr>
          <a:lstStyle/>
          <a:p>
            <a:r>
              <a:rPr lang="nb-NO" sz="3200" b="1" dirty="0">
                <a:solidFill>
                  <a:srgbClr val="253A55"/>
                </a:solidFill>
                <a:latin typeface="Arial" panose="020B0604020202020204" pitchFamily="34" charset="0"/>
                <a:cs typeface="Arial" panose="020B0604020202020204" pitchFamily="34" charset="0"/>
              </a:rPr>
              <a:t>Fullføre kartlegging (1) og (2) før utvikling av tiltak (3)</a:t>
            </a:r>
          </a:p>
        </p:txBody>
      </p:sp>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266748" y="1056292"/>
            <a:ext cx="11644203" cy="5801708"/>
          </a:xfrm>
        </p:spPr>
        <p:txBody>
          <a:bodyPr>
            <a:noAutofit/>
          </a:bodyPr>
          <a:lstStyle/>
          <a:p>
            <a:pPr marL="457200" indent="-457200">
              <a:lnSpc>
                <a:spcPct val="100000"/>
              </a:lnSpc>
              <a:spcAft>
                <a:spcPts val="1200"/>
              </a:spcAft>
              <a:buFont typeface="+mj-lt"/>
              <a:buAutoNum type="arabicPeriod"/>
            </a:pPr>
            <a:r>
              <a:rPr lang="nb-NO" sz="2400" dirty="0">
                <a:solidFill>
                  <a:srgbClr val="00509E"/>
                </a:solidFill>
                <a:latin typeface="Arial" panose="020B0604020202020204" pitchFamily="34" charset="0"/>
                <a:cs typeface="Arial" panose="020B0604020202020204" pitchFamily="34" charset="0"/>
              </a:rPr>
              <a:t>Skape felles forståelse av rapporten med mulighet for å trekke inn andre              </a:t>
            </a:r>
            <a:br>
              <a:rPr lang="nb-NO" sz="2400" dirty="0">
                <a:solidFill>
                  <a:srgbClr val="00509E"/>
                </a:solidFill>
                <a:latin typeface="Arial" panose="020B0604020202020204" pitchFamily="34" charset="0"/>
                <a:cs typeface="Arial" panose="020B0604020202020204" pitchFamily="34" charset="0"/>
              </a:rPr>
            </a:br>
            <a:r>
              <a:rPr lang="nb-NO" sz="2400" dirty="0">
                <a:solidFill>
                  <a:srgbClr val="00509E"/>
                </a:solidFill>
                <a:latin typeface="Arial" panose="020B0604020202020204" pitchFamily="34" charset="0"/>
                <a:cs typeface="Arial" panose="020B0604020202020204" pitchFamily="34" charset="0"/>
              </a:rPr>
              <a:t>          viktige forhold</a:t>
            </a:r>
          </a:p>
          <a:p>
            <a:pPr marL="457200" indent="-457200">
              <a:lnSpc>
                <a:spcPct val="100000"/>
              </a:lnSpc>
              <a:spcAft>
                <a:spcPts val="1200"/>
              </a:spcAft>
              <a:buFont typeface="+mj-lt"/>
              <a:buAutoNum type="arabicPeriod"/>
            </a:pPr>
            <a:r>
              <a:rPr lang="nb-NO" sz="2400" dirty="0">
                <a:solidFill>
                  <a:srgbClr val="00509E"/>
                </a:solidFill>
                <a:latin typeface="Arial" panose="020B0604020202020204" pitchFamily="34" charset="0"/>
                <a:cs typeface="Arial" panose="020B0604020202020204" pitchFamily="34" charset="0"/>
              </a:rPr>
              <a:t>Definere områder som skal bevares og utvikles</a:t>
            </a:r>
          </a:p>
          <a:p>
            <a:pPr marL="457200" indent="-457200">
              <a:lnSpc>
                <a:spcPct val="100000"/>
              </a:lnSpc>
              <a:spcAft>
                <a:spcPts val="1200"/>
              </a:spcAft>
              <a:buFont typeface="+mj-lt"/>
              <a:buAutoNum type="arabicPeriod"/>
            </a:pPr>
            <a:r>
              <a:rPr lang="nb-NO" sz="2400" dirty="0">
                <a:solidFill>
                  <a:srgbClr val="00509E"/>
                </a:solidFill>
                <a:latin typeface="Arial" panose="020B0604020202020204" pitchFamily="34" charset="0"/>
                <a:cs typeface="Arial" panose="020B0604020202020204" pitchFamily="34" charset="0"/>
              </a:rPr>
              <a:t>Definere tiltak/aktiviteter</a:t>
            </a:r>
          </a:p>
        </p:txBody>
      </p:sp>
      <p:sp>
        <p:nvSpPr>
          <p:cNvPr id="6" name="Högerpil 18"/>
          <p:cNvSpPr/>
          <p:nvPr/>
        </p:nvSpPr>
        <p:spPr>
          <a:xfrm>
            <a:off x="3173050" y="4763677"/>
            <a:ext cx="1370699" cy="1427019"/>
          </a:xfrm>
          <a:prstGeom prst="rightArrow">
            <a:avLst>
              <a:gd name="adj1" fmla="val 50000"/>
              <a:gd name="adj2" fmla="val 5090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Bildobjekt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347942">
            <a:off x="4990398" y="4842560"/>
            <a:ext cx="1624325" cy="1241523"/>
          </a:xfrm>
          <a:prstGeom prst="rect">
            <a:avLst/>
          </a:prstGeom>
        </p:spPr>
      </p:pic>
      <p:sp>
        <p:nvSpPr>
          <p:cNvPr id="10" name="Högerpil 22"/>
          <p:cNvSpPr/>
          <p:nvPr/>
        </p:nvSpPr>
        <p:spPr>
          <a:xfrm>
            <a:off x="7310836" y="4802933"/>
            <a:ext cx="1148561" cy="1427019"/>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07903" y="4166218"/>
            <a:ext cx="22487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Enhetens rapport</a:t>
            </a:r>
          </a:p>
        </p:txBody>
      </p:sp>
      <p:sp>
        <p:nvSpPr>
          <p:cNvPr id="15" name="textruta 17"/>
          <p:cNvSpPr txBox="1"/>
          <p:nvPr/>
        </p:nvSpPr>
        <p:spPr>
          <a:xfrm>
            <a:off x="4790406" y="4166218"/>
            <a:ext cx="2024308" cy="666977"/>
          </a:xfrm>
          <a:prstGeom prst="rect">
            <a:avLst/>
          </a:prstGeom>
          <a:noFill/>
        </p:spPr>
        <p:txBody>
          <a:bodyPr wrap="square" rtlCol="0">
            <a:spAutoFit/>
          </a:bodyPr>
          <a:lstStyle>
            <a:defPPr>
              <a:defRPr lang="sv-SE"/>
            </a:defPPr>
            <a:lvl1pPr algn="ctr">
              <a:defRPr sz="1600" i="1"/>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nb-NO" sz="1867" b="0" i="0" u="none" strike="noStrike" kern="1200" cap="none" spc="0" normalizeH="0" baseline="0" noProof="0" dirty="0">
                <a:ln>
                  <a:noFill/>
                </a:ln>
                <a:solidFill>
                  <a:srgbClr val="253A55"/>
                </a:solidFill>
                <a:effectLst/>
                <a:uLnTx/>
                <a:uFillTx/>
                <a:latin typeface="Arial" charset="0"/>
                <a:ea typeface="ＭＳ Ｐゴシック" charset="0"/>
                <a:cs typeface="+mn-cs"/>
              </a:rPr>
              <a:t>Områder å bevare og utvikle</a:t>
            </a:r>
          </a:p>
        </p:txBody>
      </p:sp>
      <p:pic>
        <p:nvPicPr>
          <p:cNvPr id="12" name="Bilde 11">
            <a:extLst>
              <a:ext uri="{FF2B5EF4-FFF2-40B4-BE49-F238E27FC236}">
                <a16:creationId xmlns:a16="http://schemas.microsoft.com/office/drawing/2014/main" id="{391EA93B-EEE1-4166-ADF2-69D4C94E4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74" t="14667" b="6277"/>
          <a:stretch/>
        </p:blipFill>
        <p:spPr>
          <a:xfrm>
            <a:off x="354377" y="4541853"/>
            <a:ext cx="1741457" cy="859254"/>
          </a:xfrm>
          <a:prstGeom prst="rect">
            <a:avLst/>
          </a:prstGeom>
        </p:spPr>
      </p:pic>
      <p:pic>
        <p:nvPicPr>
          <p:cNvPr id="14" name="Bilde 13">
            <a:extLst>
              <a:ext uri="{FF2B5EF4-FFF2-40B4-BE49-F238E27FC236}">
                <a16:creationId xmlns:a16="http://schemas.microsoft.com/office/drawing/2014/main" id="{07E42BC2-3CC0-4FC8-96F7-07D2A5097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413" y="4354117"/>
            <a:ext cx="3579693" cy="2093981"/>
          </a:xfrm>
          <a:prstGeom prst="rect">
            <a:avLst/>
          </a:prstGeom>
        </p:spPr>
      </p:pic>
      <p:sp>
        <p:nvSpPr>
          <p:cNvPr id="16" name="textruta 17"/>
          <p:cNvSpPr txBox="1"/>
          <p:nvPr/>
        </p:nvSpPr>
        <p:spPr>
          <a:xfrm>
            <a:off x="8802232" y="4155894"/>
            <a:ext cx="2536140" cy="379656"/>
          </a:xfrm>
          <a:prstGeom prst="rect">
            <a:avLst/>
          </a:prstGeom>
          <a:noFill/>
        </p:spPr>
        <p:txBody>
          <a:bodyPr wrap="square" rtlCol="0">
            <a:spAutoFit/>
          </a:bodyPr>
          <a:lstStyle>
            <a:defPPr>
              <a:defRPr lang="sv-SE"/>
            </a:defPPr>
            <a:lvl1pPr algn="ctr">
              <a:defRPr sz="1600" i="1"/>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nb-NO" sz="1867" b="0" i="0" u="none" strike="noStrike" kern="1200" cap="none" spc="0" normalizeH="0" baseline="0" noProof="0" dirty="0">
                <a:ln>
                  <a:noFill/>
                </a:ln>
                <a:solidFill>
                  <a:srgbClr val="253A55"/>
                </a:solidFill>
                <a:effectLst/>
                <a:uLnTx/>
                <a:uFillTx/>
                <a:latin typeface="Arial" charset="0"/>
                <a:ea typeface="ＭＳ Ｐゴシック" charset="0"/>
                <a:cs typeface="+mn-cs"/>
              </a:rPr>
              <a:t>Aktiviteter og tiltak</a:t>
            </a:r>
          </a:p>
        </p:txBody>
      </p:sp>
      <p:sp>
        <p:nvSpPr>
          <p:cNvPr id="3" name="TekstSylinder 2">
            <a:extLst>
              <a:ext uri="{FF2B5EF4-FFF2-40B4-BE49-F238E27FC236}">
                <a16:creationId xmlns:a16="http://schemas.microsoft.com/office/drawing/2014/main" id="{250DC152-0FF7-4E93-83E1-CFBC82768F28}"/>
              </a:ext>
            </a:extLst>
          </p:cNvPr>
          <p:cNvSpPr txBox="1"/>
          <p:nvPr/>
        </p:nvSpPr>
        <p:spPr>
          <a:xfrm>
            <a:off x="266748" y="5482682"/>
            <a:ext cx="22878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Andre viktige forhold</a:t>
            </a:r>
          </a:p>
        </p:txBody>
      </p:sp>
      <p:pic>
        <p:nvPicPr>
          <p:cNvPr id="11" name="Bilde 10">
            <a:extLst>
              <a:ext uri="{FF2B5EF4-FFF2-40B4-BE49-F238E27FC236}">
                <a16:creationId xmlns:a16="http://schemas.microsoft.com/office/drawing/2014/main" id="{C550ABCB-FB5E-4B14-B028-42356E90E1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23" y="5780426"/>
            <a:ext cx="1689737" cy="844869"/>
          </a:xfrm>
          <a:prstGeom prst="rect">
            <a:avLst/>
          </a:prstGeom>
        </p:spPr>
      </p:pic>
    </p:spTree>
    <p:extLst>
      <p:ext uri="{BB962C8B-B14F-4D97-AF65-F5344CB8AC3E}">
        <p14:creationId xmlns:p14="http://schemas.microsoft.com/office/powerpoint/2010/main" val="25630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10" grpId="0" animBg="1"/>
      <p:bldP spid="4" grpId="0"/>
      <p:bldP spid="15" grpId="0"/>
      <p:bldP spid="1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9275D6E-23AB-4410-A516-0B5787A494B1}"/>
              </a:ext>
            </a:extLst>
          </p:cNvPr>
          <p:cNvSpPr/>
          <p:nvPr/>
        </p:nvSpPr>
        <p:spPr>
          <a:xfrm>
            <a:off x="0" y="3865641"/>
            <a:ext cx="12192000" cy="2992359"/>
          </a:xfrm>
          <a:prstGeom prst="rect">
            <a:avLst/>
          </a:prstGeom>
          <a:solidFill>
            <a:srgbClr val="CFDAF1"/>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14693"/>
              </a:solidFill>
              <a:effectLst/>
              <a:uLnTx/>
              <a:uFillTx/>
              <a:latin typeface="Arial" panose="020B0604020202020204"/>
              <a:ea typeface="+mn-ea"/>
              <a:cs typeface="+mn-cs"/>
            </a:endParaRPr>
          </a:p>
        </p:txBody>
      </p:sp>
      <p:sp>
        <p:nvSpPr>
          <p:cNvPr id="2" name="Tittel 1">
            <a:extLst>
              <a:ext uri="{FF2B5EF4-FFF2-40B4-BE49-F238E27FC236}">
                <a16:creationId xmlns:a16="http://schemas.microsoft.com/office/drawing/2014/main" id="{F76F94F6-F1CA-4249-AD5B-26B42DA32587}"/>
              </a:ext>
            </a:extLst>
          </p:cNvPr>
          <p:cNvSpPr txBox="1">
            <a:spLocks/>
          </p:cNvSpPr>
          <p:nvPr/>
        </p:nvSpPr>
        <p:spPr>
          <a:xfrm>
            <a:off x="306407" y="254738"/>
            <a:ext cx="10702501" cy="714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nb-NO" sz="4267" b="1" i="0" u="none" strike="noStrike" kern="1200" cap="none" spc="0" normalizeH="0" baseline="0" noProof="0" dirty="0">
                <a:ln>
                  <a:noFill/>
                </a:ln>
                <a:solidFill>
                  <a:srgbClr val="253A55"/>
                </a:solidFill>
                <a:effectLst/>
                <a:uLnTx/>
                <a:uFillTx/>
                <a:latin typeface="Arial" panose="020B0604020202020204" pitchFamily="34" charset="0"/>
                <a:ea typeface="Arial Narrow" charset="0"/>
                <a:cs typeface="Arial" panose="020B0604020202020204" pitchFamily="34" charset="0"/>
              </a:rPr>
              <a:t>Hvilke andre forhold er viktige?</a:t>
            </a:r>
          </a:p>
        </p:txBody>
      </p:sp>
      <p:sp>
        <p:nvSpPr>
          <p:cNvPr id="3" name="Rectangle 9">
            <a:extLst>
              <a:ext uri="{FF2B5EF4-FFF2-40B4-BE49-F238E27FC236}">
                <a16:creationId xmlns:a16="http://schemas.microsoft.com/office/drawing/2014/main" id="{7A65952E-1EAE-476D-B661-D5046EFD1226}"/>
              </a:ext>
            </a:extLst>
          </p:cNvPr>
          <p:cNvSpPr/>
          <p:nvPr/>
        </p:nvSpPr>
        <p:spPr>
          <a:xfrm>
            <a:off x="0" y="1150053"/>
            <a:ext cx="12192000" cy="2550532"/>
          </a:xfrm>
          <a:prstGeom prst="rect">
            <a:avLst/>
          </a:prstGeom>
          <a:solidFill>
            <a:srgbClr val="BCD05E">
              <a:alpha val="64000"/>
            </a:srgb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highlight>
                <a:srgbClr val="00FF00"/>
              </a:highlight>
              <a:uLnTx/>
              <a:uFillTx/>
              <a:latin typeface="Arial" panose="020B0604020202020204"/>
              <a:ea typeface="+mn-ea"/>
              <a:cs typeface="+mn-cs"/>
            </a:endParaRPr>
          </a:p>
        </p:txBody>
      </p:sp>
      <p:sp>
        <p:nvSpPr>
          <p:cNvPr id="4" name="TekstSylinder 6">
            <a:extLst>
              <a:ext uri="{FF2B5EF4-FFF2-40B4-BE49-F238E27FC236}">
                <a16:creationId xmlns:a16="http://schemas.microsoft.com/office/drawing/2014/main" id="{3E25C08F-3A27-4BBB-A1F3-32DCA016DC94}"/>
              </a:ext>
            </a:extLst>
          </p:cNvPr>
          <p:cNvSpPr txBox="1"/>
          <p:nvPr/>
        </p:nvSpPr>
        <p:spPr>
          <a:xfrm>
            <a:off x="618642" y="1425819"/>
            <a:ext cx="10954717" cy="209288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nb-NO"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Internt i egen enhet:</a:t>
            </a:r>
          </a:p>
          <a:p>
            <a:pPr marL="268288" marR="0" lvl="0" indent="-2682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Erfaringer fra koronatiden</a:t>
            </a:r>
          </a:p>
          <a:p>
            <a:pPr marL="268288" marR="0" lvl="0" indent="-2682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Intern organisering, møtestrukturer, prosjekter og prosesser</a:t>
            </a:r>
          </a:p>
          <a:p>
            <a:pPr marL="268288" marR="0" lvl="0" indent="-2682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Kulturelt mangfold</a:t>
            </a:r>
          </a:p>
          <a:p>
            <a:pPr marL="268288" marR="0" lvl="0" indent="-268288"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Geografisk spredt fagmiljø</a:t>
            </a:r>
          </a:p>
        </p:txBody>
      </p:sp>
      <p:sp>
        <p:nvSpPr>
          <p:cNvPr id="5" name="Plassholder for innhold 2">
            <a:extLst>
              <a:ext uri="{FF2B5EF4-FFF2-40B4-BE49-F238E27FC236}">
                <a16:creationId xmlns:a16="http://schemas.microsoft.com/office/drawing/2014/main" id="{91CBDAB9-A6FB-4FBE-B372-2B681A6586BD}"/>
              </a:ext>
            </a:extLst>
          </p:cNvPr>
          <p:cNvSpPr txBox="1">
            <a:spLocks/>
          </p:cNvSpPr>
          <p:nvPr/>
        </p:nvSpPr>
        <p:spPr>
          <a:xfrm>
            <a:off x="618641" y="3976352"/>
            <a:ext cx="8941435" cy="2754232"/>
          </a:xfrm>
          <a:prstGeom prst="rect">
            <a:avLst/>
          </a:prstGeom>
          <a:no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nb-NO" sz="3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Forhold utenfor egen enhet:</a:t>
            </a:r>
          </a:p>
          <a:p>
            <a:pPr defTabSz="1219170">
              <a:spcBef>
                <a:spcPts val="1333"/>
              </a:spcBef>
              <a:defRPr/>
            </a:pPr>
            <a:r>
              <a:rPr kumimoji="0" lang="nb-NO" sz="3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Samarbeid mot andre enheter på tvers i organisasjonen</a:t>
            </a:r>
          </a:p>
          <a:p>
            <a:pPr defTabSz="1219170">
              <a:spcBef>
                <a:spcPts val="1333"/>
              </a:spcBef>
              <a:defRPr/>
            </a:pPr>
            <a:r>
              <a:rPr kumimoji="0" lang="nb-NO" sz="3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Ledelse og organisatoriske forhold på overliggende nivå</a:t>
            </a:r>
          </a:p>
          <a:p>
            <a:pPr defTabSz="1219170">
              <a:spcBef>
                <a:spcPts val="1333"/>
              </a:spcBef>
              <a:defRPr/>
            </a:pPr>
            <a:r>
              <a:rPr kumimoji="0" lang="nb-NO" sz="3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Overordnede systemer og strukturer</a:t>
            </a:r>
          </a:p>
          <a:p>
            <a:pPr defTabSz="1219170">
              <a:spcBef>
                <a:spcPts val="1333"/>
              </a:spcBef>
              <a:defRPr/>
            </a:pPr>
            <a:r>
              <a:rPr kumimoji="0" lang="nb-NO" sz="3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Organisering, møtestrukturer, prosjekter og prosesser</a:t>
            </a:r>
          </a:p>
          <a:p>
            <a:pPr defTabSz="1219170">
              <a:spcBef>
                <a:spcPts val="1333"/>
              </a:spcBef>
              <a:defRPr/>
            </a:pPr>
            <a:r>
              <a:rPr kumimoji="0" lang="nb-NO" sz="3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Digitale verktøy og systemer</a:t>
            </a:r>
          </a:p>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nb-NO" sz="3733"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04792" marR="0" lvl="0" indent="-304792" algn="l" defTabSz="1219170" rtl="0" eaLnBrk="1" fontAlgn="auto" latinLnBrk="0" hangingPunct="1">
              <a:lnSpc>
                <a:spcPct val="90000"/>
              </a:lnSpc>
              <a:spcBef>
                <a:spcPts val="1333"/>
              </a:spcBef>
              <a:spcAft>
                <a:spcPts val="0"/>
              </a:spcAft>
              <a:buClrTx/>
              <a:buSzTx/>
              <a:buFont typeface="Arial" panose="020B0604020202020204" pitchFamily="34" charset="0"/>
              <a:buChar char="•"/>
              <a:tabLst/>
              <a:defRPr/>
            </a:pPr>
            <a:endParaRPr kumimoji="0" lang="nb-NO" sz="3733"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04792" marR="0" lvl="0" indent="-304792" algn="l" defTabSz="1219170" rtl="0" eaLnBrk="1" fontAlgn="auto" latinLnBrk="0" hangingPunct="1">
              <a:lnSpc>
                <a:spcPct val="90000"/>
              </a:lnSpc>
              <a:spcBef>
                <a:spcPts val="1333"/>
              </a:spcBef>
              <a:spcAft>
                <a:spcPts val="0"/>
              </a:spcAft>
              <a:buClrTx/>
              <a:buSzTx/>
              <a:buFont typeface="Arial" panose="020B0604020202020204" pitchFamily="34" charset="0"/>
              <a:buChar char="•"/>
              <a:tabLst/>
              <a:defRPr/>
            </a:pPr>
            <a:endParaRPr kumimoji="0" lang="nb-NO" sz="3733"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89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5B334C9-62A1-49CB-AC87-A0014030DE2E}"/>
              </a:ext>
            </a:extLst>
          </p:cNvPr>
          <p:cNvSpPr>
            <a:spLocks noGrp="1"/>
          </p:cNvSpPr>
          <p:nvPr>
            <p:ph idx="1"/>
          </p:nvPr>
        </p:nvSpPr>
        <p:spPr>
          <a:xfrm>
            <a:off x="985157" y="2600907"/>
            <a:ext cx="10515600" cy="2395635"/>
          </a:xfrm>
        </p:spPr>
        <p:txBody>
          <a:bodyPr>
            <a:noAutofit/>
          </a:bodyPr>
          <a:lstStyle/>
          <a:p>
            <a:pPr marL="0" indent="0">
              <a:spcBef>
                <a:spcPts val="0"/>
              </a:spcBef>
              <a:spcAft>
                <a:spcPts val="600"/>
              </a:spcAft>
              <a:buNone/>
            </a:pPr>
            <a:r>
              <a:rPr lang="nb-NO" sz="2600" b="1" dirty="0">
                <a:solidFill>
                  <a:srgbClr val="00509E"/>
                </a:solidFill>
                <a:latin typeface="Arial" panose="020B0604020202020204" pitchFamily="34" charset="0"/>
                <a:ea typeface="Arial" charset="0"/>
                <a:cs typeface="Arial" panose="020B0604020202020204" pitchFamily="34" charset="0"/>
              </a:rPr>
              <a:t>Agenda:</a:t>
            </a:r>
          </a:p>
          <a:p>
            <a:pPr marL="0" indent="-457200">
              <a:spcBef>
                <a:spcPts val="0"/>
              </a:spcBef>
              <a:spcAft>
                <a:spcPts val="600"/>
              </a:spcAft>
            </a:pPr>
            <a:r>
              <a:rPr lang="nb-NO" sz="2600" dirty="0">
                <a:solidFill>
                  <a:srgbClr val="00509E"/>
                </a:solidFill>
                <a:latin typeface="Arial" panose="020B0604020202020204" pitchFamily="34" charset="0"/>
                <a:ea typeface="Arial" charset="0"/>
                <a:cs typeface="Arial" panose="020B0604020202020204" pitchFamily="34" charset="0"/>
              </a:rPr>
              <a:t>Arbeidsmiljøundersøkelse - hvorfor og hvordan? </a:t>
            </a:r>
          </a:p>
          <a:p>
            <a:pPr marL="0" indent="-457200">
              <a:spcBef>
                <a:spcPts val="0"/>
              </a:spcBef>
              <a:spcAft>
                <a:spcPts val="600"/>
              </a:spcAft>
            </a:pPr>
            <a:r>
              <a:rPr lang="nb-NO" sz="2600" dirty="0">
                <a:solidFill>
                  <a:srgbClr val="00509E"/>
                </a:solidFill>
                <a:latin typeface="Arial" panose="020B0604020202020204" pitchFamily="34" charset="0"/>
                <a:ea typeface="Arial" charset="0"/>
                <a:cs typeface="Arial" panose="020B0604020202020204" pitchFamily="34" charset="0"/>
              </a:rPr>
              <a:t>Presentasjon av rapport fra spørreundersøkelsen</a:t>
            </a:r>
          </a:p>
          <a:p>
            <a:pPr marL="0" indent="-457200">
              <a:spcBef>
                <a:spcPts val="0"/>
              </a:spcBef>
              <a:spcAft>
                <a:spcPts val="600"/>
              </a:spcAft>
            </a:pPr>
            <a:r>
              <a:rPr lang="nb-NO" sz="2600" dirty="0">
                <a:solidFill>
                  <a:srgbClr val="00509E"/>
                </a:solidFill>
                <a:latin typeface="Arial" panose="020B0604020202020204" pitchFamily="34" charset="0"/>
                <a:ea typeface="Arial" charset="0"/>
                <a:cs typeface="Arial" panose="020B0604020202020204" pitchFamily="34" charset="0"/>
              </a:rPr>
              <a:t>Kartlegge områder å bevare og utvikle (gruppearbeid)</a:t>
            </a:r>
          </a:p>
          <a:p>
            <a:pPr marL="0" indent="-457200">
              <a:spcBef>
                <a:spcPts val="0"/>
              </a:spcBef>
              <a:spcAft>
                <a:spcPts val="600"/>
              </a:spcAft>
            </a:pPr>
            <a:r>
              <a:rPr lang="nb-NO" sz="2600" dirty="0">
                <a:solidFill>
                  <a:srgbClr val="00509E"/>
                </a:solidFill>
                <a:latin typeface="Arial" panose="020B0604020202020204" pitchFamily="34" charset="0"/>
                <a:ea typeface="Arial" charset="0"/>
                <a:cs typeface="Arial" panose="020B0604020202020204" pitchFamily="34" charset="0"/>
              </a:rPr>
              <a:t>Oppsummering og veien videre </a:t>
            </a:r>
          </a:p>
        </p:txBody>
      </p:sp>
      <p:pic>
        <p:nvPicPr>
          <p:cNvPr id="4" name="Bilde 3">
            <a:extLst>
              <a:ext uri="{FF2B5EF4-FFF2-40B4-BE49-F238E27FC236}">
                <a16:creationId xmlns:a16="http://schemas.microsoft.com/office/drawing/2014/main" id="{B3CFE294-5D49-CA4F-85F1-85385549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716" y="299309"/>
            <a:ext cx="4208298" cy="2008918"/>
          </a:xfrm>
          <a:prstGeom prst="rect">
            <a:avLst/>
          </a:prstGeom>
        </p:spPr>
      </p:pic>
    </p:spTree>
    <p:extLst>
      <p:ext uri="{BB962C8B-B14F-4D97-AF65-F5344CB8AC3E}">
        <p14:creationId xmlns:p14="http://schemas.microsoft.com/office/powerpoint/2010/main" val="156434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2DDD569-35CC-43AE-931B-58DA92410F3C}"/>
              </a:ext>
            </a:extLst>
          </p:cNvPr>
          <p:cNvSpPr/>
          <p:nvPr/>
        </p:nvSpPr>
        <p:spPr>
          <a:xfrm>
            <a:off x="2219418" y="1287339"/>
            <a:ext cx="9656625" cy="5210848"/>
          </a:xfrm>
          <a:prstGeom prst="ellipse">
            <a:avLst/>
          </a:prstGeom>
          <a:solidFill>
            <a:srgbClr val="FDD9B5"/>
          </a:solidFill>
          <a:ln w="12700" cap="flat" cmpd="sng" algn="ctr">
            <a:solidFill>
              <a:srgbClr val="70AD47">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9B0A610-5F29-4DC8-86C7-213A29574D97}"/>
              </a:ext>
            </a:extLst>
          </p:cNvPr>
          <p:cNvSpPr/>
          <p:nvPr/>
        </p:nvSpPr>
        <p:spPr>
          <a:xfrm>
            <a:off x="3455948" y="1912305"/>
            <a:ext cx="7231859" cy="4555841"/>
          </a:xfrm>
          <a:prstGeom prst="ellipse">
            <a:avLst/>
          </a:prstGeom>
          <a:solidFill>
            <a:srgbClr val="CFDAF1"/>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E5D865DC-D599-4CE3-BFA0-7DB8D0C27CC1}"/>
              </a:ext>
            </a:extLst>
          </p:cNvPr>
          <p:cNvSpPr/>
          <p:nvPr/>
        </p:nvSpPr>
        <p:spPr>
          <a:xfrm>
            <a:off x="4502384" y="2672676"/>
            <a:ext cx="5090695" cy="3792386"/>
          </a:xfrm>
          <a:prstGeom prst="ellipse">
            <a:avLst/>
          </a:prstGeom>
          <a:solidFill>
            <a:srgbClr val="BCD05E">
              <a:alpha val="62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18">
            <a:extLst>
              <a:ext uri="{FF2B5EF4-FFF2-40B4-BE49-F238E27FC236}">
                <a16:creationId xmlns:a16="http://schemas.microsoft.com/office/drawing/2014/main" id="{C0ECD24B-C875-4157-A8FC-CF13CB0ADBD5}"/>
              </a:ext>
            </a:extLst>
          </p:cNvPr>
          <p:cNvSpPr txBox="1"/>
          <p:nvPr/>
        </p:nvSpPr>
        <p:spPr>
          <a:xfrm>
            <a:off x="5010642" y="3018569"/>
            <a:ext cx="4164438"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Min egen enhet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og meg selv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kan</a:t>
            </a:r>
            <a:r>
              <a:rPr kumimoji="0" lang="en-US" sz="2400" b="1"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i</a:t>
            </a:r>
            <a:r>
              <a:rPr kumimoji="0" lang="en-US" sz="2400" b="1"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stor</a:t>
            </a:r>
            <a:r>
              <a:rPr kumimoji="0" lang="en-US" sz="2400" b="1"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grad </a:t>
            </a:r>
            <a:r>
              <a:rPr kumimoji="0" lang="en-US" sz="2400" b="1"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påvirkes</a:t>
            </a:r>
            <a:endParaRPr kumimoji="0" lang="en-US" sz="2400" b="1"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Samarbeid</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kommunikasjon</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kollegialitet</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organisering</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av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arbeidet</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kompetanseutvikling</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verktøy</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relasjoner</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err="1">
                <a:ln>
                  <a:noFill/>
                </a:ln>
                <a:solidFill>
                  <a:srgbClr val="253A55"/>
                </a:solidFill>
                <a:effectLst/>
                <a:uLnTx/>
                <a:uFillTx/>
                <a:latin typeface="Arial" panose="020B0604020202020204" pitchFamily="34" charset="0"/>
                <a:cs typeface="Arial" panose="020B0604020202020204" pitchFamily="34" charset="0"/>
              </a:rPr>
              <a:t>arbeidsmetodikk</a:t>
            </a:r>
            <a:r>
              <a:rPr kumimoji="0" lang="en-US" sz="2000" b="0" i="0" u="none" strike="noStrike" kern="1200" cap="none" spc="0" normalizeH="0" baseline="0" noProof="0" dirty="0">
                <a:ln>
                  <a:noFill/>
                </a:ln>
                <a:solidFill>
                  <a:srgbClr val="253A55"/>
                </a:solidFill>
                <a:effectLst/>
                <a:uLnTx/>
                <a:uFillTx/>
                <a:latin typeface="Arial" panose="020B0604020202020204" pitchFamily="34" charset="0"/>
                <a:cs typeface="Arial" panose="020B0604020202020204" pitchFamily="34" charset="0"/>
              </a:rPr>
              <a:t>, kultur…</a:t>
            </a:r>
          </a:p>
        </p:txBody>
      </p:sp>
      <p:sp>
        <p:nvSpPr>
          <p:cNvPr id="8" name="TextBox 7">
            <a:extLst>
              <a:ext uri="{FF2B5EF4-FFF2-40B4-BE49-F238E27FC236}">
                <a16:creationId xmlns:a16="http://schemas.microsoft.com/office/drawing/2014/main" id="{9AC25BE6-73CD-455F-B8EE-2260F9A05362}"/>
              </a:ext>
            </a:extLst>
          </p:cNvPr>
          <p:cNvSpPr txBox="1"/>
          <p:nvPr/>
        </p:nvSpPr>
        <p:spPr>
          <a:xfrm>
            <a:off x="9540525" y="4747644"/>
            <a:ext cx="1067983"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3D7A"/>
                </a:solidFill>
                <a:effectLst/>
                <a:uLnTx/>
                <a:uFillTx/>
                <a:latin typeface="Arial"/>
                <a:ea typeface="+mn-ea"/>
                <a:cs typeface="+mn-cs"/>
              </a:rPr>
              <a:t>Beslutnings-struktur</a:t>
            </a:r>
          </a:p>
        </p:txBody>
      </p:sp>
      <p:sp>
        <p:nvSpPr>
          <p:cNvPr id="9" name="TextBox 8">
            <a:extLst>
              <a:ext uri="{FF2B5EF4-FFF2-40B4-BE49-F238E27FC236}">
                <a16:creationId xmlns:a16="http://schemas.microsoft.com/office/drawing/2014/main" id="{C08375F6-B250-44D9-8674-BA6BFA9F3404}"/>
              </a:ext>
            </a:extLst>
          </p:cNvPr>
          <p:cNvSpPr txBox="1"/>
          <p:nvPr/>
        </p:nvSpPr>
        <p:spPr>
          <a:xfrm>
            <a:off x="9588482" y="3892763"/>
            <a:ext cx="1309035"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3D7A"/>
                </a:solidFill>
                <a:effectLst/>
                <a:uLnTx/>
                <a:uFillTx/>
                <a:latin typeface="Arial"/>
                <a:ea typeface="+mn-ea"/>
                <a:cs typeface="+mn-cs"/>
              </a:rPr>
              <a:t>Overordnet organisering</a:t>
            </a:r>
          </a:p>
        </p:txBody>
      </p:sp>
      <p:sp>
        <p:nvSpPr>
          <p:cNvPr id="10" name="TextBox 9">
            <a:extLst>
              <a:ext uri="{FF2B5EF4-FFF2-40B4-BE49-F238E27FC236}">
                <a16:creationId xmlns:a16="http://schemas.microsoft.com/office/drawing/2014/main" id="{7E1D7F64-61AE-406C-9A09-262EB5AE5D1B}"/>
              </a:ext>
            </a:extLst>
          </p:cNvPr>
          <p:cNvSpPr txBox="1"/>
          <p:nvPr/>
        </p:nvSpPr>
        <p:spPr>
          <a:xfrm>
            <a:off x="9101545" y="2993480"/>
            <a:ext cx="1335112"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3D7A"/>
                </a:solidFill>
                <a:effectLst/>
                <a:uLnTx/>
                <a:uFillTx/>
                <a:latin typeface="Arial"/>
                <a:ea typeface="+mn-ea"/>
                <a:cs typeface="+mn-cs"/>
              </a:rPr>
              <a:t>Administrative systemer</a:t>
            </a:r>
          </a:p>
        </p:txBody>
      </p:sp>
      <p:sp>
        <p:nvSpPr>
          <p:cNvPr id="11" name="TextBox 10">
            <a:extLst>
              <a:ext uri="{FF2B5EF4-FFF2-40B4-BE49-F238E27FC236}">
                <a16:creationId xmlns:a16="http://schemas.microsoft.com/office/drawing/2014/main" id="{560F5E87-B8FE-4BBD-A010-2C989BA5E9A8}"/>
              </a:ext>
            </a:extLst>
          </p:cNvPr>
          <p:cNvSpPr txBox="1"/>
          <p:nvPr/>
        </p:nvSpPr>
        <p:spPr>
          <a:xfrm>
            <a:off x="3632701" y="3382952"/>
            <a:ext cx="1178100"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3D7A"/>
                </a:solidFill>
                <a:effectLst/>
                <a:uLnTx/>
                <a:uFillTx/>
                <a:latin typeface="Arial"/>
                <a:ea typeface="+mn-ea"/>
                <a:cs typeface="+mn-cs"/>
              </a:rPr>
              <a:t>UiO policy og retningslinjer</a:t>
            </a:r>
          </a:p>
        </p:txBody>
      </p:sp>
      <p:sp>
        <p:nvSpPr>
          <p:cNvPr id="12" name="TextBox 11">
            <a:extLst>
              <a:ext uri="{FF2B5EF4-FFF2-40B4-BE49-F238E27FC236}">
                <a16:creationId xmlns:a16="http://schemas.microsoft.com/office/drawing/2014/main" id="{B9693727-B839-4401-BF1E-4B0C8D909975}"/>
              </a:ext>
            </a:extLst>
          </p:cNvPr>
          <p:cNvSpPr txBox="1"/>
          <p:nvPr/>
        </p:nvSpPr>
        <p:spPr>
          <a:xfrm>
            <a:off x="3455378" y="4136916"/>
            <a:ext cx="1143435" cy="646331"/>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03D7A"/>
                </a:solidFill>
                <a:effectLst/>
                <a:uLnTx/>
                <a:uFillTx/>
                <a:latin typeface="Arial"/>
                <a:ea typeface="+mn-ea"/>
                <a:cs typeface="+mn-cs"/>
              </a:rPr>
              <a:t>Ledelse og organisasjons-kultur</a:t>
            </a:r>
          </a:p>
        </p:txBody>
      </p:sp>
      <p:sp>
        <p:nvSpPr>
          <p:cNvPr id="13" name="TextBox 12">
            <a:extLst>
              <a:ext uri="{FF2B5EF4-FFF2-40B4-BE49-F238E27FC236}">
                <a16:creationId xmlns:a16="http://schemas.microsoft.com/office/drawing/2014/main" id="{FB4DC83B-DEDF-4E3D-BB3E-35765F7647FA}"/>
              </a:ext>
            </a:extLst>
          </p:cNvPr>
          <p:cNvSpPr txBox="1"/>
          <p:nvPr/>
        </p:nvSpPr>
        <p:spPr>
          <a:xfrm flipH="1">
            <a:off x="5118215" y="1998530"/>
            <a:ext cx="3954050" cy="646331"/>
          </a:xfrm>
          <a:prstGeom prst="rect">
            <a:avLst/>
          </a:prstGeom>
          <a:noFill/>
        </p:spPr>
        <p:txBody>
          <a:bodyPr wrap="square" rtlCol="0">
            <a:spAutoFit/>
          </a:bodyPr>
          <a:lstStyle/>
          <a:p>
            <a:pPr algn="ctr"/>
            <a:r>
              <a:rPr lang="nb-NO" b="1" dirty="0">
                <a:solidFill>
                  <a:srgbClr val="003D7A"/>
                </a:solidFill>
                <a:latin typeface="Arial" panose="020B0604020202020204" pitchFamily="34" charset="0"/>
                <a:cs typeface="Arial" panose="020B0604020202020204" pitchFamily="34" charset="0"/>
              </a:rPr>
              <a:t>Overordnet enhet</a:t>
            </a:r>
          </a:p>
          <a:p>
            <a:pPr algn="ctr"/>
            <a:r>
              <a:rPr lang="nb-NO" dirty="0">
                <a:solidFill>
                  <a:srgbClr val="003D7A"/>
                </a:solidFill>
                <a:latin typeface="Arial" panose="020B0604020202020204" pitchFamily="34" charset="0"/>
                <a:cs typeface="Arial" panose="020B0604020202020204" pitchFamily="34" charset="0"/>
              </a:rPr>
              <a:t>kan i noen grad påvirkes</a:t>
            </a:r>
          </a:p>
        </p:txBody>
      </p:sp>
      <p:sp>
        <p:nvSpPr>
          <p:cNvPr id="15" name="TextBox 14">
            <a:extLst>
              <a:ext uri="{FF2B5EF4-FFF2-40B4-BE49-F238E27FC236}">
                <a16:creationId xmlns:a16="http://schemas.microsoft.com/office/drawing/2014/main" id="{B90C02D3-5CA1-4B9D-BEFC-05C483E502D1}"/>
              </a:ext>
            </a:extLst>
          </p:cNvPr>
          <p:cNvSpPr txBox="1"/>
          <p:nvPr/>
        </p:nvSpPr>
        <p:spPr>
          <a:xfrm>
            <a:off x="2291930" y="3829050"/>
            <a:ext cx="10927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0552A"/>
                </a:solidFill>
                <a:effectLst/>
                <a:uLnTx/>
                <a:uFillTx/>
                <a:latin typeface="Arial"/>
                <a:ea typeface="+mn-ea"/>
                <a:cs typeface="+mn-cs"/>
              </a:rPr>
              <a:t>Finansierings-modell</a:t>
            </a:r>
          </a:p>
        </p:txBody>
      </p:sp>
      <p:sp>
        <p:nvSpPr>
          <p:cNvPr id="17" name="TextBox 16">
            <a:extLst>
              <a:ext uri="{FF2B5EF4-FFF2-40B4-BE49-F238E27FC236}">
                <a16:creationId xmlns:a16="http://schemas.microsoft.com/office/drawing/2014/main" id="{FA13D0DF-1496-4F14-810E-B83D508C78C8}"/>
              </a:ext>
            </a:extLst>
          </p:cNvPr>
          <p:cNvSpPr txBox="1"/>
          <p:nvPr/>
        </p:nvSpPr>
        <p:spPr>
          <a:xfrm>
            <a:off x="9631024" y="2216593"/>
            <a:ext cx="12404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0552A"/>
                </a:solidFill>
                <a:effectLst/>
                <a:uLnTx/>
                <a:uFillTx/>
                <a:latin typeface="Arial"/>
                <a:ea typeface="+mn-ea"/>
                <a:cs typeface="+mn-cs"/>
              </a:rPr>
              <a:t>Norges Lover</a:t>
            </a:r>
          </a:p>
        </p:txBody>
      </p:sp>
      <p:sp>
        <p:nvSpPr>
          <p:cNvPr id="18" name="TextBox 17">
            <a:extLst>
              <a:ext uri="{FF2B5EF4-FFF2-40B4-BE49-F238E27FC236}">
                <a16:creationId xmlns:a16="http://schemas.microsoft.com/office/drawing/2014/main" id="{2A1FBFAD-43CF-4696-82F6-376C61E9407B}"/>
              </a:ext>
            </a:extLst>
          </p:cNvPr>
          <p:cNvSpPr txBox="1"/>
          <p:nvPr/>
        </p:nvSpPr>
        <p:spPr>
          <a:xfrm>
            <a:off x="10602603" y="3133677"/>
            <a:ext cx="1001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0552A"/>
                </a:solidFill>
                <a:effectLst/>
                <a:uLnTx/>
                <a:uFillTx/>
                <a:latin typeface="Arial"/>
                <a:ea typeface="+mn-ea"/>
                <a:cs typeface="+mn-cs"/>
              </a:rPr>
              <a:t>Ramme-betingelser</a:t>
            </a:r>
          </a:p>
        </p:txBody>
      </p:sp>
      <p:sp>
        <p:nvSpPr>
          <p:cNvPr id="19" name="TextBox 18">
            <a:extLst>
              <a:ext uri="{FF2B5EF4-FFF2-40B4-BE49-F238E27FC236}">
                <a16:creationId xmlns:a16="http://schemas.microsoft.com/office/drawing/2014/main" id="{1DD67829-83FF-46EB-91E4-BE2EFF2C6A27}"/>
              </a:ext>
            </a:extLst>
          </p:cNvPr>
          <p:cNvSpPr txBox="1"/>
          <p:nvPr/>
        </p:nvSpPr>
        <p:spPr>
          <a:xfrm>
            <a:off x="10687808" y="4397987"/>
            <a:ext cx="10747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0552A"/>
                </a:solidFill>
                <a:effectLst/>
                <a:uLnTx/>
                <a:uFillTx/>
                <a:latin typeface="Arial"/>
                <a:ea typeface="+mn-ea"/>
                <a:cs typeface="+mn-cs"/>
              </a:rPr>
              <a:t>Pandemi</a:t>
            </a:r>
          </a:p>
        </p:txBody>
      </p:sp>
      <p:sp>
        <p:nvSpPr>
          <p:cNvPr id="20" name="TextBox 19">
            <a:extLst>
              <a:ext uri="{FF2B5EF4-FFF2-40B4-BE49-F238E27FC236}">
                <a16:creationId xmlns:a16="http://schemas.microsoft.com/office/drawing/2014/main" id="{BB43E841-4A4A-4472-B4B3-919418D519BC}"/>
              </a:ext>
            </a:extLst>
          </p:cNvPr>
          <p:cNvSpPr txBox="1"/>
          <p:nvPr/>
        </p:nvSpPr>
        <p:spPr>
          <a:xfrm>
            <a:off x="4204474" y="1310188"/>
            <a:ext cx="5532284" cy="646331"/>
          </a:xfrm>
          <a:prstGeom prst="rect">
            <a:avLst/>
          </a:prstGeom>
          <a:noFill/>
        </p:spPr>
        <p:txBody>
          <a:bodyPr wrap="none" rtlCol="0">
            <a:spAutoFit/>
          </a:bodyPr>
          <a:lstStyle/>
          <a:p>
            <a:pPr algn="ctr"/>
            <a:r>
              <a:rPr lang="nb-NO" b="1" dirty="0">
                <a:solidFill>
                  <a:srgbClr val="90552A"/>
                </a:solidFill>
                <a:latin typeface="Arial" panose="020B0604020202020204" pitchFamily="34" charset="0"/>
                <a:cs typeface="Arial" panose="020B0604020202020204" pitchFamily="34" charset="0"/>
              </a:rPr>
              <a:t>Eksterne faktorer</a:t>
            </a:r>
          </a:p>
          <a:p>
            <a:pPr algn="ctr"/>
            <a:r>
              <a:rPr lang="nb-NO" dirty="0">
                <a:solidFill>
                  <a:srgbClr val="90552A"/>
                </a:solidFill>
                <a:latin typeface="Arial" panose="020B0604020202020204" pitchFamily="34" charset="0"/>
                <a:cs typeface="Arial" panose="020B0604020202020204" pitchFamily="34" charset="0"/>
              </a:rPr>
              <a:t>som påvirker oss, men som i liten grad kan påvirkes</a:t>
            </a:r>
          </a:p>
        </p:txBody>
      </p:sp>
      <p:sp>
        <p:nvSpPr>
          <p:cNvPr id="21" name="TextBox 20">
            <a:extLst>
              <a:ext uri="{FF2B5EF4-FFF2-40B4-BE49-F238E27FC236}">
                <a16:creationId xmlns:a16="http://schemas.microsoft.com/office/drawing/2014/main" id="{78ED64C5-7B50-4630-9B38-6B6022A35040}"/>
              </a:ext>
            </a:extLst>
          </p:cNvPr>
          <p:cNvSpPr txBox="1"/>
          <p:nvPr/>
        </p:nvSpPr>
        <p:spPr>
          <a:xfrm>
            <a:off x="2643303" y="2691453"/>
            <a:ext cx="13973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90552A"/>
                </a:solidFill>
                <a:effectLst/>
                <a:uLnTx/>
                <a:uFillTx/>
                <a:latin typeface="Arial"/>
                <a:ea typeface="+mn-ea"/>
                <a:cs typeface="+mn-cs"/>
              </a:rPr>
              <a:t>Departementets forventninger og krav </a:t>
            </a:r>
          </a:p>
        </p:txBody>
      </p:sp>
      <p:sp>
        <p:nvSpPr>
          <p:cNvPr id="22" name="Tittel 1">
            <a:extLst>
              <a:ext uri="{FF2B5EF4-FFF2-40B4-BE49-F238E27FC236}">
                <a16:creationId xmlns:a16="http://schemas.microsoft.com/office/drawing/2014/main" id="{A1C36E7E-2E70-478A-9EC7-D2800BE5DDE9}"/>
              </a:ext>
            </a:extLst>
          </p:cNvPr>
          <p:cNvSpPr txBox="1">
            <a:spLocks/>
          </p:cNvSpPr>
          <p:nvPr/>
        </p:nvSpPr>
        <p:spPr>
          <a:xfrm>
            <a:off x="119999" y="45007"/>
            <a:ext cx="10702501" cy="714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219170">
              <a:defRPr/>
            </a:pPr>
            <a:r>
              <a:rPr lang="nb-NO" sz="3600" dirty="0">
                <a:solidFill>
                  <a:srgbClr val="253A55"/>
                </a:solidFill>
                <a:latin typeface="Arial" panose="020B0604020202020204" pitchFamily="34" charset="0"/>
                <a:ea typeface="Arial Narrow" charset="0"/>
                <a:cs typeface="Arial" panose="020B0604020202020204" pitchFamily="34" charset="0"/>
              </a:rPr>
              <a:t>Fokuser først og fremst på det dere kan gjøre noe med selv</a:t>
            </a:r>
            <a:endParaRPr lang="nb-NO" sz="4267" b="1" dirty="0">
              <a:solidFill>
                <a:srgbClr val="253A55"/>
              </a:solidFill>
              <a:latin typeface="Arial" panose="020B0604020202020204" pitchFamily="34" charset="0"/>
              <a:ea typeface="Arial Narrow" charset="0"/>
              <a:cs typeface="Arial" panose="020B0604020202020204" pitchFamily="34" charset="0"/>
            </a:endParaRPr>
          </a:p>
        </p:txBody>
      </p:sp>
    </p:spTree>
    <p:extLst>
      <p:ext uri="{BB962C8B-B14F-4D97-AF65-F5344CB8AC3E}">
        <p14:creationId xmlns:p14="http://schemas.microsoft.com/office/powerpoint/2010/main" val="396525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375202" y="422252"/>
            <a:ext cx="10515600" cy="840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1" i="0" u="none" strike="noStrike" kern="1200" cap="none" spc="0" normalizeH="0" baseline="0" noProof="0" dirty="0">
                <a:ln>
                  <a:noFill/>
                </a:ln>
                <a:solidFill>
                  <a:srgbClr val="253A55"/>
                </a:solidFill>
                <a:effectLst/>
                <a:uLnTx/>
                <a:uFillTx/>
                <a:latin typeface="Arial" panose="020B0604020202020204" pitchFamily="34" charset="0"/>
                <a:ea typeface="Arial Narrow" charset="0"/>
                <a:cs typeface="Arial" panose="020B0604020202020204" pitchFamily="34" charset="0"/>
              </a:rPr>
              <a:t>Gruppearbeid</a:t>
            </a:r>
          </a:p>
        </p:txBody>
      </p:sp>
      <p:sp>
        <p:nvSpPr>
          <p:cNvPr id="3" name="Plassholder for innhold 2"/>
          <p:cNvSpPr txBox="1">
            <a:spLocks/>
          </p:cNvSpPr>
          <p:nvPr/>
        </p:nvSpPr>
        <p:spPr>
          <a:xfrm>
            <a:off x="832402" y="1436472"/>
            <a:ext cx="10515600" cy="51486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Organisering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Velg en ordstyrer - ansvar for at alle kommer til orde og blir hørt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Velg en referent - ansvar for at gruppens besvarelse blir skrevet ned</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Kjøreregler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Ingenting er riktig eller galt​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Alle har kunnskap som er viktig – ha åpenhet for andres synspunkter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Still oppklarende spørsmål – viktig å lytte og være nysgjerrig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Se framover og søk felles forståelse</a:t>
            </a: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535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0365" y="142349"/>
            <a:ext cx="10498122" cy="1361599"/>
          </a:xfrm>
        </p:spPr>
        <p:txBody>
          <a:bodyPr>
            <a:noAutofit/>
          </a:bodyPr>
          <a:lstStyle/>
          <a:p>
            <a:r>
              <a:rPr lang="nb-NO" sz="3600" b="1" dirty="0">
                <a:solidFill>
                  <a:srgbClr val="00509E"/>
                </a:solidFill>
                <a:latin typeface="Arial" panose="020B0604020202020204" pitchFamily="34" charset="0"/>
                <a:cs typeface="Arial" panose="020B0604020202020204" pitchFamily="34" charset="0"/>
              </a:rPr>
              <a:t>Komme fram til områder å bevare og utvikle:</a:t>
            </a:r>
          </a:p>
        </p:txBody>
      </p:sp>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250365" y="1622233"/>
            <a:ext cx="11384172" cy="4959041"/>
          </a:xfrm>
        </p:spPr>
        <p:txBody>
          <a:bodyPr>
            <a:noAutofit/>
          </a:bodyPr>
          <a:lstStyle/>
          <a:p>
            <a:pPr marL="514350" indent="-514350">
              <a:lnSpc>
                <a:spcPct val="100000"/>
              </a:lnSpc>
              <a:spcAft>
                <a:spcPts val="1800"/>
              </a:spcAft>
              <a:buFont typeface="+mj-lt"/>
              <a:buAutoNum type="arabicPeriod"/>
            </a:pPr>
            <a:r>
              <a:rPr lang="nb-NO" b="1" dirty="0">
                <a:solidFill>
                  <a:srgbClr val="00509E"/>
                </a:solidFill>
                <a:latin typeface="Arial" panose="020B0604020202020204" pitchFamily="34" charset="0"/>
                <a:cs typeface="Arial" panose="020B0604020202020204" pitchFamily="34" charset="0"/>
              </a:rPr>
              <a:t>Individuell refleksjon: </a:t>
            </a:r>
            <a:r>
              <a:rPr lang="nb-NO" dirty="0">
                <a:solidFill>
                  <a:srgbClr val="00509E"/>
                </a:solidFill>
                <a:latin typeface="Arial" panose="020B0604020202020204" pitchFamily="34" charset="0"/>
                <a:cs typeface="Arial" panose="020B0604020202020204" pitchFamily="34" charset="0"/>
              </a:rPr>
              <a:t>Hvilke tre forhold er du mest fornøyd med? Hvilke tre forhold mener du det er viktigst å forbedre?</a:t>
            </a:r>
          </a:p>
          <a:p>
            <a:pPr marL="514350" indent="-514350">
              <a:lnSpc>
                <a:spcPct val="100000"/>
              </a:lnSpc>
              <a:buFont typeface="+mj-lt"/>
              <a:buAutoNum type="arabicPeriod"/>
            </a:pPr>
            <a:r>
              <a:rPr lang="nb-NO" b="1" dirty="0">
                <a:solidFill>
                  <a:srgbClr val="00509E"/>
                </a:solidFill>
                <a:latin typeface="Arial" panose="020B0604020202020204" pitchFamily="34" charset="0"/>
                <a:cs typeface="Arial" panose="020B0604020202020204" pitchFamily="34" charset="0"/>
              </a:rPr>
              <a:t>Gruppearbeid: </a:t>
            </a:r>
            <a:r>
              <a:rPr lang="nb-NO" dirty="0">
                <a:solidFill>
                  <a:srgbClr val="00509E"/>
                </a:solidFill>
                <a:latin typeface="Arial" panose="020B0604020202020204" pitchFamily="34" charset="0"/>
                <a:cs typeface="Arial" panose="020B0604020202020204" pitchFamily="34" charset="0"/>
              </a:rPr>
              <a:t>Del deres individuelle refleksjoner. </a:t>
            </a:r>
          </a:p>
          <a:p>
            <a:pPr marL="541338" indent="0">
              <a:lnSpc>
                <a:spcPct val="100000"/>
              </a:lnSpc>
              <a:spcAft>
                <a:spcPts val="1800"/>
              </a:spcAft>
              <a:buNone/>
            </a:pPr>
            <a:r>
              <a:rPr lang="nb-NO" dirty="0">
                <a:solidFill>
                  <a:srgbClr val="00509E"/>
                </a:solidFill>
                <a:latin typeface="Arial" panose="020B0604020202020204" pitchFamily="34" charset="0"/>
                <a:cs typeface="Arial" panose="020B0604020202020204" pitchFamily="34" charset="0"/>
              </a:rPr>
              <a:t>Bli enige om de fire områdene dere mener det er viktigst å jobbe videre med fremover.</a:t>
            </a:r>
          </a:p>
          <a:p>
            <a:pPr marL="534988" indent="-514350">
              <a:lnSpc>
                <a:spcPct val="100000"/>
              </a:lnSpc>
              <a:buNone/>
            </a:pPr>
            <a:r>
              <a:rPr lang="nb-NO" b="1" dirty="0">
                <a:solidFill>
                  <a:srgbClr val="00509E"/>
                </a:solidFill>
                <a:latin typeface="Arial" panose="020B0604020202020204" pitchFamily="34" charset="0"/>
                <a:cs typeface="Arial" panose="020B0604020202020204" pitchFamily="34" charset="0"/>
              </a:rPr>
              <a:t>3.  Plenum: </a:t>
            </a:r>
            <a:r>
              <a:rPr lang="nb-NO" dirty="0">
                <a:solidFill>
                  <a:srgbClr val="00509E"/>
                </a:solidFill>
                <a:latin typeface="Arial" panose="020B0604020202020204" pitchFamily="34" charset="0"/>
                <a:cs typeface="Arial" panose="020B0604020202020204" pitchFamily="34" charset="0"/>
              </a:rPr>
              <a:t>Gruppene presenterer det de har kommet frem til for hverandre. </a:t>
            </a:r>
          </a:p>
          <a:p>
            <a:pPr marL="541338" indent="0">
              <a:lnSpc>
                <a:spcPct val="100000"/>
              </a:lnSpc>
              <a:buNone/>
            </a:pPr>
            <a:r>
              <a:rPr lang="nb-NO" dirty="0">
                <a:solidFill>
                  <a:srgbClr val="00509E"/>
                </a:solidFill>
                <a:latin typeface="Arial" panose="020B0604020202020204" pitchFamily="34" charset="0"/>
                <a:cs typeface="Arial" panose="020B0604020202020204" pitchFamily="34" charset="0"/>
              </a:rPr>
              <a:t>Velg ut de områdene dere mener det er viktigst å jobbe videre med ved enheten.</a:t>
            </a:r>
          </a:p>
        </p:txBody>
      </p:sp>
    </p:spTree>
    <p:extLst>
      <p:ext uri="{BB962C8B-B14F-4D97-AF65-F5344CB8AC3E}">
        <p14:creationId xmlns:p14="http://schemas.microsoft.com/office/powerpoint/2010/main" val="1571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txBox="1">
            <a:spLocks/>
          </p:cNvSpPr>
          <p:nvPr/>
        </p:nvSpPr>
        <p:spPr>
          <a:xfrm>
            <a:off x="851452" y="1659282"/>
            <a:ext cx="9791148" cy="18967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p:txBody>
      </p:sp>
      <p:sp>
        <p:nvSpPr>
          <p:cNvPr id="2" name="Tittel 1">
            <a:extLst>
              <a:ext uri="{FF2B5EF4-FFF2-40B4-BE49-F238E27FC236}">
                <a16:creationId xmlns:a16="http://schemas.microsoft.com/office/drawing/2014/main" id="{48B06E82-AFE5-48EC-8758-375BCBF38A6D}"/>
              </a:ext>
            </a:extLst>
          </p:cNvPr>
          <p:cNvSpPr>
            <a:spLocks noGrp="1"/>
          </p:cNvSpPr>
          <p:nvPr>
            <p:ph type="title"/>
          </p:nvPr>
        </p:nvSpPr>
        <p:spPr>
          <a:xfrm>
            <a:off x="396374" y="354263"/>
            <a:ext cx="11399252" cy="957763"/>
          </a:xfrm>
        </p:spPr>
        <p:txBody>
          <a:bodyPr>
            <a:normAutofit/>
          </a:bodyPr>
          <a:lstStyle/>
          <a:p>
            <a:r>
              <a:rPr lang="nb-NO" sz="2800" b="1" dirty="0">
                <a:solidFill>
                  <a:srgbClr val="00509E"/>
                </a:solidFill>
                <a:latin typeface="Arial" panose="020B0604020202020204" pitchFamily="34" charset="0"/>
                <a:cs typeface="Arial" panose="020B0604020202020204" pitchFamily="34" charset="0"/>
              </a:rPr>
              <a:t>Hjelpespørsmål til identifisering av bevarings- og utviklingsområder: </a:t>
            </a:r>
            <a:endParaRPr lang="nb-NO" sz="2800" b="1" dirty="0">
              <a:solidFill>
                <a:srgbClr val="00509E"/>
              </a:solidFill>
            </a:endParaRPr>
          </a:p>
        </p:txBody>
      </p:sp>
      <p:sp>
        <p:nvSpPr>
          <p:cNvPr id="5" name="Plassholder for innhold 4">
            <a:extLst>
              <a:ext uri="{FF2B5EF4-FFF2-40B4-BE49-F238E27FC236}">
                <a16:creationId xmlns:a16="http://schemas.microsoft.com/office/drawing/2014/main" id="{E9B67A20-29C7-4836-AB1A-6725929A1ECC}"/>
              </a:ext>
            </a:extLst>
          </p:cNvPr>
          <p:cNvSpPr>
            <a:spLocks noGrp="1"/>
          </p:cNvSpPr>
          <p:nvPr>
            <p:ph idx="1"/>
          </p:nvPr>
        </p:nvSpPr>
        <p:spPr>
          <a:xfrm>
            <a:off x="576296" y="1528011"/>
            <a:ext cx="10764252" cy="4788568"/>
          </a:xfrm>
        </p:spPr>
        <p:txBody>
          <a:bodyPr>
            <a:normAutofit/>
          </a:bodyPr>
          <a:lstStyle/>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Hva er dere mest fornøyde med i rapporten? </a:t>
            </a:r>
          </a:p>
          <a:p>
            <a:pPr marL="342900" indent="-342900">
              <a:spcAft>
                <a:spcPts val="600"/>
              </a:spcAft>
              <a:buFont typeface="Arial" panose="020B0604020202020204" pitchFamily="34" charset="0"/>
              <a:buChar char="•"/>
            </a:pPr>
            <a:r>
              <a:rPr lang="nb-NO" i="1" dirty="0">
                <a:solidFill>
                  <a:srgbClr val="00509E"/>
                </a:solidFill>
                <a:latin typeface="Arial" panose="020B0604020202020204" pitchFamily="34" charset="0"/>
                <a:cs typeface="Arial" panose="020B0604020202020204" pitchFamily="34" charset="0"/>
              </a:rPr>
              <a:t>Hva ble du mest overrasket over i rapporten?</a:t>
            </a:r>
            <a:endParaRPr lang="nb-NO" sz="2800" i="1" dirty="0">
              <a:solidFill>
                <a:srgbClr val="00509E"/>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Hva kan dette si om oss/dere som gruppe? </a:t>
            </a: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Hvilke positive effekter bidrar denne faktoren til hos dere/oss? </a:t>
            </a: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Hvilke av faktorene med lavest score, syns dere det er viktigst å forbedre? </a:t>
            </a: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Hva håper dere kan bli effekten av å forbedre disse? Hva kan være første skritt i riktig retning? </a:t>
            </a:r>
          </a:p>
          <a:p>
            <a:endParaRPr lang="nb-NO" dirty="0"/>
          </a:p>
        </p:txBody>
      </p:sp>
    </p:spTree>
    <p:extLst>
      <p:ext uri="{BB962C8B-B14F-4D97-AF65-F5344CB8AC3E}">
        <p14:creationId xmlns:p14="http://schemas.microsoft.com/office/powerpoint/2010/main" val="193314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631059" y="1636911"/>
            <a:ext cx="10539115" cy="4487163"/>
          </a:xfrm>
        </p:spPr>
        <p:txBody>
          <a:bodyPr>
            <a:noAutofit/>
          </a:bodyPr>
          <a:lstStyle/>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Sørg for å få opp et rikt tilfang av ideer til mulige tiltak.</a:t>
            </a:r>
          </a:p>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Konkretiser ideene og hva de vil kunne bidra med. </a:t>
            </a:r>
          </a:p>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Hvilke tiltak vil dere prioritere å gjennomføre? </a:t>
            </a:r>
          </a:p>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Lag en handlingsplan (hvem skal gjøre hva når)</a:t>
            </a:r>
          </a:p>
          <a:p>
            <a:pPr marL="0" indent="0">
              <a:lnSpc>
                <a:spcPct val="150000"/>
              </a:lnSpc>
              <a:buNone/>
            </a:pPr>
            <a:endParaRPr lang="nb-NO" sz="2400" dirty="0">
              <a:solidFill>
                <a:srgbClr val="0066CC"/>
              </a:solidFill>
              <a:latin typeface="Arial" panose="020B0604020202020204" pitchFamily="34" charset="0"/>
              <a:cs typeface="Arial" panose="020B0604020202020204" pitchFamily="34" charset="0"/>
            </a:endParaRPr>
          </a:p>
          <a:p>
            <a:pPr marL="1066773" lvl="1" indent="-609585">
              <a:lnSpc>
                <a:spcPct val="150000"/>
              </a:lnSpc>
              <a:buFont typeface="+mj-lt"/>
              <a:buAutoNum type="alphaLcParenR"/>
            </a:pPr>
            <a:endParaRPr lang="nb-NO" dirty="0">
              <a:solidFill>
                <a:srgbClr val="0066CC"/>
              </a:solidFill>
              <a:latin typeface="Arial" panose="020B0604020202020204" pitchFamily="34" charset="0"/>
              <a:cs typeface="Arial" panose="020B0604020202020204" pitchFamily="34" charset="0"/>
            </a:endParaRPr>
          </a:p>
          <a:p>
            <a:endParaRPr lang="nb-NO" sz="2400" dirty="0">
              <a:solidFill>
                <a:srgbClr val="0066CC"/>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D76A2D00-00D6-471C-9CF9-BEA22175474F}"/>
              </a:ext>
            </a:extLst>
          </p:cNvPr>
          <p:cNvSpPr txBox="1">
            <a:spLocks noChangeArrowheads="1"/>
          </p:cNvSpPr>
          <p:nvPr/>
        </p:nvSpPr>
        <p:spPr>
          <a:xfrm>
            <a:off x="544846" y="494542"/>
            <a:ext cx="11102308" cy="898635"/>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3600" b="1" i="0" u="none" strike="noStrike" kern="1200" cap="none" spc="0" normalizeH="0" baseline="0" noProof="0" dirty="0">
                <a:ln>
                  <a:noFill/>
                </a:ln>
                <a:solidFill>
                  <a:srgbClr val="00509E"/>
                </a:solidFill>
                <a:effectLst/>
                <a:uLnTx/>
                <a:uFillTx/>
                <a:latin typeface="Arial"/>
                <a:ea typeface="+mj-ea"/>
                <a:cs typeface="Arial"/>
              </a:rPr>
              <a:t>Komme fram til tiltak</a:t>
            </a:r>
          </a:p>
        </p:txBody>
      </p:sp>
    </p:spTree>
    <p:extLst>
      <p:ext uri="{BB962C8B-B14F-4D97-AF65-F5344CB8AC3E}">
        <p14:creationId xmlns:p14="http://schemas.microsoft.com/office/powerpoint/2010/main" val="37468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1F1728-210E-4E42-B2E8-BF64E824C8CA}"/>
              </a:ext>
            </a:extLst>
          </p:cNvPr>
          <p:cNvSpPr>
            <a:spLocks noGrp="1"/>
          </p:cNvSpPr>
          <p:nvPr>
            <p:ph type="title"/>
          </p:nvPr>
        </p:nvSpPr>
        <p:spPr>
          <a:xfrm>
            <a:off x="801665" y="365125"/>
            <a:ext cx="10263377" cy="1325563"/>
          </a:xfrm>
        </p:spPr>
        <p:txBody>
          <a:bodyPr>
            <a:normAutofit/>
          </a:bodyPr>
          <a:lstStyle/>
          <a:p>
            <a:r>
              <a:rPr lang="nb-NO" sz="2800" b="1" dirty="0">
                <a:solidFill>
                  <a:srgbClr val="00509E"/>
                </a:solidFill>
                <a:latin typeface="Arial" panose="020B0604020202020204" pitchFamily="34" charset="0"/>
                <a:cs typeface="Arial" panose="020B0604020202020204" pitchFamily="34" charset="0"/>
              </a:rPr>
              <a:t>Hjelpespørsmål til tiltaksutvikling:</a:t>
            </a:r>
          </a:p>
        </p:txBody>
      </p:sp>
      <p:sp>
        <p:nvSpPr>
          <p:cNvPr id="3" name="Plassholder for innhold 2">
            <a:extLst>
              <a:ext uri="{FF2B5EF4-FFF2-40B4-BE49-F238E27FC236}">
                <a16:creationId xmlns:a16="http://schemas.microsoft.com/office/drawing/2014/main" id="{81F811BA-3622-4162-98DD-B6BFF19375E7}"/>
              </a:ext>
            </a:extLst>
          </p:cNvPr>
          <p:cNvSpPr>
            <a:spLocks noGrp="1"/>
          </p:cNvSpPr>
          <p:nvPr>
            <p:ph idx="1"/>
          </p:nvPr>
        </p:nvSpPr>
        <p:spPr>
          <a:xfrm>
            <a:off x="801664" y="1885781"/>
            <a:ext cx="10263379" cy="3909595"/>
          </a:xfrm>
        </p:spPr>
        <p:txBody>
          <a:bodyPr/>
          <a:lstStyle/>
          <a:p>
            <a:pPr>
              <a:spcAft>
                <a:spcPts val="600"/>
              </a:spcAft>
            </a:pPr>
            <a:r>
              <a:rPr lang="nb-NO" sz="2400" i="1" dirty="0">
                <a:solidFill>
                  <a:srgbClr val="00509E"/>
                </a:solidFill>
                <a:latin typeface="Arial" panose="020B0604020202020204" pitchFamily="34" charset="0"/>
                <a:cs typeface="Arial" panose="020B0604020202020204" pitchFamily="34" charset="0"/>
              </a:rPr>
              <a:t>Hvorfor er dette viktig?</a:t>
            </a:r>
          </a:p>
          <a:p>
            <a:pPr>
              <a:spcAft>
                <a:spcPts val="600"/>
              </a:spcAft>
            </a:pPr>
            <a:r>
              <a:rPr lang="nb-NO" sz="2400" i="1" dirty="0">
                <a:solidFill>
                  <a:srgbClr val="00509E"/>
                </a:solidFill>
                <a:latin typeface="Arial" panose="020B0604020202020204" pitchFamily="34" charset="0"/>
                <a:cs typeface="Arial" panose="020B0604020202020204" pitchFamily="34" charset="0"/>
              </a:rPr>
              <a:t>Hva kan vi oppnå</a:t>
            </a:r>
            <a:r>
              <a:rPr lang="nb-SJ" sz="2400" i="1" dirty="0">
                <a:solidFill>
                  <a:srgbClr val="00509E"/>
                </a:solidFill>
                <a:latin typeface="Arial" panose="020B0604020202020204" pitchFamily="34" charset="0"/>
                <a:cs typeface="Arial" panose="020B0604020202020204" pitchFamily="34" charset="0"/>
              </a:rPr>
              <a:t> </a:t>
            </a:r>
            <a:r>
              <a:rPr lang="nb-NO" sz="2400" i="1" dirty="0">
                <a:solidFill>
                  <a:srgbClr val="00509E"/>
                </a:solidFill>
                <a:latin typeface="Arial" panose="020B0604020202020204" pitchFamily="34" charset="0"/>
                <a:cs typeface="Arial" panose="020B0604020202020204" pitchFamily="34" charset="0"/>
              </a:rPr>
              <a:t>m</a:t>
            </a:r>
            <a:r>
              <a:rPr lang="nb-SJ" sz="2400" i="1" dirty="0">
                <a:solidFill>
                  <a:srgbClr val="00509E"/>
                </a:solidFill>
                <a:latin typeface="Arial" panose="020B0604020202020204" pitchFamily="34" charset="0"/>
                <a:cs typeface="Arial" panose="020B0604020202020204" pitchFamily="34" charset="0"/>
              </a:rPr>
              <a:t>e</a:t>
            </a:r>
            <a:r>
              <a:rPr lang="nb-NO" sz="2400" i="1" dirty="0">
                <a:solidFill>
                  <a:srgbClr val="00509E"/>
                </a:solidFill>
                <a:latin typeface="Arial" panose="020B0604020202020204" pitchFamily="34" charset="0"/>
                <a:cs typeface="Arial" panose="020B0604020202020204" pitchFamily="34" charset="0"/>
              </a:rPr>
              <a:t>d</a:t>
            </a:r>
            <a:r>
              <a:rPr lang="nb-SJ" sz="2400" i="1" dirty="0">
                <a:solidFill>
                  <a:srgbClr val="00509E"/>
                </a:solidFill>
                <a:latin typeface="Arial" panose="020B0604020202020204" pitchFamily="34" charset="0"/>
                <a:cs typeface="Arial" panose="020B0604020202020204" pitchFamily="34" charset="0"/>
              </a:rPr>
              <a:t> </a:t>
            </a:r>
            <a:r>
              <a:rPr lang="nb-NO" sz="2400" i="1" dirty="0">
                <a:solidFill>
                  <a:srgbClr val="00509E"/>
                </a:solidFill>
                <a:latin typeface="Arial" panose="020B0604020202020204" pitchFamily="34" charset="0"/>
                <a:cs typeface="Arial" panose="020B0604020202020204" pitchFamily="34" charset="0"/>
              </a:rPr>
              <a:t>d</a:t>
            </a:r>
            <a:r>
              <a:rPr lang="nb-SJ" sz="2400" i="1" dirty="0">
                <a:solidFill>
                  <a:srgbClr val="00509E"/>
                </a:solidFill>
                <a:latin typeface="Arial" panose="020B0604020202020204" pitchFamily="34" charset="0"/>
                <a:cs typeface="Arial" panose="020B0604020202020204" pitchFamily="34" charset="0"/>
              </a:rPr>
              <a:t>e</a:t>
            </a:r>
            <a:r>
              <a:rPr lang="nb-NO" sz="2400" i="1" dirty="0">
                <a:solidFill>
                  <a:srgbClr val="00509E"/>
                </a:solidFill>
                <a:latin typeface="Arial" panose="020B0604020202020204" pitchFamily="34" charset="0"/>
                <a:cs typeface="Arial" panose="020B0604020202020204" pitchFamily="34" charset="0"/>
              </a:rPr>
              <a:t>t</a:t>
            </a:r>
            <a:r>
              <a:rPr lang="nb-SJ" sz="2400" i="1" dirty="0">
                <a:solidFill>
                  <a:srgbClr val="00509E"/>
                </a:solidFill>
                <a:latin typeface="Arial" panose="020B0604020202020204" pitchFamily="34" charset="0"/>
                <a:cs typeface="Arial" panose="020B0604020202020204" pitchFamily="34" charset="0"/>
              </a:rPr>
              <a:t>t</a:t>
            </a:r>
            <a:r>
              <a:rPr lang="nb-NO" sz="2400" i="1" dirty="0">
                <a:solidFill>
                  <a:srgbClr val="00509E"/>
                </a:solidFill>
                <a:latin typeface="Arial" panose="020B0604020202020204" pitchFamily="34" charset="0"/>
                <a:cs typeface="Arial" panose="020B0604020202020204" pitchFamily="34" charset="0"/>
              </a:rPr>
              <a:t>e? </a:t>
            </a:r>
          </a:p>
          <a:p>
            <a:pPr>
              <a:spcAft>
                <a:spcPts val="600"/>
              </a:spcAft>
            </a:pPr>
            <a:r>
              <a:rPr lang="nb-NO" sz="2400" i="1" dirty="0">
                <a:solidFill>
                  <a:srgbClr val="00509E"/>
                </a:solidFill>
                <a:latin typeface="Arial" panose="020B0604020202020204" pitchFamily="34" charset="0"/>
                <a:cs typeface="Arial" panose="020B0604020202020204" pitchFamily="34" charset="0"/>
              </a:rPr>
              <a:t>Hva er det viktig at vi fortsetter med?</a:t>
            </a:r>
          </a:p>
          <a:p>
            <a:pPr>
              <a:spcAft>
                <a:spcPts val="600"/>
              </a:spcAft>
            </a:pPr>
            <a:r>
              <a:rPr lang="nb-NO" sz="2400" i="1" dirty="0">
                <a:solidFill>
                  <a:srgbClr val="00509E"/>
                </a:solidFill>
                <a:latin typeface="Arial" panose="020B0604020202020204" pitchFamily="34" charset="0"/>
                <a:cs typeface="Arial" panose="020B0604020202020204" pitchFamily="34" charset="0"/>
              </a:rPr>
              <a:t>Hvordan ser det ut dersom vi lykkes?</a:t>
            </a:r>
          </a:p>
          <a:p>
            <a:pPr>
              <a:spcAft>
                <a:spcPts val="600"/>
              </a:spcAft>
            </a:pPr>
            <a:r>
              <a:rPr lang="nb-NO" sz="2400" i="1" dirty="0">
                <a:solidFill>
                  <a:srgbClr val="00509E"/>
                </a:solidFill>
                <a:latin typeface="Arial" panose="020B0604020202020204" pitchFamily="34" charset="0"/>
                <a:cs typeface="Arial" panose="020B0604020202020204" pitchFamily="34" charset="0"/>
              </a:rPr>
              <a:t>Hvordan ser vi at dette tiltaket er gjennomført? Hva vil ha endret seg? </a:t>
            </a:r>
          </a:p>
          <a:p>
            <a:pPr>
              <a:spcAft>
                <a:spcPts val="600"/>
              </a:spcAft>
            </a:pPr>
            <a:r>
              <a:rPr lang="nb-NO" sz="2400" i="1" dirty="0">
                <a:solidFill>
                  <a:srgbClr val="00509E"/>
                </a:solidFill>
                <a:latin typeface="Arial" panose="020B0604020202020204" pitchFamily="34" charset="0"/>
                <a:cs typeface="Arial" panose="020B0604020202020204" pitchFamily="34" charset="0"/>
              </a:rPr>
              <a:t>Hva gjør vi på andre måter da?</a:t>
            </a:r>
          </a:p>
          <a:p>
            <a:pPr>
              <a:spcAft>
                <a:spcPts val="600"/>
              </a:spcAft>
            </a:pPr>
            <a:endParaRPr lang="nb-NO" i="1" dirty="0"/>
          </a:p>
        </p:txBody>
      </p:sp>
    </p:spTree>
    <p:extLst>
      <p:ext uri="{BB962C8B-B14F-4D97-AF65-F5344CB8AC3E}">
        <p14:creationId xmlns:p14="http://schemas.microsoft.com/office/powerpoint/2010/main" val="2953293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8EBF3E-7DE6-4B60-A270-D79FC0FA9327}"/>
              </a:ext>
            </a:extLst>
          </p:cNvPr>
          <p:cNvSpPr>
            <a:spLocks noGrp="1"/>
          </p:cNvSpPr>
          <p:nvPr>
            <p:ph type="title"/>
          </p:nvPr>
        </p:nvSpPr>
        <p:spPr>
          <a:xfrm>
            <a:off x="113459" y="63885"/>
            <a:ext cx="10972800" cy="603682"/>
          </a:xfrm>
        </p:spPr>
        <p:txBody>
          <a:bodyPr>
            <a:normAutofit/>
          </a:bodyPr>
          <a:lstStyle/>
          <a:p>
            <a:r>
              <a:rPr lang="nb-NO" sz="3200" b="1" dirty="0">
                <a:solidFill>
                  <a:srgbClr val="253A55"/>
                </a:solidFill>
                <a:latin typeface="Arial" panose="020B0604020202020204" pitchFamily="34" charset="0"/>
                <a:cs typeface="Arial" panose="020B0604020202020204" pitchFamily="34" charset="0"/>
              </a:rPr>
              <a:t>HANDLINGSPLAN (eksempel)</a:t>
            </a:r>
          </a:p>
        </p:txBody>
      </p:sp>
      <p:graphicFrame>
        <p:nvGraphicFramePr>
          <p:cNvPr id="7" name="Tabell 6">
            <a:extLst>
              <a:ext uri="{FF2B5EF4-FFF2-40B4-BE49-F238E27FC236}">
                <a16:creationId xmlns:a16="http://schemas.microsoft.com/office/drawing/2014/main" id="{F853C43B-8D5B-4AA0-A990-BB41A90A4DC5}"/>
              </a:ext>
            </a:extLst>
          </p:cNvPr>
          <p:cNvGraphicFramePr>
            <a:graphicFrameLocks noGrp="1"/>
          </p:cNvGraphicFramePr>
          <p:nvPr>
            <p:extLst>
              <p:ext uri="{D42A27DB-BD31-4B8C-83A1-F6EECF244321}">
                <p14:modId xmlns:p14="http://schemas.microsoft.com/office/powerpoint/2010/main" val="1830741829"/>
              </p:ext>
            </p:extLst>
          </p:nvPr>
        </p:nvGraphicFramePr>
        <p:xfrm>
          <a:off x="187910" y="623177"/>
          <a:ext cx="11816180" cy="6117077"/>
        </p:xfrm>
        <a:graphic>
          <a:graphicData uri="http://schemas.openxmlformats.org/drawingml/2006/table">
            <a:tbl>
              <a:tblPr/>
              <a:tblGrid>
                <a:gridCol w="1764408">
                  <a:extLst>
                    <a:ext uri="{9D8B030D-6E8A-4147-A177-3AD203B41FA5}">
                      <a16:colId xmlns:a16="http://schemas.microsoft.com/office/drawing/2014/main" val="3509407409"/>
                    </a:ext>
                  </a:extLst>
                </a:gridCol>
                <a:gridCol w="3903081">
                  <a:extLst>
                    <a:ext uri="{9D8B030D-6E8A-4147-A177-3AD203B41FA5}">
                      <a16:colId xmlns:a16="http://schemas.microsoft.com/office/drawing/2014/main" val="2058218734"/>
                    </a:ext>
                  </a:extLst>
                </a:gridCol>
                <a:gridCol w="164531">
                  <a:extLst>
                    <a:ext uri="{9D8B030D-6E8A-4147-A177-3AD203B41FA5}">
                      <a16:colId xmlns:a16="http://schemas.microsoft.com/office/drawing/2014/main" val="1802291240"/>
                    </a:ext>
                  </a:extLst>
                </a:gridCol>
                <a:gridCol w="2292237">
                  <a:extLst>
                    <a:ext uri="{9D8B030D-6E8A-4147-A177-3AD203B41FA5}">
                      <a16:colId xmlns:a16="http://schemas.microsoft.com/office/drawing/2014/main" val="1126572363"/>
                    </a:ext>
                  </a:extLst>
                </a:gridCol>
                <a:gridCol w="243309">
                  <a:extLst>
                    <a:ext uri="{9D8B030D-6E8A-4147-A177-3AD203B41FA5}">
                      <a16:colId xmlns:a16="http://schemas.microsoft.com/office/drawing/2014/main" val="1394755026"/>
                    </a:ext>
                  </a:extLst>
                </a:gridCol>
                <a:gridCol w="1754792">
                  <a:extLst>
                    <a:ext uri="{9D8B030D-6E8A-4147-A177-3AD203B41FA5}">
                      <a16:colId xmlns:a16="http://schemas.microsoft.com/office/drawing/2014/main" val="4111510235"/>
                    </a:ext>
                  </a:extLst>
                </a:gridCol>
                <a:gridCol w="1693822">
                  <a:extLst>
                    <a:ext uri="{9D8B030D-6E8A-4147-A177-3AD203B41FA5}">
                      <a16:colId xmlns:a16="http://schemas.microsoft.com/office/drawing/2014/main" val="2229072481"/>
                    </a:ext>
                  </a:extLst>
                </a:gridCol>
              </a:tblGrid>
              <a:tr h="836562">
                <a:tc>
                  <a:txBody>
                    <a:bodyPr/>
                    <a:lstStyle/>
                    <a:p>
                      <a:pPr algn="l" fontAlgn="base"/>
                      <a:r>
                        <a:rPr lang="nb-NO" sz="1600" b="1" i="0">
                          <a:solidFill>
                            <a:srgbClr val="FFFFFF"/>
                          </a:solidFill>
                          <a:effectLst/>
                          <a:latin typeface="Calibri" panose="020F0502020204030204" pitchFamily="34" charset="0"/>
                        </a:rPr>
                        <a:t>Bevarings-/​</a:t>
                      </a:r>
                      <a:endParaRPr lang="nb-NO" sz="1600" b="1" i="0">
                        <a:solidFill>
                          <a:srgbClr val="FFFFFF"/>
                        </a:solidFill>
                        <a:effectLst/>
                      </a:endParaRPr>
                    </a:p>
                    <a:p>
                      <a:pPr algn="l" fontAlgn="base"/>
                      <a:r>
                        <a:rPr lang="nb-NO" sz="1600" b="1" i="0">
                          <a:solidFill>
                            <a:srgbClr val="FFFFFF"/>
                          </a:solidFill>
                          <a:effectLst/>
                          <a:latin typeface="Calibri" panose="020F0502020204030204" pitchFamily="34" charset="0"/>
                        </a:rPr>
                        <a:t>Utviklings-område​</a:t>
                      </a:r>
                      <a:endParaRPr lang="nb-NO" sz="1600" b="1" i="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a:txBody>
                    <a:bodyPr/>
                    <a:lstStyle/>
                    <a:p>
                      <a:pPr algn="l" fontAlgn="base"/>
                      <a:r>
                        <a:rPr lang="nb-NO" sz="1600" b="1" i="0" dirty="0">
                          <a:solidFill>
                            <a:srgbClr val="FFFFFF"/>
                          </a:solidFill>
                          <a:effectLst/>
                          <a:latin typeface="Calibri" panose="020F0502020204030204" pitchFamily="34" charset="0"/>
                        </a:rPr>
                        <a:t>Beskrivelse av tiltak​</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gridSpan="3">
                  <a:txBody>
                    <a:bodyPr/>
                    <a:lstStyle/>
                    <a:p>
                      <a:pPr algn="l" fontAlgn="base"/>
                      <a:r>
                        <a:rPr lang="nb-NO" sz="1600" b="1" i="0">
                          <a:solidFill>
                            <a:srgbClr val="FFFFFF"/>
                          </a:solidFill>
                          <a:effectLst/>
                          <a:latin typeface="Calibri" panose="020F0502020204030204" pitchFamily="34" charset="0"/>
                        </a:rPr>
                        <a:t>MÅL​</a:t>
                      </a:r>
                      <a:endParaRPr lang="nb-NO" sz="1600" b="1" i="0">
                        <a:solidFill>
                          <a:srgbClr val="FFFFFF"/>
                        </a:solidFill>
                        <a:effectLst/>
                      </a:endParaRPr>
                    </a:p>
                    <a:p>
                      <a:pPr algn="l" fontAlgn="base"/>
                      <a:r>
                        <a:rPr lang="nb-NO" sz="1600" b="0" i="0">
                          <a:solidFill>
                            <a:srgbClr val="FFFFFF"/>
                          </a:solidFill>
                          <a:effectLst/>
                          <a:latin typeface="Calibri" panose="020F0502020204030204" pitchFamily="34" charset="0"/>
                        </a:rPr>
                        <a:t>(så konkret som mulig)</a:t>
                      </a:r>
                      <a:r>
                        <a:rPr lang="nb-NO" sz="1600" b="1" i="0">
                          <a:solidFill>
                            <a:srgbClr val="FFFFFF"/>
                          </a:solidFill>
                          <a:effectLst/>
                          <a:latin typeface="Calibri" panose="020F0502020204030204" pitchFamily="34" charset="0"/>
                        </a:rPr>
                        <a:t>​</a:t>
                      </a:r>
                      <a:endParaRPr lang="nb-NO" sz="1600" b="1" i="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hMerge="1">
                  <a:txBody>
                    <a:bodyPr/>
                    <a:lstStyle/>
                    <a:p>
                      <a:pPr algn="l" fontAlgn="base"/>
                      <a:r>
                        <a:rPr lang="nb-NO" sz="1600" b="1" i="0">
                          <a:solidFill>
                            <a:srgbClr val="FFFFFF"/>
                          </a:solidFill>
                          <a:effectLst/>
                          <a:latin typeface="Calibri" panose="020F0502020204030204" pitchFamily="34" charset="0"/>
                        </a:rPr>
                        <a:t>MÅL​</a:t>
                      </a:r>
                      <a:endParaRPr lang="nb-NO" sz="1600" b="1" i="0">
                        <a:solidFill>
                          <a:srgbClr val="FFFFFF"/>
                        </a:solidFill>
                        <a:effectLst/>
                      </a:endParaRPr>
                    </a:p>
                    <a:p>
                      <a:pPr algn="l" fontAlgn="base"/>
                      <a:r>
                        <a:rPr lang="nb-NO" sz="1600" b="0" i="0">
                          <a:solidFill>
                            <a:srgbClr val="FFFFFF"/>
                          </a:solidFill>
                          <a:effectLst/>
                          <a:latin typeface="Calibri" panose="020F0502020204030204" pitchFamily="34" charset="0"/>
                        </a:rPr>
                        <a:t>(så konkret som mulig)</a:t>
                      </a:r>
                      <a:r>
                        <a:rPr lang="nb-NO" sz="1600" b="1" i="0">
                          <a:solidFill>
                            <a:srgbClr val="FFFFFF"/>
                          </a:solidFill>
                          <a:effectLst/>
                          <a:latin typeface="Calibri" panose="020F0502020204030204" pitchFamily="34" charset="0"/>
                        </a:rPr>
                        <a:t>​</a:t>
                      </a:r>
                      <a:endParaRPr lang="nb-NO" sz="1600" b="1" i="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5B9BD5"/>
                    </a:solidFill>
                  </a:tcPr>
                </a:tc>
                <a:tc hMerge="1">
                  <a:txBody>
                    <a:bodyPr/>
                    <a:lstStyle/>
                    <a:p>
                      <a:pPr algn="l" fontAlgn="base"/>
                      <a:r>
                        <a:rPr lang="nb-NO" sz="1600" b="1" i="0" dirty="0">
                          <a:solidFill>
                            <a:srgbClr val="FFFFFF"/>
                          </a:solidFill>
                          <a:effectLst/>
                          <a:latin typeface="Calibri" panose="020F0502020204030204" pitchFamily="34" charset="0"/>
                        </a:rPr>
                        <a:t>Ansvarlig​</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5B9BD5"/>
                    </a:solidFill>
                  </a:tcPr>
                </a:tc>
                <a:tc>
                  <a:txBody>
                    <a:bodyPr/>
                    <a:lstStyle/>
                    <a:p>
                      <a:pPr algn="l" fontAlgn="base"/>
                      <a:r>
                        <a:rPr lang="nb-NO" sz="1600" b="1" i="0">
                          <a:solidFill>
                            <a:srgbClr val="FFFFFF"/>
                          </a:solidFill>
                          <a:effectLst/>
                          <a:latin typeface="Calibri" panose="020F0502020204030204" pitchFamily="34" charset="0"/>
                        </a:rPr>
                        <a:t>Ansvarlig​</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a:txBody>
                    <a:bodyPr/>
                    <a:lstStyle/>
                    <a:p>
                      <a:pPr algn="l" fontAlgn="base"/>
                      <a:r>
                        <a:rPr lang="nb-NO" sz="1600" b="1" i="0" dirty="0">
                          <a:solidFill>
                            <a:srgbClr val="FFFFFF"/>
                          </a:solidFill>
                          <a:effectLst/>
                          <a:latin typeface="Calibri" panose="020F0502020204030204" pitchFamily="34" charset="0"/>
                        </a:rPr>
                        <a:t>Frist​</a:t>
                      </a:r>
                      <a:endParaRPr lang="nb-NO" sz="1600" b="1" i="0" dirty="0">
                        <a:solidFill>
                          <a:srgbClr val="FFFFFF"/>
                        </a:solidFill>
                        <a:effectLst/>
                      </a:endParaRPr>
                    </a:p>
                    <a:p>
                      <a:pPr algn="l" fontAlgn="base"/>
                      <a:r>
                        <a:rPr lang="nb-NO" sz="1600" b="0" i="0" dirty="0">
                          <a:solidFill>
                            <a:srgbClr val="FFFFFF"/>
                          </a:solidFill>
                          <a:effectLst/>
                          <a:latin typeface="Calibri" panose="020F0502020204030204" pitchFamily="34" charset="0"/>
                        </a:rPr>
                        <a:t>(evaluert/</a:t>
                      </a:r>
                      <a:r>
                        <a:rPr lang="nb-NO" sz="1600" b="1" i="0" dirty="0">
                          <a:solidFill>
                            <a:srgbClr val="FFFFFF"/>
                          </a:solidFill>
                          <a:effectLst/>
                          <a:latin typeface="Calibri" panose="020F0502020204030204" pitchFamily="34" charset="0"/>
                        </a:rPr>
                        <a:t>​</a:t>
                      </a:r>
                      <a:endParaRPr lang="nb-NO" sz="1600" b="1" i="0" dirty="0">
                        <a:solidFill>
                          <a:srgbClr val="FFFFFF"/>
                        </a:solidFill>
                        <a:effectLst/>
                      </a:endParaRPr>
                    </a:p>
                    <a:p>
                      <a:pPr algn="l" fontAlgn="base"/>
                      <a:r>
                        <a:rPr lang="nb-NO" sz="1600" b="0" i="0" dirty="0">
                          <a:solidFill>
                            <a:srgbClr val="FFFFFF"/>
                          </a:solidFill>
                          <a:effectLst/>
                          <a:latin typeface="Calibri" panose="020F0502020204030204" pitchFamily="34" charset="0"/>
                        </a:rPr>
                        <a:t>gjennomført)</a:t>
                      </a:r>
                      <a:r>
                        <a:rPr lang="nb-NO" sz="1600" b="1" i="0" dirty="0">
                          <a:solidFill>
                            <a:srgbClr val="FFFFFF"/>
                          </a:solidFill>
                          <a:effectLst/>
                          <a:latin typeface="Calibri" panose="020F0502020204030204" pitchFamily="34" charset="0"/>
                        </a:rPr>
                        <a:t>​</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extLst>
                  <a:ext uri="{0D108BD9-81ED-4DB2-BD59-A6C34878D82A}">
                    <a16:rowId xmlns:a16="http://schemas.microsoft.com/office/drawing/2014/main" val="3793161559"/>
                  </a:ext>
                </a:extLst>
              </a:tr>
              <a:tr h="1089778">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Eks. Tydeligere roller i ledergruppen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Månedlige møter med gruppelederne​.</a:t>
                      </a:r>
                    </a:p>
                    <a:p>
                      <a:pPr algn="l" fontAlgn="base"/>
                      <a:r>
                        <a:rPr lang="nb-NO" sz="1600" b="0" i="0" dirty="0">
                          <a:solidFill>
                            <a:srgbClr val="000000"/>
                          </a:solidFill>
                          <a:effectLst/>
                          <a:latin typeface="Arial" panose="020B0604020202020204" pitchFamily="34" charset="0"/>
                          <a:cs typeface="Arial" panose="020B0604020202020204" pitchFamily="34" charset="0"/>
                        </a:rPr>
                        <a:t>Jevnlige diskusjoner om hva som skal ivaretas av hvem.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3">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Klare roller og god rolleforståelse blant både ledere og medarbeidere​.</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Klare roller og god rolleforståelse blant både ledere og medarbeidere​</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D2DEEF"/>
                    </a:solidFill>
                  </a:tcPr>
                </a:tc>
                <a:tc hMerge="1">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Instituttleder​</a:t>
                      </a:r>
                    </a:p>
                    <a:p>
                      <a:pPr algn="l" fontAlgn="base"/>
                      <a:r>
                        <a:rPr lang="nb-NO" sz="1600" b="0" i="0" dirty="0">
                          <a:solidFill>
                            <a:srgbClr val="000000"/>
                          </a:solidFill>
                          <a:effectLst/>
                          <a:latin typeface="Arial" panose="020B0604020202020204" pitchFamily="34" charset="0"/>
                          <a:cs typeface="Arial" panose="020B0604020202020204" pitchFamily="34" charset="0"/>
                        </a:rPr>
                        <a:t>Alle har ansvar for å delta​</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D2DEEF"/>
                    </a:solidFill>
                  </a:tcPr>
                </a:tc>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Instituttleder​</a:t>
                      </a:r>
                    </a:p>
                    <a:p>
                      <a:pPr algn="l" fontAlgn="base"/>
                      <a:r>
                        <a:rPr lang="nb-NO" sz="1600" b="0" i="0" dirty="0">
                          <a:solidFill>
                            <a:srgbClr val="000000"/>
                          </a:solidFill>
                          <a:effectLst/>
                          <a:latin typeface="Arial" panose="020B0604020202020204" pitchFamily="34" charset="0"/>
                          <a:cs typeface="Arial" panose="020B0604020202020204" pitchFamily="34" charset="0"/>
                        </a:rPr>
                        <a:t>Alle har ansvar for å delta.​</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Oppstart </a:t>
                      </a:r>
                    </a:p>
                    <a:p>
                      <a:pPr algn="l" fontAlgn="base"/>
                      <a:r>
                        <a:rPr lang="nb-NO" sz="1600" b="0" i="0" dirty="0">
                          <a:solidFill>
                            <a:srgbClr val="000000"/>
                          </a:solidFill>
                          <a:effectLst/>
                          <a:latin typeface="Arial" panose="020B0604020202020204" pitchFamily="34" charset="0"/>
                          <a:cs typeface="Arial" panose="020B0604020202020204" pitchFamily="34" charset="0"/>
                        </a:rPr>
                        <a:t>umiddelbart​.</a:t>
                      </a:r>
                    </a:p>
                    <a:p>
                      <a:pPr algn="l" fontAlgn="base"/>
                      <a:r>
                        <a:rPr lang="nb-NO" sz="1600" b="0" i="0" dirty="0">
                          <a:solidFill>
                            <a:srgbClr val="000000"/>
                          </a:solidFill>
                          <a:effectLst/>
                          <a:latin typeface="Arial" panose="020B0604020202020204" pitchFamily="34" charset="0"/>
                          <a:cs typeface="Arial" panose="020B0604020202020204" pitchFamily="34" charset="0"/>
                        </a:rPr>
                        <a:t>Evaluering etter ½ år.​</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extLst>
                  <a:ext uri="{0D108BD9-81ED-4DB2-BD59-A6C34878D82A}">
                    <a16:rowId xmlns:a16="http://schemas.microsoft.com/office/drawing/2014/main" val="903143015"/>
                  </a:ext>
                </a:extLst>
              </a:tr>
              <a:tr h="654987">
                <a:tc>
                  <a:txBody>
                    <a:bodyPr/>
                    <a:lstStyle/>
                    <a:p>
                      <a:r>
                        <a:rPr lang="nb-NO" sz="1600" dirty="0">
                          <a:effectLst/>
                          <a:latin typeface="Arial" panose="020B0604020202020204" pitchFamily="34" charset="0"/>
                          <a:ea typeface="Calibri" panose="020F0502020204030204" pitchFamily="34" charset="0"/>
                          <a:cs typeface="Arial" panose="020B0604020202020204" pitchFamily="34" charset="0"/>
                        </a:rPr>
                        <a:t>​</a:t>
                      </a:r>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allmøter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​Videreføre de digitale allmøtene som leder innførte under koronatida. </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3">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​Alle får direkte info fra leder uavhengig av lokalisering.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​Alle får direkte info fra leder uavhengig av lokalisering.</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​Avdelingsleder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​Avdelingsleder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​Videreføring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1260474081"/>
                  </a:ext>
                </a:extLst>
              </a:tr>
              <a:tr h="836140">
                <a:tc>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Direkte medvirkning på stort institutt</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Instituttleder deltar på faggruppemøtene minst en gang i semesteret og/eller i strategisk viktige saker. </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3">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Ansatte kan diskutere med og gi direkte innspill til instituttleder.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Ansatte kan diskutere med og gi direkte innspill til instituttleder.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Instituttleder og faggruppeleder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Instituttleder og faggruppeleder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Prøves ut i 2022</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extLst>
                  <a:ext uri="{0D108BD9-81ED-4DB2-BD59-A6C34878D82A}">
                    <a16:rowId xmlns:a16="http://schemas.microsoft.com/office/drawing/2014/main" val="958720785"/>
                  </a:ext>
                </a:extLst>
              </a:tr>
              <a:tr h="1089356">
                <a:tc>
                  <a:txBody>
                    <a:bodyPr/>
                    <a:lstStyle/>
                    <a:p>
                      <a:r>
                        <a:rPr lang="nb-NO"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Forskningsforum</a:t>
                      </a:r>
                      <a:endParaRPr lang="nb-NO" sz="1600" b="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Lage en arena for å dele forskningsresultater – egne og andres. </a:t>
                      </a:r>
                      <a:b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times utvidet lunsjmøte annenhver torsdag.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3">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Bygge kompetanse og inspirasjon til forskning og undervisning.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Bygge kompetanse og inspirasjon til forskning og undervisning.</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hMerge="1">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 og Lise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Per og Lise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Oppstart etter påske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4015793614"/>
                  </a:ext>
                </a:extLst>
              </a:tr>
              <a:tr h="429511">
                <a:tc gridSpan="7">
                  <a:txBody>
                    <a:bodyPr/>
                    <a:lstStyle/>
                    <a:p>
                      <a:pPr algn="l" fontAlgn="base"/>
                      <a:r>
                        <a:rPr lang="nb-NO" sz="1600" b="1" i="0" dirty="0">
                          <a:solidFill>
                            <a:srgbClr val="000000"/>
                          </a:solidFill>
                          <a:effectLst/>
                          <a:latin typeface="Arial" panose="020B0604020202020204" pitchFamily="34" charset="0"/>
                          <a:cs typeface="Arial" panose="020B0604020202020204" pitchFamily="34" charset="0"/>
                        </a:rPr>
                        <a:t>Forhold som skal tas videre til andre nivåer i organisasjonen</a:t>
                      </a:r>
                      <a:endParaRPr lang="nb-NO" sz="16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2E9F6"/>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90138909"/>
                  </a:ext>
                </a:extLst>
              </a:tr>
              <a:tr h="573875">
                <a:tc gridSpan="3">
                  <a:txBody>
                    <a:bodyPr/>
                    <a:lstStyle/>
                    <a:p>
                      <a:pPr algn="l" fontAlgn="base"/>
                      <a:r>
                        <a:rPr lang="nb-NO" sz="1600" b="0" i="0" dirty="0">
                          <a:solidFill>
                            <a:srgbClr val="FFFFFF"/>
                          </a:solidFill>
                          <a:effectLst/>
                          <a:latin typeface="Arial" panose="020B0604020202020204" pitchFamily="34" charset="0"/>
                          <a:cs typeface="Arial" panose="020B0604020202020204" pitchFamily="34" charset="0"/>
                        </a:rPr>
                        <a:t>Beskrivelse av problemstilling, formål og evt. forslag til tiltak</a:t>
                      </a:r>
                      <a:r>
                        <a:rPr lang="nb-NO" sz="1600" b="0" i="0" dirty="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hMerge="1">
                  <a:txBody>
                    <a:bodyPr/>
                    <a:lstStyle/>
                    <a:p>
                      <a:endParaRPr lang="nb-NO"/>
                    </a:p>
                  </a:txBody>
                  <a:tcPr/>
                </a:tc>
                <a:tc hMerge="1">
                  <a:txBody>
                    <a:bodyPr/>
                    <a:lstStyle/>
                    <a:p>
                      <a:pPr algn="l" fontAlgn="base"/>
                      <a:endParaRPr lang="nb-NO" sz="1400" b="0" i="0">
                        <a:solidFill>
                          <a:srgbClr val="000000"/>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5B9BD5"/>
                    </a:solidFill>
                  </a:tcPr>
                </a:tc>
                <a:tc>
                  <a:txBody>
                    <a:bodyPr/>
                    <a:lstStyle/>
                    <a:p>
                      <a:pPr algn="l" fontAlgn="base"/>
                      <a:r>
                        <a:rPr lang="nb-NO" sz="1600" b="0" i="0">
                          <a:solidFill>
                            <a:srgbClr val="FFFFFF"/>
                          </a:solidFill>
                          <a:effectLst/>
                          <a:latin typeface="Arial" panose="020B0604020202020204" pitchFamily="34" charset="0"/>
                          <a:cs typeface="Arial" panose="020B0604020202020204" pitchFamily="34" charset="0"/>
                        </a:rPr>
                        <a:t>Ansvarlig for videreformidling</a:t>
                      </a:r>
                      <a:r>
                        <a:rPr lang="nb-NO" sz="1600" b="0" i="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gridSpan="2">
                  <a:txBody>
                    <a:bodyPr/>
                    <a:lstStyle/>
                    <a:p>
                      <a:pPr algn="l" fontAlgn="base"/>
                      <a:r>
                        <a:rPr lang="nb-NO" sz="1600" b="0" i="0">
                          <a:solidFill>
                            <a:srgbClr val="FFFFFF"/>
                          </a:solidFill>
                          <a:effectLst/>
                          <a:latin typeface="Arial" panose="020B0604020202020204" pitchFamily="34" charset="0"/>
                          <a:cs typeface="Arial" panose="020B0604020202020204" pitchFamily="34" charset="0"/>
                        </a:rPr>
                        <a:t>Adressat</a:t>
                      </a:r>
                      <a:r>
                        <a:rPr lang="nb-NO" sz="1600" b="0" i="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hMerge="1">
                  <a:txBody>
                    <a:bodyPr/>
                    <a:lstStyle/>
                    <a:p>
                      <a:pPr algn="l" fontAlgn="base"/>
                      <a:endParaRPr lang="nb-NO" sz="1400" b="0" i="0">
                        <a:solidFill>
                          <a:srgbClr val="000000"/>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5B9BD5"/>
                    </a:solidFill>
                  </a:tcPr>
                </a:tc>
                <a:tc>
                  <a:txBody>
                    <a:bodyPr/>
                    <a:lstStyle/>
                    <a:p>
                      <a:pPr algn="l" fontAlgn="base"/>
                      <a:r>
                        <a:rPr lang="nb-NO" sz="1600" b="0" i="0" dirty="0">
                          <a:solidFill>
                            <a:srgbClr val="FFFFFF"/>
                          </a:solidFill>
                          <a:effectLst/>
                          <a:latin typeface="Arial" panose="020B0604020202020204" pitchFamily="34" charset="0"/>
                          <a:cs typeface="Arial" panose="020B0604020202020204" pitchFamily="34" charset="0"/>
                        </a:rPr>
                        <a:t>Tilbakemelding </a:t>
                      </a:r>
                    </a:p>
                    <a:p>
                      <a:pPr algn="l" fontAlgn="base"/>
                      <a:r>
                        <a:rPr lang="nb-NO" sz="1600" b="0" i="0" dirty="0">
                          <a:solidFill>
                            <a:srgbClr val="FFFFFF"/>
                          </a:solidFill>
                          <a:effectLst/>
                          <a:latin typeface="Arial" panose="020B0604020202020204" pitchFamily="34" charset="0"/>
                          <a:cs typeface="Arial" panose="020B0604020202020204" pitchFamily="34" charset="0"/>
                        </a:rPr>
                        <a:t>om løsning</a:t>
                      </a:r>
                      <a:r>
                        <a:rPr lang="nb-NO" sz="1600" b="0" i="0" dirty="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extLst>
                  <a:ext uri="{0D108BD9-81ED-4DB2-BD59-A6C34878D82A}">
                    <a16:rowId xmlns:a16="http://schemas.microsoft.com/office/drawing/2014/main" val="3932864784"/>
                  </a:ext>
                </a:extLst>
              </a:tr>
              <a:tr h="606868">
                <a:tc gridSpan="3">
                  <a:txBody>
                    <a:bodyPr/>
                    <a:lstStyle/>
                    <a:p>
                      <a:pPr algn="l" fontAlgn="auto"/>
                      <a:r>
                        <a:rPr lang="nb-NO" sz="1400" b="0" i="0" dirty="0">
                          <a:solidFill>
                            <a:srgbClr val="000000"/>
                          </a:solidFill>
                          <a:effectLst/>
                          <a:latin typeface="Arial" panose="020B0604020202020204" pitchFamily="34" charset="0"/>
                          <a:cs typeface="Arial" panose="020B0604020202020204" pitchFamily="34" charset="0"/>
                        </a:rPr>
                        <a:t>​Ulik praktisering av rutiner i forbindelse med utenlandsopphold.</a:t>
                      </a:r>
                    </a:p>
                    <a:p>
                      <a:pPr algn="l" fontAlgn="auto"/>
                      <a:r>
                        <a:rPr lang="nb-NO" sz="1400" b="0" i="0" dirty="0">
                          <a:solidFill>
                            <a:srgbClr val="000000"/>
                          </a:solidFill>
                          <a:effectLst/>
                          <a:latin typeface="Arial" panose="020B0604020202020204" pitchFamily="34" charset="0"/>
                          <a:cs typeface="Arial" panose="020B0604020202020204" pitchFamily="34" charset="0"/>
                        </a:rPr>
                        <a:t>Ulik beskrivelse av hvordan forskningstermin skal tildeles.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endParaRPr lang="nb-NO"/>
                    </a:p>
                  </a:txBody>
                  <a:tcPr/>
                </a:tc>
                <a:tc hMerge="1">
                  <a:txBody>
                    <a:bodyPr/>
                    <a:lstStyle/>
                    <a:p>
                      <a:pPr algn="l" fontAlgn="auto"/>
                      <a:endParaRPr lang="nb-NO" sz="1200" b="0" i="0" dirty="0">
                        <a:solidFill>
                          <a:srgbClr val="000000"/>
                        </a:solidFill>
                        <a:effectLst/>
                        <a:latin typeface="Calibri" panose="020F050202020403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pPr algn="l" fontAlgn="auto"/>
                      <a:r>
                        <a:rPr lang="nb-NO" sz="1400" b="0" i="0" dirty="0">
                          <a:solidFill>
                            <a:srgbClr val="000000"/>
                          </a:solidFill>
                          <a:effectLst/>
                          <a:latin typeface="Arial" panose="020B0604020202020204" pitchFamily="34" charset="0"/>
                          <a:cs typeface="Arial" panose="020B0604020202020204" pitchFamily="34" charset="0"/>
                        </a:rPr>
                        <a:t>​Instituttleder og kontorsjef</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pPr algn="l" fontAlgn="auto"/>
                      <a:r>
                        <a:rPr lang="nb-NO" sz="1400" b="0" i="0" dirty="0">
                          <a:solidFill>
                            <a:srgbClr val="000000"/>
                          </a:solidFill>
                          <a:effectLst/>
                          <a:latin typeface="Arial" panose="020B0604020202020204" pitchFamily="34" charset="0"/>
                          <a:cs typeface="Arial" panose="020B0604020202020204" pitchFamily="34" charset="0"/>
                        </a:rPr>
                        <a:t>​Instituttledermøte og kontorsjefmøte</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pPr algn="l" fontAlgn="auto"/>
                      <a:endParaRPr lang="nb-NO" sz="1200" b="0" i="0">
                        <a:solidFill>
                          <a:srgbClr val="000000"/>
                        </a:solidFill>
                        <a:effectLst/>
                        <a:latin typeface="Calibri" panose="020F050202020403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pPr algn="l" fontAlgn="auto"/>
                      <a:r>
                        <a:rPr lang="nb-NO" sz="1200" b="0" i="0" dirty="0">
                          <a:solidFill>
                            <a:srgbClr val="000000"/>
                          </a:solidFill>
                          <a:effectLst/>
                          <a:latin typeface="Calibri" panose="020F050202020403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3819304667"/>
                  </a:ext>
                </a:extLst>
              </a:tr>
            </a:tbl>
          </a:graphicData>
        </a:graphic>
      </p:graphicFrame>
    </p:spTree>
    <p:extLst>
      <p:ext uri="{BB962C8B-B14F-4D97-AF65-F5344CB8AC3E}">
        <p14:creationId xmlns:p14="http://schemas.microsoft.com/office/powerpoint/2010/main" val="21325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998114"/>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ktangel 4"/>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ktangel 5"/>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ktangel 6"/>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B36BA59D-4310-457F-9AE5-16A9B0924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5" y="1283369"/>
            <a:ext cx="11948600" cy="4315326"/>
          </a:xfrm>
          <a:prstGeom prst="rect">
            <a:avLst/>
          </a:prstGeom>
        </p:spPr>
      </p:pic>
    </p:spTree>
    <p:extLst>
      <p:ext uri="{BB962C8B-B14F-4D97-AF65-F5344CB8AC3E}">
        <p14:creationId xmlns:p14="http://schemas.microsoft.com/office/powerpoint/2010/main" val="23596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81A33F-C483-413D-A584-E8C875E8A0E4}"/>
              </a:ext>
            </a:extLst>
          </p:cNvPr>
          <p:cNvSpPr>
            <a:spLocks noGrp="1"/>
          </p:cNvSpPr>
          <p:nvPr>
            <p:ph type="title"/>
          </p:nvPr>
        </p:nvSpPr>
        <p:spPr>
          <a:xfrm>
            <a:off x="372224" y="142847"/>
            <a:ext cx="10515600" cy="1325563"/>
          </a:xfrm>
        </p:spPr>
        <p:txBody>
          <a:bodyPr>
            <a:normAutofit fontScale="90000"/>
          </a:bodyPr>
          <a:lstStyle/>
          <a:p>
            <a:r>
              <a:rPr lang="nb-NO" sz="3600" b="1" dirty="0">
                <a:solidFill>
                  <a:srgbClr val="253A55"/>
                </a:solidFill>
                <a:latin typeface="Arial"/>
                <a:cs typeface="Arial"/>
              </a:rPr>
              <a:t>Arbeidsmiljø handler om hvordan vi planlegger, organiserer og gjennomfører arbeid:</a:t>
            </a:r>
            <a:endParaRPr lang="nb-NO" sz="3600" dirty="0">
              <a:solidFill>
                <a:srgbClr val="253A55"/>
              </a:solidFill>
            </a:endParaRPr>
          </a:p>
        </p:txBody>
      </p:sp>
      <p:sp>
        <p:nvSpPr>
          <p:cNvPr id="3" name="Plassholder for innhold 2">
            <a:extLst>
              <a:ext uri="{FF2B5EF4-FFF2-40B4-BE49-F238E27FC236}">
                <a16:creationId xmlns:a16="http://schemas.microsoft.com/office/drawing/2014/main" id="{494F2CB3-18C1-4276-A438-2F0F82C2421E}"/>
              </a:ext>
            </a:extLst>
          </p:cNvPr>
          <p:cNvSpPr>
            <a:spLocks noGrp="1"/>
          </p:cNvSpPr>
          <p:nvPr>
            <p:ph idx="1"/>
          </p:nvPr>
        </p:nvSpPr>
        <p:spPr>
          <a:xfrm>
            <a:off x="739732" y="1795660"/>
            <a:ext cx="8117541" cy="4351338"/>
          </a:xfrm>
        </p:spPr>
        <p:txBody>
          <a:bodyPr>
            <a:normAutofit fontScale="92500" lnSpcReduction="20000"/>
          </a:bodyPr>
          <a:lstStyle/>
          <a:p>
            <a:pPr marL="0" indent="0">
              <a:buNone/>
            </a:pPr>
            <a:r>
              <a:rPr lang="nb-NO" sz="3200" b="1" dirty="0">
                <a:solidFill>
                  <a:srgbClr val="00509E"/>
                </a:solidFill>
                <a:latin typeface="Arial" panose="020B0604020202020204" pitchFamily="34" charset="0"/>
                <a:cs typeface="Arial" panose="020B0604020202020204" pitchFamily="34" charset="0"/>
              </a:rPr>
              <a:t>Arbeidsoppgaver</a:t>
            </a:r>
          </a:p>
          <a:p>
            <a:pPr marL="457200" indent="-457200">
              <a:buFont typeface="Arial" panose="020B0604020202020204" pitchFamily="34" charset="0"/>
              <a:buChar char="‒"/>
            </a:pPr>
            <a:r>
              <a:rPr lang="nb-NO" sz="2800" dirty="0">
                <a:solidFill>
                  <a:srgbClr val="00509E"/>
                </a:solidFill>
                <a:latin typeface="Arial" panose="020B0604020202020204" pitchFamily="34" charset="0"/>
                <a:cs typeface="Arial" panose="020B0604020202020204" pitchFamily="34" charset="0"/>
              </a:rPr>
              <a:t>samspillet mellom arbeidsoppgaver og person</a:t>
            </a:r>
          </a:p>
          <a:p>
            <a:pPr marL="457200" indent="-457200">
              <a:buFontTx/>
              <a:buChar char="-"/>
            </a:pPr>
            <a:endParaRPr lang="nb-NO" sz="2800" dirty="0">
              <a:solidFill>
                <a:srgbClr val="00509E"/>
              </a:solidFill>
              <a:latin typeface="Arial" panose="020B0604020202020204" pitchFamily="34" charset="0"/>
              <a:cs typeface="Arial" panose="020B0604020202020204" pitchFamily="34" charset="0"/>
            </a:endParaRPr>
          </a:p>
          <a:p>
            <a:endParaRPr lang="nb-NO" sz="900" b="1" dirty="0">
              <a:solidFill>
                <a:srgbClr val="00509E"/>
              </a:solidFill>
              <a:latin typeface="Arial" panose="020B0604020202020204" pitchFamily="34" charset="0"/>
              <a:cs typeface="Arial" panose="020B0604020202020204" pitchFamily="34" charset="0"/>
            </a:endParaRPr>
          </a:p>
          <a:p>
            <a:pPr marL="0" indent="0">
              <a:buNone/>
            </a:pPr>
            <a:r>
              <a:rPr lang="nb-NO" sz="3200" b="1" dirty="0">
                <a:solidFill>
                  <a:srgbClr val="00509E"/>
                </a:solidFill>
                <a:latin typeface="Arial" panose="020B0604020202020204" pitchFamily="34" charset="0"/>
                <a:cs typeface="Arial" panose="020B0604020202020204" pitchFamily="34" charset="0"/>
              </a:rPr>
              <a:t>Sosiale relasjoner </a:t>
            </a:r>
          </a:p>
          <a:p>
            <a:pPr marL="457200" indent="-457200">
              <a:buFont typeface="Arial" panose="020B0604020202020204" pitchFamily="34" charset="0"/>
              <a:buChar char="‒"/>
            </a:pPr>
            <a:r>
              <a:rPr lang="nb-NO" sz="2800" dirty="0">
                <a:solidFill>
                  <a:srgbClr val="00509E"/>
                </a:solidFill>
                <a:latin typeface="Arial" panose="020B0604020202020204" pitchFamily="34" charset="0"/>
                <a:cs typeface="Arial" panose="020B0604020202020204" pitchFamily="34" charset="0"/>
              </a:rPr>
              <a:t>samspillet mellom kollegaer og med leder </a:t>
            </a:r>
          </a:p>
          <a:p>
            <a:endParaRPr lang="nb-NO" sz="3200" b="1" dirty="0">
              <a:solidFill>
                <a:srgbClr val="00509E"/>
              </a:solidFill>
              <a:latin typeface="Arial" panose="020B0604020202020204" pitchFamily="34" charset="0"/>
              <a:cs typeface="Arial" panose="020B0604020202020204" pitchFamily="34" charset="0"/>
            </a:endParaRPr>
          </a:p>
          <a:p>
            <a:endParaRPr lang="nb-NO" sz="900" b="1" dirty="0">
              <a:solidFill>
                <a:srgbClr val="00509E"/>
              </a:solidFill>
              <a:latin typeface="Arial" panose="020B0604020202020204" pitchFamily="34" charset="0"/>
              <a:cs typeface="Arial" panose="020B0604020202020204" pitchFamily="34" charset="0"/>
            </a:endParaRPr>
          </a:p>
          <a:p>
            <a:pPr marL="0" indent="0">
              <a:buNone/>
            </a:pPr>
            <a:r>
              <a:rPr lang="nb-NO" sz="3200" b="1" dirty="0">
                <a:solidFill>
                  <a:srgbClr val="00509E"/>
                </a:solidFill>
                <a:latin typeface="Arial" panose="020B0604020202020204" pitchFamily="34" charset="0"/>
                <a:cs typeface="Arial" panose="020B0604020202020204" pitchFamily="34" charset="0"/>
              </a:rPr>
              <a:t>Organisatoriske rammer</a:t>
            </a:r>
          </a:p>
          <a:p>
            <a:pPr marL="457200" indent="-457200">
              <a:buFont typeface="Arial" panose="020B0604020202020204" pitchFamily="34" charset="0"/>
              <a:buChar char="‒"/>
            </a:pPr>
            <a:r>
              <a:rPr lang="nb-NO" sz="2800" dirty="0">
                <a:solidFill>
                  <a:srgbClr val="00509E"/>
                </a:solidFill>
                <a:latin typeface="Arial" panose="020B0604020202020204" pitchFamily="34" charset="0"/>
                <a:cs typeface="Arial" panose="020B0604020202020204" pitchFamily="34" charset="0"/>
              </a:rPr>
              <a:t>samspillet mellom person og strukturelle/formelle forhold i organisasjonen</a:t>
            </a:r>
          </a:p>
          <a:p>
            <a:endParaRPr lang="nb-NO" dirty="0"/>
          </a:p>
        </p:txBody>
      </p:sp>
      <p:pic>
        <p:nvPicPr>
          <p:cNvPr id="4" name="Bilde 3">
            <a:extLst>
              <a:ext uri="{FF2B5EF4-FFF2-40B4-BE49-F238E27FC236}">
                <a16:creationId xmlns:a16="http://schemas.microsoft.com/office/drawing/2014/main" id="{1FD38CCC-1FAC-481D-B5A9-AEDEE2D00C3E}"/>
              </a:ext>
            </a:extLst>
          </p:cNvPr>
          <p:cNvPicPr>
            <a:picLocks noChangeAspect="1"/>
          </p:cNvPicPr>
          <p:nvPr/>
        </p:nvPicPr>
        <p:blipFill>
          <a:blip r:embed="rId3"/>
          <a:stretch>
            <a:fillRect/>
          </a:stretch>
        </p:blipFill>
        <p:spPr>
          <a:xfrm>
            <a:off x="8847390" y="1222320"/>
            <a:ext cx="1670449" cy="1664352"/>
          </a:xfrm>
          <a:prstGeom prst="rect">
            <a:avLst/>
          </a:prstGeom>
        </p:spPr>
      </p:pic>
      <p:pic>
        <p:nvPicPr>
          <p:cNvPr id="5" name="Bilde 4">
            <a:extLst>
              <a:ext uri="{FF2B5EF4-FFF2-40B4-BE49-F238E27FC236}">
                <a16:creationId xmlns:a16="http://schemas.microsoft.com/office/drawing/2014/main" id="{001C5659-EA63-4850-902C-F9B3CB16D865}"/>
              </a:ext>
            </a:extLst>
          </p:cNvPr>
          <p:cNvPicPr>
            <a:picLocks noChangeAspect="1"/>
          </p:cNvPicPr>
          <p:nvPr/>
        </p:nvPicPr>
        <p:blipFill>
          <a:blip r:embed="rId4"/>
          <a:stretch>
            <a:fillRect/>
          </a:stretch>
        </p:blipFill>
        <p:spPr>
          <a:xfrm>
            <a:off x="8860840" y="3041479"/>
            <a:ext cx="1670449" cy="1670449"/>
          </a:xfrm>
          <a:prstGeom prst="rect">
            <a:avLst/>
          </a:prstGeom>
        </p:spPr>
      </p:pic>
      <p:pic>
        <p:nvPicPr>
          <p:cNvPr id="6" name="Bilde 5">
            <a:extLst>
              <a:ext uri="{FF2B5EF4-FFF2-40B4-BE49-F238E27FC236}">
                <a16:creationId xmlns:a16="http://schemas.microsoft.com/office/drawing/2014/main" id="{828D5145-B5AF-4549-B922-84567FA21BA5}"/>
              </a:ext>
            </a:extLst>
          </p:cNvPr>
          <p:cNvPicPr>
            <a:picLocks noChangeAspect="1"/>
          </p:cNvPicPr>
          <p:nvPr/>
        </p:nvPicPr>
        <p:blipFill>
          <a:blip r:embed="rId5"/>
          <a:stretch>
            <a:fillRect/>
          </a:stretch>
        </p:blipFill>
        <p:spPr>
          <a:xfrm>
            <a:off x="8857273" y="4866735"/>
            <a:ext cx="1664352" cy="1670449"/>
          </a:xfrm>
          <a:prstGeom prst="rect">
            <a:avLst/>
          </a:prstGeom>
        </p:spPr>
      </p:pic>
    </p:spTree>
    <p:extLst>
      <p:ext uri="{BB962C8B-B14F-4D97-AF65-F5344CB8AC3E}">
        <p14:creationId xmlns:p14="http://schemas.microsoft.com/office/powerpoint/2010/main" val="18278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44256A64-5830-43AA-8F6C-EF6D478A0BF4}"/>
              </a:ext>
            </a:extLst>
          </p:cNvPr>
          <p:cNvSpPr/>
          <p:nvPr/>
        </p:nvSpPr>
        <p:spPr>
          <a:xfrm>
            <a:off x="2690648" y="1208689"/>
            <a:ext cx="6821214" cy="4414345"/>
          </a:xfrm>
          <a:prstGeom prst="ellipse">
            <a:avLst/>
          </a:prstGeom>
          <a:noFill/>
          <a:ln w="31750">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Bindepunkt 1">
            <a:extLst>
              <a:ext uri="{FF2B5EF4-FFF2-40B4-BE49-F238E27FC236}">
                <a16:creationId xmlns:a16="http://schemas.microsoft.com/office/drawing/2014/main" id="{FFD584F1-DA95-48E3-9ECA-6A7876820565}"/>
              </a:ext>
            </a:extLst>
          </p:cNvPr>
          <p:cNvSpPr/>
          <p:nvPr/>
        </p:nvSpPr>
        <p:spPr>
          <a:xfrm>
            <a:off x="3658994" y="2306748"/>
            <a:ext cx="4833365" cy="2232744"/>
          </a:xfrm>
          <a:prstGeom prst="flowChartConnector">
            <a:avLst/>
          </a:prstGeom>
          <a:solidFill>
            <a:srgbClr val="00509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DETTE VIRKER</a:t>
            </a:r>
          </a:p>
        </p:txBody>
      </p:sp>
      <p:sp>
        <p:nvSpPr>
          <p:cNvPr id="11" name="Rektangel: avrundede hjørner 4">
            <a:extLst>
              <a:ext uri="{FF2B5EF4-FFF2-40B4-BE49-F238E27FC236}">
                <a16:creationId xmlns:a16="http://schemas.microsoft.com/office/drawing/2014/main" id="{651F642D-0EC1-4AB2-A0F9-D6DAACBDF753}"/>
              </a:ext>
            </a:extLst>
          </p:cNvPr>
          <p:cNvSpPr txBox="1"/>
          <p:nvPr/>
        </p:nvSpPr>
        <p:spPr>
          <a:xfrm>
            <a:off x="9113966" y="942320"/>
            <a:ext cx="2214822"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Balanse mellom krav og kontroll</a:t>
            </a:r>
          </a:p>
        </p:txBody>
      </p:sp>
      <p:sp>
        <p:nvSpPr>
          <p:cNvPr id="14" name="Rektangel: avrundede hjørner 4">
            <a:extLst>
              <a:ext uri="{FF2B5EF4-FFF2-40B4-BE49-F238E27FC236}">
                <a16:creationId xmlns:a16="http://schemas.microsoft.com/office/drawing/2014/main" id="{025AAECC-AE59-4039-A971-9D68E46FFB37}"/>
              </a:ext>
            </a:extLst>
          </p:cNvPr>
          <p:cNvSpPr txBox="1"/>
          <p:nvPr/>
        </p:nvSpPr>
        <p:spPr>
          <a:xfrm>
            <a:off x="9066340" y="4777242"/>
            <a:ext cx="2592256" cy="10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Balanse mellom innsats og belønning</a:t>
            </a:r>
          </a:p>
        </p:txBody>
      </p:sp>
      <p:sp>
        <p:nvSpPr>
          <p:cNvPr id="17" name="Rektangel: avrundede hjørner 4">
            <a:extLst>
              <a:ext uri="{FF2B5EF4-FFF2-40B4-BE49-F238E27FC236}">
                <a16:creationId xmlns:a16="http://schemas.microsoft.com/office/drawing/2014/main" id="{E42A8D51-DB01-40D3-A577-3224C1B6B136}"/>
              </a:ext>
            </a:extLst>
          </p:cNvPr>
          <p:cNvSpPr txBox="1"/>
          <p:nvPr/>
        </p:nvSpPr>
        <p:spPr>
          <a:xfrm>
            <a:off x="10080391" y="2944563"/>
            <a:ext cx="2081002"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Rolleklarhet </a:t>
            </a:r>
          </a:p>
        </p:txBody>
      </p:sp>
      <p:sp>
        <p:nvSpPr>
          <p:cNvPr id="20" name="Rektangel: avrundede hjørner 4">
            <a:extLst>
              <a:ext uri="{FF2B5EF4-FFF2-40B4-BE49-F238E27FC236}">
                <a16:creationId xmlns:a16="http://schemas.microsoft.com/office/drawing/2014/main" id="{A1DA9326-3346-422B-9BD9-A0047B93DD57}"/>
              </a:ext>
            </a:extLst>
          </p:cNvPr>
          <p:cNvSpPr txBox="1"/>
          <p:nvPr/>
        </p:nvSpPr>
        <p:spPr>
          <a:xfrm>
            <a:off x="965037" y="5100804"/>
            <a:ext cx="2359449"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Ledelsesfaktorer</a:t>
            </a:r>
          </a:p>
        </p:txBody>
      </p:sp>
      <p:sp>
        <p:nvSpPr>
          <p:cNvPr id="23" name="Rektangel: avrundede hjørner 4">
            <a:extLst>
              <a:ext uri="{FF2B5EF4-FFF2-40B4-BE49-F238E27FC236}">
                <a16:creationId xmlns:a16="http://schemas.microsoft.com/office/drawing/2014/main" id="{38302619-6532-45F4-9448-742FB0156F2F}"/>
              </a:ext>
            </a:extLst>
          </p:cNvPr>
          <p:cNvSpPr txBox="1"/>
          <p:nvPr/>
        </p:nvSpPr>
        <p:spPr>
          <a:xfrm>
            <a:off x="-225971" y="2937002"/>
            <a:ext cx="2359449"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Forutsigbarhet</a:t>
            </a:r>
          </a:p>
        </p:txBody>
      </p:sp>
      <p:sp>
        <p:nvSpPr>
          <p:cNvPr id="26" name="Rektangel: avrundede hjørner 4">
            <a:extLst>
              <a:ext uri="{FF2B5EF4-FFF2-40B4-BE49-F238E27FC236}">
                <a16:creationId xmlns:a16="http://schemas.microsoft.com/office/drawing/2014/main" id="{C2A97CC6-4D48-4EF0-ABBF-E66F88A2D89B}"/>
              </a:ext>
            </a:extLst>
          </p:cNvPr>
          <p:cNvSpPr txBox="1"/>
          <p:nvPr/>
        </p:nvSpPr>
        <p:spPr>
          <a:xfrm>
            <a:off x="-124926" y="773678"/>
            <a:ext cx="3833201"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Kultur og samarbeidsklima</a:t>
            </a:r>
          </a:p>
        </p:txBody>
      </p:sp>
      <p:sp>
        <p:nvSpPr>
          <p:cNvPr id="27" name="TekstSylinder 26">
            <a:extLst>
              <a:ext uri="{FF2B5EF4-FFF2-40B4-BE49-F238E27FC236}">
                <a16:creationId xmlns:a16="http://schemas.microsoft.com/office/drawing/2014/main" id="{D8F1F4DF-10E2-4FB6-B430-FAC4EB65C07A}"/>
              </a:ext>
            </a:extLst>
          </p:cNvPr>
          <p:cNvSpPr txBox="1"/>
          <p:nvPr/>
        </p:nvSpPr>
        <p:spPr>
          <a:xfrm>
            <a:off x="8568988" y="6446628"/>
            <a:ext cx="36493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STAMI Statens arbeidsmiljøinstitutt, 2018</a:t>
            </a:r>
          </a:p>
        </p:txBody>
      </p:sp>
      <p:pic>
        <p:nvPicPr>
          <p:cNvPr id="10" name="Bilde 9" descr="Et bilde som inneholder innendørs, bord, kake, dekorert&#10;&#10;Automatisk generert beskrivelse">
            <a:extLst>
              <a:ext uri="{FF2B5EF4-FFF2-40B4-BE49-F238E27FC236}">
                <a16:creationId xmlns:a16="http://schemas.microsoft.com/office/drawing/2014/main" id="{CA175697-707B-43D7-866F-D2FE7C22E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841" y="839833"/>
            <a:ext cx="2254596" cy="169094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Bilde 15">
            <a:extLst>
              <a:ext uri="{FF2B5EF4-FFF2-40B4-BE49-F238E27FC236}">
                <a16:creationId xmlns:a16="http://schemas.microsoft.com/office/drawing/2014/main" id="{3E261758-3385-4ACF-A17D-E148EC4C1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71" y="2564004"/>
            <a:ext cx="1710277" cy="171380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Bilde 18" descr="Et bilde som inneholder innendørs, bord, leke, bursdag&#10;&#10;Automatisk generert beskrivelse">
            <a:extLst>
              <a:ext uri="{FF2B5EF4-FFF2-40B4-BE49-F238E27FC236}">
                <a16:creationId xmlns:a16="http://schemas.microsoft.com/office/drawing/2014/main" id="{76068163-DB09-475E-849D-21DFFDB2D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684" y="4321351"/>
            <a:ext cx="2286000" cy="1714500"/>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Bilde 21">
            <a:extLst>
              <a:ext uri="{FF2B5EF4-FFF2-40B4-BE49-F238E27FC236}">
                <a16:creationId xmlns:a16="http://schemas.microsoft.com/office/drawing/2014/main" id="{B1A539E8-A494-492D-B45D-F4C5121C48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9114" y="824584"/>
            <a:ext cx="2286000" cy="1714500"/>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Bilde 24" descr="Et bilde som inneholder hvit, gå på ski&#10;&#10;Automatisk generert beskrivelse">
            <a:extLst>
              <a:ext uri="{FF2B5EF4-FFF2-40B4-BE49-F238E27FC236}">
                <a16:creationId xmlns:a16="http://schemas.microsoft.com/office/drawing/2014/main" id="{292447A0-7400-4B39-8CA3-4AADD81AEF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010" y="4273488"/>
            <a:ext cx="2099736" cy="170941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Bilde 29">
            <a:extLst>
              <a:ext uri="{FF2B5EF4-FFF2-40B4-BE49-F238E27FC236}">
                <a16:creationId xmlns:a16="http://schemas.microsoft.com/office/drawing/2014/main" id="{3A2AFFB5-8C1D-4D3E-AA9A-FF86D0FF4E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5626" y="2363764"/>
            <a:ext cx="1692471" cy="2056569"/>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429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eforklaring formet som en sky 1"/>
          <p:cNvSpPr/>
          <p:nvPr/>
        </p:nvSpPr>
        <p:spPr>
          <a:xfrm>
            <a:off x="301083" y="178420"/>
            <a:ext cx="4828478" cy="3077736"/>
          </a:xfrm>
          <a:prstGeom prst="cloudCallout">
            <a:avLst>
              <a:gd name="adj1" fmla="val 46337"/>
              <a:gd name="adj2" fmla="val 5023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solidFill>
                  <a:schemeClr val="tx2"/>
                </a:solidFill>
                <a:latin typeface="Arial" panose="020B0604020202020204" pitchFamily="34" charset="0"/>
                <a:cs typeface="Arial" panose="020B0604020202020204" pitchFamily="34" charset="0"/>
              </a:rPr>
              <a:t>Hva bidrar til at du trives og gjør en god jobb?</a:t>
            </a:r>
          </a:p>
        </p:txBody>
      </p:sp>
      <p:sp>
        <p:nvSpPr>
          <p:cNvPr id="4" name="Bildeforklaring formet som en sky 3"/>
          <p:cNvSpPr/>
          <p:nvPr/>
        </p:nvSpPr>
        <p:spPr>
          <a:xfrm>
            <a:off x="6975422" y="443345"/>
            <a:ext cx="4828478" cy="2489426"/>
          </a:xfrm>
          <a:prstGeom prst="cloudCallout">
            <a:avLst>
              <a:gd name="adj1" fmla="val -35702"/>
              <a:gd name="adj2" fmla="val 7382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ln w="0"/>
                <a:solidFill>
                  <a:schemeClr val="tx2"/>
                </a:solidFill>
                <a:latin typeface="Arial" panose="020B0604020202020204" pitchFamily="34" charset="0"/>
                <a:cs typeface="Arial" panose="020B0604020202020204" pitchFamily="34" charset="0"/>
              </a:rPr>
              <a:t>Hva oppleves som krevende i din jobb?</a:t>
            </a:r>
            <a:r>
              <a:rPr lang="nb-NO" sz="2400" dirty="0">
                <a:noFill/>
                <a:latin typeface="Arial" panose="020B0604020202020204" pitchFamily="34" charset="0"/>
                <a:cs typeface="Arial" panose="020B0604020202020204" pitchFamily="34" charset="0"/>
              </a:rPr>
              <a:t>?</a:t>
            </a:r>
          </a:p>
        </p:txBody>
      </p:sp>
      <p:pic>
        <p:nvPicPr>
          <p:cNvPr id="7" name="Bilde 6">
            <a:extLst>
              <a:ext uri="{FF2B5EF4-FFF2-40B4-BE49-F238E27FC236}">
                <a16:creationId xmlns:a16="http://schemas.microsoft.com/office/drawing/2014/main" id="{96FCA64E-7357-49FF-914D-57797B5CD9A8}"/>
              </a:ext>
            </a:extLst>
          </p:cNvPr>
          <p:cNvPicPr>
            <a:picLocks noChangeAspect="1"/>
          </p:cNvPicPr>
          <p:nvPr/>
        </p:nvPicPr>
        <p:blipFill>
          <a:blip r:embed="rId3"/>
          <a:stretch>
            <a:fillRect/>
          </a:stretch>
        </p:blipFill>
        <p:spPr>
          <a:xfrm>
            <a:off x="4605453" y="2932771"/>
            <a:ext cx="3166946" cy="3166946"/>
          </a:xfrm>
          <a:prstGeom prst="rect">
            <a:avLst/>
          </a:prstGeom>
        </p:spPr>
      </p:pic>
    </p:spTree>
    <p:extLst>
      <p:ext uri="{BB962C8B-B14F-4D97-AF65-F5344CB8AC3E}">
        <p14:creationId xmlns:p14="http://schemas.microsoft.com/office/powerpoint/2010/main" val="21839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70178" y="143704"/>
            <a:ext cx="7345362" cy="720823"/>
          </a:xfrm>
        </p:spPr>
        <p:txBody>
          <a:bodyPr>
            <a:normAutofit/>
          </a:bodyPr>
          <a:lstStyle/>
          <a:p>
            <a:pPr algn="l"/>
            <a:r>
              <a:rPr lang="nb-NO" sz="4000" b="1" dirty="0">
                <a:solidFill>
                  <a:srgbClr val="253A55"/>
                </a:solidFill>
                <a:latin typeface="Arial" panose="020B0604020202020204" pitchFamily="34" charset="0"/>
                <a:cs typeface="Arial" panose="020B0604020202020204" pitchFamily="34" charset="0"/>
              </a:rPr>
              <a:t>Spørreundersøkelse</a:t>
            </a:r>
          </a:p>
        </p:txBody>
      </p:sp>
      <p:pic>
        <p:nvPicPr>
          <p:cNvPr id="8" name="Bilde 7"/>
          <p:cNvPicPr/>
          <p:nvPr/>
        </p:nvPicPr>
        <p:blipFill>
          <a:blip r:embed="rId3"/>
          <a:stretch>
            <a:fillRect/>
          </a:stretch>
        </p:blipFill>
        <p:spPr>
          <a:xfrm>
            <a:off x="535623" y="4830128"/>
            <a:ext cx="8512175" cy="628650"/>
          </a:xfrm>
          <a:prstGeom prst="rect">
            <a:avLst/>
          </a:prstGeom>
        </p:spPr>
      </p:pic>
      <p:sp>
        <p:nvSpPr>
          <p:cNvPr id="18434" name="TextBox 18433"/>
          <p:cNvSpPr txBox="1"/>
          <p:nvPr/>
        </p:nvSpPr>
        <p:spPr>
          <a:xfrm>
            <a:off x="0" y="1097280"/>
            <a:ext cx="594360" cy="594360"/>
          </a:xfrm>
          <a:prstGeom prst="rect">
            <a:avLst/>
          </a:prstGeom>
          <a:noFill/>
        </p:spPr>
        <p:txBody>
          <a:bodyPr wrap="none">
            <a:normAutofit fontScale="25000" lnSpcReduction="20000"/>
          </a:bodyPr>
          <a:lstStyle/>
          <a:p>
            <a:endParaRPr dirty="0"/>
          </a:p>
          <a:p>
            <a:pPr lvl="1">
              <a:lnSpc>
                <a:spcPct val="130000"/>
              </a:lnSpc>
              <a:defRPr sz="2500" b="0">
                <a:solidFill>
                  <a:srgbClr val="00509E"/>
                </a:solidFill>
                <a:latin typeface="Arial Narrow"/>
              </a:defRPr>
            </a:pPr>
            <a:r>
              <a:rPr dirty="0"/>
              <a:t>⦁ </a:t>
            </a:r>
            <a:r>
              <a:rPr dirty="0" err="1"/>
              <a:t>ved</a:t>
            </a:r>
            <a:r>
              <a:rPr dirty="0"/>
              <a:t> IOR </a:t>
            </a:r>
            <a:r>
              <a:rPr dirty="0" err="1"/>
              <a:t>ble</a:t>
            </a:r>
            <a:r>
              <a:rPr dirty="0"/>
              <a:t> 58 </a:t>
            </a:r>
            <a:r>
              <a:rPr dirty="0" err="1"/>
              <a:t>ansatte</a:t>
            </a:r>
            <a:r>
              <a:rPr dirty="0"/>
              <a:t> </a:t>
            </a:r>
            <a:r>
              <a:rPr dirty="0" err="1"/>
              <a:t>invitert</a:t>
            </a:r>
            <a:r>
              <a:rPr dirty="0"/>
              <a:t> til å delta 16.03.2022</a:t>
            </a:r>
          </a:p>
          <a:p>
            <a:pPr lvl="1">
              <a:lnSpc>
                <a:spcPct val="130000"/>
              </a:lnSpc>
              <a:defRPr sz="2500" b="0">
                <a:solidFill>
                  <a:srgbClr val="00509E"/>
                </a:solidFill>
                <a:latin typeface="Arial Narrow"/>
              </a:defRPr>
            </a:pPr>
            <a:r>
              <a:rPr dirty="0"/>
              <a:t>⦁ </a:t>
            </a:r>
            <a:r>
              <a:rPr dirty="0" err="1"/>
              <a:t>Svarprosenter</a:t>
            </a:r>
            <a:r>
              <a:rPr dirty="0"/>
              <a:t>: </a:t>
            </a:r>
          </a:p>
          <a:p>
            <a:pPr lvl="2">
              <a:lnSpc>
                <a:spcPct val="130000"/>
              </a:lnSpc>
              <a:defRPr sz="1800" b="0">
                <a:solidFill>
                  <a:srgbClr val="00509E"/>
                </a:solidFill>
                <a:latin typeface="Arial Narrow"/>
              </a:defRPr>
            </a:pPr>
            <a:r>
              <a:rPr dirty="0"/>
              <a:t>⦁ </a:t>
            </a:r>
            <a:r>
              <a:rPr dirty="0" err="1"/>
              <a:t>Universitetet</a:t>
            </a:r>
            <a:r>
              <a:rPr dirty="0"/>
              <a:t> </a:t>
            </a:r>
            <a:r>
              <a:rPr dirty="0" err="1"/>
              <a:t>i</a:t>
            </a:r>
            <a:r>
              <a:rPr dirty="0"/>
              <a:t> Oslo: 63.7%</a:t>
            </a:r>
          </a:p>
          <a:p>
            <a:pPr lvl="3">
              <a:lnSpc>
                <a:spcPct val="130000"/>
              </a:lnSpc>
              <a:defRPr sz="1800" b="0">
                <a:solidFill>
                  <a:srgbClr val="00509E"/>
                </a:solidFill>
                <a:latin typeface="Arial Narrow"/>
              </a:defRPr>
            </a:pPr>
            <a:r>
              <a:rPr dirty="0"/>
              <a:t>⦁ </a:t>
            </a:r>
            <a:r>
              <a:rPr dirty="0" err="1"/>
              <a:t>Kjønn</a:t>
            </a:r>
            <a:r>
              <a:rPr dirty="0"/>
              <a:t>: </a:t>
            </a:r>
            <a:r>
              <a:rPr dirty="0" err="1"/>
              <a:t>kvinner</a:t>
            </a:r>
            <a:r>
              <a:rPr dirty="0"/>
              <a:t>: 67.2%,  </a:t>
            </a:r>
            <a:r>
              <a:rPr dirty="0" err="1"/>
              <a:t>menn</a:t>
            </a:r>
            <a:r>
              <a:rPr dirty="0"/>
              <a:t>: 60.2%</a:t>
            </a:r>
          </a:p>
          <a:p>
            <a:pPr lvl="3">
              <a:lnSpc>
                <a:spcPct val="130000"/>
              </a:lnSpc>
              <a:defRPr sz="1800" b="0">
                <a:solidFill>
                  <a:srgbClr val="00509E"/>
                </a:solidFill>
                <a:latin typeface="Arial Narrow"/>
              </a:defRPr>
            </a:pPr>
            <a:r>
              <a:rPr dirty="0"/>
              <a:t>⦁ </a:t>
            </a:r>
            <a:r>
              <a:rPr dirty="0" err="1"/>
              <a:t>Stillingstype</a:t>
            </a:r>
            <a:r>
              <a:rPr dirty="0"/>
              <a:t>:  </a:t>
            </a:r>
            <a:r>
              <a:rPr dirty="0" err="1"/>
              <a:t>ledere</a:t>
            </a:r>
            <a:r>
              <a:rPr dirty="0"/>
              <a:t>: 90.7%,  </a:t>
            </a:r>
            <a:r>
              <a:rPr dirty="0" err="1"/>
              <a:t>vitenskapelig</a:t>
            </a:r>
            <a:r>
              <a:rPr dirty="0"/>
              <a:t>: 62.5%, </a:t>
            </a:r>
            <a:r>
              <a:rPr dirty="0" err="1"/>
              <a:t>stipendiater</a:t>
            </a:r>
            <a:r>
              <a:rPr dirty="0"/>
              <a:t>: 53.9%, </a:t>
            </a:r>
            <a:r>
              <a:rPr dirty="0" err="1"/>
              <a:t>teknisk</a:t>
            </a:r>
            <a:r>
              <a:rPr dirty="0"/>
              <a:t>/</a:t>
            </a:r>
            <a:r>
              <a:rPr dirty="0" err="1"/>
              <a:t>adm</a:t>
            </a:r>
            <a:r>
              <a:rPr dirty="0"/>
              <a:t>: 75.2%</a:t>
            </a:r>
          </a:p>
          <a:p>
            <a:pPr lvl="3">
              <a:lnSpc>
                <a:spcPct val="130000"/>
              </a:lnSpc>
              <a:defRPr sz="1800" b="0">
                <a:solidFill>
                  <a:srgbClr val="00509E"/>
                </a:solidFill>
                <a:latin typeface="Arial Narrow"/>
              </a:defRPr>
            </a:pPr>
            <a:r>
              <a:rPr dirty="0"/>
              <a:t>⦁ </a:t>
            </a:r>
            <a:r>
              <a:rPr dirty="0" err="1"/>
              <a:t>Stillingsandel</a:t>
            </a:r>
            <a:r>
              <a:rPr dirty="0"/>
              <a:t>: under 50% stilling: 25.2%, 50-99% stilling: 53.6%, 100% stilling: 65.2%</a:t>
            </a:r>
          </a:p>
          <a:p>
            <a:pPr lvl="2">
              <a:lnSpc>
                <a:spcPct val="130000"/>
              </a:lnSpc>
              <a:defRPr sz="1800" b="0">
                <a:solidFill>
                  <a:srgbClr val="00509E"/>
                </a:solidFill>
                <a:latin typeface="Arial Narrow"/>
              </a:defRPr>
            </a:pPr>
            <a:r>
              <a:rPr dirty="0"/>
              <a:t>⦁ Det juridiske fakultet: 51.0%</a:t>
            </a:r>
          </a:p>
          <a:p>
            <a:pPr lvl="2">
              <a:lnSpc>
                <a:spcPct val="130000"/>
              </a:lnSpc>
              <a:defRPr sz="1800" b="0">
                <a:solidFill>
                  <a:srgbClr val="00509E"/>
                </a:solidFill>
                <a:latin typeface="Arial Narrow"/>
              </a:defRPr>
            </a:pPr>
            <a:r>
              <a:rPr dirty="0"/>
              <a:t>⦁ </a:t>
            </a:r>
            <a:r>
              <a:rPr dirty="0" err="1"/>
              <a:t>Institutt</a:t>
            </a:r>
            <a:r>
              <a:rPr dirty="0"/>
              <a:t> for </a:t>
            </a:r>
            <a:r>
              <a:rPr dirty="0" err="1"/>
              <a:t>offentlig</a:t>
            </a:r>
            <a:r>
              <a:rPr dirty="0"/>
              <a:t> </a:t>
            </a:r>
            <a:r>
              <a:rPr dirty="0" err="1"/>
              <a:t>rett</a:t>
            </a:r>
            <a:r>
              <a:rPr dirty="0"/>
              <a:t>: 32.8%</a:t>
            </a:r>
          </a:p>
        </p:txBody>
      </p:sp>
    </p:spTree>
    <p:extLst>
      <p:ext uri="{BB962C8B-B14F-4D97-AF65-F5344CB8AC3E}">
        <p14:creationId xmlns:p14="http://schemas.microsoft.com/office/powerpoint/2010/main" val="106122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4360" cy="594360"/>
          </a:xfrm>
          <a:prstGeom prst="rect">
            <a:avLst/>
          </a:prstGeom>
          <a:noFill/>
        </p:spPr>
        <p:txBody>
          <a:bodyPr wrap="none">
            <a:spAutoFit/>
          </a:bodyPr>
          <a:lstStyle/>
          <a:p>
            <a:endParaRPr/>
          </a:p>
          <a:p>
            <a:pPr lvl="1">
              <a:lnSpc>
                <a:spcPct val="130000"/>
              </a:lnSpc>
              <a:defRPr sz="4000" b="1">
                <a:solidFill>
                  <a:srgbClr val="253A55"/>
                </a:solidFill>
                <a:latin typeface="Arial Narrow"/>
              </a:defRPr>
            </a:pPr>
            <a:r>
              <a:t>Svarprosenter: IOR</a:t>
            </a:r>
          </a:p>
        </p:txBody>
      </p:sp>
      <p:graphicFrame>
        <p:nvGraphicFramePr>
          <p:cNvPr id="3" name="Table 2"/>
          <p:cNvGraphicFramePr>
            <a:graphicFrameLocks noGrp="1"/>
          </p:cNvGraphicFramePr>
          <p:nvPr/>
        </p:nvGraphicFramePr>
        <p:xfrm>
          <a:off x="914400" y="1371600"/>
          <a:ext cx="8229600" cy="1371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r>
                        <a:t>år</a:t>
                      </a:r>
                    </a:p>
                  </a:txBody>
                  <a:tcPr>
                    <a:solidFill>
                      <a:srgbClr val="6096D0"/>
                    </a:solidFill>
                  </a:tcPr>
                </a:tc>
                <a:tc>
                  <a:txBody>
                    <a:bodyPr/>
                    <a:lstStyle/>
                    <a:p>
                      <a:r>
                        <a:t>antall svar</a:t>
                      </a:r>
                    </a:p>
                  </a:txBody>
                  <a:tcPr>
                    <a:solidFill>
                      <a:srgbClr val="6096D0"/>
                    </a:solidFill>
                  </a:tcPr>
                </a:tc>
                <a:tc>
                  <a:txBody>
                    <a:bodyPr/>
                    <a:lstStyle/>
                    <a:p>
                      <a:r>
                        <a:t>svarprosent</a:t>
                      </a:r>
                    </a:p>
                  </a:txBody>
                  <a:tcPr>
                    <a:solidFill>
                      <a:srgbClr val="6096D0"/>
                    </a:solidFill>
                  </a:tcPr>
                </a:tc>
                <a:extLst>
                  <a:ext uri="{0D108BD9-81ED-4DB2-BD59-A6C34878D82A}">
                    <a16:rowId xmlns:a16="http://schemas.microsoft.com/office/drawing/2014/main" val="10000"/>
                  </a:ext>
                </a:extLst>
              </a:tr>
              <a:tr h="457200">
                <a:tc>
                  <a:txBody>
                    <a:bodyPr/>
                    <a:lstStyle/>
                    <a:p>
                      <a:r>
                        <a:t>2022</a:t>
                      </a:r>
                    </a:p>
                  </a:txBody>
                  <a:tcPr>
                    <a:solidFill>
                      <a:srgbClr val="E8EDF8"/>
                    </a:solidFill>
                  </a:tcPr>
                </a:tc>
                <a:tc>
                  <a:txBody>
                    <a:bodyPr/>
                    <a:lstStyle/>
                    <a:p>
                      <a:r>
                        <a:t>19</a:t>
                      </a:r>
                    </a:p>
                  </a:txBody>
                  <a:tcPr>
                    <a:solidFill>
                      <a:srgbClr val="E8EDF8"/>
                    </a:solidFill>
                  </a:tcPr>
                </a:tc>
                <a:tc>
                  <a:txBody>
                    <a:bodyPr/>
                    <a:lstStyle/>
                    <a:p>
                      <a:r>
                        <a:t>32.8</a:t>
                      </a:r>
                    </a:p>
                  </a:txBody>
                  <a:tcPr>
                    <a:solidFill>
                      <a:srgbClr val="E8EDF8"/>
                    </a:solidFill>
                  </a:tcPr>
                </a:tc>
                <a:extLst>
                  <a:ext uri="{0D108BD9-81ED-4DB2-BD59-A6C34878D82A}">
                    <a16:rowId xmlns:a16="http://schemas.microsoft.com/office/drawing/2014/main" val="10001"/>
                  </a:ext>
                </a:extLst>
              </a:tr>
              <a:tr h="457200">
                <a:tc>
                  <a:txBody>
                    <a:bodyPr/>
                    <a:lstStyle/>
                    <a:p>
                      <a:r>
                        <a:t>2015</a:t>
                      </a:r>
                    </a:p>
                  </a:txBody>
                  <a:tcPr>
                    <a:solidFill>
                      <a:srgbClr val="B6C9E8"/>
                    </a:solidFill>
                  </a:tcPr>
                </a:tc>
                <a:tc>
                  <a:txBody>
                    <a:bodyPr/>
                    <a:lstStyle/>
                    <a:p>
                      <a:r>
                        <a:t>23</a:t>
                      </a:r>
                    </a:p>
                  </a:txBody>
                  <a:tcPr>
                    <a:solidFill>
                      <a:srgbClr val="B6C9E8"/>
                    </a:solidFill>
                  </a:tcPr>
                </a:tc>
                <a:tc>
                  <a:txBody>
                    <a:bodyPr/>
                    <a:lstStyle/>
                    <a:p>
                      <a:r>
                        <a:t>40.4</a:t>
                      </a:r>
                    </a:p>
                  </a:txBody>
                  <a:tcPr>
                    <a:solidFill>
                      <a:srgbClr val="B6C9E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18167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 id="{5B0A4823-B853-4E03-94BC-DE2E1EFD621E}" vid="{1C5DA98A-F9AE-4FD9-9F7B-ADB1035017DA}"/>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 id="{5B0A4823-B853-4E03-94BC-DE2E1EFD621E}" vid="{1C5DA98A-F9AE-4FD9-9F7B-ADB1035017DA}"/>
    </a:ext>
  </a:extLst>
</a:theme>
</file>

<file path=ppt/theme/theme6.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5594</Words>
  <Application>Microsoft Office PowerPoint</Application>
  <PresentationFormat>Widescreen</PresentationFormat>
  <Paragraphs>674</Paragraphs>
  <Slides>36</Slides>
  <Notes>36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36</vt:i4>
      </vt:variant>
    </vt:vector>
  </HeadingPairs>
  <TitlesOfParts>
    <vt:vector size="52" baseType="lpstr">
      <vt:lpstr>ＭＳ Ｐゴシック</vt:lpstr>
      <vt:lpstr>Arial</vt:lpstr>
      <vt:lpstr>Arial Narrow</vt:lpstr>
      <vt:lpstr>Arial Unicode MS</vt:lpstr>
      <vt:lpstr>Arial, sans-serif</vt:lpstr>
      <vt:lpstr>Calibri</vt:lpstr>
      <vt:lpstr>Calibri Light</vt:lpstr>
      <vt:lpstr>open-sans</vt:lpstr>
      <vt:lpstr>Times New Roman</vt:lpstr>
      <vt:lpstr>Office-tema</vt:lpstr>
      <vt:lpstr>Office Theme</vt:lpstr>
      <vt:lpstr>1_Office-tema</vt:lpstr>
      <vt:lpstr>Egendefinert utforming</vt:lpstr>
      <vt:lpstr>1_Office Theme</vt:lpstr>
      <vt:lpstr>2_Office-tema</vt:lpstr>
      <vt:lpstr>3_Office-tema</vt:lpstr>
      <vt:lpstr>PowerPoint Presentation</vt:lpstr>
      <vt:lpstr>Et godt arbeidsmiljø er viktig for oss alle! </vt:lpstr>
      <vt:lpstr>PowerPoint Presentation</vt:lpstr>
      <vt:lpstr>PowerPoint Presentation</vt:lpstr>
      <vt:lpstr>Arbeidsmiljø handler om hvordan vi planlegger, organiserer og gjennomfører arbeid:</vt:lpstr>
      <vt:lpstr>PowerPoint Presentation</vt:lpstr>
      <vt:lpstr>PowerPoint Presentation</vt:lpstr>
      <vt:lpstr>Spørreundersøkelse</vt:lpstr>
      <vt:lpstr>PowerPoint Presentation</vt:lpstr>
      <vt:lpstr>Tema som har blitt kartlagt</vt:lpstr>
      <vt:lpstr>Framstilling av resultat – forklaring</vt:lpstr>
      <vt:lpstr>Den enkelte og jobben (herfra gjelder bildene 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Arbeidstid i en vanlig arbeidsuke</vt:lpstr>
      <vt:lpstr>Medarbeidersamtale</vt:lpstr>
      <vt:lpstr>PowerPoint Presentation</vt:lpstr>
      <vt:lpstr>PowerPoint Presentation</vt:lpstr>
      <vt:lpstr>PowerPoint Presentation</vt:lpstr>
      <vt:lpstr>PowerPoint Presentation</vt:lpstr>
      <vt:lpstr>Fullføre kartlegging (1) og (2) før utvikling av tiltak (3)</vt:lpstr>
      <vt:lpstr>PowerPoint Presentation</vt:lpstr>
      <vt:lpstr>PowerPoint Presentation</vt:lpstr>
      <vt:lpstr>PowerPoint Presentation</vt:lpstr>
      <vt:lpstr>Komme fram til områder å bevare og utvikle:</vt:lpstr>
      <vt:lpstr>Hjelpespørsmål til identifisering av bevarings- og utviklingsområder: </vt:lpstr>
      <vt:lpstr>PowerPoint Presentation</vt:lpstr>
      <vt:lpstr>Hjelpespørsmål til tiltaksutvikling:</vt:lpstr>
      <vt:lpstr>HANDLINGSPLAN (eksempel)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Kirsti Godal Undebakke</dc:creator>
  <cp:lastModifiedBy>Kirsten Sandberg</cp:lastModifiedBy>
  <cp:revision>53</cp:revision>
  <cp:lastPrinted>2022-05-09T08:25:37Z</cp:lastPrinted>
  <dcterms:created xsi:type="dcterms:W3CDTF">2022-02-03T10:04:58Z</dcterms:created>
  <dcterms:modified xsi:type="dcterms:W3CDTF">2022-05-10T18:19:22Z</dcterms:modified>
</cp:coreProperties>
</file>