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6" r:id="rId2"/>
    <p:sldId id="267" r:id="rId3"/>
    <p:sldId id="268" r:id="rId4"/>
    <p:sldId id="269" r:id="rId5"/>
    <p:sldId id="270" r:id="rId6"/>
    <p:sldId id="271" r:id="rId7"/>
    <p:sldId id="272" r:id="rId8"/>
    <p:sldId id="273" r:id="rId9"/>
    <p:sldId id="275" r:id="rId10"/>
    <p:sldId id="277" r:id="rId11"/>
    <p:sldId id="258" r:id="rId12"/>
    <p:sldId id="259" r:id="rId13"/>
    <p:sldId id="260" r:id="rId14"/>
    <p:sldId id="261" r:id="rId15"/>
    <p:sldId id="262" r:id="rId16"/>
    <p:sldId id="263"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9443" autoAdjust="0"/>
    <p:restoredTop sz="94660"/>
  </p:normalViewPr>
  <p:slideViewPr>
    <p:cSldViewPr snapToGrid="0">
      <p:cViewPr varScale="1">
        <p:scale>
          <a:sx n="38" d="100"/>
          <a:sy n="38" d="100"/>
        </p:scale>
        <p:origin x="9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E06A2-27F3-2843-B699-47DC49BC043C}" type="datetimeFigureOut">
              <a:rPr lang="en-US" smtClean="0"/>
              <a:t>10/28/2020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ADDFC-0581-F74C-9FFE-78B74B7209A9}" type="slidenum">
              <a:rPr lang="en-US" smtClean="0"/>
              <a:t>‹#›</a:t>
            </a:fld>
            <a:endParaRPr lang="en-US"/>
          </a:p>
        </p:txBody>
      </p:sp>
    </p:spTree>
    <p:extLst>
      <p:ext uri="{BB962C8B-B14F-4D97-AF65-F5344CB8AC3E}">
        <p14:creationId xmlns:p14="http://schemas.microsoft.com/office/powerpoint/2010/main" val="39740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8"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nb-NO" altLang="nb-NO"/>
          </a:p>
        </p:txBody>
      </p:sp>
      <p:sp>
        <p:nvSpPr>
          <p:cNvPr id="14339"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C38713-09F7-0943-9C90-3D533F5A81AB}" type="slidenum">
              <a:rPr lang="nb-NO" altLang="nb-NO">
                <a:solidFill>
                  <a:srgbClr val="000000"/>
                </a:solidFill>
              </a:rPr>
              <a:pPr/>
              <a:t>1</a:t>
            </a:fld>
            <a:endParaRPr lang="nb-NO" altLang="nb-NO">
              <a:solidFill>
                <a:srgbClr val="000000"/>
              </a:solidFill>
            </a:endParaRPr>
          </a:p>
        </p:txBody>
      </p:sp>
    </p:spTree>
    <p:extLst>
      <p:ext uri="{BB962C8B-B14F-4D97-AF65-F5344CB8AC3E}">
        <p14:creationId xmlns:p14="http://schemas.microsoft.com/office/powerpoint/2010/main" val="1287701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Mira</a:t>
            </a:r>
          </a:p>
          <a:p>
            <a:endParaRPr lang="en-US" dirty="0">
              <a:cs typeface="Calibri"/>
            </a:endParaRPr>
          </a:p>
          <a:p>
            <a:r>
              <a:rPr lang="en-US" dirty="0">
                <a:cs typeface="Calibri"/>
              </a:rPr>
              <a:t>Fag: </a:t>
            </a:r>
            <a:r>
              <a:rPr lang="en-US" dirty="0" err="1">
                <a:cs typeface="Calibri"/>
              </a:rPr>
              <a:t>exfac</a:t>
            </a:r>
            <a:r>
              <a:rPr lang="en-US" dirty="0">
                <a:cs typeface="Calibri"/>
              </a:rPr>
              <a:t>, 1211, 2211, 4123 (</a:t>
            </a:r>
            <a:r>
              <a:rPr lang="en-US" dirty="0" err="1">
                <a:cs typeface="Calibri"/>
              </a:rPr>
              <a:t>rettsfilosofi</a:t>
            </a:r>
            <a:r>
              <a:rPr lang="en-US" dirty="0">
                <a:cs typeface="Calibri"/>
              </a:rPr>
              <a:t>), 4211 (</a:t>
            </a:r>
            <a:r>
              <a:rPr lang="en-US" dirty="0" err="1">
                <a:cs typeface="Calibri"/>
              </a:rPr>
              <a:t>straff</a:t>
            </a:r>
            <a:r>
              <a:rPr lang="en-US" dirty="0">
                <a:cs typeface="Calibri"/>
              </a:rPr>
              <a:t>/ </a:t>
            </a:r>
            <a:r>
              <a:rPr lang="en-US" dirty="0" err="1">
                <a:cs typeface="Calibri"/>
              </a:rPr>
              <a:t>prosess</a:t>
            </a:r>
            <a:r>
              <a:rPr lang="en-US" dirty="0">
                <a:cs typeface="Calibri"/>
              </a:rPr>
              <a:t>). (+ 1 pers </a:t>
            </a:r>
            <a:r>
              <a:rPr lang="en-US" dirty="0" err="1">
                <a:cs typeface="Calibri"/>
              </a:rPr>
              <a:t>på</a:t>
            </a:r>
            <a:r>
              <a:rPr lang="en-US" dirty="0">
                <a:cs typeface="Calibri"/>
              </a:rPr>
              <a:t> 1111)</a:t>
            </a:r>
          </a:p>
        </p:txBody>
      </p:sp>
      <p:sp>
        <p:nvSpPr>
          <p:cNvPr id="4" name="Slide Number Placeholder 3"/>
          <p:cNvSpPr>
            <a:spLocks noGrp="1"/>
          </p:cNvSpPr>
          <p:nvPr>
            <p:ph type="sldNum" sz="quarter" idx="5"/>
          </p:nvPr>
        </p:nvSpPr>
        <p:spPr/>
        <p:txBody>
          <a:bodyPr/>
          <a:lstStyle/>
          <a:p>
            <a:fld id="{A13DC943-7265-4FDA-8CCD-975C521673DB}" type="slidenum">
              <a:rPr lang="en-US"/>
              <a:t>10</a:t>
            </a:fld>
            <a:endParaRPr lang="en-US"/>
          </a:p>
        </p:txBody>
      </p:sp>
    </p:spTree>
    <p:extLst>
      <p:ext uri="{BB962C8B-B14F-4D97-AF65-F5344CB8AC3E}">
        <p14:creationId xmlns:p14="http://schemas.microsoft.com/office/powerpoint/2010/main" val="61015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Mira</a:t>
            </a:r>
          </a:p>
          <a:p>
            <a:endParaRPr lang="en-US" dirty="0">
              <a:cs typeface="Calibri"/>
            </a:endParaRPr>
          </a:p>
          <a:p>
            <a:r>
              <a:rPr lang="en-US" dirty="0">
                <a:cs typeface="Calibri"/>
              </a:rPr>
              <a:t>Fag: </a:t>
            </a:r>
            <a:r>
              <a:rPr lang="en-US" dirty="0" err="1">
                <a:cs typeface="Calibri"/>
              </a:rPr>
              <a:t>exfac</a:t>
            </a:r>
            <a:r>
              <a:rPr lang="en-US" dirty="0">
                <a:cs typeface="Calibri"/>
              </a:rPr>
              <a:t>, 1211, 2211, 4123 (</a:t>
            </a:r>
            <a:r>
              <a:rPr lang="en-US" dirty="0" err="1">
                <a:cs typeface="Calibri"/>
              </a:rPr>
              <a:t>rettsfilosofi</a:t>
            </a:r>
            <a:r>
              <a:rPr lang="en-US" dirty="0">
                <a:cs typeface="Calibri"/>
              </a:rPr>
              <a:t>), 4211 (</a:t>
            </a:r>
            <a:r>
              <a:rPr lang="en-US" dirty="0" err="1">
                <a:cs typeface="Calibri"/>
              </a:rPr>
              <a:t>straff</a:t>
            </a:r>
            <a:r>
              <a:rPr lang="en-US" dirty="0">
                <a:cs typeface="Calibri"/>
              </a:rPr>
              <a:t>/ </a:t>
            </a:r>
            <a:r>
              <a:rPr lang="en-US" dirty="0" err="1">
                <a:cs typeface="Calibri"/>
              </a:rPr>
              <a:t>prosess</a:t>
            </a:r>
            <a:r>
              <a:rPr lang="en-US" dirty="0">
                <a:cs typeface="Calibri"/>
              </a:rPr>
              <a:t>). (+ 1 pers </a:t>
            </a:r>
            <a:r>
              <a:rPr lang="en-US" dirty="0" err="1">
                <a:cs typeface="Calibri"/>
              </a:rPr>
              <a:t>på</a:t>
            </a:r>
            <a:r>
              <a:rPr lang="en-US" dirty="0">
                <a:cs typeface="Calibri"/>
              </a:rPr>
              <a:t> 1111)</a:t>
            </a:r>
          </a:p>
        </p:txBody>
      </p:sp>
      <p:sp>
        <p:nvSpPr>
          <p:cNvPr id="4" name="Slide Number Placeholder 3"/>
          <p:cNvSpPr>
            <a:spLocks noGrp="1"/>
          </p:cNvSpPr>
          <p:nvPr>
            <p:ph type="sldNum" sz="quarter" idx="5"/>
          </p:nvPr>
        </p:nvSpPr>
        <p:spPr/>
        <p:txBody>
          <a:bodyPr/>
          <a:lstStyle/>
          <a:p>
            <a:fld id="{A13DC943-7265-4FDA-8CCD-975C521673DB}" type="slidenum">
              <a:rPr lang="en-US"/>
              <a:t>2</a:t>
            </a:fld>
            <a:endParaRPr lang="en-US"/>
          </a:p>
        </p:txBody>
      </p:sp>
    </p:spTree>
    <p:extLst>
      <p:ext uri="{BB962C8B-B14F-4D97-AF65-F5344CB8AC3E}">
        <p14:creationId xmlns:p14="http://schemas.microsoft.com/office/powerpoint/2010/main" val="147524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cs typeface="Calibri"/>
              </a:rPr>
              <a:t>Øystein</a:t>
            </a:r>
          </a:p>
          <a:p>
            <a:r>
              <a:rPr lang="nb-NO">
                <a:cs typeface="Calibri"/>
              </a:rPr>
              <a:t>Stor variasjon mellom de ulike fagene</a:t>
            </a:r>
            <a:endParaRPr lang="nb-NO"/>
          </a:p>
          <a:p>
            <a:r>
              <a:rPr lang="nb-NO"/>
              <a:t>Nei, hjemmeeksamen er mindre rettferdig enn skoleeksamen: </a:t>
            </a:r>
            <a:r>
              <a:rPr lang="en-US"/>
              <a:t>169, 44%</a:t>
            </a:r>
          </a:p>
          <a:p>
            <a:r>
              <a:rPr lang="nb-NO"/>
              <a:t>Ja, hjemmeeksamen er like rettferdig som skoleeksamen: </a:t>
            </a:r>
            <a:r>
              <a:rPr lang="en-US"/>
              <a:t>160, 42%</a:t>
            </a:r>
            <a:endParaRPr lang="en-US">
              <a:cs typeface="Calibri"/>
            </a:endParaRPr>
          </a:p>
          <a:p>
            <a:r>
              <a:rPr lang="nb-NO"/>
              <a:t>Ja, hjemmeeksamen er mer rettferdig enn skoleeksamen: </a:t>
            </a:r>
            <a:r>
              <a:rPr lang="en-US"/>
              <a:t>51, 13%</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3DC943-7265-4FDA-8CCD-975C521673DB}" type="slidenum">
              <a:rPr lang="en-US"/>
              <a:t>3</a:t>
            </a:fld>
            <a:endParaRPr lang="en-US"/>
          </a:p>
        </p:txBody>
      </p:sp>
    </p:spTree>
    <p:extLst>
      <p:ext uri="{BB962C8B-B14F-4D97-AF65-F5344CB8AC3E}">
        <p14:creationId xmlns:p14="http://schemas.microsoft.com/office/powerpoint/2010/main" val="40912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cs typeface="Calibri"/>
              </a:rPr>
              <a:t>Øystein</a:t>
            </a:r>
            <a:endParaRPr lang="nb-NO"/>
          </a:p>
          <a:p>
            <a:r>
              <a:rPr lang="nb-NO"/>
              <a:t>Nei, hjemmeeksamen er mindre egnet enn skoleeksamen: </a:t>
            </a:r>
            <a:r>
              <a:rPr lang="en-US"/>
              <a:t>97, 26%</a:t>
            </a:r>
          </a:p>
          <a:p>
            <a:r>
              <a:rPr lang="nb-NO"/>
              <a:t>Ja, hjemmeeksamen er like godt egnet som skoleeksamen: </a:t>
            </a:r>
            <a:r>
              <a:rPr lang="en-US"/>
              <a:t>196, 52%</a:t>
            </a:r>
            <a:endParaRPr lang="en-US">
              <a:cs typeface="Calibri"/>
            </a:endParaRPr>
          </a:p>
          <a:p>
            <a:r>
              <a:rPr lang="nb-NO"/>
              <a:t>Ja, hjemmeeksamen er mer egnet enn skoleeksamen: </a:t>
            </a:r>
            <a:r>
              <a:rPr lang="en-US"/>
              <a:t>87, 23%</a:t>
            </a:r>
            <a:endParaRPr lang="en-US">
              <a:cs typeface="Calibri"/>
            </a:endParaRPr>
          </a:p>
        </p:txBody>
      </p:sp>
      <p:sp>
        <p:nvSpPr>
          <p:cNvPr id="4" name="Slide Number Placeholder 3"/>
          <p:cNvSpPr>
            <a:spLocks noGrp="1"/>
          </p:cNvSpPr>
          <p:nvPr>
            <p:ph type="sldNum" sz="quarter" idx="5"/>
          </p:nvPr>
        </p:nvSpPr>
        <p:spPr/>
        <p:txBody>
          <a:bodyPr/>
          <a:lstStyle/>
          <a:p>
            <a:fld id="{A13DC943-7265-4FDA-8CCD-975C521673DB}" type="slidenum">
              <a:rPr lang="en-US"/>
              <a:t>4</a:t>
            </a:fld>
            <a:endParaRPr lang="en-US"/>
          </a:p>
        </p:txBody>
      </p:sp>
    </p:spTree>
    <p:extLst>
      <p:ext uri="{BB962C8B-B14F-4D97-AF65-F5344CB8AC3E}">
        <p14:creationId xmlns:p14="http://schemas.microsoft.com/office/powerpoint/2010/main" val="177977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Mira</a:t>
            </a:r>
          </a:p>
          <a:p>
            <a:r>
              <a:rPr lang="nb-NO" dirty="0"/>
              <a:t>Ja: 320, 84%</a:t>
            </a:r>
            <a:endParaRPr lang="en-US" dirty="0"/>
          </a:p>
          <a:p>
            <a:r>
              <a:rPr lang="nb-NO" dirty="0"/>
              <a:t>Nei, manglet noe teknisk utstyr: 56, 15%</a:t>
            </a:r>
            <a:endParaRPr lang="en-US" dirty="0"/>
          </a:p>
          <a:p>
            <a:r>
              <a:rPr lang="nb-NO" dirty="0"/>
              <a:t>Nei, har ikke teknisk utstyr til å gjennomføre hjemmeeksamen: 4, 1%</a:t>
            </a:r>
            <a:endParaRPr lang="en-US">
              <a:cs typeface="Calibri" panose="020F0502020204030204"/>
            </a:endParaRPr>
          </a:p>
          <a:p>
            <a:endParaRPr lang="nb-NO" dirty="0">
              <a:cs typeface="Calibri"/>
            </a:endParaRPr>
          </a:p>
          <a:p>
            <a:r>
              <a:rPr lang="en-US" dirty="0" err="1"/>
              <a:t>Hovedsakelig</a:t>
            </a:r>
            <a:r>
              <a:rPr lang="en-US" dirty="0"/>
              <a:t> </a:t>
            </a:r>
            <a:r>
              <a:rPr lang="en-US" dirty="0" err="1"/>
              <a:t>tre</a:t>
            </a:r>
            <a:r>
              <a:rPr lang="en-US" dirty="0"/>
              <a:t> ting: </a:t>
            </a:r>
            <a:r>
              <a:rPr lang="en-US" dirty="0" err="1"/>
              <a:t>Internettproblemer</a:t>
            </a:r>
            <a:r>
              <a:rPr lang="en-US" dirty="0"/>
              <a:t>, </a:t>
            </a:r>
            <a:r>
              <a:rPr lang="en-US" dirty="0" err="1"/>
              <a:t>mangel</a:t>
            </a:r>
            <a:r>
              <a:rPr lang="en-US" dirty="0"/>
              <a:t> </a:t>
            </a:r>
            <a:r>
              <a:rPr lang="en-US" dirty="0" err="1"/>
              <a:t>på</a:t>
            </a:r>
            <a:r>
              <a:rPr lang="en-US" dirty="0"/>
              <a:t> </a:t>
            </a:r>
            <a:r>
              <a:rPr lang="en-US" dirty="0" err="1"/>
              <a:t>ekstern</a:t>
            </a:r>
            <a:r>
              <a:rPr lang="en-US" dirty="0"/>
              <a:t> </a:t>
            </a:r>
            <a:r>
              <a:rPr lang="en-US" dirty="0" err="1"/>
              <a:t>skjerm</a:t>
            </a:r>
            <a:r>
              <a:rPr lang="en-US" dirty="0"/>
              <a:t> </a:t>
            </a:r>
            <a:r>
              <a:rPr lang="en-US" dirty="0" err="1"/>
              <a:t>og</a:t>
            </a:r>
            <a:r>
              <a:rPr lang="en-US" dirty="0"/>
              <a:t> </a:t>
            </a:r>
            <a:r>
              <a:rPr lang="en-US" dirty="0" err="1"/>
              <a:t>mus</a:t>
            </a:r>
            <a:r>
              <a:rPr lang="en-US" dirty="0"/>
              <a:t> </a:t>
            </a:r>
            <a:r>
              <a:rPr lang="en-US" dirty="0" err="1"/>
              <a:t>og</a:t>
            </a:r>
            <a:r>
              <a:rPr lang="en-US" dirty="0"/>
              <a:t> </a:t>
            </a:r>
            <a:r>
              <a:rPr lang="en-US" dirty="0" err="1"/>
              <a:t>tastatur</a:t>
            </a:r>
            <a:r>
              <a:rPr lang="en-US" dirty="0"/>
              <a:t>, </a:t>
            </a:r>
            <a:r>
              <a:rPr lang="en-US" dirty="0" err="1"/>
              <a:t>og</a:t>
            </a:r>
            <a:r>
              <a:rPr lang="en-US" dirty="0"/>
              <a:t> </a:t>
            </a:r>
            <a:r>
              <a:rPr lang="en-US" dirty="0" err="1"/>
              <a:t>oppgaven</a:t>
            </a:r>
            <a:r>
              <a:rPr lang="en-US" dirty="0"/>
              <a:t> </a:t>
            </a:r>
            <a:r>
              <a:rPr lang="en-US" dirty="0" err="1"/>
              <a:t>i</a:t>
            </a:r>
            <a:r>
              <a:rPr lang="en-US" dirty="0"/>
              <a:t> </a:t>
            </a:r>
            <a:r>
              <a:rPr lang="en-US" dirty="0" err="1"/>
              <a:t>papirversjon</a:t>
            </a:r>
            <a:r>
              <a:rPr lang="en-US" dirty="0"/>
              <a:t>. (I </a:t>
            </a:r>
            <a:r>
              <a:rPr lang="en-US" dirty="0" err="1"/>
              <a:t>denne</a:t>
            </a:r>
            <a:r>
              <a:rPr lang="en-US" dirty="0"/>
              <a:t> </a:t>
            </a:r>
            <a:r>
              <a:rPr lang="en-US" dirty="0" err="1"/>
              <a:t>rekkefølgen</a:t>
            </a:r>
            <a:r>
              <a:rPr lang="en-US" dirty="0"/>
              <a:t>).</a:t>
            </a:r>
            <a:endParaRPr lang="nb-NO" dirty="0"/>
          </a:p>
        </p:txBody>
      </p:sp>
      <p:sp>
        <p:nvSpPr>
          <p:cNvPr id="4" name="Slide Number Placeholder 3"/>
          <p:cNvSpPr>
            <a:spLocks noGrp="1"/>
          </p:cNvSpPr>
          <p:nvPr>
            <p:ph type="sldNum" sz="quarter" idx="5"/>
          </p:nvPr>
        </p:nvSpPr>
        <p:spPr/>
        <p:txBody>
          <a:bodyPr/>
          <a:lstStyle/>
          <a:p>
            <a:fld id="{A13DC943-7265-4FDA-8CCD-975C521673DB}" type="slidenum">
              <a:rPr lang="en-US"/>
              <a:t>5</a:t>
            </a:fld>
            <a:endParaRPr lang="en-US"/>
          </a:p>
        </p:txBody>
      </p:sp>
    </p:spTree>
    <p:extLst>
      <p:ext uri="{BB962C8B-B14F-4D97-AF65-F5344CB8AC3E}">
        <p14:creationId xmlns:p14="http://schemas.microsoft.com/office/powerpoint/2010/main" val="303779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Mira</a:t>
            </a:r>
          </a:p>
          <a:p>
            <a:endParaRPr lang="en-US" dirty="0">
              <a:cs typeface="Calibri"/>
            </a:endParaRPr>
          </a:p>
          <a:p>
            <a:r>
              <a:rPr lang="en-US" dirty="0">
                <a:cs typeface="Calibri"/>
              </a:rPr>
              <a:t>Eksempel </a:t>
            </a:r>
            <a:r>
              <a:rPr lang="en-US" dirty="0" err="1">
                <a:cs typeface="Calibri"/>
              </a:rPr>
              <a:t>på</a:t>
            </a:r>
            <a:r>
              <a:rPr lang="en-US" dirty="0">
                <a:cs typeface="Calibri"/>
              </a:rPr>
              <a:t> </a:t>
            </a:r>
            <a:r>
              <a:rPr lang="en-US" dirty="0" err="1">
                <a:cs typeface="Calibri"/>
              </a:rPr>
              <a:t>fristekstsvar</a:t>
            </a:r>
            <a:r>
              <a:rPr lang="en-US" dirty="0">
                <a:cs typeface="Calibri"/>
              </a:rPr>
              <a:t> om </a:t>
            </a:r>
            <a:r>
              <a:rPr lang="en-US" dirty="0" err="1">
                <a:cs typeface="Calibri"/>
              </a:rPr>
              <a:t>skjerm</a:t>
            </a:r>
            <a:r>
              <a:rPr lang="en-US" dirty="0">
                <a:cs typeface="Calibri"/>
              </a:rPr>
              <a:t>. </a:t>
            </a:r>
          </a:p>
        </p:txBody>
      </p:sp>
      <p:sp>
        <p:nvSpPr>
          <p:cNvPr id="4" name="Slide Number Placeholder 3"/>
          <p:cNvSpPr>
            <a:spLocks noGrp="1"/>
          </p:cNvSpPr>
          <p:nvPr>
            <p:ph type="sldNum" sz="quarter" idx="5"/>
          </p:nvPr>
        </p:nvSpPr>
        <p:spPr/>
        <p:txBody>
          <a:bodyPr/>
          <a:lstStyle/>
          <a:p>
            <a:fld id="{A13DC943-7265-4FDA-8CCD-975C521673DB}" type="slidenum">
              <a:rPr lang="en-US"/>
              <a:t>6</a:t>
            </a:fld>
            <a:endParaRPr lang="en-US"/>
          </a:p>
        </p:txBody>
      </p:sp>
    </p:spTree>
    <p:extLst>
      <p:ext uri="{BB962C8B-B14F-4D97-AF65-F5344CB8AC3E}">
        <p14:creationId xmlns:p14="http://schemas.microsoft.com/office/powerpoint/2010/main" val="294094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Øystein</a:t>
            </a:r>
          </a:p>
          <a:p>
            <a:r>
              <a:rPr lang="nb-NO">
                <a:cs typeface="Calibri"/>
              </a:rPr>
              <a:t>To kategorier fritekstsvar: Støy/forstyrrelser (utenfra og kollektiv/ familie) og mangel på egnet arbeidssted (rom, stol, skrivebord).</a:t>
            </a:r>
          </a:p>
          <a:p>
            <a:r>
              <a:rPr lang="nb-NO"/>
              <a:t>Ja: 237, 62%</a:t>
            </a:r>
            <a:endParaRPr lang="en-US">
              <a:cs typeface="Calibri"/>
            </a:endParaRPr>
          </a:p>
          <a:p>
            <a:r>
              <a:rPr lang="nb-NO"/>
              <a:t>Nei, arbeidsplassen min er ikke fullt egnet: 118, 31%</a:t>
            </a:r>
            <a:endParaRPr lang="en-US"/>
          </a:p>
          <a:p>
            <a:r>
              <a:rPr lang="nb-NO"/>
              <a:t>Nei, har ikke en egnet arbeidsplass til å gjennomføre hjemmeeksamen: 25, 7%</a:t>
            </a:r>
            <a:endParaRPr lang="nb-NO">
              <a:cs typeface="Calibri"/>
            </a:endParaRPr>
          </a:p>
        </p:txBody>
      </p:sp>
      <p:sp>
        <p:nvSpPr>
          <p:cNvPr id="4" name="Plassholder for lysbildenummer 3"/>
          <p:cNvSpPr>
            <a:spLocks noGrp="1"/>
          </p:cNvSpPr>
          <p:nvPr>
            <p:ph type="sldNum" sz="quarter" idx="5"/>
          </p:nvPr>
        </p:nvSpPr>
        <p:spPr/>
        <p:txBody>
          <a:bodyPr/>
          <a:lstStyle/>
          <a:p>
            <a:fld id="{A13DC943-7265-4FDA-8CCD-975C521673DB}" type="slidenum">
              <a:rPr lang="en-US"/>
              <a:t>7</a:t>
            </a:fld>
            <a:endParaRPr lang="en-US"/>
          </a:p>
        </p:txBody>
      </p:sp>
    </p:spTree>
    <p:extLst>
      <p:ext uri="{BB962C8B-B14F-4D97-AF65-F5344CB8AC3E}">
        <p14:creationId xmlns:p14="http://schemas.microsoft.com/office/powerpoint/2010/main" val="252468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Øystein</a:t>
            </a:r>
          </a:p>
        </p:txBody>
      </p:sp>
      <p:sp>
        <p:nvSpPr>
          <p:cNvPr id="4" name="Slide Number Placeholder 3"/>
          <p:cNvSpPr>
            <a:spLocks noGrp="1"/>
          </p:cNvSpPr>
          <p:nvPr>
            <p:ph type="sldNum" sz="quarter" idx="5"/>
          </p:nvPr>
        </p:nvSpPr>
        <p:spPr/>
        <p:txBody>
          <a:bodyPr/>
          <a:lstStyle/>
          <a:p>
            <a:fld id="{A13DC943-7265-4FDA-8CCD-975C521673DB}" type="slidenum">
              <a:rPr lang="en-US"/>
              <a:t>8</a:t>
            </a:fld>
            <a:endParaRPr lang="en-US"/>
          </a:p>
        </p:txBody>
      </p:sp>
    </p:spTree>
    <p:extLst>
      <p:ext uri="{BB962C8B-B14F-4D97-AF65-F5344CB8AC3E}">
        <p14:creationId xmlns:p14="http://schemas.microsoft.com/office/powerpoint/2010/main" val="1850415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Særlig god informasjon om krav til kildehenvisninger</a:t>
            </a:r>
          </a:p>
        </p:txBody>
      </p:sp>
      <p:sp>
        <p:nvSpPr>
          <p:cNvPr id="4" name="Plassholder for lysbildenummer 3"/>
          <p:cNvSpPr>
            <a:spLocks noGrp="1"/>
          </p:cNvSpPr>
          <p:nvPr>
            <p:ph type="sldNum" sz="quarter" idx="5"/>
          </p:nvPr>
        </p:nvSpPr>
        <p:spPr/>
        <p:txBody>
          <a:bodyPr/>
          <a:lstStyle/>
          <a:p>
            <a:fld id="{A13DC943-7265-4FDA-8CCD-975C521673DB}" type="slidenum">
              <a:rPr lang="en-US" smtClean="0"/>
              <a:t>9</a:t>
            </a:fld>
            <a:endParaRPr lang="en-US"/>
          </a:p>
        </p:txBody>
      </p:sp>
    </p:spTree>
    <p:extLst>
      <p:ext uri="{BB962C8B-B14F-4D97-AF65-F5344CB8AC3E}">
        <p14:creationId xmlns:p14="http://schemas.microsoft.com/office/powerpoint/2010/main" val="164609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167EE-4AF3-437B-A8A5-6DD9FEE4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6E9E43-8E91-43CE-9A5D-5A89A887C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B5C2C2-188A-4662-9FE1-D62936A205F0}"/>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5" name="Footer Placeholder 4">
            <a:extLst>
              <a:ext uri="{FF2B5EF4-FFF2-40B4-BE49-F238E27FC236}">
                <a16:creationId xmlns:a16="http://schemas.microsoft.com/office/drawing/2014/main" id="{01C01F9C-1227-495A-B6DE-F8DC6A90E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B9F14-7F75-45CA-8C8A-8AD9FDBACCED}"/>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684077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13EC-E724-470F-AB94-EA5FD8B5B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11E860-7666-457A-B04E-4F77A4F1BC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505C7-D201-4878-AE3E-C40771648530}"/>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5" name="Footer Placeholder 4">
            <a:extLst>
              <a:ext uri="{FF2B5EF4-FFF2-40B4-BE49-F238E27FC236}">
                <a16:creationId xmlns:a16="http://schemas.microsoft.com/office/drawing/2014/main" id="{E0257FB6-1CD0-4602-B689-ACA4A8000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7A766-02FA-4E32-B6F9-BCAD25A22B61}"/>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157721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E1F9DE-DE65-4064-9454-E136180660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4E2D0F-E85E-481E-8397-7BCC42AFA4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413466-2EDE-4000-804F-F0FBAD979A6A}"/>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5" name="Footer Placeholder 4">
            <a:extLst>
              <a:ext uri="{FF2B5EF4-FFF2-40B4-BE49-F238E27FC236}">
                <a16:creationId xmlns:a16="http://schemas.microsoft.com/office/drawing/2014/main" id="{D4A3899E-2707-4126-91B1-063DBF04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9DF6B-C069-4ED3-9B9A-26F2AAB86E25}"/>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582535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39155-52B9-4BB2-887B-777B149F0B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C3FC9C-91FA-4A84-B0C8-3188DF834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A67A0-38C9-404B-920A-DA17BBDD2D00}"/>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5" name="Footer Placeholder 4">
            <a:extLst>
              <a:ext uri="{FF2B5EF4-FFF2-40B4-BE49-F238E27FC236}">
                <a16:creationId xmlns:a16="http://schemas.microsoft.com/office/drawing/2014/main" id="{7408CF07-DD7A-4B65-B3C6-C8BAD5ACB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9CD7D-F3E3-4B88-BC00-8A87D308811E}"/>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3671566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07E09-A906-44DE-8506-D0CD72E22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379AF0-26A9-4D08-B69C-822957534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7E29A-4CBA-46CF-8161-8F7C83423ABC}"/>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5" name="Footer Placeholder 4">
            <a:extLst>
              <a:ext uri="{FF2B5EF4-FFF2-40B4-BE49-F238E27FC236}">
                <a16:creationId xmlns:a16="http://schemas.microsoft.com/office/drawing/2014/main" id="{78A7F5E4-21B5-496C-AB62-B341D912E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0184C-C175-4D35-8B56-FAB6E01C9E34}"/>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112733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37E0-0250-46BD-8F7B-D950303635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7CDEC-BE18-46BA-8265-CE0A94787B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A2E212-9B6B-43DF-BFD2-F098DC35E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8C0587-F044-4B69-B0DC-4B9B99429E6E}"/>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6" name="Footer Placeholder 5">
            <a:extLst>
              <a:ext uri="{FF2B5EF4-FFF2-40B4-BE49-F238E27FC236}">
                <a16:creationId xmlns:a16="http://schemas.microsoft.com/office/drawing/2014/main" id="{39829C98-D685-40AB-80E3-C77A950D3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8D1A31-B604-4F4E-8167-A48CBD0CCE97}"/>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201441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4689-79CC-48C9-95CB-DF8AD6B7C2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DA57A3-E4CA-44F1-AA36-EA98414071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3BD526-24E6-448A-A7F9-5862232F0E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69891-7DE5-475B-AC21-0041AB661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CA8137-B05E-4937-AF14-E68181D29D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3F297C-A59D-4808-8892-4A2386C3454B}"/>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8" name="Footer Placeholder 7">
            <a:extLst>
              <a:ext uri="{FF2B5EF4-FFF2-40B4-BE49-F238E27FC236}">
                <a16:creationId xmlns:a16="http://schemas.microsoft.com/office/drawing/2014/main" id="{4691C0CC-8B11-49F9-B00C-6D5F2953E8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558F73-6D79-41C8-B785-30953A15EF49}"/>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329579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9264-1F3E-48D6-963F-9B1259E700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1159B3-2613-4A7B-B253-39FCCC86AF08}"/>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4" name="Footer Placeholder 3">
            <a:extLst>
              <a:ext uri="{FF2B5EF4-FFF2-40B4-BE49-F238E27FC236}">
                <a16:creationId xmlns:a16="http://schemas.microsoft.com/office/drawing/2014/main" id="{2912323B-E046-45D4-8B3D-D21601848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535D22-989C-4167-9871-D5F485D813A7}"/>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368225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487D0-738C-4B0A-B7D1-215436A7E896}"/>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3" name="Footer Placeholder 2">
            <a:extLst>
              <a:ext uri="{FF2B5EF4-FFF2-40B4-BE49-F238E27FC236}">
                <a16:creationId xmlns:a16="http://schemas.microsoft.com/office/drawing/2014/main" id="{16E653AA-42F8-4987-99C6-DE4148D88B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56FE28-F06E-4C2B-A5D9-0B23D7A1EAC1}"/>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1944034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DF19-11BA-4D5D-A405-5DF10930AF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0178B1-BC10-4E88-9B08-BA66C918D7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2FF317-1ABE-48F6-922A-7E14E811E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613CF6-BA59-47EA-8008-D79EE7597137}"/>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6" name="Footer Placeholder 5">
            <a:extLst>
              <a:ext uri="{FF2B5EF4-FFF2-40B4-BE49-F238E27FC236}">
                <a16:creationId xmlns:a16="http://schemas.microsoft.com/office/drawing/2014/main" id="{66938732-1CE5-4CE4-A52D-1FC1A88B4D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F92BE-3D9C-4228-97CB-01CD0DA7B95D}"/>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3729651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6581-ABF7-47B7-BA08-F720C57110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0A48D9-EE72-4F83-B9BC-C870CF466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A71C41-C2BC-4695-BDCC-0B5B71B17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D56D3-B22E-40F6-9F66-5516B1D412F0}"/>
              </a:ext>
            </a:extLst>
          </p:cNvPr>
          <p:cNvSpPr>
            <a:spLocks noGrp="1"/>
          </p:cNvSpPr>
          <p:nvPr>
            <p:ph type="dt" sz="half" idx="10"/>
          </p:nvPr>
        </p:nvSpPr>
        <p:spPr/>
        <p:txBody>
          <a:bodyPr/>
          <a:lstStyle/>
          <a:p>
            <a:fld id="{C26B68F7-14B0-4499-90F0-62CD0B4915EE}" type="datetimeFigureOut">
              <a:rPr lang="en-US" smtClean="0"/>
              <a:t>10/28/2020</a:t>
            </a:fld>
            <a:endParaRPr lang="en-US"/>
          </a:p>
        </p:txBody>
      </p:sp>
      <p:sp>
        <p:nvSpPr>
          <p:cNvPr id="6" name="Footer Placeholder 5">
            <a:extLst>
              <a:ext uri="{FF2B5EF4-FFF2-40B4-BE49-F238E27FC236}">
                <a16:creationId xmlns:a16="http://schemas.microsoft.com/office/drawing/2014/main" id="{6745AD96-87F6-4B82-B543-A9913378A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A268A1-DF72-4432-B04D-C6E6DD761205}"/>
              </a:ext>
            </a:extLst>
          </p:cNvPr>
          <p:cNvSpPr>
            <a:spLocks noGrp="1"/>
          </p:cNvSpPr>
          <p:nvPr>
            <p:ph type="sldNum" sz="quarter" idx="12"/>
          </p:nvPr>
        </p:nvSpPr>
        <p:spPr/>
        <p:txBody>
          <a:bodyPr/>
          <a:lstStyle/>
          <a:p>
            <a:fld id="{4125D779-F69F-4526-A007-C70E67209FBA}" type="slidenum">
              <a:rPr lang="en-US" smtClean="0"/>
              <a:t>‹#›</a:t>
            </a:fld>
            <a:endParaRPr lang="en-US"/>
          </a:p>
        </p:txBody>
      </p:sp>
    </p:spTree>
    <p:extLst>
      <p:ext uri="{BB962C8B-B14F-4D97-AF65-F5344CB8AC3E}">
        <p14:creationId xmlns:p14="http://schemas.microsoft.com/office/powerpoint/2010/main" val="3681417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7B5BD2-CC2B-45DD-B70C-12B1AE071A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549741-9382-4BEF-816B-451E958014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E5D7F-A169-4811-8CBC-9AAD6C78E3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B68F7-14B0-4499-90F0-62CD0B4915EE}" type="datetimeFigureOut">
              <a:rPr lang="en-US" smtClean="0"/>
              <a:t>10/28/2020</a:t>
            </a:fld>
            <a:endParaRPr lang="en-US"/>
          </a:p>
        </p:txBody>
      </p:sp>
      <p:sp>
        <p:nvSpPr>
          <p:cNvPr id="5" name="Footer Placeholder 4">
            <a:extLst>
              <a:ext uri="{FF2B5EF4-FFF2-40B4-BE49-F238E27FC236}">
                <a16:creationId xmlns:a16="http://schemas.microsoft.com/office/drawing/2014/main" id="{B10B9784-B64B-4266-8E95-F5794A7A4F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512F5D-C91A-4C25-817B-916D029F5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5D779-F69F-4526-A007-C70E67209FBA}" type="slidenum">
              <a:rPr lang="en-US" smtClean="0"/>
              <a:t>‹#›</a:t>
            </a:fld>
            <a:endParaRPr lang="en-US"/>
          </a:p>
        </p:txBody>
      </p:sp>
    </p:spTree>
    <p:extLst>
      <p:ext uri="{BB962C8B-B14F-4D97-AF65-F5344CB8AC3E}">
        <p14:creationId xmlns:p14="http://schemas.microsoft.com/office/powerpoint/2010/main" val="829310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tel 1"/>
          <p:cNvSpPr>
            <a:spLocks noGrp="1" noChangeArrowheads="1"/>
          </p:cNvSpPr>
          <p:nvPr>
            <p:ph type="title"/>
          </p:nvPr>
        </p:nvSpPr>
        <p:spPr/>
        <p:txBody>
          <a:bodyPr/>
          <a:lstStyle/>
          <a:p>
            <a:pPr eaLnBrk="1" hangingPunct="1"/>
            <a:endParaRPr lang="nb-NO" altLang="nb-NO"/>
          </a:p>
        </p:txBody>
      </p:sp>
      <p:pic>
        <p:nvPicPr>
          <p:cNvPr id="13314" name="Plassholder for innhold 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26988"/>
            <a:ext cx="12192000" cy="6858000"/>
          </a:xfrm>
        </p:spPr>
      </p:pic>
      <p:sp>
        <p:nvSpPr>
          <p:cNvPr id="13315" name="Rektangel 8"/>
          <p:cNvSpPr>
            <a:spLocks noChangeArrowheads="1"/>
          </p:cNvSpPr>
          <p:nvPr/>
        </p:nvSpPr>
        <p:spPr bwMode="auto">
          <a:xfrm>
            <a:off x="0" y="3429001"/>
            <a:ext cx="12192000" cy="1715654"/>
          </a:xfrm>
          <a:prstGeom prst="rect">
            <a:avLst/>
          </a:prstGeom>
          <a:solidFill>
            <a:schemeClr val="bg1">
              <a:alpha val="8196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800">
                <a:solidFill>
                  <a:schemeClr val="tx1"/>
                </a:solidFill>
                <a:latin typeface="Arial" charset="0"/>
                <a:ea typeface="ヒラギノ角ゴ Pro W3" charset="-128"/>
              </a:defRPr>
            </a:lvl1pPr>
            <a:lvl2pPr marL="742950" indent="-285750">
              <a:spcBef>
                <a:spcPct val="20000"/>
              </a:spcBef>
              <a:buChar char="–"/>
              <a:defRPr sz="2400">
                <a:solidFill>
                  <a:schemeClr val="tx1"/>
                </a:solidFill>
                <a:latin typeface="Arial" charset="0"/>
                <a:ea typeface="ヒラギノ角ゴ Pro W3" charset="-128"/>
              </a:defRPr>
            </a:lvl2pPr>
            <a:lvl3pPr marL="1143000" indent="-228600">
              <a:spcBef>
                <a:spcPct val="20000"/>
              </a:spcBef>
              <a:buChar char="•"/>
              <a:defRPr sz="2000">
                <a:solidFill>
                  <a:schemeClr val="tx1"/>
                </a:solidFill>
                <a:latin typeface="Arial" charset="0"/>
                <a:ea typeface="ヒラギノ角ゴ Pro W3" charset="-128"/>
              </a:defRPr>
            </a:lvl3pPr>
            <a:lvl4pPr marL="1600200" indent="-228600">
              <a:spcBef>
                <a:spcPct val="20000"/>
              </a:spcBef>
              <a:buChar char="–"/>
              <a:defRPr>
                <a:solidFill>
                  <a:schemeClr val="tx1"/>
                </a:solidFill>
                <a:latin typeface="Arial" charset="0"/>
                <a:ea typeface="ヒラギノ角ゴ Pro W3" charset="-128"/>
              </a:defRPr>
            </a:lvl4pPr>
            <a:lvl5pPr marL="2057400" indent="-228600">
              <a:spcBef>
                <a:spcPct val="20000"/>
              </a:spcBef>
              <a:buChar char="»"/>
              <a:defRPr sz="16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charset="-128"/>
              </a:defRPr>
            </a:lvl9pPr>
          </a:lstStyle>
          <a:p>
            <a:pPr>
              <a:spcBef>
                <a:spcPct val="0"/>
              </a:spcBef>
              <a:buFontTx/>
              <a:buNone/>
            </a:pPr>
            <a:endParaRPr lang="nb-NO" altLang="nb-NO" sz="2000">
              <a:solidFill>
                <a:srgbClr val="000000"/>
              </a:solidFill>
            </a:endParaRPr>
          </a:p>
        </p:txBody>
      </p:sp>
      <p:sp>
        <p:nvSpPr>
          <p:cNvPr id="13316" name="Title 3"/>
          <p:cNvSpPr txBox="1">
            <a:spLocks/>
          </p:cNvSpPr>
          <p:nvPr/>
        </p:nvSpPr>
        <p:spPr bwMode="auto">
          <a:xfrm>
            <a:off x="0" y="4402717"/>
            <a:ext cx="1219200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2800">
                <a:solidFill>
                  <a:schemeClr val="tx1"/>
                </a:solidFill>
                <a:latin typeface="Arial" charset="0"/>
                <a:ea typeface="ヒラギノ角ゴ Pro W3" charset="-128"/>
              </a:defRPr>
            </a:lvl1pPr>
            <a:lvl2pPr marL="742950" indent="-285750">
              <a:spcBef>
                <a:spcPct val="20000"/>
              </a:spcBef>
              <a:buChar char="–"/>
              <a:defRPr sz="2400">
                <a:solidFill>
                  <a:schemeClr val="tx1"/>
                </a:solidFill>
                <a:latin typeface="Arial" charset="0"/>
                <a:ea typeface="ヒラギノ角ゴ Pro W3" charset="-128"/>
              </a:defRPr>
            </a:lvl2pPr>
            <a:lvl3pPr marL="1143000" indent="-228600">
              <a:spcBef>
                <a:spcPct val="20000"/>
              </a:spcBef>
              <a:buChar char="•"/>
              <a:defRPr sz="2000">
                <a:solidFill>
                  <a:schemeClr val="tx1"/>
                </a:solidFill>
                <a:latin typeface="Arial" charset="0"/>
                <a:ea typeface="ヒラギノ角ゴ Pro W3" charset="-128"/>
              </a:defRPr>
            </a:lvl3pPr>
            <a:lvl4pPr marL="1600200" indent="-228600">
              <a:spcBef>
                <a:spcPct val="20000"/>
              </a:spcBef>
              <a:buChar char="–"/>
              <a:defRPr>
                <a:solidFill>
                  <a:schemeClr val="tx1"/>
                </a:solidFill>
                <a:latin typeface="Arial" charset="0"/>
                <a:ea typeface="ヒラギノ角ゴ Pro W3" charset="-128"/>
              </a:defRPr>
            </a:lvl4pPr>
            <a:lvl5pPr marL="2057400" indent="-228600">
              <a:spcBef>
                <a:spcPct val="20000"/>
              </a:spcBef>
              <a:buChar char="»"/>
              <a:defRPr sz="16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charset="-128"/>
              </a:defRPr>
            </a:lvl9pPr>
          </a:lstStyle>
          <a:p>
            <a:pPr algn="ctr">
              <a:buFontTx/>
              <a:buNone/>
            </a:pPr>
            <a:r>
              <a:rPr lang="en-GB" altLang="x-none" sz="5600" b="1" dirty="0" smtClean="0"/>
              <a:t>Nye </a:t>
            </a:r>
            <a:r>
              <a:rPr lang="en-GB" altLang="x-none" sz="5600" b="1" dirty="0" err="1" smtClean="0"/>
              <a:t>rapporter</a:t>
            </a:r>
            <a:r>
              <a:rPr lang="en-GB" altLang="x-none" sz="5600" b="1" dirty="0" smtClean="0"/>
              <a:t>: </a:t>
            </a:r>
            <a:r>
              <a:rPr lang="en-GB" altLang="x-none" sz="5600" b="1" dirty="0" err="1" smtClean="0"/>
              <a:t>Hjemmeeksamen</a:t>
            </a:r>
            <a:r>
              <a:rPr lang="en-GB" altLang="x-none" sz="5600" b="1" dirty="0" smtClean="0"/>
              <a:t> </a:t>
            </a:r>
            <a:r>
              <a:rPr lang="en-GB" altLang="x-none" sz="5600" b="1" dirty="0" err="1" smtClean="0"/>
              <a:t>og</a:t>
            </a:r>
            <a:r>
              <a:rPr lang="en-GB" altLang="x-none" sz="5600" b="1" dirty="0" smtClean="0"/>
              <a:t> digital </a:t>
            </a:r>
            <a:r>
              <a:rPr lang="en-GB" altLang="x-none" sz="5600" b="1" dirty="0" err="1" smtClean="0"/>
              <a:t>undervisning</a:t>
            </a:r>
            <a:endParaRPr lang="en-GB" altLang="x-none" sz="5600" b="1" dirty="0"/>
          </a:p>
        </p:txBody>
      </p:sp>
      <p:pic>
        <p:nvPicPr>
          <p:cNvPr id="13317" name="Bilde 1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03388" y="219076"/>
            <a:ext cx="24812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0"/>
          <p:cNvSpPr txBox="1">
            <a:spLocks noChangeArrowheads="1"/>
          </p:cNvSpPr>
          <p:nvPr/>
        </p:nvSpPr>
        <p:spPr bwMode="auto">
          <a:xfrm>
            <a:off x="1703388" y="115888"/>
            <a:ext cx="295275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charset="0"/>
                <a:ea typeface="ヒラギノ角ゴ Pro W3" charset="-128"/>
              </a:defRPr>
            </a:lvl1pPr>
            <a:lvl2pPr marL="742950" indent="-285750">
              <a:spcBef>
                <a:spcPct val="20000"/>
              </a:spcBef>
              <a:buChar char="–"/>
              <a:defRPr sz="2400">
                <a:solidFill>
                  <a:schemeClr val="tx1"/>
                </a:solidFill>
                <a:latin typeface="Arial" charset="0"/>
                <a:ea typeface="ヒラギノ角ゴ Pro W3" charset="-128"/>
              </a:defRPr>
            </a:lvl2pPr>
            <a:lvl3pPr marL="1143000" indent="-228600">
              <a:spcBef>
                <a:spcPct val="20000"/>
              </a:spcBef>
              <a:buChar char="•"/>
              <a:defRPr sz="2000">
                <a:solidFill>
                  <a:schemeClr val="tx1"/>
                </a:solidFill>
                <a:latin typeface="Arial" charset="0"/>
                <a:ea typeface="ヒラギノ角ゴ Pro W3" charset="-128"/>
              </a:defRPr>
            </a:lvl3pPr>
            <a:lvl4pPr marL="1600200" indent="-228600">
              <a:spcBef>
                <a:spcPct val="20000"/>
              </a:spcBef>
              <a:buChar char="–"/>
              <a:defRPr>
                <a:solidFill>
                  <a:schemeClr val="tx1"/>
                </a:solidFill>
                <a:latin typeface="Arial" charset="0"/>
                <a:ea typeface="ヒラギノ角ゴ Pro W3" charset="-128"/>
              </a:defRPr>
            </a:lvl4pPr>
            <a:lvl5pPr marL="2057400" indent="-228600">
              <a:spcBef>
                <a:spcPct val="20000"/>
              </a:spcBef>
              <a:buChar char="»"/>
              <a:defRPr sz="16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charset="-128"/>
              </a:defRPr>
            </a:lvl9pPr>
          </a:lstStyle>
          <a:p>
            <a:pPr>
              <a:spcBef>
                <a:spcPct val="0"/>
              </a:spcBef>
              <a:buFontTx/>
              <a:buNone/>
            </a:pPr>
            <a:endParaRPr lang="en-US" altLang="nb-NO" sz="2000">
              <a:solidFill>
                <a:srgbClr val="000000"/>
              </a:solidFill>
            </a:endParaRPr>
          </a:p>
        </p:txBody>
      </p:sp>
      <p:sp>
        <p:nvSpPr>
          <p:cNvPr id="13" name="Title 3"/>
          <p:cNvSpPr txBox="1">
            <a:spLocks/>
          </p:cNvSpPr>
          <p:nvPr/>
        </p:nvSpPr>
        <p:spPr bwMode="auto">
          <a:xfrm>
            <a:off x="669925" y="-357188"/>
            <a:ext cx="3168650" cy="1309688"/>
          </a:xfrm>
          <a:prstGeom prst="rect">
            <a:avLst/>
          </a:prstGeom>
          <a:noFill/>
          <a:ln w="9525">
            <a:noFill/>
            <a:miter lim="800000"/>
            <a:headEnd/>
            <a:tailEnd/>
          </a:ln>
        </p:spPr>
        <p:txBody>
          <a:bodyPr anchor="ctr"/>
          <a:lst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a:lstStyle>
          <a:p>
            <a:pPr algn="ctr">
              <a:defRPr/>
            </a:pPr>
            <a:r>
              <a:rPr lang="en-US" altLang="nb-NO" sz="2600" kern="0">
                <a:solidFill>
                  <a:srgbClr val="FFFFFF"/>
                </a:solidFill>
              </a:rPr>
              <a:t>CELL</a:t>
            </a:r>
            <a:r>
              <a:rPr lang="en-US" altLang="nb-NO" sz="2600" kern="0">
                <a:solidFill>
                  <a:srgbClr val="FF0000"/>
                </a:solidFill>
                <a:latin typeface="Times New Roman" panose="02020603050405020304" pitchFamily="18" charset="0"/>
                <a:cs typeface="Times New Roman" panose="02020603050405020304" pitchFamily="18" charset="0"/>
              </a:rPr>
              <a:t>:</a:t>
            </a:r>
          </a:p>
        </p:txBody>
      </p:sp>
      <p:sp>
        <p:nvSpPr>
          <p:cNvPr id="14" name="Title 3"/>
          <p:cNvSpPr txBox="1">
            <a:spLocks/>
          </p:cNvSpPr>
          <p:nvPr/>
        </p:nvSpPr>
        <p:spPr bwMode="auto">
          <a:xfrm>
            <a:off x="945875" y="211139"/>
            <a:ext cx="8066088" cy="593725"/>
          </a:xfrm>
          <a:prstGeom prst="rect">
            <a:avLst/>
          </a:prstGeom>
          <a:noFill/>
          <a:ln w="9525">
            <a:noFill/>
            <a:miter lim="800000"/>
            <a:headEnd/>
            <a:tailEnd/>
          </a:ln>
        </p:spPr>
        <p:txBody>
          <a:bodyPr anchor="b"/>
          <a:lstStyle>
            <a:lvl1pPr algn="l" rtl="0" eaLnBrk="1" fontAlgn="base" hangingPunct="1">
              <a:spcBef>
                <a:spcPct val="0"/>
              </a:spcBef>
              <a:spcAft>
                <a:spcPct val="0"/>
              </a:spcAft>
              <a:defRPr sz="2000" b="1">
                <a:solidFill>
                  <a:schemeClr val="bg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a:lstStyle>
          <a:p>
            <a:pPr algn="ctr">
              <a:defRPr/>
            </a:pPr>
            <a:r>
              <a:rPr lang="en-US" altLang="nb-NO" sz="2400" b="0" kern="0">
                <a:solidFill>
                  <a:srgbClr val="FFFFFF"/>
                </a:solidFill>
              </a:rPr>
              <a:t>Centre on Experiential Legal Learning</a:t>
            </a:r>
          </a:p>
          <a:p>
            <a:pPr algn="ctr">
              <a:defRPr/>
            </a:pPr>
            <a:endParaRPr lang="en-US" altLang="nb-NO" sz="1800" b="0" kern="0" dirty="0">
              <a:solidFill>
                <a:srgbClr val="FFFFFF"/>
              </a:solidFill>
            </a:endParaRPr>
          </a:p>
        </p:txBody>
      </p:sp>
      <p:sp>
        <p:nvSpPr>
          <p:cNvPr id="16" name="Rectangle 15"/>
          <p:cNvSpPr/>
          <p:nvPr/>
        </p:nvSpPr>
        <p:spPr>
          <a:xfrm>
            <a:off x="6816725" y="4941889"/>
            <a:ext cx="8593138" cy="923925"/>
          </a:xfrm>
          <a:prstGeom prst="rect">
            <a:avLst/>
          </a:prstGeom>
        </p:spPr>
        <p:txBody>
          <a:bodyPr>
            <a:spAutoFit/>
          </a:bodyPr>
          <a:lstStyle/>
          <a:p>
            <a:pPr>
              <a:defRPr/>
            </a:pPr>
            <a:r>
              <a:rPr lang="nb-NO" altLang="nb-NO" kern="0">
                <a:solidFill>
                  <a:srgbClr val="FFFFFF"/>
                </a:solidFill>
                <a:ea typeface="ヒラギノ角ゴ Pro W3" charset="-128"/>
              </a:rPr>
              <a:t>  </a:t>
            </a:r>
          </a:p>
          <a:p>
            <a:pPr>
              <a:defRPr/>
            </a:pPr>
            <a:endParaRPr lang="nb-NO" altLang="nb-NO" kern="0">
              <a:solidFill>
                <a:srgbClr val="FFFFFF"/>
              </a:solidFill>
              <a:ea typeface="ヒラギノ角ゴ Pro W3" charset="-128"/>
            </a:endParaRPr>
          </a:p>
          <a:p>
            <a:pPr>
              <a:defRPr/>
            </a:pPr>
            <a:endParaRPr lang="nb-NO" altLang="nb-NO" kern="0">
              <a:solidFill>
                <a:srgbClr val="FFFFFF"/>
              </a:solidFill>
              <a:ea typeface="ヒラギノ角ゴ Pro W3" charset="-128"/>
            </a:endParaRPr>
          </a:p>
        </p:txBody>
      </p:sp>
      <p:pic>
        <p:nvPicPr>
          <p:cNvPr id="13322"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49717" y="5441951"/>
            <a:ext cx="2111375" cy="847725"/>
          </a:xfrm>
          <a:prstGeom prst="rect">
            <a:avLst/>
          </a:prstGeom>
          <a:solidFill>
            <a:schemeClr val="bg1"/>
          </a:solidFill>
          <a:ln w="31750">
            <a:solidFill>
              <a:schemeClr val="bg1"/>
            </a:solidFill>
            <a:miter lim="800000"/>
            <a:headEnd/>
            <a:tailEnd/>
          </a:ln>
        </p:spPr>
      </p:pic>
      <p:sp>
        <p:nvSpPr>
          <p:cNvPr id="2" name="Rectangle 1"/>
          <p:cNvSpPr/>
          <p:nvPr/>
        </p:nvSpPr>
        <p:spPr>
          <a:xfrm>
            <a:off x="1607127" y="515998"/>
            <a:ext cx="2724728" cy="2888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927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6EFD3D9-44F0-4267-BCC1-1613E79D8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Shape 79">
            <a:extLst>
              <a:ext uri="{FF2B5EF4-FFF2-40B4-BE49-F238E27FC236}">
                <a16:creationId xmlns:a16="http://schemas.microsoft.com/office/drawing/2014/main" id="{2EC40DB1-B719-4A13-9A4D-0966B4B27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38" name="Title 1"/>
          <p:cNvSpPr>
            <a:spLocks noGrp="1"/>
          </p:cNvSpPr>
          <p:nvPr>
            <p:ph type="title"/>
          </p:nvPr>
        </p:nvSpPr>
        <p:spPr>
          <a:xfrm>
            <a:off x="934872" y="982272"/>
            <a:ext cx="3388419" cy="4560970"/>
          </a:xfrm>
        </p:spPr>
        <p:txBody>
          <a:bodyPr>
            <a:normAutofit/>
          </a:bodyPr>
          <a:lstStyle/>
          <a:p>
            <a:r>
              <a:rPr lang="nb-NO" sz="4000">
                <a:solidFill>
                  <a:srgbClr val="FFFFFF"/>
                </a:solidFill>
              </a:rPr>
              <a:t>2. Undersøkelse om digital undervisning (UiO)</a:t>
            </a:r>
          </a:p>
        </p:txBody>
      </p:sp>
      <p:sp>
        <p:nvSpPr>
          <p:cNvPr id="82"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Content Placeholder 1"/>
          <p:cNvSpPr>
            <a:spLocks noGrp="1"/>
          </p:cNvSpPr>
          <p:nvPr>
            <p:ph idx="1"/>
          </p:nvPr>
        </p:nvSpPr>
        <p:spPr>
          <a:xfrm>
            <a:off x="5255164" y="2277150"/>
            <a:ext cx="5948831" cy="4334629"/>
          </a:xfrm>
        </p:spPr>
        <p:txBody>
          <a:bodyPr anchor="ctr">
            <a:noAutofit/>
          </a:bodyPr>
          <a:lstStyle/>
          <a:p>
            <a:r>
              <a:rPr lang="en-US" sz="1800" dirty="0">
                <a:solidFill>
                  <a:srgbClr val="FEFFFF"/>
                </a:solidFill>
              </a:rPr>
              <a:t>1307 law students (Total Sample size 9490)</a:t>
            </a:r>
          </a:p>
          <a:p>
            <a:r>
              <a:rPr lang="en-US" sz="1800" dirty="0">
                <a:solidFill>
                  <a:srgbClr val="FEFFFF"/>
                </a:solidFill>
              </a:rPr>
              <a:t>36 questions</a:t>
            </a:r>
          </a:p>
          <a:p>
            <a:r>
              <a:rPr lang="en-US" sz="1800" dirty="0">
                <a:solidFill>
                  <a:srgbClr val="FEFFFF"/>
                </a:solidFill>
              </a:rPr>
              <a:t>Survey Period: May - June</a:t>
            </a:r>
          </a:p>
          <a:p>
            <a:r>
              <a:rPr lang="en-US" sz="1800" dirty="0">
                <a:solidFill>
                  <a:srgbClr val="FEFFFF"/>
                </a:solidFill>
              </a:rPr>
              <a:t>Answered Language:</a:t>
            </a:r>
          </a:p>
          <a:p>
            <a:pPr lvl="1"/>
            <a:r>
              <a:rPr lang="en-US" sz="1800" dirty="0">
                <a:solidFill>
                  <a:srgbClr val="FEFFFF"/>
                </a:solidFill>
              </a:rPr>
              <a:t>Norwegian: 91%</a:t>
            </a:r>
          </a:p>
          <a:p>
            <a:pPr lvl="1"/>
            <a:r>
              <a:rPr lang="en-US" sz="1800" dirty="0">
                <a:solidFill>
                  <a:srgbClr val="FEFFFF"/>
                </a:solidFill>
              </a:rPr>
              <a:t>English: 9% </a:t>
            </a:r>
          </a:p>
          <a:p>
            <a:r>
              <a:rPr lang="en-US" sz="1800" dirty="0">
                <a:solidFill>
                  <a:srgbClr val="FEFFFF"/>
                </a:solidFill>
              </a:rPr>
              <a:t>Gender:</a:t>
            </a:r>
          </a:p>
          <a:p>
            <a:pPr lvl="1"/>
            <a:r>
              <a:rPr lang="en-US" sz="1800" dirty="0">
                <a:solidFill>
                  <a:srgbClr val="FEFFFF"/>
                </a:solidFill>
              </a:rPr>
              <a:t>Male: 26%</a:t>
            </a:r>
          </a:p>
          <a:p>
            <a:pPr lvl="1"/>
            <a:r>
              <a:rPr lang="en-US" sz="1800" dirty="0">
                <a:solidFill>
                  <a:srgbClr val="FEFFFF"/>
                </a:solidFill>
              </a:rPr>
              <a:t>Female: 74%</a:t>
            </a:r>
          </a:p>
          <a:p>
            <a:pPr lvl="1"/>
            <a:r>
              <a:rPr lang="en-US" sz="1800" dirty="0">
                <a:solidFill>
                  <a:srgbClr val="FEFFFF"/>
                </a:solidFill>
              </a:rPr>
              <a:t>Other: &lt;1% </a:t>
            </a:r>
          </a:p>
          <a:p>
            <a:r>
              <a:rPr lang="en-US" sz="1800" dirty="0">
                <a:solidFill>
                  <a:srgbClr val="FEFFFF"/>
                </a:solidFill>
              </a:rPr>
              <a:t>Age:</a:t>
            </a:r>
          </a:p>
          <a:p>
            <a:pPr lvl="1"/>
            <a:r>
              <a:rPr lang="en-US" sz="1800" dirty="0">
                <a:solidFill>
                  <a:srgbClr val="FEFFFF"/>
                </a:solidFill>
              </a:rPr>
              <a:t>Mean = 26.21 (SD = 7.1)</a:t>
            </a:r>
          </a:p>
          <a:p>
            <a:pPr lvl="1"/>
            <a:r>
              <a:rPr lang="en-US" sz="1800" dirty="0">
                <a:solidFill>
                  <a:srgbClr val="FEFFFF"/>
                </a:solidFill>
              </a:rPr>
              <a:t>Median = 24</a:t>
            </a:r>
          </a:p>
          <a:p>
            <a:r>
              <a:rPr lang="en-US" sz="1800" dirty="0" err="1" smtClean="0">
                <a:solidFill>
                  <a:srgbClr val="FEFFFF"/>
                </a:solidFill>
              </a:rPr>
              <a:t>Presenterte</a:t>
            </a:r>
            <a:r>
              <a:rPr lang="en-US" sz="1800" dirty="0" smtClean="0">
                <a:solidFill>
                  <a:srgbClr val="FEFFFF"/>
                </a:solidFill>
              </a:rPr>
              <a:t> </a:t>
            </a:r>
            <a:r>
              <a:rPr lang="en-US" sz="1800" dirty="0" err="1" smtClean="0">
                <a:solidFill>
                  <a:srgbClr val="FEFFFF"/>
                </a:solidFill>
              </a:rPr>
              <a:t>nylig</a:t>
            </a:r>
            <a:r>
              <a:rPr lang="en-US" sz="1800" dirty="0" smtClean="0">
                <a:solidFill>
                  <a:srgbClr val="FEFFFF"/>
                </a:solidFill>
              </a:rPr>
              <a:t> </a:t>
            </a:r>
            <a:r>
              <a:rPr lang="en-US" sz="1800" dirty="0" err="1" smtClean="0">
                <a:solidFill>
                  <a:srgbClr val="FEFFFF"/>
                </a:solidFill>
              </a:rPr>
              <a:t>til</a:t>
            </a:r>
            <a:r>
              <a:rPr lang="en-US" sz="1800" dirty="0" smtClean="0">
                <a:solidFill>
                  <a:srgbClr val="FEFFFF"/>
                </a:solidFill>
              </a:rPr>
              <a:t> </a:t>
            </a:r>
            <a:r>
              <a:rPr lang="en-US" sz="1800" dirty="0" err="1" smtClean="0">
                <a:solidFill>
                  <a:srgbClr val="FEFFFF"/>
                </a:solidFill>
              </a:rPr>
              <a:t>studiedekan</a:t>
            </a:r>
            <a:r>
              <a:rPr lang="en-US" sz="1800" dirty="0" smtClean="0">
                <a:solidFill>
                  <a:srgbClr val="FEFFFF"/>
                </a:solidFill>
              </a:rPr>
              <a:t>/CELL </a:t>
            </a:r>
            <a:r>
              <a:rPr lang="en-US" sz="1800" dirty="0" err="1" smtClean="0">
                <a:solidFill>
                  <a:srgbClr val="FEFFFF"/>
                </a:solidFill>
              </a:rPr>
              <a:t>av</a:t>
            </a:r>
            <a:r>
              <a:rPr lang="en-US" sz="1800" dirty="0" smtClean="0">
                <a:solidFill>
                  <a:srgbClr val="FEFFFF"/>
                </a:solidFill>
              </a:rPr>
              <a:t> UV</a:t>
            </a:r>
          </a:p>
          <a:p>
            <a:r>
              <a:rPr lang="en-US" sz="1800" dirty="0" smtClean="0">
                <a:solidFill>
                  <a:srgbClr val="FEFFFF"/>
                </a:solidFill>
              </a:rPr>
              <a:t>Uehara </a:t>
            </a:r>
            <a:r>
              <a:rPr lang="en-US" sz="1800" dirty="0" err="1" smtClean="0">
                <a:solidFill>
                  <a:srgbClr val="FEFFFF"/>
                </a:solidFill>
              </a:rPr>
              <a:t>og</a:t>
            </a:r>
            <a:r>
              <a:rPr lang="en-US" sz="1800" dirty="0" smtClean="0">
                <a:solidFill>
                  <a:srgbClr val="FEFFFF"/>
                </a:solidFill>
              </a:rPr>
              <a:t> Langford </a:t>
            </a:r>
            <a:r>
              <a:rPr lang="en-US" sz="1800" dirty="0" err="1" smtClean="0">
                <a:solidFill>
                  <a:srgbClr val="FEFFFF"/>
                </a:solidFill>
              </a:rPr>
              <a:t>har</a:t>
            </a:r>
            <a:r>
              <a:rPr lang="en-US" sz="1800" dirty="0" smtClean="0">
                <a:solidFill>
                  <a:srgbClr val="FEFFFF"/>
                </a:solidFill>
              </a:rPr>
              <a:t> </a:t>
            </a:r>
            <a:r>
              <a:rPr lang="en-US" sz="1800" dirty="0" err="1" smtClean="0">
                <a:solidFill>
                  <a:srgbClr val="FEFFFF"/>
                </a:solidFill>
              </a:rPr>
              <a:t>nå</a:t>
            </a:r>
            <a:r>
              <a:rPr lang="en-US" sz="1800" dirty="0" smtClean="0">
                <a:solidFill>
                  <a:srgbClr val="FEFFFF"/>
                </a:solidFill>
              </a:rPr>
              <a:t> </a:t>
            </a:r>
            <a:r>
              <a:rPr lang="en-US" sz="1800" dirty="0" err="1" smtClean="0">
                <a:solidFill>
                  <a:srgbClr val="FEFFFF"/>
                </a:solidFill>
              </a:rPr>
              <a:t>fått</a:t>
            </a:r>
            <a:r>
              <a:rPr lang="en-US" sz="1800" dirty="0" smtClean="0">
                <a:solidFill>
                  <a:srgbClr val="FEFFFF"/>
                </a:solidFill>
              </a:rPr>
              <a:t> data </a:t>
            </a:r>
            <a:r>
              <a:rPr lang="en-US" sz="1800" dirty="0" err="1" smtClean="0">
                <a:solidFill>
                  <a:srgbClr val="FEFFFF"/>
                </a:solidFill>
              </a:rPr>
              <a:t>og</a:t>
            </a:r>
            <a:r>
              <a:rPr lang="en-US" sz="1800" dirty="0" smtClean="0">
                <a:solidFill>
                  <a:srgbClr val="FEFFFF"/>
                </a:solidFill>
              </a:rPr>
              <a:t> </a:t>
            </a:r>
            <a:r>
              <a:rPr lang="en-US" sz="1800" dirty="0" err="1" smtClean="0">
                <a:solidFill>
                  <a:srgbClr val="FEFFFF"/>
                </a:solidFill>
              </a:rPr>
              <a:t>begynte</a:t>
            </a:r>
            <a:r>
              <a:rPr lang="en-US" sz="1800" dirty="0" smtClean="0">
                <a:solidFill>
                  <a:srgbClr val="FEFFFF"/>
                </a:solidFill>
              </a:rPr>
              <a:t> analyses</a:t>
            </a:r>
            <a:endParaRPr lang="en-US" sz="1800" dirty="0">
              <a:solidFill>
                <a:srgbClr val="FEFFFF"/>
              </a:solidFill>
            </a:endParaRPr>
          </a:p>
          <a:p>
            <a:pPr lvl="1"/>
            <a:endParaRPr lang="en-US" sz="1800" dirty="0">
              <a:solidFill>
                <a:srgbClr val="FEFFFF"/>
              </a:solidFill>
            </a:endParaRPr>
          </a:p>
          <a:p>
            <a:pPr lvl="1"/>
            <a:endParaRPr lang="en-US" sz="1800" dirty="0">
              <a:solidFill>
                <a:srgbClr val="FEFFFF"/>
              </a:solidFill>
            </a:endParaRPr>
          </a:p>
          <a:p>
            <a:endParaRPr lang="en-US" sz="1800" dirty="0">
              <a:solidFill>
                <a:srgbClr val="FEFFFF"/>
              </a:solidFill>
            </a:endParaRPr>
          </a:p>
        </p:txBody>
      </p:sp>
    </p:spTree>
    <p:extLst>
      <p:ext uri="{BB962C8B-B14F-4D97-AF65-F5344CB8AC3E}">
        <p14:creationId xmlns:p14="http://schemas.microsoft.com/office/powerpoint/2010/main" val="3584555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CE80-F6BB-4F24-AB96-3DFC5553427D}"/>
              </a:ext>
            </a:extLst>
          </p:cNvPr>
          <p:cNvSpPr>
            <a:spLocks noGrp="1"/>
          </p:cNvSpPr>
          <p:nvPr>
            <p:ph type="title"/>
          </p:nvPr>
        </p:nvSpPr>
        <p:spPr/>
        <p:txBody>
          <a:bodyPr/>
          <a:lstStyle/>
          <a:p>
            <a:r>
              <a:rPr lang="en-US" dirty="0"/>
              <a:t>Living Conditions for Working (</a:t>
            </a:r>
            <a:r>
              <a:rPr lang="en-US" dirty="0" err="1"/>
              <a:t>Studfor</a:t>
            </a:r>
            <a:r>
              <a:rPr lang="en-US" dirty="0"/>
              <a:t>)</a:t>
            </a:r>
          </a:p>
        </p:txBody>
      </p:sp>
      <p:sp>
        <p:nvSpPr>
          <p:cNvPr id="4" name="TextBox 3">
            <a:extLst>
              <a:ext uri="{FF2B5EF4-FFF2-40B4-BE49-F238E27FC236}">
                <a16:creationId xmlns:a16="http://schemas.microsoft.com/office/drawing/2014/main" id="{55B3322F-E210-446A-88BF-05BD20EEA7A9}"/>
              </a:ext>
            </a:extLst>
          </p:cNvPr>
          <p:cNvSpPr txBox="1"/>
          <p:nvPr/>
        </p:nvSpPr>
        <p:spPr>
          <a:xfrm>
            <a:off x="8897519" y="1973407"/>
            <a:ext cx="1519006" cy="1754326"/>
          </a:xfrm>
          <a:prstGeom prst="rect">
            <a:avLst/>
          </a:prstGeom>
          <a:noFill/>
        </p:spPr>
        <p:txBody>
          <a:bodyPr wrap="none" rtlCol="0">
            <a:spAutoFit/>
          </a:bodyPr>
          <a:lstStyle/>
          <a:p>
            <a:pPr marL="342900" indent="-342900">
              <a:buAutoNum type="arabicPlain"/>
            </a:pPr>
            <a:r>
              <a:rPr lang="en-US" dirty="0" err="1"/>
              <a:t>Svært</a:t>
            </a:r>
            <a:r>
              <a:rPr lang="en-US" dirty="0"/>
              <a:t> bra</a:t>
            </a:r>
          </a:p>
          <a:p>
            <a:pPr marL="342900" indent="-342900">
              <a:buAutoNum type="arabicPlain"/>
            </a:pPr>
            <a:r>
              <a:rPr lang="en-US" dirty="0"/>
              <a:t>Bra</a:t>
            </a:r>
          </a:p>
          <a:p>
            <a:pPr marL="342900" indent="-342900">
              <a:buAutoNum type="arabicPlain"/>
            </a:pPr>
            <a:r>
              <a:rPr lang="en-US" dirty="0" err="1"/>
              <a:t>Moderat</a:t>
            </a:r>
            <a:endParaRPr lang="en-US" dirty="0"/>
          </a:p>
          <a:p>
            <a:pPr marL="342900" indent="-342900">
              <a:buAutoNum type="arabicPlain"/>
            </a:pPr>
            <a:r>
              <a:rPr lang="en-US" dirty="0" err="1"/>
              <a:t>Ikke</a:t>
            </a:r>
            <a:r>
              <a:rPr lang="en-US" dirty="0"/>
              <a:t> </a:t>
            </a:r>
            <a:r>
              <a:rPr lang="en-US" dirty="0" err="1"/>
              <a:t>så</a:t>
            </a:r>
            <a:r>
              <a:rPr lang="en-US" dirty="0"/>
              <a:t> bra</a:t>
            </a:r>
          </a:p>
          <a:p>
            <a:pPr marL="342900" indent="-342900">
              <a:buAutoNum type="arabicPlain"/>
            </a:pPr>
            <a:r>
              <a:rPr lang="en-US" dirty="0" err="1"/>
              <a:t>Dårlig</a:t>
            </a:r>
            <a:endParaRPr lang="en-US" dirty="0"/>
          </a:p>
          <a:p>
            <a:pPr marL="342900" indent="-342900">
              <a:buAutoNum type="arabicPlain"/>
            </a:pPr>
            <a:r>
              <a:rPr lang="en-US" dirty="0" err="1"/>
              <a:t>Annet</a:t>
            </a:r>
            <a:endParaRPr lang="en-US" dirty="0"/>
          </a:p>
        </p:txBody>
      </p:sp>
      <p:pic>
        <p:nvPicPr>
          <p:cNvPr id="5" name="Picture">
            <a:extLst>
              <a:ext uri="{FF2B5EF4-FFF2-40B4-BE49-F238E27FC236}">
                <a16:creationId xmlns:a16="http://schemas.microsoft.com/office/drawing/2014/main" id="{72864FBE-BCC7-47E8-B4CB-7A1C3334EE4B}"/>
              </a:ext>
            </a:extLst>
          </p:cNvPr>
          <p:cNvPicPr>
            <a:picLocks noGrp="1"/>
          </p:cNvPicPr>
          <p:nvPr>
            <p:ph idx="1"/>
          </p:nvPr>
        </p:nvPicPr>
        <p:blipFill>
          <a:blip r:embed="rId2"/>
          <a:stretch>
            <a:fillRect/>
          </a:stretch>
        </p:blipFill>
        <p:spPr bwMode="auto">
          <a:xfrm>
            <a:off x="2534978" y="1316786"/>
            <a:ext cx="5593022" cy="4474418"/>
          </a:xfrm>
          <a:prstGeom prst="rect">
            <a:avLst/>
          </a:prstGeom>
          <a:noFill/>
          <a:ln w="9525">
            <a:noFill/>
            <a:headEnd/>
            <a:tailEnd/>
          </a:ln>
        </p:spPr>
      </p:pic>
      <p:graphicFrame>
        <p:nvGraphicFramePr>
          <p:cNvPr id="6" name="Table 5">
            <a:extLst>
              <a:ext uri="{FF2B5EF4-FFF2-40B4-BE49-F238E27FC236}">
                <a16:creationId xmlns:a16="http://schemas.microsoft.com/office/drawing/2014/main" id="{8E1C8C04-33CB-4A55-B7EE-C12048EFA2F5}"/>
              </a:ext>
            </a:extLst>
          </p:cNvPr>
          <p:cNvGraphicFramePr>
            <a:graphicFrameLocks noGrp="1"/>
          </p:cNvGraphicFramePr>
          <p:nvPr>
            <p:extLst>
              <p:ext uri="{D42A27DB-BD31-4B8C-83A1-F6EECF244321}">
                <p14:modId xmlns:p14="http://schemas.microsoft.com/office/powerpoint/2010/main" val="836970544"/>
              </p:ext>
            </p:extLst>
          </p:nvPr>
        </p:nvGraphicFramePr>
        <p:xfrm>
          <a:off x="145473" y="6049050"/>
          <a:ext cx="11708718" cy="487680"/>
        </p:xfrm>
        <a:graphic>
          <a:graphicData uri="http://schemas.openxmlformats.org/drawingml/2006/table">
            <a:tbl>
              <a:tblPr firstRow="1" firstCol="1" lastRow="1" lastCol="1">
                <a:tableStyleId>{9D7B26C5-4107-4FEC-AEDC-1716B250A1EF}</a:tableStyleId>
              </a:tblPr>
              <a:tblGrid>
                <a:gridCol w="445654">
                  <a:extLst>
                    <a:ext uri="{9D8B030D-6E8A-4147-A177-3AD203B41FA5}">
                      <a16:colId xmlns:a16="http://schemas.microsoft.com/office/drawing/2014/main" val="3445316177"/>
                    </a:ext>
                  </a:extLst>
                </a:gridCol>
                <a:gridCol w="700778">
                  <a:extLst>
                    <a:ext uri="{9D8B030D-6E8A-4147-A177-3AD203B41FA5}">
                      <a16:colId xmlns:a16="http://schemas.microsoft.com/office/drawing/2014/main" val="3079708030"/>
                    </a:ext>
                  </a:extLst>
                </a:gridCol>
                <a:gridCol w="704675">
                  <a:extLst>
                    <a:ext uri="{9D8B030D-6E8A-4147-A177-3AD203B41FA5}">
                      <a16:colId xmlns:a16="http://schemas.microsoft.com/office/drawing/2014/main" val="1694743775"/>
                    </a:ext>
                  </a:extLst>
                </a:gridCol>
                <a:gridCol w="830510">
                  <a:extLst>
                    <a:ext uri="{9D8B030D-6E8A-4147-A177-3AD203B41FA5}">
                      <a16:colId xmlns:a16="http://schemas.microsoft.com/office/drawing/2014/main" val="4235334881"/>
                    </a:ext>
                  </a:extLst>
                </a:gridCol>
                <a:gridCol w="964734">
                  <a:extLst>
                    <a:ext uri="{9D8B030D-6E8A-4147-A177-3AD203B41FA5}">
                      <a16:colId xmlns:a16="http://schemas.microsoft.com/office/drawing/2014/main" val="989026822"/>
                    </a:ext>
                  </a:extLst>
                </a:gridCol>
                <a:gridCol w="1057013">
                  <a:extLst>
                    <a:ext uri="{9D8B030D-6E8A-4147-A177-3AD203B41FA5}">
                      <a16:colId xmlns:a16="http://schemas.microsoft.com/office/drawing/2014/main" val="1396600668"/>
                    </a:ext>
                  </a:extLst>
                </a:gridCol>
                <a:gridCol w="1150995">
                  <a:extLst>
                    <a:ext uri="{9D8B030D-6E8A-4147-A177-3AD203B41FA5}">
                      <a16:colId xmlns:a16="http://schemas.microsoft.com/office/drawing/2014/main" val="713070547"/>
                    </a:ext>
                  </a:extLst>
                </a:gridCol>
                <a:gridCol w="836337">
                  <a:extLst>
                    <a:ext uri="{9D8B030D-6E8A-4147-A177-3AD203B41FA5}">
                      <a16:colId xmlns:a16="http://schemas.microsoft.com/office/drawing/2014/main" val="4127862579"/>
                    </a:ext>
                  </a:extLst>
                </a:gridCol>
                <a:gridCol w="836337">
                  <a:extLst>
                    <a:ext uri="{9D8B030D-6E8A-4147-A177-3AD203B41FA5}">
                      <a16:colId xmlns:a16="http://schemas.microsoft.com/office/drawing/2014/main" val="2708396640"/>
                    </a:ext>
                  </a:extLst>
                </a:gridCol>
                <a:gridCol w="836337">
                  <a:extLst>
                    <a:ext uri="{9D8B030D-6E8A-4147-A177-3AD203B41FA5}">
                      <a16:colId xmlns:a16="http://schemas.microsoft.com/office/drawing/2014/main" val="3899701562"/>
                    </a:ext>
                  </a:extLst>
                </a:gridCol>
                <a:gridCol w="836337">
                  <a:extLst>
                    <a:ext uri="{9D8B030D-6E8A-4147-A177-3AD203B41FA5}">
                      <a16:colId xmlns:a16="http://schemas.microsoft.com/office/drawing/2014/main" val="3742042493"/>
                    </a:ext>
                  </a:extLst>
                </a:gridCol>
                <a:gridCol w="836337">
                  <a:extLst>
                    <a:ext uri="{9D8B030D-6E8A-4147-A177-3AD203B41FA5}">
                      <a16:colId xmlns:a16="http://schemas.microsoft.com/office/drawing/2014/main" val="2977904040"/>
                    </a:ext>
                  </a:extLst>
                </a:gridCol>
                <a:gridCol w="836337">
                  <a:extLst>
                    <a:ext uri="{9D8B030D-6E8A-4147-A177-3AD203B41FA5}">
                      <a16:colId xmlns:a16="http://schemas.microsoft.com/office/drawing/2014/main" val="3916488326"/>
                    </a:ext>
                  </a:extLst>
                </a:gridCol>
                <a:gridCol w="836337">
                  <a:extLst>
                    <a:ext uri="{9D8B030D-6E8A-4147-A177-3AD203B41FA5}">
                      <a16:colId xmlns:a16="http://schemas.microsoft.com/office/drawing/2014/main" val="3727969867"/>
                    </a:ext>
                  </a:extLst>
                </a:gridCol>
              </a:tblGrid>
              <a:tr h="203630">
                <a:tc>
                  <a:txBody>
                    <a:bodyPr/>
                    <a:lstStyle/>
                    <a:p>
                      <a:pPr marL="0" marR="0">
                        <a:spcBef>
                          <a:spcPts val="0"/>
                        </a:spcBef>
                        <a:spcAft>
                          <a:spcPts val="1000"/>
                        </a:spcAft>
                      </a:pPr>
                      <a:r>
                        <a:rPr lang="en-US" sz="1600" dirty="0">
                          <a:effectLst/>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vars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n</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mean</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err="1">
                          <a:effectLst/>
                        </a:rPr>
                        <a:t>sd</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median</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trimmed</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mad</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min</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max</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range</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skew</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kurtosis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tc>
                  <a:txBody>
                    <a:bodyPr/>
                    <a:lstStyle/>
                    <a:p>
                      <a:pPr marL="0" marR="0" algn="r">
                        <a:spcBef>
                          <a:spcPts val="180"/>
                        </a:spcBef>
                        <a:spcAft>
                          <a:spcPts val="180"/>
                        </a:spcAft>
                      </a:pPr>
                      <a:r>
                        <a:rPr lang="en-US" sz="1600" dirty="0">
                          <a:effectLst/>
                        </a:rPr>
                        <a:t>se</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nchor="b"/>
                </a:tc>
                <a:extLst>
                  <a:ext uri="{0D108BD9-81ED-4DB2-BD59-A6C34878D82A}">
                    <a16:rowId xmlns:a16="http://schemas.microsoft.com/office/drawing/2014/main" val="2467392693"/>
                  </a:ext>
                </a:extLst>
              </a:tr>
              <a:tr h="203630">
                <a:tc>
                  <a:txBody>
                    <a:bodyPr/>
                    <a:lstStyle/>
                    <a:p>
                      <a:pPr marL="0" marR="0">
                        <a:spcBef>
                          <a:spcPts val="180"/>
                        </a:spcBef>
                        <a:spcAft>
                          <a:spcPts val="180"/>
                        </a:spcAft>
                      </a:pPr>
                      <a:r>
                        <a:rPr lang="en-US" sz="1600">
                          <a:effectLst/>
                        </a:rPr>
                        <a:t>X1</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dirty="0">
                          <a:effectLst/>
                        </a:rPr>
                        <a:t>1</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1307</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3.07</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1.24</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3</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3.09</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1.48</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1</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5</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4</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0.07</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a:effectLst/>
                        </a:rPr>
                        <a:t>-0.96</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tc>
                  <a:txBody>
                    <a:bodyPr/>
                    <a:lstStyle/>
                    <a:p>
                      <a:pPr marL="0" marR="0" algn="r">
                        <a:spcBef>
                          <a:spcPts val="180"/>
                        </a:spcBef>
                        <a:spcAft>
                          <a:spcPts val="180"/>
                        </a:spcAft>
                      </a:pPr>
                      <a:r>
                        <a:rPr lang="en-US" sz="1600" dirty="0">
                          <a:effectLst/>
                        </a:rPr>
                        <a:t>0.03</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76361" marR="76361" marT="0" marB="0"/>
                </a:tc>
                <a:extLst>
                  <a:ext uri="{0D108BD9-81ED-4DB2-BD59-A6C34878D82A}">
                    <a16:rowId xmlns:a16="http://schemas.microsoft.com/office/drawing/2014/main" val="2963644190"/>
                  </a:ext>
                </a:extLst>
              </a:tr>
            </a:tbl>
          </a:graphicData>
        </a:graphic>
      </p:graphicFrame>
    </p:spTree>
    <p:extLst>
      <p:ext uri="{BB962C8B-B14F-4D97-AF65-F5344CB8AC3E}">
        <p14:creationId xmlns:p14="http://schemas.microsoft.com/office/powerpoint/2010/main" val="4189902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79C0-CD7C-41DF-8E85-21AC3CCB1969}"/>
              </a:ext>
            </a:extLst>
          </p:cNvPr>
          <p:cNvSpPr>
            <a:spLocks noGrp="1"/>
          </p:cNvSpPr>
          <p:nvPr>
            <p:ph type="title"/>
          </p:nvPr>
        </p:nvSpPr>
        <p:spPr>
          <a:xfrm>
            <a:off x="838200" y="0"/>
            <a:ext cx="10515600" cy="1325563"/>
          </a:xfrm>
        </p:spPr>
        <p:txBody>
          <a:bodyPr/>
          <a:lstStyle/>
          <a:p>
            <a:r>
              <a:rPr lang="en-US" dirty="0"/>
              <a:t>Rating of Education Activities</a:t>
            </a:r>
          </a:p>
        </p:txBody>
      </p:sp>
      <p:pic>
        <p:nvPicPr>
          <p:cNvPr id="14" name="Content Placeholder 13" descr="Chart, bar chart, histogram&#10;&#10;Description automatically generated">
            <a:extLst>
              <a:ext uri="{FF2B5EF4-FFF2-40B4-BE49-F238E27FC236}">
                <a16:creationId xmlns:a16="http://schemas.microsoft.com/office/drawing/2014/main" id="{FA2E7868-0A72-4762-93FC-722B1F7E27DF}"/>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87169" y="1431889"/>
            <a:ext cx="9568728" cy="5263687"/>
          </a:xfrm>
        </p:spPr>
      </p:pic>
      <p:sp>
        <p:nvSpPr>
          <p:cNvPr id="17" name="Rectangle 16">
            <a:extLst>
              <a:ext uri="{FF2B5EF4-FFF2-40B4-BE49-F238E27FC236}">
                <a16:creationId xmlns:a16="http://schemas.microsoft.com/office/drawing/2014/main" id="{297D3D8F-E148-4743-80EA-A2D02B9206A7}"/>
              </a:ext>
            </a:extLst>
          </p:cNvPr>
          <p:cNvSpPr/>
          <p:nvPr/>
        </p:nvSpPr>
        <p:spPr>
          <a:xfrm>
            <a:off x="9827491" y="1431889"/>
            <a:ext cx="1874982" cy="1754326"/>
          </a:xfrm>
          <a:prstGeom prst="rect">
            <a:avLst/>
          </a:prstGeom>
        </p:spPr>
        <p:txBody>
          <a:bodyPr wrap="square">
            <a:spAutoFit/>
          </a:bodyPr>
          <a:lstStyle/>
          <a:p>
            <a:pPr marL="342900" indent="-342900">
              <a:buAutoNum type="arabicPlain"/>
            </a:pPr>
            <a:r>
              <a:rPr lang="en-US" dirty="0" err="1"/>
              <a:t>Svært</a:t>
            </a:r>
            <a:r>
              <a:rPr lang="en-US" dirty="0"/>
              <a:t> bra</a:t>
            </a:r>
          </a:p>
          <a:p>
            <a:pPr marL="342900" indent="-342900">
              <a:buAutoNum type="arabicPlain"/>
            </a:pPr>
            <a:r>
              <a:rPr lang="en-US" dirty="0"/>
              <a:t>Bra</a:t>
            </a:r>
          </a:p>
          <a:p>
            <a:pPr marL="342900" indent="-342900">
              <a:buAutoNum type="arabicPlain"/>
            </a:pPr>
            <a:r>
              <a:rPr lang="en-US" dirty="0" err="1"/>
              <a:t>Moderat</a:t>
            </a:r>
            <a:endParaRPr lang="en-US" dirty="0"/>
          </a:p>
          <a:p>
            <a:pPr marL="342900" indent="-342900">
              <a:buAutoNum type="arabicPlain"/>
            </a:pPr>
            <a:r>
              <a:rPr lang="en-US" dirty="0" err="1"/>
              <a:t>Ikke</a:t>
            </a:r>
            <a:r>
              <a:rPr lang="en-US" dirty="0"/>
              <a:t> </a:t>
            </a:r>
            <a:r>
              <a:rPr lang="en-US" dirty="0" err="1"/>
              <a:t>så</a:t>
            </a:r>
            <a:r>
              <a:rPr lang="en-US" dirty="0"/>
              <a:t> bra</a:t>
            </a:r>
          </a:p>
          <a:p>
            <a:pPr marL="342900" indent="-342900">
              <a:buAutoNum type="arabicPlain"/>
            </a:pPr>
            <a:r>
              <a:rPr lang="en-US" dirty="0" err="1"/>
              <a:t>Dårlig</a:t>
            </a:r>
            <a:endParaRPr lang="en-US" dirty="0"/>
          </a:p>
          <a:p>
            <a:pPr marL="342900" indent="-342900">
              <a:buAutoNum type="arabicPlain"/>
            </a:pPr>
            <a:r>
              <a:rPr lang="en-US" dirty="0" err="1"/>
              <a:t>Ikke</a:t>
            </a:r>
            <a:r>
              <a:rPr lang="en-US" dirty="0"/>
              <a:t> relevant</a:t>
            </a:r>
          </a:p>
        </p:txBody>
      </p:sp>
    </p:spTree>
    <p:extLst>
      <p:ext uri="{BB962C8B-B14F-4D97-AF65-F5344CB8AC3E}">
        <p14:creationId xmlns:p14="http://schemas.microsoft.com/office/powerpoint/2010/main" val="811877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E7D3E-CF28-4FE6-B263-9B192C43DD4C}"/>
              </a:ext>
            </a:extLst>
          </p:cNvPr>
          <p:cNvSpPr>
            <a:spLocks noGrp="1"/>
          </p:cNvSpPr>
          <p:nvPr>
            <p:ph type="title"/>
          </p:nvPr>
        </p:nvSpPr>
        <p:spPr>
          <a:xfrm>
            <a:off x="3461327" y="-318799"/>
            <a:ext cx="6162964" cy="1325563"/>
          </a:xfrm>
        </p:spPr>
        <p:txBody>
          <a:bodyPr/>
          <a:lstStyle/>
          <a:p>
            <a:r>
              <a:rPr lang="en-US" dirty="0"/>
              <a:t>University Facilities Used</a:t>
            </a:r>
          </a:p>
        </p:txBody>
      </p:sp>
      <p:pic>
        <p:nvPicPr>
          <p:cNvPr id="6" name="Content Placeholder 5" descr="Chart, bar chart&#10;&#10;Description automatically generated">
            <a:extLst>
              <a:ext uri="{FF2B5EF4-FFF2-40B4-BE49-F238E27FC236}">
                <a16:creationId xmlns:a16="http://schemas.microsoft.com/office/drawing/2014/main" id="{87B785C8-4D62-4FD0-B8D4-E1EA6B7DB6F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872462"/>
            <a:ext cx="7758545" cy="6003457"/>
          </a:xfrm>
        </p:spPr>
      </p:pic>
      <p:sp>
        <p:nvSpPr>
          <p:cNvPr id="4" name="TextBox 3">
            <a:extLst>
              <a:ext uri="{FF2B5EF4-FFF2-40B4-BE49-F238E27FC236}">
                <a16:creationId xmlns:a16="http://schemas.microsoft.com/office/drawing/2014/main" id="{7B000CA4-F3A0-45D2-8951-0D7C2BE0B8AE}"/>
              </a:ext>
            </a:extLst>
          </p:cNvPr>
          <p:cNvSpPr txBox="1"/>
          <p:nvPr/>
        </p:nvSpPr>
        <p:spPr>
          <a:xfrm>
            <a:off x="8592950" y="2207492"/>
            <a:ext cx="2062681" cy="1477328"/>
          </a:xfrm>
          <a:prstGeom prst="rect">
            <a:avLst/>
          </a:prstGeom>
          <a:noFill/>
        </p:spPr>
        <p:txBody>
          <a:bodyPr wrap="none" rtlCol="0">
            <a:spAutoFit/>
          </a:bodyPr>
          <a:lstStyle/>
          <a:p>
            <a:pPr marL="342900" indent="-342900">
              <a:buAutoNum type="arabicPlain"/>
            </a:pPr>
            <a:r>
              <a:rPr lang="nb-NO" dirty="0"/>
              <a:t>Ikke brukt</a:t>
            </a:r>
          </a:p>
          <a:p>
            <a:pPr marL="342900" indent="-342900">
              <a:buAutoNum type="arabicPlain"/>
            </a:pPr>
            <a:r>
              <a:rPr lang="nb-NO" dirty="0"/>
              <a:t>Brukt noe</a:t>
            </a:r>
          </a:p>
          <a:p>
            <a:pPr marL="342900" indent="-342900">
              <a:buAutoNum type="arabicPlain"/>
            </a:pPr>
            <a:r>
              <a:rPr lang="nb-NO" dirty="0"/>
              <a:t>Brukt en del</a:t>
            </a:r>
          </a:p>
          <a:p>
            <a:pPr marL="342900" indent="-342900">
              <a:buAutoNum type="arabicPlain"/>
            </a:pPr>
            <a:r>
              <a:rPr lang="nb-NO" dirty="0"/>
              <a:t>Brukt mye	</a:t>
            </a:r>
          </a:p>
          <a:p>
            <a:pPr marL="342900" indent="-342900">
              <a:buAutoNum type="arabicPlain"/>
            </a:pPr>
            <a:r>
              <a:rPr lang="nb-NO" dirty="0"/>
              <a:t>Brukt svært mye</a:t>
            </a:r>
            <a:endParaRPr lang="en-US" dirty="0"/>
          </a:p>
        </p:txBody>
      </p:sp>
    </p:spTree>
    <p:extLst>
      <p:ext uri="{BB962C8B-B14F-4D97-AF65-F5344CB8AC3E}">
        <p14:creationId xmlns:p14="http://schemas.microsoft.com/office/powerpoint/2010/main" val="1432770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BE194-AB46-4C8C-A329-ADAA44362E5E}"/>
              </a:ext>
            </a:extLst>
          </p:cNvPr>
          <p:cNvSpPr>
            <a:spLocks noGrp="1"/>
          </p:cNvSpPr>
          <p:nvPr>
            <p:ph type="title"/>
          </p:nvPr>
        </p:nvSpPr>
        <p:spPr>
          <a:xfrm>
            <a:off x="838199" y="0"/>
            <a:ext cx="10990277" cy="1325563"/>
          </a:xfrm>
        </p:spPr>
        <p:txBody>
          <a:bodyPr/>
          <a:lstStyle/>
          <a:p>
            <a:r>
              <a:rPr lang="en-US" dirty="0"/>
              <a:t>Self reported Study Progression (Credits/Exams)</a:t>
            </a:r>
          </a:p>
        </p:txBody>
      </p:sp>
      <p:graphicFrame>
        <p:nvGraphicFramePr>
          <p:cNvPr id="4" name="Content Placeholder 3">
            <a:extLst>
              <a:ext uri="{FF2B5EF4-FFF2-40B4-BE49-F238E27FC236}">
                <a16:creationId xmlns:a16="http://schemas.microsoft.com/office/drawing/2014/main" id="{2144397F-866E-4D8A-A1E0-6957C6745669}"/>
              </a:ext>
            </a:extLst>
          </p:cNvPr>
          <p:cNvGraphicFramePr>
            <a:graphicFrameLocks noGrp="1"/>
          </p:cNvGraphicFramePr>
          <p:nvPr>
            <p:ph idx="1"/>
            <p:extLst>
              <p:ext uri="{D42A27DB-BD31-4B8C-83A1-F6EECF244321}">
                <p14:modId xmlns:p14="http://schemas.microsoft.com/office/powerpoint/2010/main" val="2802533789"/>
              </p:ext>
            </p:extLst>
          </p:nvPr>
        </p:nvGraphicFramePr>
        <p:xfrm>
          <a:off x="466117" y="6243926"/>
          <a:ext cx="10515596" cy="487680"/>
        </p:xfrm>
        <a:graphic>
          <a:graphicData uri="http://schemas.openxmlformats.org/drawingml/2006/table">
            <a:tbl>
              <a:tblPr firstRow="1" firstCol="1" lastRow="1" lastCol="1">
                <a:tableStyleId>{9D7B26C5-4107-4FEC-AEDC-1716B250A1EF}</a:tableStyleId>
              </a:tblPr>
              <a:tblGrid>
                <a:gridCol w="540562">
                  <a:extLst>
                    <a:ext uri="{9D8B030D-6E8A-4147-A177-3AD203B41FA5}">
                      <a16:colId xmlns:a16="http://schemas.microsoft.com/office/drawing/2014/main" val="1348549189"/>
                    </a:ext>
                  </a:extLst>
                </a:gridCol>
                <a:gridCol w="520117">
                  <a:extLst>
                    <a:ext uri="{9D8B030D-6E8A-4147-A177-3AD203B41FA5}">
                      <a16:colId xmlns:a16="http://schemas.microsoft.com/office/drawing/2014/main" val="722819352"/>
                    </a:ext>
                  </a:extLst>
                </a:gridCol>
                <a:gridCol w="796954">
                  <a:extLst>
                    <a:ext uri="{9D8B030D-6E8A-4147-A177-3AD203B41FA5}">
                      <a16:colId xmlns:a16="http://schemas.microsoft.com/office/drawing/2014/main" val="3106940877"/>
                    </a:ext>
                  </a:extLst>
                </a:gridCol>
                <a:gridCol w="729843">
                  <a:extLst>
                    <a:ext uri="{9D8B030D-6E8A-4147-A177-3AD203B41FA5}">
                      <a16:colId xmlns:a16="http://schemas.microsoft.com/office/drawing/2014/main" val="1699869911"/>
                    </a:ext>
                  </a:extLst>
                </a:gridCol>
                <a:gridCol w="511728">
                  <a:extLst>
                    <a:ext uri="{9D8B030D-6E8A-4147-A177-3AD203B41FA5}">
                      <a16:colId xmlns:a16="http://schemas.microsoft.com/office/drawing/2014/main" val="1370039345"/>
                    </a:ext>
                  </a:extLst>
                </a:gridCol>
                <a:gridCol w="1023457">
                  <a:extLst>
                    <a:ext uri="{9D8B030D-6E8A-4147-A177-3AD203B41FA5}">
                      <a16:colId xmlns:a16="http://schemas.microsoft.com/office/drawing/2014/main" val="1799836110"/>
                    </a:ext>
                  </a:extLst>
                </a:gridCol>
                <a:gridCol w="1135137">
                  <a:extLst>
                    <a:ext uri="{9D8B030D-6E8A-4147-A177-3AD203B41FA5}">
                      <a16:colId xmlns:a16="http://schemas.microsoft.com/office/drawing/2014/main" val="4259289581"/>
                    </a:ext>
                  </a:extLst>
                </a:gridCol>
                <a:gridCol w="751114">
                  <a:extLst>
                    <a:ext uri="{9D8B030D-6E8A-4147-A177-3AD203B41FA5}">
                      <a16:colId xmlns:a16="http://schemas.microsoft.com/office/drawing/2014/main" val="4136514068"/>
                    </a:ext>
                  </a:extLst>
                </a:gridCol>
                <a:gridCol w="751114">
                  <a:extLst>
                    <a:ext uri="{9D8B030D-6E8A-4147-A177-3AD203B41FA5}">
                      <a16:colId xmlns:a16="http://schemas.microsoft.com/office/drawing/2014/main" val="3204556383"/>
                    </a:ext>
                  </a:extLst>
                </a:gridCol>
                <a:gridCol w="751114">
                  <a:extLst>
                    <a:ext uri="{9D8B030D-6E8A-4147-A177-3AD203B41FA5}">
                      <a16:colId xmlns:a16="http://schemas.microsoft.com/office/drawing/2014/main" val="246734424"/>
                    </a:ext>
                  </a:extLst>
                </a:gridCol>
                <a:gridCol w="751114">
                  <a:extLst>
                    <a:ext uri="{9D8B030D-6E8A-4147-A177-3AD203B41FA5}">
                      <a16:colId xmlns:a16="http://schemas.microsoft.com/office/drawing/2014/main" val="3579914519"/>
                    </a:ext>
                  </a:extLst>
                </a:gridCol>
                <a:gridCol w="642132">
                  <a:extLst>
                    <a:ext uri="{9D8B030D-6E8A-4147-A177-3AD203B41FA5}">
                      <a16:colId xmlns:a16="http://schemas.microsoft.com/office/drawing/2014/main" val="1169707287"/>
                    </a:ext>
                  </a:extLst>
                </a:gridCol>
                <a:gridCol w="860096">
                  <a:extLst>
                    <a:ext uri="{9D8B030D-6E8A-4147-A177-3AD203B41FA5}">
                      <a16:colId xmlns:a16="http://schemas.microsoft.com/office/drawing/2014/main" val="2050334500"/>
                    </a:ext>
                  </a:extLst>
                </a:gridCol>
                <a:gridCol w="751114">
                  <a:extLst>
                    <a:ext uri="{9D8B030D-6E8A-4147-A177-3AD203B41FA5}">
                      <a16:colId xmlns:a16="http://schemas.microsoft.com/office/drawing/2014/main" val="127394716"/>
                    </a:ext>
                  </a:extLst>
                </a:gridCol>
              </a:tblGrid>
              <a:tr h="0">
                <a:tc>
                  <a:txBody>
                    <a:bodyPr/>
                    <a:lstStyle/>
                    <a:p>
                      <a:pPr marL="0" marR="0">
                        <a:spcBef>
                          <a:spcPts val="0"/>
                        </a:spcBef>
                        <a:spcAft>
                          <a:spcPts val="1000"/>
                        </a:spcAft>
                      </a:pPr>
                      <a:r>
                        <a:rPr lang="en-US" sz="1600">
                          <a:effectLst/>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vars</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dirty="0">
                          <a:effectLst/>
                        </a:rPr>
                        <a:t>n</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mean</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sd</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median</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trimmed</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mad</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min</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max</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dirty="0">
                          <a:effectLst/>
                        </a:rPr>
                        <a:t>range</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dirty="0">
                          <a:effectLst/>
                        </a:rPr>
                        <a:t>skew</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kurtosis</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se</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41314060"/>
                  </a:ext>
                </a:extLst>
              </a:tr>
              <a:tr h="0">
                <a:tc>
                  <a:txBody>
                    <a:bodyPr/>
                    <a:lstStyle/>
                    <a:p>
                      <a:pPr marL="0" marR="0">
                        <a:spcBef>
                          <a:spcPts val="180"/>
                        </a:spcBef>
                        <a:spcAft>
                          <a:spcPts val="180"/>
                        </a:spcAft>
                      </a:pPr>
                      <a:r>
                        <a:rPr lang="en-US" sz="1600">
                          <a:effectLst/>
                        </a:rPr>
                        <a:t>X1</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1</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1307</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2.8</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1.43</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3</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dirty="0">
                          <a:effectLst/>
                        </a:rPr>
                        <a:t>2.76</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1.48</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1</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5</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4</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0</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-1.35</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dirty="0">
                          <a:effectLst/>
                        </a:rPr>
                        <a:t>0.04</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43160682"/>
                  </a:ext>
                </a:extLst>
              </a:tr>
            </a:tbl>
          </a:graphicData>
        </a:graphic>
      </p:graphicFrame>
      <p:pic>
        <p:nvPicPr>
          <p:cNvPr id="5" name="Picture">
            <a:extLst>
              <a:ext uri="{FF2B5EF4-FFF2-40B4-BE49-F238E27FC236}">
                <a16:creationId xmlns:a16="http://schemas.microsoft.com/office/drawing/2014/main" id="{723B7C28-A4B1-4AB0-8944-9735D49901D6}"/>
              </a:ext>
            </a:extLst>
          </p:cNvPr>
          <p:cNvPicPr/>
          <p:nvPr/>
        </p:nvPicPr>
        <p:blipFill>
          <a:blip r:embed="rId2"/>
          <a:stretch>
            <a:fillRect/>
          </a:stretch>
        </p:blipFill>
        <p:spPr bwMode="auto">
          <a:xfrm>
            <a:off x="2431664" y="1481731"/>
            <a:ext cx="5093262" cy="4074609"/>
          </a:xfrm>
          <a:prstGeom prst="rect">
            <a:avLst/>
          </a:prstGeom>
          <a:noFill/>
          <a:ln w="9525">
            <a:noFill/>
            <a:headEnd/>
            <a:tailEnd/>
          </a:ln>
        </p:spPr>
      </p:pic>
      <p:sp>
        <p:nvSpPr>
          <p:cNvPr id="6" name="Rectangle 5">
            <a:extLst>
              <a:ext uri="{FF2B5EF4-FFF2-40B4-BE49-F238E27FC236}">
                <a16:creationId xmlns:a16="http://schemas.microsoft.com/office/drawing/2014/main" id="{E8517202-3D26-4ABC-B53A-4F78F1BF7B9C}"/>
              </a:ext>
            </a:extLst>
          </p:cNvPr>
          <p:cNvSpPr/>
          <p:nvPr/>
        </p:nvSpPr>
        <p:spPr>
          <a:xfrm>
            <a:off x="8291120" y="1547661"/>
            <a:ext cx="2765571" cy="1971374"/>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1 Not at all</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2 To a very small extent</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3 To a small degree</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4 To a large extent</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5 To a very large extent</a:t>
            </a:r>
          </a:p>
        </p:txBody>
      </p:sp>
    </p:spTree>
    <p:extLst>
      <p:ext uri="{BB962C8B-B14F-4D97-AF65-F5344CB8AC3E}">
        <p14:creationId xmlns:p14="http://schemas.microsoft.com/office/powerpoint/2010/main" val="1989807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7075-4D72-412C-BFCF-C6110B896F89}"/>
              </a:ext>
            </a:extLst>
          </p:cNvPr>
          <p:cNvSpPr>
            <a:spLocks noGrp="1"/>
          </p:cNvSpPr>
          <p:nvPr>
            <p:ph type="title"/>
          </p:nvPr>
        </p:nvSpPr>
        <p:spPr>
          <a:xfrm>
            <a:off x="838200" y="150839"/>
            <a:ext cx="10515600" cy="1325563"/>
          </a:xfrm>
        </p:spPr>
        <p:txBody>
          <a:bodyPr/>
          <a:lstStyle/>
          <a:p>
            <a:r>
              <a:rPr lang="en-US" dirty="0"/>
              <a:t>Distractions</a:t>
            </a:r>
          </a:p>
        </p:txBody>
      </p:sp>
      <p:pic>
        <p:nvPicPr>
          <p:cNvPr id="4" name="Picture">
            <a:extLst>
              <a:ext uri="{FF2B5EF4-FFF2-40B4-BE49-F238E27FC236}">
                <a16:creationId xmlns:a16="http://schemas.microsoft.com/office/drawing/2014/main" id="{838ADC38-1E06-470D-991A-0F55791B387A}"/>
              </a:ext>
            </a:extLst>
          </p:cNvPr>
          <p:cNvPicPr>
            <a:picLocks noGrp="1"/>
          </p:cNvPicPr>
          <p:nvPr>
            <p:ph idx="1"/>
          </p:nvPr>
        </p:nvPicPr>
        <p:blipFill>
          <a:blip r:embed="rId2"/>
          <a:stretch>
            <a:fillRect/>
          </a:stretch>
        </p:blipFill>
        <p:spPr bwMode="auto">
          <a:xfrm>
            <a:off x="3330430" y="1310500"/>
            <a:ext cx="5629012" cy="4503210"/>
          </a:xfrm>
          <a:prstGeom prst="rect">
            <a:avLst/>
          </a:prstGeom>
          <a:noFill/>
          <a:ln w="9525">
            <a:noFill/>
            <a:headEnd/>
            <a:tailEnd/>
          </a:ln>
        </p:spPr>
      </p:pic>
      <p:graphicFrame>
        <p:nvGraphicFramePr>
          <p:cNvPr id="5" name="Table 4">
            <a:extLst>
              <a:ext uri="{FF2B5EF4-FFF2-40B4-BE49-F238E27FC236}">
                <a16:creationId xmlns:a16="http://schemas.microsoft.com/office/drawing/2014/main" id="{17B175AB-B808-4740-B181-149D104E3C5B}"/>
              </a:ext>
            </a:extLst>
          </p:cNvPr>
          <p:cNvGraphicFramePr>
            <a:graphicFrameLocks noGrp="1"/>
          </p:cNvGraphicFramePr>
          <p:nvPr>
            <p:extLst>
              <p:ext uri="{D42A27DB-BD31-4B8C-83A1-F6EECF244321}">
                <p14:modId xmlns:p14="http://schemas.microsoft.com/office/powerpoint/2010/main" val="1931340747"/>
              </p:ext>
            </p:extLst>
          </p:nvPr>
        </p:nvGraphicFramePr>
        <p:xfrm>
          <a:off x="385620" y="6044378"/>
          <a:ext cx="10515596" cy="487680"/>
        </p:xfrm>
        <a:graphic>
          <a:graphicData uri="http://schemas.openxmlformats.org/drawingml/2006/table">
            <a:tbl>
              <a:tblPr firstRow="1" firstCol="1" lastRow="1" lastCol="1">
                <a:tableStyleId>{9D7B26C5-4107-4FEC-AEDC-1716B250A1EF}</a:tableStyleId>
              </a:tblPr>
              <a:tblGrid>
                <a:gridCol w="751114">
                  <a:extLst>
                    <a:ext uri="{9D8B030D-6E8A-4147-A177-3AD203B41FA5}">
                      <a16:colId xmlns:a16="http://schemas.microsoft.com/office/drawing/2014/main" val="3607807442"/>
                    </a:ext>
                  </a:extLst>
                </a:gridCol>
                <a:gridCol w="751114">
                  <a:extLst>
                    <a:ext uri="{9D8B030D-6E8A-4147-A177-3AD203B41FA5}">
                      <a16:colId xmlns:a16="http://schemas.microsoft.com/office/drawing/2014/main" val="370534319"/>
                    </a:ext>
                  </a:extLst>
                </a:gridCol>
                <a:gridCol w="751114">
                  <a:extLst>
                    <a:ext uri="{9D8B030D-6E8A-4147-A177-3AD203B41FA5}">
                      <a16:colId xmlns:a16="http://schemas.microsoft.com/office/drawing/2014/main" val="3802693998"/>
                    </a:ext>
                  </a:extLst>
                </a:gridCol>
                <a:gridCol w="751114">
                  <a:extLst>
                    <a:ext uri="{9D8B030D-6E8A-4147-A177-3AD203B41FA5}">
                      <a16:colId xmlns:a16="http://schemas.microsoft.com/office/drawing/2014/main" val="968992066"/>
                    </a:ext>
                  </a:extLst>
                </a:gridCol>
                <a:gridCol w="586306">
                  <a:extLst>
                    <a:ext uri="{9D8B030D-6E8A-4147-A177-3AD203B41FA5}">
                      <a16:colId xmlns:a16="http://schemas.microsoft.com/office/drawing/2014/main" val="1269092147"/>
                    </a:ext>
                  </a:extLst>
                </a:gridCol>
                <a:gridCol w="915922">
                  <a:extLst>
                    <a:ext uri="{9D8B030D-6E8A-4147-A177-3AD203B41FA5}">
                      <a16:colId xmlns:a16="http://schemas.microsoft.com/office/drawing/2014/main" val="699519108"/>
                    </a:ext>
                  </a:extLst>
                </a:gridCol>
                <a:gridCol w="896100">
                  <a:extLst>
                    <a:ext uri="{9D8B030D-6E8A-4147-A177-3AD203B41FA5}">
                      <a16:colId xmlns:a16="http://schemas.microsoft.com/office/drawing/2014/main" val="108820850"/>
                    </a:ext>
                  </a:extLst>
                </a:gridCol>
                <a:gridCol w="606128">
                  <a:extLst>
                    <a:ext uri="{9D8B030D-6E8A-4147-A177-3AD203B41FA5}">
                      <a16:colId xmlns:a16="http://schemas.microsoft.com/office/drawing/2014/main" val="2145934958"/>
                    </a:ext>
                  </a:extLst>
                </a:gridCol>
                <a:gridCol w="751114">
                  <a:extLst>
                    <a:ext uri="{9D8B030D-6E8A-4147-A177-3AD203B41FA5}">
                      <a16:colId xmlns:a16="http://schemas.microsoft.com/office/drawing/2014/main" val="3387449329"/>
                    </a:ext>
                  </a:extLst>
                </a:gridCol>
                <a:gridCol w="751114">
                  <a:extLst>
                    <a:ext uri="{9D8B030D-6E8A-4147-A177-3AD203B41FA5}">
                      <a16:colId xmlns:a16="http://schemas.microsoft.com/office/drawing/2014/main" val="3032811409"/>
                    </a:ext>
                  </a:extLst>
                </a:gridCol>
                <a:gridCol w="751114">
                  <a:extLst>
                    <a:ext uri="{9D8B030D-6E8A-4147-A177-3AD203B41FA5}">
                      <a16:colId xmlns:a16="http://schemas.microsoft.com/office/drawing/2014/main" val="2809049839"/>
                    </a:ext>
                  </a:extLst>
                </a:gridCol>
                <a:gridCol w="751114">
                  <a:extLst>
                    <a:ext uri="{9D8B030D-6E8A-4147-A177-3AD203B41FA5}">
                      <a16:colId xmlns:a16="http://schemas.microsoft.com/office/drawing/2014/main" val="2184172653"/>
                    </a:ext>
                  </a:extLst>
                </a:gridCol>
                <a:gridCol w="899557">
                  <a:extLst>
                    <a:ext uri="{9D8B030D-6E8A-4147-A177-3AD203B41FA5}">
                      <a16:colId xmlns:a16="http://schemas.microsoft.com/office/drawing/2014/main" val="3675965804"/>
                    </a:ext>
                  </a:extLst>
                </a:gridCol>
                <a:gridCol w="602671">
                  <a:extLst>
                    <a:ext uri="{9D8B030D-6E8A-4147-A177-3AD203B41FA5}">
                      <a16:colId xmlns:a16="http://schemas.microsoft.com/office/drawing/2014/main" val="12905180"/>
                    </a:ext>
                  </a:extLst>
                </a:gridCol>
              </a:tblGrid>
              <a:tr h="0">
                <a:tc>
                  <a:txBody>
                    <a:bodyPr/>
                    <a:lstStyle/>
                    <a:p>
                      <a:pPr marL="0" marR="0">
                        <a:spcBef>
                          <a:spcPts val="0"/>
                        </a:spcBef>
                        <a:spcAft>
                          <a:spcPts val="1000"/>
                        </a:spcAft>
                      </a:pPr>
                      <a:r>
                        <a:rPr lang="en-US" sz="1600">
                          <a:effectLst/>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vars</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n</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mean</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sd</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median</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trimmed</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mad</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min</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max</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range</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skew</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kurtosis</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r">
                        <a:spcBef>
                          <a:spcPts val="180"/>
                        </a:spcBef>
                        <a:spcAft>
                          <a:spcPts val="180"/>
                        </a:spcAft>
                      </a:pPr>
                      <a:r>
                        <a:rPr lang="en-US" sz="1600">
                          <a:effectLst/>
                        </a:rPr>
                        <a:t>se</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35918498"/>
                  </a:ext>
                </a:extLst>
              </a:tr>
              <a:tr h="0">
                <a:tc>
                  <a:txBody>
                    <a:bodyPr/>
                    <a:lstStyle/>
                    <a:p>
                      <a:pPr marL="0" marR="0">
                        <a:spcBef>
                          <a:spcPts val="180"/>
                        </a:spcBef>
                        <a:spcAft>
                          <a:spcPts val="180"/>
                        </a:spcAft>
                      </a:pPr>
                      <a:r>
                        <a:rPr lang="en-US" sz="1600">
                          <a:effectLst/>
                        </a:rPr>
                        <a:t>X1</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1</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1307</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2.55</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0.93</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2</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2.56</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1.48</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1</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4</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3</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0.07</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a:effectLst/>
                        </a:rPr>
                        <a:t>-0.89</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180"/>
                        </a:spcBef>
                        <a:spcAft>
                          <a:spcPts val="180"/>
                        </a:spcAft>
                      </a:pPr>
                      <a:r>
                        <a:rPr lang="en-US" sz="1600" dirty="0">
                          <a:effectLst/>
                        </a:rPr>
                        <a:t>0.03</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38891821"/>
                  </a:ext>
                </a:extLst>
              </a:tr>
            </a:tbl>
          </a:graphicData>
        </a:graphic>
      </p:graphicFrame>
      <p:sp>
        <p:nvSpPr>
          <p:cNvPr id="6" name="Rectangle 5">
            <a:extLst>
              <a:ext uri="{FF2B5EF4-FFF2-40B4-BE49-F238E27FC236}">
                <a16:creationId xmlns:a16="http://schemas.microsoft.com/office/drawing/2014/main" id="{F6E002BE-4D36-409B-A497-0BD6BDD62A29}"/>
              </a:ext>
            </a:extLst>
          </p:cNvPr>
          <p:cNvSpPr/>
          <p:nvPr/>
        </p:nvSpPr>
        <p:spPr>
          <a:xfrm>
            <a:off x="9188741" y="1989687"/>
            <a:ext cx="2480345" cy="1572418"/>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1 Very small degree</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2 To some extent</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3 To a large extent</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4 Very large degree</a:t>
            </a:r>
          </a:p>
        </p:txBody>
      </p:sp>
    </p:spTree>
    <p:extLst>
      <p:ext uri="{BB962C8B-B14F-4D97-AF65-F5344CB8AC3E}">
        <p14:creationId xmlns:p14="http://schemas.microsoft.com/office/powerpoint/2010/main" val="1347603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A91D-A691-49C9-88E5-4DD08D2ECF99}"/>
              </a:ext>
            </a:extLst>
          </p:cNvPr>
          <p:cNvSpPr>
            <a:spLocks noGrp="1"/>
          </p:cNvSpPr>
          <p:nvPr>
            <p:ph type="title"/>
          </p:nvPr>
        </p:nvSpPr>
        <p:spPr>
          <a:xfrm>
            <a:off x="838200" y="18255"/>
            <a:ext cx="10515600" cy="1325563"/>
          </a:xfrm>
        </p:spPr>
        <p:txBody>
          <a:bodyPr/>
          <a:lstStyle/>
          <a:p>
            <a:r>
              <a:rPr lang="en-US" dirty="0"/>
              <a:t>Correlations between Variables (Questions)</a:t>
            </a:r>
          </a:p>
        </p:txBody>
      </p:sp>
      <p:sp>
        <p:nvSpPr>
          <p:cNvPr id="3" name="Content Placeholder 2">
            <a:extLst>
              <a:ext uri="{FF2B5EF4-FFF2-40B4-BE49-F238E27FC236}">
                <a16:creationId xmlns:a16="http://schemas.microsoft.com/office/drawing/2014/main" id="{EA0F6AF8-C9B1-41B2-9349-11A7ABB3B216}"/>
              </a:ext>
            </a:extLst>
          </p:cNvPr>
          <p:cNvSpPr>
            <a:spLocks noGrp="1"/>
          </p:cNvSpPr>
          <p:nvPr>
            <p:ph idx="1"/>
          </p:nvPr>
        </p:nvSpPr>
        <p:spPr>
          <a:xfrm>
            <a:off x="838200" y="1253331"/>
            <a:ext cx="10515600" cy="5256526"/>
          </a:xfrm>
        </p:spPr>
        <p:txBody>
          <a:bodyPr>
            <a:normAutofit/>
          </a:bodyPr>
          <a:lstStyle/>
          <a:p>
            <a:r>
              <a:rPr lang="en-US" dirty="0"/>
              <a:t>Self Reported Study Progression and Living Conditions for Working</a:t>
            </a:r>
          </a:p>
          <a:p>
            <a:pPr lvl="1"/>
            <a:r>
              <a:rPr lang="en-US" dirty="0"/>
              <a:t>Rho = 0.32; CI = [0.27, 0.37]; p-value &lt;2.2 e -16</a:t>
            </a:r>
          </a:p>
          <a:p>
            <a:pPr lvl="1"/>
            <a:endParaRPr lang="en-US" dirty="0"/>
          </a:p>
          <a:p>
            <a:r>
              <a:rPr lang="en-US" dirty="0"/>
              <a:t>Self Reported Study Progression and Distractions</a:t>
            </a:r>
          </a:p>
          <a:p>
            <a:pPr lvl="1"/>
            <a:r>
              <a:rPr lang="en-US" dirty="0"/>
              <a:t>Rho = 0.18; CI = [0.12, 0.23]; p-value = 1.04 e -10</a:t>
            </a:r>
          </a:p>
          <a:p>
            <a:pPr lvl="1"/>
            <a:endParaRPr lang="en-US" dirty="0"/>
          </a:p>
          <a:p>
            <a:r>
              <a:rPr lang="en-US" dirty="0"/>
              <a:t>Hours of Learning Activities and Self Reported Study Progression</a:t>
            </a:r>
          </a:p>
          <a:p>
            <a:pPr lvl="1"/>
            <a:r>
              <a:rPr lang="en-US" dirty="0"/>
              <a:t>Rho = 0.09; CI = [0.04, 0.15]; p-value = 0.0007</a:t>
            </a:r>
          </a:p>
          <a:p>
            <a:pPr lvl="1"/>
            <a:endParaRPr lang="en-US" dirty="0"/>
          </a:p>
          <a:p>
            <a:r>
              <a:rPr lang="en-US" dirty="0"/>
              <a:t>Hours of Self Study and Self Reported Study Progression</a:t>
            </a:r>
          </a:p>
          <a:p>
            <a:pPr lvl="1"/>
            <a:r>
              <a:rPr lang="en-US" dirty="0"/>
              <a:t>Rho = -0.05; CI = [-0.1; 0.0004]; p-value &gt; 0.05</a:t>
            </a:r>
          </a:p>
        </p:txBody>
      </p:sp>
    </p:spTree>
    <p:extLst>
      <p:ext uri="{BB962C8B-B14F-4D97-AF65-F5344CB8AC3E}">
        <p14:creationId xmlns:p14="http://schemas.microsoft.com/office/powerpoint/2010/main" val="260135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Isolasjon</a:t>
            </a:r>
            <a:endParaRPr lang="nb-NO"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44436" y="2040082"/>
            <a:ext cx="7924800" cy="4457700"/>
          </a:xfrm>
          <a:prstGeom prst="rect">
            <a:avLst/>
          </a:prstGeom>
        </p:spPr>
      </p:pic>
    </p:spTree>
    <p:extLst>
      <p:ext uri="{BB962C8B-B14F-4D97-AF65-F5344CB8AC3E}">
        <p14:creationId xmlns:p14="http://schemas.microsoft.com/office/powerpoint/2010/main" val="856766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10853" y="0"/>
            <a:ext cx="7570294" cy="6858000"/>
          </a:xfrm>
          <a:prstGeom prst="rect">
            <a:avLst/>
          </a:prstGeom>
        </p:spPr>
      </p:pic>
    </p:spTree>
    <p:extLst>
      <p:ext uri="{BB962C8B-B14F-4D97-AF65-F5344CB8AC3E}">
        <p14:creationId xmlns:p14="http://schemas.microsoft.com/office/powerpoint/2010/main" val="302285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76EFD3D9-44F0-4267-BCC1-1613E79D8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Shape 81">
            <a:extLst>
              <a:ext uri="{FF2B5EF4-FFF2-40B4-BE49-F238E27FC236}">
                <a16:creationId xmlns:a16="http://schemas.microsoft.com/office/drawing/2014/main" id="{2EC40DB1-B719-4A13-9A4D-0966B4B27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38" name="Title 1"/>
          <p:cNvSpPr>
            <a:spLocks noGrp="1"/>
          </p:cNvSpPr>
          <p:nvPr>
            <p:ph type="title"/>
          </p:nvPr>
        </p:nvSpPr>
        <p:spPr>
          <a:xfrm>
            <a:off x="934872" y="982272"/>
            <a:ext cx="3388419" cy="4560970"/>
          </a:xfrm>
        </p:spPr>
        <p:txBody>
          <a:bodyPr>
            <a:normAutofit/>
          </a:bodyPr>
          <a:lstStyle/>
          <a:p>
            <a:r>
              <a:rPr lang="nb-NO" sz="3700">
                <a:solidFill>
                  <a:srgbClr val="FFFFFF"/>
                </a:solidFill>
              </a:rPr>
              <a:t>1. Undersøkelse om hjemmeksamen vår 2020</a:t>
            </a:r>
          </a:p>
        </p:txBody>
      </p:sp>
      <p:sp>
        <p:nvSpPr>
          <p:cNvPr id="84"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339" name="Content Placeholder 2"/>
          <p:cNvSpPr>
            <a:spLocks noGrp="1"/>
          </p:cNvSpPr>
          <p:nvPr>
            <p:ph idx="1"/>
          </p:nvPr>
        </p:nvSpPr>
        <p:spPr>
          <a:xfrm>
            <a:off x="5221862" y="1719618"/>
            <a:ext cx="5948831" cy="4334629"/>
          </a:xfrm>
        </p:spPr>
        <p:txBody>
          <a:bodyPr anchor="ctr">
            <a:normAutofit/>
          </a:bodyPr>
          <a:lstStyle/>
          <a:p>
            <a:r>
              <a:rPr lang="nb-NO" sz="2400">
                <a:solidFill>
                  <a:srgbClr val="FEFFFF"/>
                </a:solidFill>
              </a:rPr>
              <a:t>Spørreundersøkelse sendt til studenter som avla eksamen i 5 fag</a:t>
            </a:r>
          </a:p>
          <a:p>
            <a:r>
              <a:rPr lang="nb-NO" sz="2400" dirty="0">
                <a:solidFill>
                  <a:srgbClr val="FEFFFF"/>
                </a:solidFill>
              </a:rPr>
              <a:t>Flest respondenter fra JUS1211 og JUS4211</a:t>
            </a:r>
          </a:p>
          <a:p>
            <a:r>
              <a:rPr lang="nb-NO" sz="2400" dirty="0">
                <a:solidFill>
                  <a:srgbClr val="FEFFFF"/>
                </a:solidFill>
              </a:rPr>
              <a:t>380 respondenter</a:t>
            </a:r>
          </a:p>
          <a:p>
            <a:r>
              <a:rPr lang="nb-NO" sz="2400" dirty="0">
                <a:solidFill>
                  <a:srgbClr val="FEFFFF"/>
                </a:solidFill>
              </a:rPr>
              <a:t>CELL evalueringsteam</a:t>
            </a:r>
          </a:p>
          <a:p>
            <a:pPr lvl="1"/>
            <a:r>
              <a:rPr lang="nb-NO" dirty="0">
                <a:solidFill>
                  <a:srgbClr val="FEFFFF"/>
                </a:solidFill>
              </a:rPr>
              <a:t>Øystein Kvalø, Malcolm Langford, Bjørn Stensaker, Mira Stokke, Hilde Westbye og Dan </a:t>
            </a:r>
            <a:r>
              <a:rPr lang="nb-NO" dirty="0" err="1">
                <a:solidFill>
                  <a:srgbClr val="FEFFFF"/>
                </a:solidFill>
              </a:rPr>
              <a:t>Uehera</a:t>
            </a:r>
            <a:r>
              <a:rPr lang="nb-NO" dirty="0">
                <a:solidFill>
                  <a:srgbClr val="FEFFFF"/>
                </a:solidFill>
              </a:rPr>
              <a:t> </a:t>
            </a:r>
          </a:p>
        </p:txBody>
      </p:sp>
    </p:spTree>
    <p:extLst>
      <p:ext uri="{BB962C8B-B14F-4D97-AF65-F5344CB8AC3E}">
        <p14:creationId xmlns:p14="http://schemas.microsoft.com/office/powerpoint/2010/main" val="23604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339">
                                            <p:txEl>
                                              <p:pRg st="4" end="4"/>
                                            </p:txEl>
                                          </p:spTgt>
                                        </p:tgtEl>
                                        <p:attrNameLst>
                                          <p:attrName>style.visibility</p:attrName>
                                        </p:attrNameLst>
                                      </p:cBhvr>
                                      <p:to>
                                        <p:strVal val="visible"/>
                                      </p:to>
                                    </p:set>
                                    <p:anim calcmode="lin" valueType="num">
                                      <p:cBhvr additive="base">
                                        <p:cTn id="29"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Bar chart&#10;&#10;Description automatically generated">
            <a:extLst>
              <a:ext uri="{FF2B5EF4-FFF2-40B4-BE49-F238E27FC236}">
                <a16:creationId xmlns:a16="http://schemas.microsoft.com/office/drawing/2014/main" id="{93B451B4-5631-4CD9-ACF9-B463A95468D0}"/>
              </a:ext>
            </a:extLst>
          </p:cNvPr>
          <p:cNvPicPr>
            <a:picLocks noChangeAspect="1"/>
          </p:cNvPicPr>
          <p:nvPr/>
        </p:nvPicPr>
        <p:blipFill>
          <a:blip r:embed="rId3"/>
          <a:stretch>
            <a:fillRect/>
          </a:stretch>
        </p:blipFill>
        <p:spPr>
          <a:xfrm>
            <a:off x="1524000" y="1230736"/>
            <a:ext cx="9144000" cy="4462821"/>
          </a:xfrm>
          <a:prstGeom prst="rect">
            <a:avLst/>
          </a:prstGeom>
        </p:spPr>
      </p:pic>
      <p:sp>
        <p:nvSpPr>
          <p:cNvPr id="2" name="TextBox 1">
            <a:extLst>
              <a:ext uri="{FF2B5EF4-FFF2-40B4-BE49-F238E27FC236}">
                <a16:creationId xmlns:a16="http://schemas.microsoft.com/office/drawing/2014/main" id="{0FD6A9B2-E3AB-4064-8FA4-4C4D800D2EE9}"/>
              </a:ext>
            </a:extLst>
          </p:cNvPr>
          <p:cNvSpPr txBox="1"/>
          <p:nvPr/>
        </p:nvSpPr>
        <p:spPr>
          <a:xfrm>
            <a:off x="2028412" y="765312"/>
            <a:ext cx="8391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err="1">
                <a:latin typeface="Arial"/>
                <a:ea typeface="ヒラギノ角ゴ Pro W3"/>
              </a:rPr>
              <a:t>Rettferdig</a:t>
            </a:r>
            <a:r>
              <a:rPr lang="en-GB" b="1">
                <a:latin typeface="Arial"/>
                <a:ea typeface="ヒラギノ角ゴ Pro W3"/>
              </a:rPr>
              <a:t> </a:t>
            </a:r>
            <a:r>
              <a:rPr lang="en-GB" b="1" err="1">
                <a:latin typeface="Arial"/>
                <a:ea typeface="ヒラギノ角ゴ Pro W3"/>
              </a:rPr>
              <a:t>eksamensform</a:t>
            </a:r>
            <a:r>
              <a:rPr lang="en-GB" b="1">
                <a:latin typeface="Arial"/>
                <a:ea typeface="ヒラギノ角ゴ Pro W3"/>
              </a:rPr>
              <a:t>?</a:t>
            </a:r>
            <a:endParaRPr lang="en-GB">
              <a:latin typeface="Arial"/>
              <a:ea typeface="ヒラギノ角ゴ Pro W3"/>
            </a:endParaRPr>
          </a:p>
        </p:txBody>
      </p:sp>
      <p:sp>
        <p:nvSpPr>
          <p:cNvPr id="3" name="TextBox 2">
            <a:extLst>
              <a:ext uri="{FF2B5EF4-FFF2-40B4-BE49-F238E27FC236}">
                <a16:creationId xmlns:a16="http://schemas.microsoft.com/office/drawing/2014/main" id="{2A0A223F-3CBB-4BCE-851A-606E60A8F49E}"/>
              </a:ext>
            </a:extLst>
          </p:cNvPr>
          <p:cNvSpPr txBox="1"/>
          <p:nvPr/>
        </p:nvSpPr>
        <p:spPr>
          <a:xfrm>
            <a:off x="2515204" y="5892633"/>
            <a:ext cx="2267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err="1">
                <a:latin typeface="Arial"/>
                <a:ea typeface="ヒラギノ角ゴ Pro W3"/>
              </a:rPr>
              <a:t>Mindre</a:t>
            </a:r>
            <a:r>
              <a:rPr lang="en-GB">
                <a:latin typeface="Arial"/>
                <a:ea typeface="ヒラギノ角ゴ Pro W3"/>
              </a:rPr>
              <a:t> </a:t>
            </a:r>
            <a:r>
              <a:rPr lang="en-GB" err="1">
                <a:latin typeface="Arial"/>
                <a:ea typeface="ヒラギノ角ゴ Pro W3"/>
              </a:rPr>
              <a:t>rettferdig</a:t>
            </a:r>
            <a:endParaRPr lang="en-US" err="1"/>
          </a:p>
        </p:txBody>
      </p:sp>
      <p:sp>
        <p:nvSpPr>
          <p:cNvPr id="9" name="TextBox 8">
            <a:extLst>
              <a:ext uri="{FF2B5EF4-FFF2-40B4-BE49-F238E27FC236}">
                <a16:creationId xmlns:a16="http://schemas.microsoft.com/office/drawing/2014/main" id="{BBD91877-4579-4A75-AF1C-071749AB2BAF}"/>
              </a:ext>
            </a:extLst>
          </p:cNvPr>
          <p:cNvSpPr txBox="1"/>
          <p:nvPr/>
        </p:nvSpPr>
        <p:spPr>
          <a:xfrm>
            <a:off x="5301722" y="5892632"/>
            <a:ext cx="1966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ea typeface="ヒラギノ角ゴ Pro W3"/>
              </a:rPr>
              <a:t>Like </a:t>
            </a:r>
            <a:r>
              <a:rPr lang="en-GB" err="1">
                <a:latin typeface="Arial"/>
                <a:ea typeface="ヒラギノ角ゴ Pro W3"/>
              </a:rPr>
              <a:t>rettferdig</a:t>
            </a:r>
            <a:endParaRPr lang="en-GB" err="1"/>
          </a:p>
        </p:txBody>
      </p:sp>
      <p:sp>
        <p:nvSpPr>
          <p:cNvPr id="10" name="TextBox 9">
            <a:extLst>
              <a:ext uri="{FF2B5EF4-FFF2-40B4-BE49-F238E27FC236}">
                <a16:creationId xmlns:a16="http://schemas.microsoft.com/office/drawing/2014/main" id="{7DE166F9-9167-4F50-B52A-2C1880F698C9}"/>
              </a:ext>
            </a:extLst>
          </p:cNvPr>
          <p:cNvSpPr txBox="1"/>
          <p:nvPr/>
        </p:nvSpPr>
        <p:spPr>
          <a:xfrm>
            <a:off x="8016363" y="5892632"/>
            <a:ext cx="1966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ea typeface="ヒラギノ角ゴ Pro W3"/>
              </a:rPr>
              <a:t>Mer </a:t>
            </a:r>
            <a:r>
              <a:rPr lang="en-GB" err="1">
                <a:latin typeface="Arial"/>
                <a:ea typeface="ヒラギノ角ゴ Pro W3"/>
              </a:rPr>
              <a:t>rettferdig</a:t>
            </a:r>
            <a:endParaRPr lang="en-GB" err="1"/>
          </a:p>
        </p:txBody>
      </p:sp>
    </p:spTree>
    <p:extLst>
      <p:ext uri="{BB962C8B-B14F-4D97-AF65-F5344CB8AC3E}">
        <p14:creationId xmlns:p14="http://schemas.microsoft.com/office/powerpoint/2010/main" val="970589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graphical user interface&#10;&#10;Description automatically generated">
            <a:extLst>
              <a:ext uri="{FF2B5EF4-FFF2-40B4-BE49-F238E27FC236}">
                <a16:creationId xmlns:a16="http://schemas.microsoft.com/office/drawing/2014/main" id="{D3392F8B-3E33-48F4-9685-3A4A6EC6EB75}"/>
              </a:ext>
            </a:extLst>
          </p:cNvPr>
          <p:cNvPicPr>
            <a:picLocks noChangeAspect="1"/>
          </p:cNvPicPr>
          <p:nvPr/>
        </p:nvPicPr>
        <p:blipFill>
          <a:blip r:embed="rId3"/>
          <a:stretch>
            <a:fillRect/>
          </a:stretch>
        </p:blipFill>
        <p:spPr>
          <a:xfrm>
            <a:off x="1625638" y="1537903"/>
            <a:ext cx="8942294" cy="3782194"/>
          </a:xfrm>
          <a:prstGeom prst="rect">
            <a:avLst/>
          </a:prstGeom>
        </p:spPr>
      </p:pic>
      <p:sp>
        <p:nvSpPr>
          <p:cNvPr id="2" name="TextBox 1">
            <a:extLst>
              <a:ext uri="{FF2B5EF4-FFF2-40B4-BE49-F238E27FC236}">
                <a16:creationId xmlns:a16="http://schemas.microsoft.com/office/drawing/2014/main" id="{16E716EF-C012-4B50-94D7-8178B55A8FB2}"/>
              </a:ext>
            </a:extLst>
          </p:cNvPr>
          <p:cNvSpPr txBox="1"/>
          <p:nvPr/>
        </p:nvSpPr>
        <p:spPr>
          <a:xfrm>
            <a:off x="1903721" y="848440"/>
            <a:ext cx="8391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err="1">
                <a:latin typeface="Arial"/>
                <a:ea typeface="ヒラギノ角ゴ Pro W3"/>
              </a:rPr>
              <a:t>Egnet</a:t>
            </a:r>
            <a:r>
              <a:rPr lang="en-GB" b="1">
                <a:latin typeface="Arial"/>
                <a:ea typeface="ヒラギノ角ゴ Pro W3"/>
              </a:rPr>
              <a:t> </a:t>
            </a:r>
            <a:r>
              <a:rPr lang="en-GB" b="1" err="1">
                <a:latin typeface="Arial"/>
                <a:ea typeface="ヒラギノ角ゴ Pro W3"/>
              </a:rPr>
              <a:t>eksamensform</a:t>
            </a:r>
            <a:r>
              <a:rPr lang="en-GB" b="1">
                <a:latin typeface="Arial"/>
                <a:ea typeface="ヒラギノ角ゴ Pro W3"/>
              </a:rPr>
              <a:t>?</a:t>
            </a:r>
            <a:endParaRPr lang="en-GB">
              <a:latin typeface="Arial"/>
              <a:ea typeface="ヒラギノ角ゴ Pro W3"/>
            </a:endParaRPr>
          </a:p>
        </p:txBody>
      </p:sp>
      <p:sp>
        <p:nvSpPr>
          <p:cNvPr id="4" name="TextBox 2">
            <a:extLst>
              <a:ext uri="{FF2B5EF4-FFF2-40B4-BE49-F238E27FC236}">
                <a16:creationId xmlns:a16="http://schemas.microsoft.com/office/drawing/2014/main" id="{733DCC2C-1825-4A7D-808D-3CBAE606E7B7}"/>
              </a:ext>
            </a:extLst>
          </p:cNvPr>
          <p:cNvSpPr txBox="1"/>
          <p:nvPr/>
        </p:nvSpPr>
        <p:spPr>
          <a:xfrm>
            <a:off x="2591404" y="5695535"/>
            <a:ext cx="2267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err="1">
                <a:latin typeface="Arial"/>
                <a:ea typeface="ヒラギノ角ゴ Pro W3"/>
              </a:rPr>
              <a:t>Mindre</a:t>
            </a:r>
            <a:r>
              <a:rPr lang="en-GB">
                <a:latin typeface="Arial"/>
                <a:ea typeface="ヒラギノ角ゴ Pro W3"/>
              </a:rPr>
              <a:t> </a:t>
            </a:r>
            <a:r>
              <a:rPr lang="en-GB" err="1">
                <a:latin typeface="Arial"/>
                <a:ea typeface="ヒラギノ角ゴ Pro W3"/>
              </a:rPr>
              <a:t>egnet</a:t>
            </a:r>
            <a:endParaRPr lang="en-US" err="1"/>
          </a:p>
        </p:txBody>
      </p:sp>
      <p:sp>
        <p:nvSpPr>
          <p:cNvPr id="8" name="TextBox 8">
            <a:extLst>
              <a:ext uri="{FF2B5EF4-FFF2-40B4-BE49-F238E27FC236}">
                <a16:creationId xmlns:a16="http://schemas.microsoft.com/office/drawing/2014/main" id="{1D90ADE5-CC9B-4BB7-8A43-E60BA8618A40}"/>
              </a:ext>
            </a:extLst>
          </p:cNvPr>
          <p:cNvSpPr txBox="1"/>
          <p:nvPr/>
        </p:nvSpPr>
        <p:spPr>
          <a:xfrm>
            <a:off x="5237426" y="5695534"/>
            <a:ext cx="1966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ea typeface="ヒラギノ角ゴ Pro W3"/>
              </a:rPr>
              <a:t>Like </a:t>
            </a:r>
            <a:r>
              <a:rPr lang="en-GB" err="1">
                <a:latin typeface="Arial"/>
                <a:ea typeface="ヒラギノ角ゴ Pro W3"/>
              </a:rPr>
              <a:t>godt</a:t>
            </a:r>
            <a:r>
              <a:rPr lang="en-GB">
                <a:latin typeface="Arial"/>
                <a:ea typeface="ヒラギノ角ゴ Pro W3"/>
              </a:rPr>
              <a:t> </a:t>
            </a:r>
            <a:r>
              <a:rPr lang="en-GB" err="1">
                <a:latin typeface="Arial"/>
                <a:ea typeface="ヒラギノ角ゴ Pro W3"/>
              </a:rPr>
              <a:t>egnet</a:t>
            </a:r>
            <a:endParaRPr lang="en-GB" err="1"/>
          </a:p>
        </p:txBody>
      </p:sp>
      <p:sp>
        <p:nvSpPr>
          <p:cNvPr id="10" name="TextBox 9">
            <a:extLst>
              <a:ext uri="{FF2B5EF4-FFF2-40B4-BE49-F238E27FC236}">
                <a16:creationId xmlns:a16="http://schemas.microsoft.com/office/drawing/2014/main" id="{51A9A4D6-A279-4979-9FC9-BE05313F3B2A}"/>
              </a:ext>
            </a:extLst>
          </p:cNvPr>
          <p:cNvSpPr txBox="1"/>
          <p:nvPr/>
        </p:nvSpPr>
        <p:spPr>
          <a:xfrm>
            <a:off x="7863963" y="5695534"/>
            <a:ext cx="1966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ea typeface="ヒラギノ角ゴ Pro W3"/>
              </a:rPr>
              <a:t>Mer </a:t>
            </a:r>
            <a:r>
              <a:rPr lang="en-GB" err="1">
                <a:latin typeface="Arial"/>
                <a:ea typeface="ヒラギノ角ゴ Pro W3"/>
              </a:rPr>
              <a:t>egnet</a:t>
            </a:r>
            <a:endParaRPr lang="en-GB" err="1"/>
          </a:p>
        </p:txBody>
      </p:sp>
    </p:spTree>
    <p:extLst>
      <p:ext uri="{BB962C8B-B14F-4D97-AF65-F5344CB8AC3E}">
        <p14:creationId xmlns:p14="http://schemas.microsoft.com/office/powerpoint/2010/main" val="1626658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3876-9547-4A35-A930-7F2B4BD98BEF}"/>
              </a:ext>
            </a:extLst>
          </p:cNvPr>
          <p:cNvSpPr>
            <a:spLocks noGrp="1"/>
          </p:cNvSpPr>
          <p:nvPr>
            <p:ph type="title"/>
          </p:nvPr>
        </p:nvSpPr>
        <p:spPr>
          <a:xfrm>
            <a:off x="2243203" y="848638"/>
            <a:ext cx="7696200" cy="1143000"/>
          </a:xfrm>
        </p:spPr>
        <p:txBody>
          <a:bodyPr/>
          <a:lstStyle/>
          <a:p>
            <a:r>
              <a:rPr lang="en-US" err="1"/>
              <a:t>Teknisk</a:t>
            </a:r>
            <a:r>
              <a:rPr lang="en-US"/>
              <a:t> </a:t>
            </a:r>
            <a:r>
              <a:rPr lang="en-US" err="1"/>
              <a:t>utstyr</a:t>
            </a:r>
          </a:p>
        </p:txBody>
      </p:sp>
      <p:pic>
        <p:nvPicPr>
          <p:cNvPr id="4" name="Picture 4" descr="A picture containing graphical user interface, chart, bar chart&#10;&#10;Description automatically generated">
            <a:extLst>
              <a:ext uri="{FF2B5EF4-FFF2-40B4-BE49-F238E27FC236}">
                <a16:creationId xmlns:a16="http://schemas.microsoft.com/office/drawing/2014/main" id="{A1DE481F-4E2F-42C5-9A8F-5DD17DD3CAC2}"/>
              </a:ext>
            </a:extLst>
          </p:cNvPr>
          <p:cNvPicPr>
            <a:picLocks noChangeAspect="1"/>
          </p:cNvPicPr>
          <p:nvPr/>
        </p:nvPicPr>
        <p:blipFill>
          <a:blip r:embed="rId3"/>
          <a:stretch>
            <a:fillRect/>
          </a:stretch>
        </p:blipFill>
        <p:spPr>
          <a:xfrm>
            <a:off x="1518418" y="1992120"/>
            <a:ext cx="9144000" cy="4032069"/>
          </a:xfrm>
          <a:prstGeom prst="rect">
            <a:avLst/>
          </a:prstGeom>
        </p:spPr>
      </p:pic>
      <p:sp>
        <p:nvSpPr>
          <p:cNvPr id="3" name="TextBox 2">
            <a:extLst>
              <a:ext uri="{FF2B5EF4-FFF2-40B4-BE49-F238E27FC236}">
                <a16:creationId xmlns:a16="http://schemas.microsoft.com/office/drawing/2014/main" id="{F4EECCF6-857B-4651-925F-C34EF7A6CB27}"/>
              </a:ext>
            </a:extLst>
          </p:cNvPr>
          <p:cNvSpPr txBox="1"/>
          <p:nvPr/>
        </p:nvSpPr>
        <p:spPr>
          <a:xfrm>
            <a:off x="2603279" y="6111171"/>
            <a:ext cx="2267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ea typeface="ヒラギノ角ゴ Pro W3"/>
              </a:rPr>
              <a:t>Har </a:t>
            </a:r>
            <a:r>
              <a:rPr lang="en-GB" err="1">
                <a:latin typeface="Arial"/>
                <a:ea typeface="ヒラギノ角ゴ Pro W3"/>
              </a:rPr>
              <a:t>ikke</a:t>
            </a:r>
            <a:endParaRPr lang="nb-NO" err="1"/>
          </a:p>
        </p:txBody>
      </p:sp>
      <p:sp>
        <p:nvSpPr>
          <p:cNvPr id="7" name="TextBox 8">
            <a:extLst>
              <a:ext uri="{FF2B5EF4-FFF2-40B4-BE49-F238E27FC236}">
                <a16:creationId xmlns:a16="http://schemas.microsoft.com/office/drawing/2014/main" id="{13F2D24A-A6C0-4DAB-BBF5-1BC593BF6EEE}"/>
              </a:ext>
            </a:extLst>
          </p:cNvPr>
          <p:cNvSpPr txBox="1"/>
          <p:nvPr/>
        </p:nvSpPr>
        <p:spPr>
          <a:xfrm>
            <a:off x="5249301" y="6111170"/>
            <a:ext cx="1966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ea typeface="ヒラギノ角ゴ Pro W3"/>
              </a:rPr>
              <a:t>Mangler </a:t>
            </a:r>
            <a:r>
              <a:rPr lang="en-GB" err="1">
                <a:latin typeface="Arial"/>
                <a:ea typeface="ヒラギノ角ゴ Pro W3"/>
              </a:rPr>
              <a:t>noe</a:t>
            </a:r>
            <a:endParaRPr lang="nb-NO" err="1"/>
          </a:p>
        </p:txBody>
      </p:sp>
      <p:sp>
        <p:nvSpPr>
          <p:cNvPr id="9" name="TextBox 9">
            <a:extLst>
              <a:ext uri="{FF2B5EF4-FFF2-40B4-BE49-F238E27FC236}">
                <a16:creationId xmlns:a16="http://schemas.microsoft.com/office/drawing/2014/main" id="{7F3EBA66-B717-45AE-BD7C-A6232E42A40F}"/>
              </a:ext>
            </a:extLst>
          </p:cNvPr>
          <p:cNvSpPr txBox="1"/>
          <p:nvPr/>
        </p:nvSpPr>
        <p:spPr>
          <a:xfrm>
            <a:off x="7875838" y="6111170"/>
            <a:ext cx="1966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ea typeface="ヒラギノ角ゴ Pro W3"/>
              </a:rPr>
              <a:t>Har </a:t>
            </a:r>
            <a:r>
              <a:rPr lang="en-GB" err="1">
                <a:latin typeface="Arial"/>
                <a:ea typeface="ヒラギノ角ゴ Pro W3"/>
              </a:rPr>
              <a:t>tilgjengelig</a:t>
            </a:r>
            <a:endParaRPr lang="nb-NO" err="1"/>
          </a:p>
        </p:txBody>
      </p:sp>
    </p:spTree>
    <p:extLst>
      <p:ext uri="{BB962C8B-B14F-4D97-AF65-F5344CB8AC3E}">
        <p14:creationId xmlns:p14="http://schemas.microsoft.com/office/powerpoint/2010/main" val="497055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6787C34-1783-4DBD-8B43-8E51857E221E}"/>
              </a:ext>
            </a:extLst>
          </p:cNvPr>
          <p:cNvSpPr>
            <a:spLocks noGrp="1"/>
          </p:cNvSpPr>
          <p:nvPr>
            <p:ph idx="1"/>
          </p:nvPr>
        </p:nvSpPr>
        <p:spPr>
          <a:xfrm>
            <a:off x="4447308" y="591344"/>
            <a:ext cx="6906491" cy="5585619"/>
          </a:xfrm>
        </p:spPr>
        <p:txBody>
          <a:bodyPr anchor="ctr">
            <a:normAutofit/>
          </a:bodyPr>
          <a:lstStyle/>
          <a:p>
            <a:pPr marL="0" indent="0">
              <a:buNone/>
            </a:pPr>
            <a:r>
              <a:rPr lang="nb-NO" sz="3000" i="1" dirty="0">
                <a:cs typeface="Arial"/>
              </a:rPr>
              <a:t>Har veldig liten og dårlig pc-skjerm/</a:t>
            </a:r>
            <a:r>
              <a:rPr lang="nb-NO" sz="3000" i="1" dirty="0" err="1">
                <a:cs typeface="Arial"/>
              </a:rPr>
              <a:t>laptop</a:t>
            </a:r>
            <a:r>
              <a:rPr lang="nb-NO" sz="3000" i="1" dirty="0">
                <a:cs typeface="Arial"/>
              </a:rPr>
              <a:t>. Det var veldig slitsomt å lese og skrive på dårlig </a:t>
            </a:r>
            <a:r>
              <a:rPr lang="nb-NO" sz="3000" i="1" dirty="0" err="1">
                <a:cs typeface="Arial"/>
              </a:rPr>
              <a:t>och</a:t>
            </a:r>
            <a:r>
              <a:rPr lang="nb-NO" sz="3000" i="1" dirty="0">
                <a:cs typeface="Arial"/>
              </a:rPr>
              <a:t> liten skjerm i 6 h 45 min, det blir dårlig ergonomi og slitsom for øyne. De med to skjermer eller store og gode skjermer for en stor fordel. Det ble vanskelig og tok lenger tid med tekstbehandlingen på liten skjerm.</a:t>
            </a:r>
            <a:endParaRPr lang="en-US" sz="3000" i="1" dirty="0">
              <a:cs typeface="Arial"/>
            </a:endParaRPr>
          </a:p>
        </p:txBody>
      </p:sp>
    </p:spTree>
    <p:extLst>
      <p:ext uri="{BB962C8B-B14F-4D97-AF65-F5344CB8AC3E}">
        <p14:creationId xmlns:p14="http://schemas.microsoft.com/office/powerpoint/2010/main" val="2455630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2514-43C1-450F-AF23-3EA9F13A329F}"/>
              </a:ext>
            </a:extLst>
          </p:cNvPr>
          <p:cNvSpPr>
            <a:spLocks noGrp="1"/>
          </p:cNvSpPr>
          <p:nvPr>
            <p:ph type="title"/>
          </p:nvPr>
        </p:nvSpPr>
        <p:spPr>
          <a:xfrm>
            <a:off x="2253641" y="859077"/>
            <a:ext cx="7696200" cy="1143000"/>
          </a:xfrm>
        </p:spPr>
        <p:txBody>
          <a:bodyPr/>
          <a:lstStyle/>
          <a:p>
            <a:r>
              <a:rPr lang="en-US" err="1"/>
              <a:t>Egnet</a:t>
            </a:r>
            <a:r>
              <a:rPr lang="en-US"/>
              <a:t> </a:t>
            </a:r>
            <a:r>
              <a:rPr lang="en-US" err="1"/>
              <a:t>arbeidsplass</a:t>
            </a:r>
          </a:p>
        </p:txBody>
      </p:sp>
      <p:pic>
        <p:nvPicPr>
          <p:cNvPr id="3" name="Picture 3" descr="A picture containing chart&#10;&#10;Description automatically generated">
            <a:extLst>
              <a:ext uri="{FF2B5EF4-FFF2-40B4-BE49-F238E27FC236}">
                <a16:creationId xmlns:a16="http://schemas.microsoft.com/office/drawing/2014/main" id="{0558700B-0F25-4BA2-ADAF-A87A6D35A2F7}"/>
              </a:ext>
            </a:extLst>
          </p:cNvPr>
          <p:cNvPicPr>
            <a:picLocks noChangeAspect="1"/>
          </p:cNvPicPr>
          <p:nvPr/>
        </p:nvPicPr>
        <p:blipFill>
          <a:blip r:embed="rId3"/>
          <a:stretch>
            <a:fillRect/>
          </a:stretch>
        </p:blipFill>
        <p:spPr>
          <a:xfrm>
            <a:off x="1519825" y="2224621"/>
            <a:ext cx="9152350" cy="3182417"/>
          </a:xfrm>
          <a:prstGeom prst="rect">
            <a:avLst/>
          </a:prstGeom>
        </p:spPr>
      </p:pic>
      <p:sp>
        <p:nvSpPr>
          <p:cNvPr id="5" name="TextBox 2">
            <a:extLst>
              <a:ext uri="{FF2B5EF4-FFF2-40B4-BE49-F238E27FC236}">
                <a16:creationId xmlns:a16="http://schemas.microsoft.com/office/drawing/2014/main" id="{B6324733-1F1D-43AD-9029-936E34D170EE}"/>
              </a:ext>
            </a:extLst>
          </p:cNvPr>
          <p:cNvSpPr txBox="1"/>
          <p:nvPr/>
        </p:nvSpPr>
        <p:spPr>
          <a:xfrm>
            <a:off x="2591404" y="5695536"/>
            <a:ext cx="22673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ea typeface="ヒラギノ角ゴ Pro W3"/>
              </a:rPr>
              <a:t>Ikke </a:t>
            </a:r>
            <a:r>
              <a:rPr lang="en-GB" err="1">
                <a:latin typeface="Arial"/>
                <a:ea typeface="ヒラギノ角ゴ Pro W3"/>
              </a:rPr>
              <a:t>egnet</a:t>
            </a:r>
            <a:r>
              <a:rPr lang="en-GB">
                <a:latin typeface="Arial"/>
                <a:ea typeface="ヒラギノ角ゴ Pro W3"/>
              </a:rPr>
              <a:t> </a:t>
            </a:r>
            <a:r>
              <a:rPr lang="en-GB" err="1">
                <a:latin typeface="Arial"/>
                <a:ea typeface="ヒラギノ角ゴ Pro W3"/>
              </a:rPr>
              <a:t>arbeidsplass</a:t>
            </a:r>
            <a:endParaRPr lang="nb-NO" err="1"/>
          </a:p>
        </p:txBody>
      </p:sp>
      <p:sp>
        <p:nvSpPr>
          <p:cNvPr id="7" name="TextBox 8">
            <a:extLst>
              <a:ext uri="{FF2B5EF4-FFF2-40B4-BE49-F238E27FC236}">
                <a16:creationId xmlns:a16="http://schemas.microsoft.com/office/drawing/2014/main" id="{30FD550B-B90C-4709-A0D7-7D791DBB532D}"/>
              </a:ext>
            </a:extLst>
          </p:cNvPr>
          <p:cNvSpPr txBox="1"/>
          <p:nvPr/>
        </p:nvSpPr>
        <p:spPr>
          <a:xfrm>
            <a:off x="5237426" y="5695535"/>
            <a:ext cx="19668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ea typeface="ヒラギノ角ゴ Pro W3"/>
              </a:rPr>
              <a:t>Ikke </a:t>
            </a:r>
            <a:r>
              <a:rPr lang="en-GB" err="1">
                <a:latin typeface="Arial"/>
                <a:ea typeface="ヒラギノ角ゴ Pro W3"/>
              </a:rPr>
              <a:t>fullt</a:t>
            </a:r>
            <a:r>
              <a:rPr lang="en-GB">
                <a:latin typeface="Arial"/>
                <a:ea typeface="ヒラギノ角ゴ Pro W3"/>
              </a:rPr>
              <a:t> </a:t>
            </a:r>
            <a:r>
              <a:rPr lang="en-GB" err="1">
                <a:latin typeface="Arial"/>
                <a:ea typeface="ヒラギノ角ゴ Pro W3"/>
              </a:rPr>
              <a:t>egnet</a:t>
            </a:r>
            <a:r>
              <a:rPr lang="en-GB">
                <a:latin typeface="Arial"/>
                <a:ea typeface="ヒラギノ角ゴ Pro W3"/>
              </a:rPr>
              <a:t> </a:t>
            </a:r>
            <a:r>
              <a:rPr lang="en-GB" err="1">
                <a:latin typeface="Arial"/>
                <a:ea typeface="ヒラギノ角ゴ Pro W3"/>
              </a:rPr>
              <a:t>arbeidsplass</a:t>
            </a:r>
            <a:endParaRPr lang="nb-NO" err="1"/>
          </a:p>
        </p:txBody>
      </p:sp>
      <p:sp>
        <p:nvSpPr>
          <p:cNvPr id="9" name="TextBox 9">
            <a:extLst>
              <a:ext uri="{FF2B5EF4-FFF2-40B4-BE49-F238E27FC236}">
                <a16:creationId xmlns:a16="http://schemas.microsoft.com/office/drawing/2014/main" id="{2B3A36DC-F491-45CD-9111-39A9CCCD3A47}"/>
              </a:ext>
            </a:extLst>
          </p:cNvPr>
          <p:cNvSpPr txBox="1"/>
          <p:nvPr/>
        </p:nvSpPr>
        <p:spPr>
          <a:xfrm>
            <a:off x="7863963" y="5695535"/>
            <a:ext cx="19668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err="1">
                <a:latin typeface="Arial"/>
                <a:ea typeface="ヒラギノ角ゴ Pro W3"/>
              </a:rPr>
              <a:t>Egnet</a:t>
            </a:r>
            <a:r>
              <a:rPr lang="en-GB">
                <a:latin typeface="Arial"/>
                <a:ea typeface="ヒラギノ角ゴ Pro W3"/>
              </a:rPr>
              <a:t> </a:t>
            </a:r>
            <a:r>
              <a:rPr lang="en-GB" err="1">
                <a:latin typeface="Arial"/>
                <a:ea typeface="ヒラギノ角ゴ Pro W3"/>
              </a:rPr>
              <a:t>arbeidsplass</a:t>
            </a:r>
            <a:endParaRPr lang="nb-NO" err="1"/>
          </a:p>
        </p:txBody>
      </p:sp>
    </p:spTree>
    <p:extLst>
      <p:ext uri="{BB962C8B-B14F-4D97-AF65-F5344CB8AC3E}">
        <p14:creationId xmlns:p14="http://schemas.microsoft.com/office/powerpoint/2010/main" val="2089489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8F30ACC-8A0F-4BD6-8F20-A8C269EC59D4}"/>
              </a:ext>
            </a:extLst>
          </p:cNvPr>
          <p:cNvSpPr>
            <a:spLocks noGrp="1"/>
          </p:cNvSpPr>
          <p:nvPr>
            <p:ph idx="1"/>
          </p:nvPr>
        </p:nvSpPr>
        <p:spPr>
          <a:xfrm>
            <a:off x="4447308" y="591344"/>
            <a:ext cx="6906491" cy="5585619"/>
          </a:xfrm>
        </p:spPr>
        <p:txBody>
          <a:bodyPr anchor="ctr">
            <a:normAutofit/>
          </a:bodyPr>
          <a:lstStyle/>
          <a:p>
            <a:pPr marL="0" indent="0">
              <a:buNone/>
            </a:pPr>
            <a:r>
              <a:rPr lang="nb-NO" sz="3600" i="1" dirty="0">
                <a:ea typeface="+mn-lt"/>
                <a:cs typeface="+mn-lt"/>
              </a:rPr>
              <a:t>Naboen drev med motorsag under hele eksamen.</a:t>
            </a:r>
            <a:endParaRPr lang="en-US" sz="3600" i="1" dirty="0">
              <a:ea typeface="+mn-lt"/>
              <a:cs typeface="+mn-lt"/>
            </a:endParaRPr>
          </a:p>
        </p:txBody>
      </p:sp>
    </p:spTree>
    <p:extLst>
      <p:ext uri="{BB962C8B-B14F-4D97-AF65-F5344CB8AC3E}">
        <p14:creationId xmlns:p14="http://schemas.microsoft.com/office/powerpoint/2010/main" val="4210059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9780D3-5BA2-4B4A-967F-B90BF43CA4A5}"/>
              </a:ext>
            </a:extLst>
          </p:cNvPr>
          <p:cNvSpPr>
            <a:spLocks noGrp="1"/>
          </p:cNvSpPr>
          <p:nvPr>
            <p:ph type="title"/>
          </p:nvPr>
        </p:nvSpPr>
        <p:spPr>
          <a:xfrm>
            <a:off x="2247900" y="794657"/>
            <a:ext cx="7696200" cy="1143000"/>
          </a:xfrm>
        </p:spPr>
        <p:txBody>
          <a:bodyPr/>
          <a:lstStyle/>
          <a:p>
            <a:r>
              <a:rPr lang="nb-NO" dirty="0" smtClean="0"/>
              <a:t>Noen anbefalinger</a:t>
            </a:r>
            <a:endParaRPr lang="nb-NO" dirty="0"/>
          </a:p>
        </p:txBody>
      </p:sp>
      <p:sp>
        <p:nvSpPr>
          <p:cNvPr id="3" name="Plassholder for innhold 2">
            <a:extLst>
              <a:ext uri="{FF2B5EF4-FFF2-40B4-BE49-F238E27FC236}">
                <a16:creationId xmlns:a16="http://schemas.microsoft.com/office/drawing/2014/main" id="{01195484-0F48-2643-AEF0-ADF26DDE9F92}"/>
              </a:ext>
            </a:extLst>
          </p:cNvPr>
          <p:cNvSpPr>
            <a:spLocks noGrp="1"/>
          </p:cNvSpPr>
          <p:nvPr>
            <p:ph idx="1"/>
          </p:nvPr>
        </p:nvSpPr>
        <p:spPr>
          <a:xfrm>
            <a:off x="2247900" y="2024743"/>
            <a:ext cx="7696200" cy="4114800"/>
          </a:xfrm>
        </p:spPr>
        <p:txBody>
          <a:bodyPr/>
          <a:lstStyle/>
          <a:p>
            <a:r>
              <a:rPr lang="nb-NO" dirty="0"/>
              <a:t>Oppgaver som forhindrer </a:t>
            </a:r>
            <a:r>
              <a:rPr lang="nb-NO" dirty="0" smtClean="0"/>
              <a:t>juks</a:t>
            </a:r>
          </a:p>
          <a:p>
            <a:r>
              <a:rPr lang="nb-NO" dirty="0" smtClean="0"/>
              <a:t>God </a:t>
            </a:r>
            <a:r>
              <a:rPr lang="nb-NO" dirty="0"/>
              <a:t>informasjon i forkant</a:t>
            </a:r>
          </a:p>
          <a:p>
            <a:r>
              <a:rPr lang="nb-NO" dirty="0" smtClean="0"/>
              <a:t>Steder </a:t>
            </a:r>
            <a:r>
              <a:rPr lang="nb-NO" dirty="0"/>
              <a:t>tilgjengelig for eksamensgjennomføring</a:t>
            </a:r>
          </a:p>
          <a:p>
            <a:r>
              <a:rPr lang="nb-NO" dirty="0" smtClean="0"/>
              <a:t>Påminnelse om plagiatkontroll</a:t>
            </a:r>
          </a:p>
          <a:p>
            <a:r>
              <a:rPr lang="nb-NO" dirty="0" smtClean="0"/>
              <a:t>Kreative digitale eksamener</a:t>
            </a:r>
            <a:endParaRPr lang="nb-NO"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1493" y="4091708"/>
            <a:ext cx="4823276" cy="2766291"/>
          </a:xfrm>
          <a:prstGeom prst="rect">
            <a:avLst/>
          </a:prstGeom>
        </p:spPr>
      </p:pic>
    </p:spTree>
    <p:extLst>
      <p:ext uri="{BB962C8B-B14F-4D97-AF65-F5344CB8AC3E}">
        <p14:creationId xmlns:p14="http://schemas.microsoft.com/office/powerpoint/2010/main" val="52946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861</Words>
  <Application>Microsoft Office PowerPoint</Application>
  <PresentationFormat>Widescreen</PresentationFormat>
  <Paragraphs>220</Paragraphs>
  <Slides>18</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ＭＳ Ｐゴシック</vt:lpstr>
      <vt:lpstr>Arial</vt:lpstr>
      <vt:lpstr>Calibri</vt:lpstr>
      <vt:lpstr>Calibri Light</vt:lpstr>
      <vt:lpstr>Cambria</vt:lpstr>
      <vt:lpstr>Times New Roman</vt:lpstr>
      <vt:lpstr>ヒラギノ角ゴ Pro W3</vt:lpstr>
      <vt:lpstr>Office Theme</vt:lpstr>
      <vt:lpstr>PowerPoint Presentation</vt:lpstr>
      <vt:lpstr>1. Undersøkelse om hjemmeksamen vår 2020</vt:lpstr>
      <vt:lpstr>PowerPoint Presentation</vt:lpstr>
      <vt:lpstr>PowerPoint Presentation</vt:lpstr>
      <vt:lpstr>Teknisk utstyr</vt:lpstr>
      <vt:lpstr>PowerPoint Presentation</vt:lpstr>
      <vt:lpstr>Egnet arbeidsplass</vt:lpstr>
      <vt:lpstr>PowerPoint Presentation</vt:lpstr>
      <vt:lpstr>Noen anbefalinger</vt:lpstr>
      <vt:lpstr>2. Undersøkelse om digital undervisning (UiO)</vt:lpstr>
      <vt:lpstr>Living Conditions for Working (Studfor)</vt:lpstr>
      <vt:lpstr>Rating of Education Activities</vt:lpstr>
      <vt:lpstr>University Facilities Used</vt:lpstr>
      <vt:lpstr>Self reported Study Progression (Credits/Exams)</vt:lpstr>
      <vt:lpstr>Distractions</vt:lpstr>
      <vt:lpstr>Correlations between Variables (Questions)</vt:lpstr>
      <vt:lpstr>Isolasjon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Teaching for Law Students (May-June 2020)</dc:title>
  <dc:creator>Dan Uehara</dc:creator>
  <cp:lastModifiedBy>Anne Margit Tvenge</cp:lastModifiedBy>
  <cp:revision>13</cp:revision>
  <dcterms:created xsi:type="dcterms:W3CDTF">2020-10-23T06:10:41Z</dcterms:created>
  <dcterms:modified xsi:type="dcterms:W3CDTF">2020-10-28T10:52:25Z</dcterms:modified>
</cp:coreProperties>
</file>