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468" r:id="rId3"/>
    <p:sldId id="465" r:id="rId4"/>
    <p:sldId id="457" r:id="rId5"/>
    <p:sldId id="469" r:id="rId6"/>
    <p:sldId id="472" r:id="rId7"/>
    <p:sldId id="459" r:id="rId8"/>
    <p:sldId id="461" r:id="rId9"/>
  </p:sldIdLst>
  <p:sldSz cx="9144000" cy="5715000" type="screen16x10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361950" indent="9525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725488" indent="18891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087438" indent="28416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450975" indent="377825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8529" autoAdjust="0"/>
  </p:normalViewPr>
  <p:slideViewPr>
    <p:cSldViewPr showGuides="1">
      <p:cViewPr varScale="1">
        <p:scale>
          <a:sx n="40" d="100"/>
          <a:sy n="40" d="100"/>
        </p:scale>
        <p:origin x="1280" y="36"/>
      </p:cViewPr>
      <p:guideLst>
        <p:guide orient="horz" pos="180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FE8C2EB-7806-4375-9407-94978D9B4466}" type="datetime1">
              <a:rPr lang="nb-NO" altLang="nb-NO"/>
              <a:pPr/>
              <a:t>14.06.2022</a:t>
            </a:fld>
            <a:endParaRPr lang="nb-NO" alt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754FB85-38A4-4916-B9AE-8D273E0449BC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152250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44538"/>
            <a:ext cx="59563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17415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B38C766-51B5-4C03-8C96-D8888F326AD4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7464510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3619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7254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08743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45097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1814627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7552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40478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3403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38C766-51B5-4C03-8C96-D8888F326AD4}" type="slidenum">
              <a:rPr lang="en-US" altLang="nb-NO" smtClean="0"/>
              <a:pPr/>
              <a:t>2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399740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883155" y="1917128"/>
            <a:ext cx="7543800" cy="95250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83155" y="2857500"/>
            <a:ext cx="7543800" cy="14605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1736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6BFADD-E81E-44ED-94D3-96FF555E24CA}" type="datetime1">
              <a:rPr lang="nb-NO" altLang="nb-NO" smtClean="0"/>
              <a:t>14.06.2022</a:t>
            </a:fld>
            <a:endParaRPr lang="nb-NO" alt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8E678D-CCAA-40F9-A51E-A97B9FF1EAAD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370034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2"/>
            <a:ext cx="7772400" cy="1250155"/>
          </a:xfrm>
        </p:spPr>
        <p:txBody>
          <a:bodyPr anchor="b"/>
          <a:lstStyle>
            <a:lvl1pPr marL="0" indent="0">
              <a:buNone/>
              <a:defRPr sz="1600"/>
            </a:lvl1pPr>
            <a:lvl2pPr marL="362925" indent="0">
              <a:buNone/>
              <a:defRPr sz="1400"/>
            </a:lvl2pPr>
            <a:lvl3pPr marL="725851" indent="0">
              <a:buNone/>
              <a:defRPr sz="1300"/>
            </a:lvl3pPr>
            <a:lvl4pPr marL="1088776" indent="0">
              <a:buNone/>
              <a:defRPr sz="1100"/>
            </a:lvl4pPr>
            <a:lvl5pPr marL="1451701" indent="0">
              <a:buNone/>
              <a:defRPr sz="1100"/>
            </a:lvl5pPr>
            <a:lvl6pPr marL="1814627" indent="0">
              <a:buNone/>
              <a:defRPr sz="1100"/>
            </a:lvl6pPr>
            <a:lvl7pPr marL="2177552" indent="0">
              <a:buNone/>
              <a:defRPr sz="1100"/>
            </a:lvl7pPr>
            <a:lvl8pPr marL="2540478" indent="0">
              <a:buNone/>
              <a:defRPr sz="1100"/>
            </a:lvl8pPr>
            <a:lvl9pPr marL="2903403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6417BF-0B28-4BDD-9DE3-BA02D06306DC}" type="datetime1">
              <a:rPr lang="nb-NO" altLang="nb-NO" smtClean="0"/>
              <a:t>14.06.2022</a:t>
            </a:fld>
            <a:endParaRPr lang="nb-NO" alt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5E08F0-FCF3-4C15-A990-A610EBA95503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60101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51000"/>
            <a:ext cx="3771900" cy="3429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51000"/>
            <a:ext cx="3771900" cy="3429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5A3D68-C32B-4B5D-B99D-4A19A7C41462}" type="datetime1">
              <a:rPr lang="nb-NO" altLang="nb-NO" smtClean="0"/>
              <a:t>14.06.2022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88D48-6467-41DA-B560-4CC2BBDC1818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69385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279260"/>
            <a:ext cx="4040188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925" indent="0">
              <a:buNone/>
              <a:defRPr sz="1600" b="1"/>
            </a:lvl2pPr>
            <a:lvl3pPr marL="725851" indent="0">
              <a:buNone/>
              <a:defRPr sz="1400" b="1"/>
            </a:lvl3pPr>
            <a:lvl4pPr marL="1088776" indent="0">
              <a:buNone/>
              <a:defRPr sz="1300" b="1"/>
            </a:lvl4pPr>
            <a:lvl5pPr marL="1451701" indent="0">
              <a:buNone/>
              <a:defRPr sz="1300" b="1"/>
            </a:lvl5pPr>
            <a:lvl6pPr marL="1814627" indent="0">
              <a:buNone/>
              <a:defRPr sz="1300" b="1"/>
            </a:lvl6pPr>
            <a:lvl7pPr marL="2177552" indent="0">
              <a:buNone/>
              <a:defRPr sz="1300" b="1"/>
            </a:lvl7pPr>
            <a:lvl8pPr marL="2540478" indent="0">
              <a:buNone/>
              <a:defRPr sz="1300" b="1"/>
            </a:lvl8pPr>
            <a:lvl9pPr marL="2903403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812397"/>
            <a:ext cx="4040188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0"/>
            <a:ext cx="4041775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925" indent="0">
              <a:buNone/>
              <a:defRPr sz="1600" b="1"/>
            </a:lvl2pPr>
            <a:lvl3pPr marL="725851" indent="0">
              <a:buNone/>
              <a:defRPr sz="1400" b="1"/>
            </a:lvl3pPr>
            <a:lvl4pPr marL="1088776" indent="0">
              <a:buNone/>
              <a:defRPr sz="1300" b="1"/>
            </a:lvl4pPr>
            <a:lvl5pPr marL="1451701" indent="0">
              <a:buNone/>
              <a:defRPr sz="1300" b="1"/>
            </a:lvl5pPr>
            <a:lvl6pPr marL="1814627" indent="0">
              <a:buNone/>
              <a:defRPr sz="1300" b="1"/>
            </a:lvl6pPr>
            <a:lvl7pPr marL="2177552" indent="0">
              <a:buNone/>
              <a:defRPr sz="1300" b="1"/>
            </a:lvl7pPr>
            <a:lvl8pPr marL="2540478" indent="0">
              <a:buNone/>
              <a:defRPr sz="1300" b="1"/>
            </a:lvl8pPr>
            <a:lvl9pPr marL="2903403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7"/>
            <a:ext cx="4041775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BD49E9-152F-4B91-862D-DCFD7E4C1511}" type="datetime1">
              <a:rPr lang="nb-NO" altLang="nb-NO" smtClean="0"/>
              <a:t>14.06.2022</a:t>
            </a:fld>
            <a:endParaRPr lang="nb-NO" altLang="nb-NO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60EEE2-4F3B-41ED-A049-EB8AEF784DF1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37123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4DB718-7118-4BC3-AAEF-11A0D9DD0462}" type="datetime1">
              <a:rPr lang="nb-NO" altLang="nb-NO" smtClean="0"/>
              <a:t>14.06.2022</a:t>
            </a:fld>
            <a:endParaRPr lang="nb-NO" altLang="nb-NO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38EA8A-A6B1-4F02-B486-6C37CBE64476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699446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A126D-E919-428D-9DAB-F87CBF83FCB7}" type="datetime1">
              <a:rPr lang="nb-NO" altLang="nb-NO" smtClean="0"/>
              <a:t>14.06.2022</a:t>
            </a:fld>
            <a:endParaRPr lang="nb-NO" altLang="nb-NO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C60B1-BBBB-4737-8DDB-318EB2F067EC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00506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7"/>
            <a:ext cx="3008313" cy="3909219"/>
          </a:xfrm>
        </p:spPr>
        <p:txBody>
          <a:bodyPr/>
          <a:lstStyle>
            <a:lvl1pPr marL="0" indent="0">
              <a:buNone/>
              <a:defRPr sz="1100"/>
            </a:lvl1pPr>
            <a:lvl2pPr marL="362925" indent="0">
              <a:buNone/>
              <a:defRPr sz="1000"/>
            </a:lvl2pPr>
            <a:lvl3pPr marL="725851" indent="0">
              <a:buNone/>
              <a:defRPr sz="800"/>
            </a:lvl3pPr>
            <a:lvl4pPr marL="1088776" indent="0">
              <a:buNone/>
              <a:defRPr sz="700"/>
            </a:lvl4pPr>
            <a:lvl5pPr marL="1451701" indent="0">
              <a:buNone/>
              <a:defRPr sz="700"/>
            </a:lvl5pPr>
            <a:lvl6pPr marL="1814627" indent="0">
              <a:buNone/>
              <a:defRPr sz="700"/>
            </a:lvl6pPr>
            <a:lvl7pPr marL="2177552" indent="0">
              <a:buNone/>
              <a:defRPr sz="700"/>
            </a:lvl7pPr>
            <a:lvl8pPr marL="2540478" indent="0">
              <a:buNone/>
              <a:defRPr sz="700"/>
            </a:lvl8pPr>
            <a:lvl9pPr marL="2903403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A187B2-94CE-4765-A0C3-2ABC25DA10E3}" type="datetime1">
              <a:rPr lang="nb-NO" altLang="nb-NO" smtClean="0"/>
              <a:t>14.06.2022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58A47-43EE-45D6-9575-764BA2E1A5D7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66264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000501"/>
            <a:ext cx="5486400" cy="472281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510646"/>
            <a:ext cx="5486400" cy="3429000"/>
          </a:xfrm>
        </p:spPr>
        <p:txBody>
          <a:bodyPr/>
          <a:lstStyle>
            <a:lvl1pPr marL="0" indent="0">
              <a:buNone/>
              <a:defRPr sz="2500"/>
            </a:lvl1pPr>
            <a:lvl2pPr marL="362925" indent="0">
              <a:buNone/>
              <a:defRPr sz="2200"/>
            </a:lvl2pPr>
            <a:lvl3pPr marL="725851" indent="0">
              <a:buNone/>
              <a:defRPr sz="1900"/>
            </a:lvl3pPr>
            <a:lvl4pPr marL="1088776" indent="0">
              <a:buNone/>
              <a:defRPr sz="1600"/>
            </a:lvl4pPr>
            <a:lvl5pPr marL="1451701" indent="0">
              <a:buNone/>
              <a:defRPr sz="1600"/>
            </a:lvl5pPr>
            <a:lvl6pPr marL="1814627" indent="0">
              <a:buNone/>
              <a:defRPr sz="1600"/>
            </a:lvl6pPr>
            <a:lvl7pPr marL="2177552" indent="0">
              <a:buNone/>
              <a:defRPr sz="1600"/>
            </a:lvl7pPr>
            <a:lvl8pPr marL="2540478" indent="0">
              <a:buNone/>
              <a:defRPr sz="1600"/>
            </a:lvl8pPr>
            <a:lvl9pPr marL="2903403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4472782"/>
            <a:ext cx="5486400" cy="670719"/>
          </a:xfrm>
        </p:spPr>
        <p:txBody>
          <a:bodyPr/>
          <a:lstStyle>
            <a:lvl1pPr marL="0" indent="0">
              <a:buNone/>
              <a:defRPr sz="1100"/>
            </a:lvl1pPr>
            <a:lvl2pPr marL="362925" indent="0">
              <a:buNone/>
              <a:defRPr sz="1000"/>
            </a:lvl2pPr>
            <a:lvl3pPr marL="725851" indent="0">
              <a:buNone/>
              <a:defRPr sz="800"/>
            </a:lvl3pPr>
            <a:lvl4pPr marL="1088776" indent="0">
              <a:buNone/>
              <a:defRPr sz="700"/>
            </a:lvl4pPr>
            <a:lvl5pPr marL="1451701" indent="0">
              <a:buNone/>
              <a:defRPr sz="700"/>
            </a:lvl5pPr>
            <a:lvl6pPr marL="1814627" indent="0">
              <a:buNone/>
              <a:defRPr sz="700"/>
            </a:lvl6pPr>
            <a:lvl7pPr marL="2177552" indent="0">
              <a:buNone/>
              <a:defRPr sz="700"/>
            </a:lvl7pPr>
            <a:lvl8pPr marL="2540478" indent="0">
              <a:buNone/>
              <a:defRPr sz="700"/>
            </a:lvl8pPr>
            <a:lvl9pPr marL="2903403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CF32E5-A0BE-4040-9D6F-B616EF0E4C45}" type="datetime1">
              <a:rPr lang="nb-NO" altLang="nb-NO" smtClean="0"/>
              <a:t>14.06.2022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D1FD55-9448-4C78-A2C8-C87313B2CBEE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61049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08025"/>
            <a:ext cx="79216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585" tIns="36293" rIns="72585" bIns="362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51000"/>
            <a:ext cx="7924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/>
              <a:t>Edit Master text styles</a:t>
            </a:r>
          </a:p>
          <a:p>
            <a:pPr lvl="1"/>
            <a:r>
              <a:rPr lang="en-US" altLang="nb-NO"/>
              <a:t>Second level</a:t>
            </a:r>
          </a:p>
          <a:p>
            <a:pPr lvl="2"/>
            <a:r>
              <a:rPr lang="en-US" altLang="nb-NO"/>
              <a:t>Third level</a:t>
            </a:r>
          </a:p>
          <a:p>
            <a:pPr lvl="3"/>
            <a:r>
              <a:rPr lang="en-US" altLang="nb-NO"/>
              <a:t>Fourth level</a:t>
            </a:r>
          </a:p>
          <a:p>
            <a:pPr lvl="4"/>
            <a:r>
              <a:rPr lang="en-US" altLang="nb-NO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5334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00">
                <a:solidFill>
                  <a:schemeClr val="bg2"/>
                </a:solidFill>
              </a:defRPr>
            </a:lvl1pPr>
          </a:lstStyle>
          <a:p>
            <a:fld id="{AD64EFAB-8351-487E-9DC2-B9379890DAB2}" type="datetime1">
              <a:rPr lang="nb-NO" altLang="nb-NO" smtClean="0"/>
              <a:t>14.06.2022</a:t>
            </a:fld>
            <a:endParaRPr lang="nb-NO" altLang="nb-NO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18463" y="53340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00">
                <a:solidFill>
                  <a:schemeClr val="bg2"/>
                </a:solidFill>
              </a:defRPr>
            </a:lvl1pPr>
          </a:lstStyle>
          <a:p>
            <a:fld id="{A615D73A-85D6-4665-8960-6C4C203A3F4C}" type="slidenum">
              <a:rPr lang="en-US" altLang="nb-NO"/>
              <a:pPr/>
              <a:t>‹#›</a:t>
            </a:fld>
            <a:endParaRPr lang="en-US" altLang="nb-NO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8" y="121196"/>
            <a:ext cx="1835738" cy="3532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362925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725851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088776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451701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271463" indent="-271463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88963" indent="-225425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  <a:cs typeface="+mn-cs"/>
        </a:defRPr>
      </a:lvl2pPr>
      <a:lvl3pPr marL="906463" indent="-180975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270000" indent="-180975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631950" indent="-180975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5pPr>
      <a:lvl6pPr marL="1996089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6pPr>
      <a:lvl7pPr marL="2359015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7pPr>
      <a:lvl8pPr marL="2721940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8pPr>
      <a:lvl9pPr marL="3084866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925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851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776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701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627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7552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40478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3403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-int.uio.no/for-ansatte/enhetssider/jus/administrative-prosjekter/valgemneprosess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-int.uio.no/for-ansatte/enhetssider/jus/administrative-prosjekter/valgemneprosess/dokumenter/oppnevning_fase2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1853" y="1921396"/>
            <a:ext cx="7543800" cy="372740"/>
          </a:xfrm>
        </p:spPr>
        <p:txBody>
          <a:bodyPr/>
          <a:lstStyle/>
          <a:p>
            <a:pPr algn="ctr"/>
            <a:r>
              <a:rPr lang="en-US" altLang="nb-NO" b="0" dirty="0">
                <a:solidFill>
                  <a:schemeClr val="bg2"/>
                </a:solidFill>
                <a:latin typeface="+mn-lt"/>
              </a:rPr>
              <a:t>PMR 14. </a:t>
            </a:r>
            <a:r>
              <a:rPr lang="en-US" altLang="nb-NO" b="0" dirty="0" err="1">
                <a:solidFill>
                  <a:schemeClr val="bg2"/>
                </a:solidFill>
                <a:latin typeface="+mn-lt"/>
              </a:rPr>
              <a:t>juni</a:t>
            </a:r>
            <a:r>
              <a:rPr lang="en-US" altLang="nb-NO" b="0" dirty="0">
                <a:solidFill>
                  <a:schemeClr val="bg2"/>
                </a:solidFill>
                <a:latin typeface="+mn-lt"/>
              </a:rPr>
              <a:t> 2022</a:t>
            </a:r>
            <a:endParaRPr lang="nb-NO" altLang="nb-NO" b="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82650" y="2641476"/>
            <a:ext cx="7543800" cy="1676524"/>
          </a:xfrm>
        </p:spPr>
        <p:txBody>
          <a:bodyPr/>
          <a:lstStyle/>
          <a:p>
            <a:pPr algn="ctr" eaLnBrk="1" hangingPunct="1"/>
            <a:r>
              <a:rPr lang="en-US" altLang="nb-NO" sz="3200" dirty="0" err="1">
                <a:solidFill>
                  <a:srgbClr val="C00000"/>
                </a:solidFill>
              </a:rPr>
              <a:t>Valgemneprosessen</a:t>
            </a:r>
            <a:endParaRPr lang="en-US" altLang="nb-NO" sz="3200" dirty="0">
              <a:solidFill>
                <a:srgbClr val="C00000"/>
              </a:solidFill>
            </a:endParaRPr>
          </a:p>
          <a:p>
            <a:pPr algn="ctr"/>
            <a:endParaRPr lang="en-US" altLang="nb-NO" sz="1600" dirty="0">
              <a:solidFill>
                <a:srgbClr val="C00000"/>
              </a:solidFill>
            </a:endParaRPr>
          </a:p>
          <a:p>
            <a:pPr algn="ctr"/>
            <a:r>
              <a:rPr lang="en-US" altLang="nb-NO" sz="1600" dirty="0">
                <a:solidFill>
                  <a:srgbClr val="C00000"/>
                </a:solidFill>
              </a:rPr>
              <a:t>Marianne Jenum Hotvedt</a:t>
            </a:r>
          </a:p>
          <a:p>
            <a:pPr algn="ctr"/>
            <a:r>
              <a:rPr lang="en-US" altLang="nb-NO" sz="1600" dirty="0" err="1">
                <a:solidFill>
                  <a:srgbClr val="C00000"/>
                </a:solidFill>
              </a:rPr>
              <a:t>studiedekan</a:t>
            </a:r>
            <a:endParaRPr lang="en-US" altLang="nb-NO" sz="1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58D212-B71E-44A2-8C3E-4BDF09FEE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Minner om…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AC287AC-0C23-40A1-8F16-2667642DD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824" y="1662113"/>
            <a:ext cx="8277671" cy="3726780"/>
          </a:xfrm>
        </p:spPr>
        <p:txBody>
          <a:bodyPr/>
          <a:lstStyle/>
          <a:p>
            <a:pPr marL="0" indent="0" algn="l" fontAlgn="base">
              <a:buNone/>
            </a:pPr>
            <a:r>
              <a:rPr lang="nb-NO" sz="1800" dirty="0">
                <a:solidFill>
                  <a:srgbClr val="444444"/>
                </a:solidFill>
                <a:latin typeface="Arial" panose="020B0604020202020204" pitchFamily="34" charset="0"/>
              </a:rPr>
              <a:t>Det skal være valgfritt for studentene å ta profil eller ikke!</a:t>
            </a:r>
          </a:p>
          <a:p>
            <a:pPr marL="0" indent="0" algn="l" fontAlgn="base">
              <a:buNone/>
            </a:pPr>
            <a:endParaRPr lang="nb-NO" sz="1800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0" indent="0" algn="l" fontAlgn="base">
              <a:buNone/>
            </a:pPr>
            <a:r>
              <a:rPr lang="nb-NO" sz="1800" dirty="0">
                <a:solidFill>
                  <a:srgbClr val="444444"/>
                </a:solidFill>
                <a:latin typeface="Arial" panose="020B0604020202020204" pitchFamily="34" charset="0"/>
              </a:rPr>
              <a:t>Fordeler ved en profilordning: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nb-NO" sz="1800" dirty="0">
                <a:solidFill>
                  <a:srgbClr val="444444"/>
                </a:solidFill>
                <a:latin typeface="Arial" panose="020B0604020202020204" pitchFamily="34" charset="0"/>
              </a:rPr>
              <a:t>Veiledning for studenter i valg av emner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nb-NO" sz="1800" dirty="0">
                <a:solidFill>
                  <a:srgbClr val="444444"/>
                </a:solidFill>
                <a:latin typeface="Arial" panose="020B0604020202020204" pitchFamily="34" charset="0"/>
              </a:rPr>
              <a:t>Kontaktpunkt mellom studenter og fagmiljø(er)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1800" dirty="0">
                <a:solidFill>
                  <a:srgbClr val="444444"/>
                </a:solidFill>
                <a:latin typeface="Arial" panose="020B0604020202020204" pitchFamily="34" charset="0"/>
              </a:rPr>
              <a:t>Intern struktur for </a:t>
            </a:r>
            <a:r>
              <a:rPr lang="nb-NO" sz="1800" b="1" dirty="0">
                <a:solidFill>
                  <a:srgbClr val="C00000"/>
                </a:solidFill>
                <a:latin typeface="Arial" panose="020B0604020202020204" pitchFamily="34" charset="0"/>
              </a:rPr>
              <a:t>samarbeid og utvikling av valgemner</a:t>
            </a:r>
          </a:p>
          <a:p>
            <a:pPr marL="0" indent="0" algn="l" fontAlgn="base">
              <a:buNone/>
            </a:pPr>
            <a:endParaRPr lang="nb-NO" sz="1800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nb-NO" sz="1800" dirty="0">
                <a:solidFill>
                  <a:srgbClr val="444444"/>
                </a:solidFill>
                <a:latin typeface="Arial" panose="020B0604020202020204" pitchFamily="34" charset="0"/>
              </a:rPr>
              <a:t>Totalantall emner ligger fast </a:t>
            </a:r>
          </a:p>
          <a:p>
            <a:r>
              <a:rPr lang="nb-NO" sz="1800" dirty="0">
                <a:solidFill>
                  <a:srgbClr val="444444"/>
                </a:solidFill>
                <a:latin typeface="Arial" panose="020B0604020202020204" pitchFamily="34" charset="0"/>
              </a:rPr>
              <a:t>Ved samordning/nedleggelse = </a:t>
            </a:r>
            <a:r>
              <a:rPr lang="nb-NO" sz="1800" b="1" dirty="0">
                <a:solidFill>
                  <a:srgbClr val="C00000"/>
                </a:solidFill>
                <a:latin typeface="Arial" panose="020B0604020202020204" pitchFamily="34" charset="0"/>
              </a:rPr>
              <a:t>rom for fornyelse!</a:t>
            </a:r>
            <a:r>
              <a:rPr lang="nb-NO" sz="16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endParaRPr lang="nb-NO" sz="1600" b="1" dirty="0">
              <a:solidFill>
                <a:srgbClr val="C00000"/>
              </a:solidFill>
            </a:endParaRPr>
          </a:p>
          <a:p>
            <a:pPr marL="0" indent="0" algn="l" fontAlgn="base">
              <a:buNone/>
            </a:pPr>
            <a:endParaRPr lang="nb-NO" sz="1800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0" indent="0" algn="l" fontAlgn="base">
              <a:buNone/>
            </a:pPr>
            <a:r>
              <a:rPr lang="nb-NO" sz="1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En desentralisert, i hovedsak muntlig prosess: Nå i fase 2</a:t>
            </a:r>
          </a:p>
          <a:p>
            <a:pPr marL="0" indent="0">
              <a:buNone/>
            </a:pPr>
            <a:r>
              <a:rPr lang="nb-NO" sz="1800" dirty="0">
                <a:hlinkClick r:id="rId2"/>
              </a:rPr>
              <a:t>Valgemneprosessen 2022 - For ansatte - Universitetet i Oslo (uio.no)</a:t>
            </a:r>
            <a:endParaRPr lang="nb-NO" sz="1800" dirty="0"/>
          </a:p>
          <a:p>
            <a:pPr marL="0" indent="0">
              <a:buNone/>
            </a:pPr>
            <a:endParaRPr lang="nb-NO" sz="18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0" indent="0" algn="l" fontAlgn="base">
              <a:buNone/>
            </a:pPr>
            <a:endParaRPr lang="nb-NO" sz="1800" dirty="0">
              <a:solidFill>
                <a:srgbClr val="444444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709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58D212-B71E-44A2-8C3E-4BDF09FEE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Fase 1: Profilforslagene (foreløpige navn)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AC287AC-0C23-40A1-8F16-2667642DD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51000"/>
            <a:ext cx="7924800" cy="3942804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Selskap, transaksjon og finans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Ressursforvaltning, bærekraft og miljø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Konflikthåndtering og prosess, tvist og straff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Jus og teknologi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Marked, innovasjon og konkurranse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Individvern, rettsstat og velferd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b-NO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Folkerettslige plikter og strukturer 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b-NO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Med særlig vekt på internasjonale menneskerettigheter, krigens folkerett og internasjonal strafferett</a:t>
            </a:r>
            <a:r>
              <a:rPr lang="nb-NO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b-NO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b-NO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NB: Fleksible profiler – </a:t>
            </a:r>
            <a:r>
              <a:rPr lang="nb-NO" sz="1800" dirty="0">
                <a:ea typeface="Calibri" panose="020F0502020204030204" pitchFamily="34" charset="0"/>
                <a:cs typeface="Times New Roman" panose="02020603050405020304" pitchFamily="18" charset="0"/>
              </a:rPr>
              <a:t>noen emner i flere profiler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b-NO" sz="1800" dirty="0">
                <a:ea typeface="Calibri" panose="020F0502020204030204" pitchFamily="34" charset="0"/>
                <a:cs typeface="Times New Roman" panose="02020603050405020304" pitchFamily="18" charset="0"/>
              </a:rPr>
              <a:t>I tillegg: metode-, praksis- og </a:t>
            </a:r>
            <a:r>
              <a:rPr lang="nb-NO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språkemner</a:t>
            </a:r>
            <a:endParaRPr lang="nb-NO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617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58D212-B71E-44A2-8C3E-4BDF09FEE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Fase 2: Nytt siden sist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AC287AC-0C23-40A1-8F16-2667642DD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51000"/>
            <a:ext cx="7924800" cy="3582764"/>
          </a:xfrm>
        </p:spPr>
        <p:txBody>
          <a:bodyPr/>
          <a:lstStyle/>
          <a:p>
            <a:pPr marL="0" indent="0" algn="l" fontAlgn="base">
              <a:buNone/>
            </a:pPr>
            <a:r>
              <a:rPr lang="nb-NO" sz="1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Komiteer for hver profil for fase 2: </a:t>
            </a:r>
            <a:r>
              <a:rPr lang="nb-NO" sz="1800" dirty="0">
                <a:hlinkClick r:id="rId2"/>
              </a:rPr>
              <a:t>oppnevning_fase2.pdf (uio.no)</a:t>
            </a:r>
            <a:endParaRPr lang="nb-NO" sz="18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r>
              <a:rPr lang="nb-NO" sz="1800" dirty="0">
                <a:solidFill>
                  <a:srgbClr val="444444"/>
                </a:solidFill>
                <a:latin typeface="Arial" panose="020B0604020202020204" pitchFamily="34" charset="0"/>
              </a:rPr>
              <a:t>Forankret på institutt </a:t>
            </a:r>
          </a:p>
          <a:p>
            <a:r>
              <a:rPr lang="nb-NO" sz="1800" dirty="0"/>
              <a:t>HUMR/ICTL/PIL/MARL/FINF (IKRS) representert</a:t>
            </a:r>
          </a:p>
          <a:p>
            <a:pPr marL="0" indent="0" algn="l" fontAlgn="base">
              <a:buNone/>
            </a:pPr>
            <a:endParaRPr lang="nb-NO" sz="18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0" indent="0" algn="l" fontAlgn="base">
              <a:buNone/>
            </a:pPr>
            <a:r>
              <a:rPr lang="nb-NO" sz="1800" dirty="0">
                <a:solidFill>
                  <a:srgbClr val="444444"/>
                </a:solidFill>
                <a:latin typeface="Arial" panose="020B0604020202020204" pitchFamily="34" charset="0"/>
              </a:rPr>
              <a:t>Arbeidsgruppe: Komiteledere, studiedekan og JSU</a:t>
            </a:r>
          </a:p>
          <a:p>
            <a:r>
              <a:rPr lang="nb-NO" sz="1800" dirty="0">
                <a:solidFill>
                  <a:srgbClr val="444444"/>
                </a:solidFill>
                <a:latin typeface="Arial" panose="020B0604020202020204" pitchFamily="34" charset="0"/>
              </a:rPr>
              <a:t>Koordinere arbeidet i komiteene</a:t>
            </a:r>
          </a:p>
          <a:p>
            <a:r>
              <a:rPr lang="nb-NO" sz="1800" dirty="0">
                <a:solidFill>
                  <a:srgbClr val="444444"/>
                </a:solidFill>
                <a:latin typeface="Arial" panose="020B0604020202020204" pitchFamily="34" charset="0"/>
              </a:rPr>
              <a:t>Overgripende spørsmål</a:t>
            </a:r>
          </a:p>
          <a:p>
            <a:pPr marL="0" indent="0">
              <a:buNone/>
            </a:pPr>
            <a:endParaRPr lang="nb-NO" sz="1800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nb-NO" sz="1800" dirty="0">
                <a:solidFill>
                  <a:srgbClr val="444444"/>
                </a:solidFill>
                <a:latin typeface="Arial" panose="020B0604020202020204" pitchFamily="34" charset="0"/>
              </a:rPr>
              <a:t>Fullstendig emneoversikt (anbefales!): </a:t>
            </a:r>
            <a:r>
              <a:rPr lang="nb-NO" sz="1800" b="1" dirty="0">
                <a:solidFill>
                  <a:srgbClr val="C00000"/>
                </a:solidFill>
                <a:latin typeface="Arial" panose="020B0604020202020204" pitchFamily="34" charset="0"/>
              </a:rPr>
              <a:t>Tallet er (56) 63! </a:t>
            </a:r>
          </a:p>
          <a:p>
            <a:pPr marL="0" indent="0" algn="l" fontAlgn="base">
              <a:buNone/>
            </a:pPr>
            <a:endParaRPr lang="nb-NO" sz="1800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0" indent="0" algn="l" fontAlgn="base">
              <a:buNone/>
            </a:pPr>
            <a:r>
              <a:rPr lang="nb-NO" sz="1800" dirty="0">
                <a:solidFill>
                  <a:srgbClr val="444444"/>
                </a:solidFill>
                <a:latin typeface="Arial" panose="020B0604020202020204" pitchFamily="34" charset="0"/>
              </a:rPr>
              <a:t>Dialogmøter for hver profil i uke 23 og 24</a:t>
            </a:r>
          </a:p>
        </p:txBody>
      </p:sp>
    </p:spTree>
    <p:extLst>
      <p:ext uri="{BB962C8B-B14F-4D97-AF65-F5344CB8AC3E}">
        <p14:creationId xmlns:p14="http://schemas.microsoft.com/office/powerpoint/2010/main" val="53971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58D212-B71E-44A2-8C3E-4BDF09FEE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Videre i fase 2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AC287AC-0C23-40A1-8F16-2667642DD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62113"/>
            <a:ext cx="7924800" cy="3582764"/>
          </a:xfrm>
        </p:spPr>
        <p:txBody>
          <a:bodyPr/>
          <a:lstStyle/>
          <a:p>
            <a:pPr marL="0" indent="0" algn="l" fontAlgn="base">
              <a:buNone/>
            </a:pPr>
            <a:r>
              <a:rPr lang="nb-NO" sz="1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Nettskjema for ønskede emner: klart før sommeren</a:t>
            </a:r>
          </a:p>
          <a:p>
            <a:r>
              <a:rPr lang="nb-NO" sz="1800" dirty="0">
                <a:solidFill>
                  <a:srgbClr val="444444"/>
                </a:solidFill>
                <a:latin typeface="Arial" panose="020B0604020202020204" pitchFamily="34" charset="0"/>
              </a:rPr>
              <a:t>Samme skjema for eksisterende og nye emner</a:t>
            </a:r>
          </a:p>
          <a:p>
            <a:r>
              <a:rPr lang="nb-NO" sz="1800" dirty="0">
                <a:solidFill>
                  <a:srgbClr val="444444"/>
                </a:solidFill>
                <a:latin typeface="Arial" panose="020B0604020202020204" pitchFamily="34" charset="0"/>
              </a:rPr>
              <a:t>Dialog med relevant profilkomite/andre i fagmiljøet i forkant</a:t>
            </a:r>
          </a:p>
          <a:p>
            <a:r>
              <a:rPr lang="nb-NO" sz="1800" b="1" dirty="0">
                <a:solidFill>
                  <a:srgbClr val="C00000"/>
                </a:solidFill>
                <a:latin typeface="Arial" panose="020B0604020202020204" pitchFamily="34" charset="0"/>
              </a:rPr>
              <a:t>NB: Kriteriene i Bekkedalrapporten s. 13 </a:t>
            </a:r>
          </a:p>
          <a:p>
            <a:r>
              <a:rPr lang="nb-NO" sz="1800" b="1" dirty="0">
                <a:solidFill>
                  <a:srgbClr val="C00000"/>
                </a:solidFill>
              </a:rPr>
              <a:t>Frist 31. august</a:t>
            </a:r>
          </a:p>
          <a:p>
            <a:pPr marL="0" indent="0" algn="l" fontAlgn="base">
              <a:buNone/>
            </a:pPr>
            <a:endParaRPr lang="nb-NO" sz="18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0" indent="0" algn="l" fontAlgn="base">
              <a:buNone/>
            </a:pPr>
            <a:r>
              <a:rPr lang="nb-NO" sz="1800" dirty="0">
                <a:solidFill>
                  <a:srgbClr val="444444"/>
                </a:solidFill>
                <a:latin typeface="Arial" panose="020B0604020202020204" pitchFamily="34" charset="0"/>
              </a:rPr>
              <a:t>Komiteene arbeider frem forslag til emnesammensetning i hver profil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nb-NO" sz="1800" dirty="0">
                <a:solidFill>
                  <a:srgbClr val="444444"/>
                </a:solidFill>
                <a:latin typeface="Arial" panose="020B0604020202020204" pitchFamily="34" charset="0"/>
              </a:rPr>
              <a:t>Frist i slutten av oktober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nb-NO" sz="1800" dirty="0">
                <a:solidFill>
                  <a:srgbClr val="444444"/>
                </a:solidFill>
                <a:latin typeface="Arial" panose="020B0604020202020204" pitchFamily="34" charset="0"/>
              </a:rPr>
              <a:t>Koordinering i arbeidsgruppen</a:t>
            </a:r>
            <a:endParaRPr lang="nb-NO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809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5009231-4D83-40D8-B44E-8F4DE9764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Kriteriene i Bekkedalrapporten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B8B08B4-AE5D-4839-BC0A-DA58EC0CDFE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sz="1600" dirty="0"/>
              <a:t>Gjennomføringsevne, realisme og tilgang på fagpersoner</a:t>
            </a:r>
          </a:p>
          <a:p>
            <a:r>
              <a:rPr lang="nb-NO" sz="1600" dirty="0"/>
              <a:t>Fagets betydning for en profil</a:t>
            </a:r>
          </a:p>
          <a:p>
            <a:r>
              <a:rPr lang="nb-NO" sz="1600" dirty="0"/>
              <a:t>Antall studenter (tall for eksamensmøtte eller begrunnet prognose)</a:t>
            </a:r>
          </a:p>
          <a:p>
            <a:r>
              <a:rPr lang="nb-NO" sz="1600" dirty="0"/>
              <a:t>Studentønsker </a:t>
            </a:r>
          </a:p>
          <a:p>
            <a:r>
              <a:rPr lang="nb-NO" sz="1600" dirty="0"/>
              <a:t>Betydning for sammensetning av internasjonal grad</a:t>
            </a:r>
          </a:p>
          <a:p>
            <a:r>
              <a:rPr lang="nb-NO" sz="1600" dirty="0"/>
              <a:t>Strategisk viktig for fakultetet: </a:t>
            </a:r>
            <a:r>
              <a:rPr lang="nb-NO" sz="1600" dirty="0" err="1"/>
              <a:t>feks</a:t>
            </a:r>
            <a:r>
              <a:rPr lang="nb-NO" sz="1600" dirty="0"/>
              <a:t> inngår i bestemte fakultets- eller forskningssatsinger, eller har en side til de obligatoriske fagene på studiet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7EB497E-7C68-4ECD-80E5-8981B2F163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sz="1600" dirty="0"/>
              <a:t>Samfunnsbehov </a:t>
            </a:r>
          </a:p>
          <a:p>
            <a:r>
              <a:rPr lang="nb-NO" sz="1600" dirty="0"/>
              <a:t>Pensumsituasjon og -kvalitet, pedagogiske planer og oppfølging, fornyelse, undervisningshistorikk</a:t>
            </a:r>
          </a:p>
          <a:p>
            <a:r>
              <a:rPr lang="nb-NO" sz="1600" dirty="0"/>
              <a:t>Annen evalueringsform enn skoleeksamen skal vektlegges ved avveining mellom fag eller ved spørsmål om opprettelse av nye fag</a:t>
            </a:r>
          </a:p>
          <a:p>
            <a:r>
              <a:rPr lang="nb-NO" sz="1600" dirty="0"/>
              <a:t>Ivaretakelse av kjønnsperspektiv og likestilling</a:t>
            </a:r>
          </a:p>
        </p:txBody>
      </p:sp>
    </p:spTree>
    <p:extLst>
      <p:ext uri="{BB962C8B-B14F-4D97-AF65-F5344CB8AC3E}">
        <p14:creationId xmlns:p14="http://schemas.microsoft.com/office/powerpoint/2010/main" val="46752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58D212-B71E-44A2-8C3E-4BDF09FEE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Fase 3: November – desember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AC287AC-0C23-40A1-8F16-2667642DD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51000"/>
            <a:ext cx="8130480" cy="3429000"/>
          </a:xfrm>
        </p:spPr>
        <p:txBody>
          <a:bodyPr/>
          <a:lstStyle/>
          <a:p>
            <a:pPr marL="0" indent="0">
              <a:buNone/>
            </a:pPr>
            <a:r>
              <a:rPr lang="nb-NO" sz="1800" dirty="0"/>
              <a:t>I-ledermøtet behandler komitéforslagene samlet</a:t>
            </a:r>
          </a:p>
          <a:p>
            <a:r>
              <a:rPr lang="nb-NO" sz="1800" dirty="0"/>
              <a:t>Forslag til samlet portefølje til PMR </a:t>
            </a:r>
          </a:p>
          <a:p>
            <a:endParaRPr lang="nb-NO" sz="1800" dirty="0"/>
          </a:p>
          <a:p>
            <a:pPr marL="0" indent="0">
              <a:buNone/>
            </a:pPr>
            <a:r>
              <a:rPr lang="nb-NO" sz="1800" dirty="0"/>
              <a:t>PMR behandling 13. desember</a:t>
            </a:r>
          </a:p>
          <a:p>
            <a:r>
              <a:rPr lang="nb-NO" sz="1800" dirty="0"/>
              <a:t>Vedtak om endelig portefølje</a:t>
            </a:r>
          </a:p>
          <a:p>
            <a:endParaRPr lang="nb-NO" sz="1800" dirty="0"/>
          </a:p>
          <a:p>
            <a:pPr marL="0" indent="0">
              <a:buNone/>
            </a:pPr>
            <a:r>
              <a:rPr lang="nb-NO" sz="1800" dirty="0"/>
              <a:t>Iverksettelse av ny portefølje fra H23</a:t>
            </a:r>
          </a:p>
          <a:p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2365621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58D212-B71E-44A2-8C3E-4BDF09FEE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Uløste spørsmål – </a:t>
            </a:r>
            <a:r>
              <a:rPr lang="nb-NO"/>
              <a:t>til diskusjon i PMR til høsten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AC287AC-0C23-40A1-8F16-2667642DD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50874"/>
            <a:ext cx="7924800" cy="3636060"/>
          </a:xfrm>
        </p:spPr>
        <p:txBody>
          <a:bodyPr/>
          <a:lstStyle/>
          <a:p>
            <a:pPr marL="0" indent="0">
              <a:buNone/>
            </a:pPr>
            <a:r>
              <a:rPr lang="nb-NO" sz="1800" dirty="0"/>
              <a:t>Premisser: Enklere, mindre byråkratisk, mer fleksibelt! </a:t>
            </a:r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r>
              <a:rPr lang="nb-NO" sz="1800" dirty="0"/>
              <a:t>Hva skal danne grunnlag for profilmarkering på vitnemål?</a:t>
            </a:r>
          </a:p>
          <a:p>
            <a:r>
              <a:rPr lang="nb-NO" sz="1800" dirty="0"/>
              <a:t>Alle eller 3 av 4 emner? (alltid åpent for metode-, språk og praksisemner)</a:t>
            </a:r>
          </a:p>
          <a:p>
            <a:r>
              <a:rPr lang="nb-NO" sz="1800" dirty="0"/>
              <a:t>Krav om at temaet for masteroppgaven må ligge innenfor profilen?</a:t>
            </a:r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r>
              <a:rPr lang="nb-NO" sz="1800" dirty="0"/>
              <a:t>Åpne for mer tverrfaglighet?</a:t>
            </a:r>
          </a:p>
          <a:p>
            <a:r>
              <a:rPr lang="nb-NO" sz="1800" dirty="0"/>
              <a:t>Fra 1 til 2 ikke-juridiske emner?</a:t>
            </a:r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r>
              <a:rPr lang="nb-NO" sz="1800" dirty="0"/>
              <a:t>Fleksibilitet ved utveksling ol? </a:t>
            </a:r>
          </a:p>
          <a:p>
            <a:r>
              <a:rPr lang="nb-NO" sz="1800" dirty="0"/>
              <a:t>Skal emner tatt i utlandet kunne inngå i profil? </a:t>
            </a:r>
          </a:p>
          <a:p>
            <a:pPr marL="0" indent="0">
              <a:buNone/>
            </a:pPr>
            <a:endParaRPr lang="nb-NO" sz="1800" dirty="0"/>
          </a:p>
          <a:p>
            <a:pPr marL="363538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03343974"/>
      </p:ext>
    </p:extLst>
  </p:cSld>
  <p:clrMapOvr>
    <a:masterClrMapping/>
  </p:clrMapOvr>
</p:sld>
</file>

<file path=ppt/theme/theme1.xml><?xml version="1.0" encoding="utf-8"?>
<a:theme xmlns:a="http://schemas.openxmlformats.org/drawingml/2006/main" name="BioViten-Norsk16_10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juridisk-labyrint-english16x10.pptx" id="{21F06AE7-955D-462A-A8FE-8D6BC4869F7B}" vid="{A7B92987-21C4-4AD5-8F79-CCE6F0ECCF7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ifp-presentasjon-eng-labyrint-16x10</Template>
  <TotalTime>4389</TotalTime>
  <Words>481</Words>
  <Application>Microsoft Office PowerPoint</Application>
  <PresentationFormat>On-screen Show (16:10)</PresentationFormat>
  <Paragraphs>83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ヒラギノ角ゴ Pro W3</vt:lpstr>
      <vt:lpstr>BioViten-Norsk16_10</vt:lpstr>
      <vt:lpstr>PMR 14. juni 2022</vt:lpstr>
      <vt:lpstr>Minner om…</vt:lpstr>
      <vt:lpstr>Fase 1: Profilforslagene (foreløpige navn)</vt:lpstr>
      <vt:lpstr>Fase 2: Nytt siden sist</vt:lpstr>
      <vt:lpstr>Videre i fase 2</vt:lpstr>
      <vt:lpstr>Kriteriene i Bekkedalrapporten</vt:lpstr>
      <vt:lpstr>Fase 3: November – desember </vt:lpstr>
      <vt:lpstr>Uløste spørsmål – til diskusjon i PMR til høsten</vt:lpstr>
    </vt:vector>
  </TitlesOfParts>
  <Company>Universitetet i Oslo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Webinar on Nordic future of work 26 November 2020</dc:title>
  <dc:creator>Marianne Jenum Hotvedt</dc:creator>
  <cp:lastModifiedBy>Anne Margit Tvenge</cp:lastModifiedBy>
  <cp:revision>145</cp:revision>
  <cp:lastPrinted>2022-05-04T12:32:22Z</cp:lastPrinted>
  <dcterms:created xsi:type="dcterms:W3CDTF">2020-11-18T08:30:02Z</dcterms:created>
  <dcterms:modified xsi:type="dcterms:W3CDTF">2022-06-14T10:13:12Z</dcterms:modified>
</cp:coreProperties>
</file>