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942" r:id="rId10"/>
    <p:sldId id="265" r:id="rId11"/>
    <p:sldId id="266" r:id="rId12"/>
    <p:sldId id="267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7924-01A2-4EB8-B754-1DAFF5353D5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5D3FF-1062-4BDC-980D-151370B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518"/>
              </a:spcBef>
            </a:pP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Lecturing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and students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</a:p>
          <a:p>
            <a:pPr>
              <a:spcBef>
                <a:spcPts val="1518"/>
              </a:spcBef>
            </a:pP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time used for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clarification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elaboration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518"/>
              </a:spcBef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supports design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92748-AB47-304B-B433-1E9C025DD7F9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389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8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2AA0-6065-4074-999D-3CB6BBB19FE5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D40B-30E8-48CC-8D58-6E9F06B7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link/ressurser/rapporter/f-link/f-link-vol-04-omvendt-undervisning.pdf" TargetMode="External"/><Relationship Id="rId7" Type="http://schemas.openxmlformats.org/officeDocument/2006/relationships/hyperlink" Target="https://doi.org/10.1016/j.stueduc.2017.01.002" TargetMode="External"/><Relationship Id="rId2" Type="http://schemas.openxmlformats.org/officeDocument/2006/relationships/hyperlink" Target="https://doi.org/10.1016/j.edurev.2017.06.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learninstruc.2022.101688" TargetMode="External"/><Relationship Id="rId5" Type="http://schemas.openxmlformats.org/officeDocument/2006/relationships/hyperlink" Target="https://epublications.bond.edu.au/ler/vol27/iss1/13" TargetMode="External"/><Relationship Id="rId4" Type="http://schemas.openxmlformats.org/officeDocument/2006/relationships/hyperlink" Target="https://doi.org/10.1016/j.iheduc.2018.09.0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koble fysiske og digitale læringsformer på en god måte?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Helge I. Strømsø</a:t>
            </a:r>
          </a:p>
          <a:p>
            <a:r>
              <a:rPr lang="nb-NO" dirty="0"/>
              <a:t>LINK – Senter for læring og utdanning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2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</a:t>
            </a:r>
            <a:r>
              <a:rPr lang="nb-NO" dirty="0" err="1"/>
              <a:t>Flipped</a:t>
            </a:r>
            <a:r>
              <a:rPr lang="nb-NO" dirty="0"/>
              <a:t> </a:t>
            </a:r>
            <a:r>
              <a:rPr lang="nb-NO" dirty="0" err="1"/>
              <a:t>classroom</a:t>
            </a:r>
            <a:r>
              <a:rPr lang="nb-NO" dirty="0"/>
              <a:t>»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dirty="0"/>
              <a:t>Studentenes forberedelser kan bidra til læring gjennom å:</a:t>
            </a:r>
          </a:p>
          <a:p>
            <a:pPr>
              <a:buFontTx/>
              <a:buChar char="-"/>
            </a:pPr>
            <a:r>
              <a:rPr lang="nb-NO" sz="3200" dirty="0"/>
              <a:t>Aktivere forkunnskaper</a:t>
            </a:r>
          </a:p>
          <a:p>
            <a:pPr>
              <a:buFontTx/>
              <a:buChar char="-"/>
            </a:pPr>
            <a:r>
              <a:rPr lang="nb-NO" sz="3200" dirty="0"/>
              <a:t>Bli bevisst på kunnskapshull</a:t>
            </a:r>
          </a:p>
          <a:p>
            <a:pPr>
              <a:buFontTx/>
              <a:buChar char="-"/>
            </a:pPr>
            <a:r>
              <a:rPr lang="nb-NO" sz="3200" dirty="0"/>
              <a:t>Øke nysgjerrighet/interesse</a:t>
            </a:r>
          </a:p>
          <a:p>
            <a:pPr>
              <a:buFontTx/>
              <a:buChar char="-"/>
            </a:pPr>
            <a:r>
              <a:rPr lang="nb-NO" sz="3200" dirty="0"/>
              <a:t>Øke oppmerksomheten om hva som er sentral informasjon</a:t>
            </a:r>
          </a:p>
          <a:p>
            <a:pPr>
              <a:buFontTx/>
              <a:buChar char="-"/>
            </a:pPr>
            <a:r>
              <a:rPr lang="nb-NO" sz="3200" dirty="0"/>
              <a:t>Øke innsats mot å forstå viktige begreper/prinsipper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									(</a:t>
            </a:r>
            <a:r>
              <a:rPr lang="nb-NO" sz="2000" dirty="0" err="1"/>
              <a:t>Trninic</a:t>
            </a:r>
            <a:r>
              <a:rPr lang="nb-NO" sz="2000" dirty="0"/>
              <a:t> m.fl., 2022)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Fail, flip, fix, and feed – Rethinking flipped learning </a:t>
            </a:r>
            <a:r>
              <a:rPr lang="en-US" sz="2400" dirty="0"/>
              <a:t>(</a:t>
            </a:r>
            <a:r>
              <a:rPr lang="en-US" sz="2400" dirty="0" err="1"/>
              <a:t>Kapur</a:t>
            </a:r>
            <a:r>
              <a:rPr lang="en-US" sz="2400" dirty="0"/>
              <a:t> </a:t>
            </a:r>
            <a:r>
              <a:rPr lang="en-US" sz="2400" dirty="0" err="1"/>
              <a:t>m.fl</a:t>
            </a:r>
            <a:r>
              <a:rPr lang="en-US" sz="2400" dirty="0"/>
              <a:t>., 2022)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3200" dirty="0" err="1"/>
              <a:t>Fail</a:t>
            </a:r>
            <a:r>
              <a:rPr lang="nb-NO" sz="3200" dirty="0"/>
              <a:t>: Problemløsnings aktivitet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 err="1"/>
              <a:t>Flip</a:t>
            </a:r>
            <a:r>
              <a:rPr lang="nb-NO" sz="3200" dirty="0"/>
              <a:t>: Videoforelesning om det aktuelle tema/begrep/prinsipp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 err="1"/>
              <a:t>Fix</a:t>
            </a:r>
            <a:r>
              <a:rPr lang="nb-NO" sz="3200" dirty="0"/>
              <a:t>: Samling der studentene drøfter løsninger og relevante informasjonskilder og blir veiledet av lærer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3200" dirty="0" err="1"/>
              <a:t>Feed</a:t>
            </a:r>
            <a:r>
              <a:rPr lang="nb-NO" sz="3200" dirty="0"/>
              <a:t>: Feedback, f.eks. quiz, der studentene får testet sin forståelse av tema.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090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Sammenheng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Uavhengig av hvordan man velger å koble fysiske og digitale læringsformer er det sentralt at det er en klar sammenheng mellom</a:t>
            </a:r>
          </a:p>
          <a:p>
            <a:pPr>
              <a:buFontTx/>
              <a:buChar char="-"/>
            </a:pPr>
            <a:r>
              <a:rPr lang="nb-NO" dirty="0"/>
              <a:t>Læringsmål</a:t>
            </a:r>
          </a:p>
          <a:p>
            <a:pPr>
              <a:buFontTx/>
              <a:buChar char="-"/>
            </a:pPr>
            <a:r>
              <a:rPr lang="nb-NO" dirty="0"/>
              <a:t>Undervisningsaktiviteter</a:t>
            </a:r>
          </a:p>
          <a:p>
            <a:pPr>
              <a:buFontTx/>
              <a:buChar char="-"/>
            </a:pPr>
            <a:r>
              <a:rPr lang="nb-NO" dirty="0"/>
              <a:t>Formative og summative vurderingsformer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6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Litteratur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3300" dirty="0" err="1"/>
              <a:t>Boelens</a:t>
            </a:r>
            <a:r>
              <a:rPr lang="nb-NO" sz="3300" dirty="0"/>
              <a:t>, R., De </a:t>
            </a:r>
            <a:r>
              <a:rPr lang="nb-NO" sz="3300" dirty="0" err="1"/>
              <a:t>Wever</a:t>
            </a:r>
            <a:r>
              <a:rPr lang="nb-NO" sz="3300" dirty="0"/>
              <a:t>, B., &amp; </a:t>
            </a:r>
            <a:r>
              <a:rPr lang="nb-NO" sz="3300" dirty="0" err="1"/>
              <a:t>Voet</a:t>
            </a:r>
            <a:r>
              <a:rPr lang="nb-NO" sz="3300" dirty="0"/>
              <a:t>, M. (2017). </a:t>
            </a:r>
            <a:r>
              <a:rPr lang="en-US" sz="3300" dirty="0"/>
              <a:t>Four key challenges to the design of blended learning: A systematic literature review. </a:t>
            </a:r>
            <a:r>
              <a:rPr lang="en-US" sz="3300" i="1" dirty="0"/>
              <a:t>Educational Research Review, 22</a:t>
            </a:r>
            <a:r>
              <a:rPr lang="en-US" sz="3300" dirty="0"/>
              <a:t>, 1-18. </a:t>
            </a:r>
            <a:r>
              <a:rPr lang="en-US" sz="3300" u="sng" dirty="0">
                <a:hlinkClick r:id="rId2"/>
              </a:rPr>
              <a:t>https://doi.org/10.1016/j.edurev.2017.06.001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r>
              <a:rPr lang="nb-NO" sz="3300" dirty="0"/>
              <a:t>Esterhazy, R., &amp; Hermansen, H. «</a:t>
            </a:r>
            <a:r>
              <a:rPr lang="nb-NO" sz="3300" dirty="0" err="1"/>
              <a:t>Flipped</a:t>
            </a:r>
            <a:r>
              <a:rPr lang="nb-NO" sz="3300" dirty="0"/>
              <a:t> </a:t>
            </a:r>
            <a:r>
              <a:rPr lang="nb-NO" sz="3300" dirty="0" err="1"/>
              <a:t>classroom</a:t>
            </a:r>
            <a:r>
              <a:rPr lang="nb-NO" sz="3300" dirty="0"/>
              <a:t>» i praksis: Hvordan tilrettelegge for aktive læringsprosesser. LINK- Senter for læring og utdanning. </a:t>
            </a:r>
            <a:r>
              <a:rPr lang="nb-NO" sz="3300" dirty="0">
                <a:hlinkClick r:id="rId3"/>
              </a:rPr>
              <a:t>https://www.uio.no/link/ressurser/rapporter/f-link/f-link-vol-04-omvendt-undervisning.pdf</a:t>
            </a:r>
            <a:endParaRPr lang="nb-NO" sz="3300" dirty="0"/>
          </a:p>
          <a:p>
            <a:pPr marL="0" indent="0">
              <a:buNone/>
            </a:pPr>
            <a:r>
              <a:rPr lang="nb-NO" sz="3300" dirty="0"/>
              <a:t>Han, F., &amp; Ellis, R.A. (2019). </a:t>
            </a:r>
            <a:r>
              <a:rPr lang="en-US" sz="3300" dirty="0"/>
              <a:t>Identifying consistent patterns of quality learning discussions in blended learning. </a:t>
            </a:r>
            <a:r>
              <a:rPr lang="en-US" sz="3300" i="1" dirty="0"/>
              <a:t>The Internet and Higher Education, 40</a:t>
            </a:r>
            <a:r>
              <a:rPr lang="en-US" sz="3300" dirty="0"/>
              <a:t>, 12-19. </a:t>
            </a:r>
            <a:r>
              <a:rPr lang="en-US" sz="3300" u="sng" dirty="0">
                <a:hlinkClick r:id="rId4"/>
              </a:rPr>
              <a:t>https://doi.org/10.1016/j.iheduc.2018.09.002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r>
              <a:rPr lang="nb-NO" sz="3300" dirty="0" err="1"/>
              <a:t>Kapur</a:t>
            </a:r>
            <a:r>
              <a:rPr lang="nb-NO" sz="3300" dirty="0"/>
              <a:t>, M., </a:t>
            </a:r>
            <a:r>
              <a:rPr lang="nb-NO" sz="3300" dirty="0" err="1"/>
              <a:t>Hattie</a:t>
            </a:r>
            <a:r>
              <a:rPr lang="nb-NO" sz="3300" dirty="0"/>
              <a:t>, J., </a:t>
            </a:r>
            <a:r>
              <a:rPr lang="nb-NO" sz="3300" dirty="0" err="1"/>
              <a:t>Grossman</a:t>
            </a:r>
            <a:r>
              <a:rPr lang="nb-NO" sz="3300" dirty="0"/>
              <a:t>, I., &amp; </a:t>
            </a:r>
            <a:r>
              <a:rPr lang="nb-NO" sz="3300" dirty="0" err="1"/>
              <a:t>Sinha</a:t>
            </a:r>
            <a:r>
              <a:rPr lang="nb-NO" sz="3300" dirty="0"/>
              <a:t>, T. (2022). </a:t>
            </a:r>
            <a:r>
              <a:rPr lang="en-US" sz="3300" dirty="0"/>
              <a:t>Fail, flip, fix, and feed – Rethinking flipped learning: A review of meta-analyses and a subsequent meta-analysis. </a:t>
            </a:r>
            <a:r>
              <a:rPr lang="en-US" sz="3300" i="1" dirty="0"/>
              <a:t>Frontiers in Education, </a:t>
            </a:r>
            <a:r>
              <a:rPr lang="en-US" sz="3300" dirty="0"/>
              <a:t>7:956416. </a:t>
            </a:r>
            <a:r>
              <a:rPr lang="en-US" sz="3300" dirty="0" err="1"/>
              <a:t>doi</a:t>
            </a:r>
            <a:r>
              <a:rPr lang="en-US" sz="3300" dirty="0"/>
              <a:t>: 10.3389/feduc.2022.956416</a:t>
            </a:r>
          </a:p>
          <a:p>
            <a:pPr marL="0" indent="0">
              <a:buNone/>
            </a:pPr>
            <a:r>
              <a:rPr lang="nb-NO" sz="3300" dirty="0"/>
              <a:t>McGrath, C., </a:t>
            </a:r>
            <a:r>
              <a:rPr lang="nb-NO" sz="3300" dirty="0" err="1"/>
              <a:t>Gunnerstad</a:t>
            </a:r>
            <a:r>
              <a:rPr lang="nb-NO" sz="3300" dirty="0"/>
              <a:t>, A., </a:t>
            </a:r>
            <a:r>
              <a:rPr lang="nb-NO" sz="3300" dirty="0" err="1"/>
              <a:t>Storr</a:t>
            </a:r>
            <a:r>
              <a:rPr lang="nb-NO" sz="3300" dirty="0"/>
              <a:t>, C., &amp; </a:t>
            </a:r>
            <a:r>
              <a:rPr lang="nb-NO" sz="3300" dirty="0" err="1"/>
              <a:t>Örnberg</a:t>
            </a:r>
            <a:r>
              <a:rPr lang="nb-NO" sz="3300" dirty="0"/>
              <a:t>, Å. (2021). </a:t>
            </a:r>
            <a:r>
              <a:rPr lang="en-US" sz="3300" dirty="0"/>
              <a:t>Making the case for virtual law cases: Introducing an innovative way to teach law. </a:t>
            </a:r>
            <a:r>
              <a:rPr lang="en-US" sz="3300" i="1" dirty="0"/>
              <a:t>The Law Teacher, 55</a:t>
            </a:r>
            <a:r>
              <a:rPr lang="en-US" sz="3300" dirty="0"/>
              <a:t>(2), 198-212, DOI: 10.1080/03069400.2020.1773678</a:t>
            </a:r>
          </a:p>
          <a:p>
            <a:pPr marL="0" indent="0">
              <a:buNone/>
            </a:pPr>
            <a:r>
              <a:rPr lang="en-US" sz="3300" dirty="0"/>
              <a:t>Melissa; C., &amp; Ross, H. (2017). Blended learning in the law classroom: Design, implementation and evaluation of an intervention in the first year curriculum design. </a:t>
            </a:r>
            <a:r>
              <a:rPr lang="en-US" sz="3300" i="1" dirty="0"/>
              <a:t>Legal Education Review</a:t>
            </a:r>
            <a:r>
              <a:rPr lang="en-US" sz="3300" dirty="0"/>
              <a:t>, </a:t>
            </a:r>
            <a:r>
              <a:rPr lang="en-US" sz="3300" i="1" dirty="0"/>
              <a:t>27</a:t>
            </a:r>
            <a:r>
              <a:rPr lang="en-US" sz="3300" dirty="0"/>
              <a:t>(1), Article 13. </a:t>
            </a:r>
            <a:r>
              <a:rPr lang="nb-NO" sz="3300" u="sng" dirty="0">
                <a:hlinkClick r:id="rId5"/>
              </a:rPr>
              <a:t>https://epublications.bond.edu.au/ler/vol27/iss1/13</a:t>
            </a:r>
            <a:endParaRPr lang="en-US" sz="3300" dirty="0"/>
          </a:p>
          <a:p>
            <a:pPr marL="0" indent="0">
              <a:buNone/>
            </a:pPr>
            <a:r>
              <a:rPr lang="nb-NO" sz="3300" dirty="0" err="1"/>
              <a:t>Trninic</a:t>
            </a:r>
            <a:r>
              <a:rPr lang="nb-NO" sz="3300" dirty="0"/>
              <a:t>, D., </a:t>
            </a:r>
            <a:r>
              <a:rPr lang="nb-NO" sz="3300" dirty="0" err="1"/>
              <a:t>Sinha</a:t>
            </a:r>
            <a:r>
              <a:rPr lang="nb-NO" sz="3300" dirty="0"/>
              <a:t>, T., &amp; </a:t>
            </a:r>
            <a:r>
              <a:rPr lang="nb-NO" sz="3300" dirty="0" err="1"/>
              <a:t>Kapur</a:t>
            </a:r>
            <a:r>
              <a:rPr lang="nb-NO" sz="3300" dirty="0"/>
              <a:t>, M. (2022). </a:t>
            </a:r>
            <a:r>
              <a:rPr lang="en-US" sz="3300" dirty="0"/>
              <a:t>Comparing the effectiveness of preparatory activities that help undergraduate students learn from instruction. </a:t>
            </a:r>
            <a:r>
              <a:rPr lang="en-US" sz="3300" i="1" dirty="0"/>
              <a:t>Learning and Instruction, 82</a:t>
            </a:r>
            <a:r>
              <a:rPr lang="en-US" sz="3300" dirty="0"/>
              <a:t>, 101688. </a:t>
            </a:r>
            <a:r>
              <a:rPr lang="en-US" sz="3300" u="sng" dirty="0">
                <a:hlinkClick r:id="rId6"/>
              </a:rPr>
              <a:t>https://doi.org/10.1016/j.learninstruc.2022.101688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r>
              <a:rPr lang="en-US" sz="3300" dirty="0"/>
              <a:t>Vo, H.M., Zhu, C., &amp; </a:t>
            </a:r>
            <a:r>
              <a:rPr lang="en-US" sz="3300" dirty="0" err="1"/>
              <a:t>Diep,N.A</a:t>
            </a:r>
            <a:r>
              <a:rPr lang="en-US" sz="3300" dirty="0"/>
              <a:t>. (2017). The effect of blended learning on student performance at course-level in higher education: A meta-analysis. </a:t>
            </a:r>
            <a:r>
              <a:rPr lang="en-US" sz="3300" i="1" dirty="0"/>
              <a:t>Studies in Educational Evaluation, 53</a:t>
            </a:r>
            <a:r>
              <a:rPr lang="en-US" sz="3300" dirty="0"/>
              <a:t>, 17-28, </a:t>
            </a:r>
            <a:r>
              <a:rPr lang="en-US" sz="3300" u="sng" dirty="0">
                <a:hlinkClick r:id="rId7"/>
              </a:rPr>
              <a:t>https://doi.org/10.1016/j.stueduc.2017.01.002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Mulige formål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Lære bruk av relevant digital teknologi for arbeid med juridiske problemstillinger («Legal </a:t>
            </a:r>
            <a:r>
              <a:rPr lang="nb-NO" dirty="0" err="1"/>
              <a:t>technology</a:t>
            </a:r>
            <a:r>
              <a:rPr lang="nb-NO" dirty="0"/>
              <a:t>» i Ferdighetsstigen)</a:t>
            </a:r>
          </a:p>
          <a:p>
            <a:r>
              <a:rPr lang="nb-NO" dirty="0"/>
              <a:t>Erstatte eller supplere andre undervisningsformer</a:t>
            </a:r>
          </a:p>
          <a:p>
            <a:r>
              <a:rPr lang="nb-NO" dirty="0"/>
              <a:t>Utvide mulighetsrommet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</a:t>
            </a:r>
            <a:r>
              <a:rPr lang="nb-NO" dirty="0" err="1"/>
              <a:t>Blended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»</a:t>
            </a:r>
            <a:br>
              <a:rPr lang="nb-NO" dirty="0"/>
            </a:br>
            <a:r>
              <a:rPr lang="nb-NO" sz="2800" dirty="0"/>
              <a:t>(Blandet læring)</a:t>
            </a: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kombinasjon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ansikt-til-ansikt</a:t>
            </a:r>
            <a:r>
              <a:rPr lang="en-US" dirty="0"/>
              <a:t> </a:t>
            </a:r>
            <a:r>
              <a:rPr lang="en-US" dirty="0" err="1"/>
              <a:t>undervisning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undervisningsmetoder</a:t>
            </a:r>
            <a:r>
              <a:rPr lang="en-US" dirty="0"/>
              <a:t>.</a:t>
            </a:r>
          </a:p>
          <a:p>
            <a:r>
              <a:rPr lang="nb-NO" dirty="0"/>
              <a:t>Struktur og andel av digitale undervisningsmetoder varierer med formålet.</a:t>
            </a:r>
          </a:p>
          <a:p>
            <a:r>
              <a:rPr lang="nb-NO" dirty="0"/>
              <a:t>Resultater fra </a:t>
            </a:r>
            <a:r>
              <a:rPr lang="nb-NO" dirty="0" err="1"/>
              <a:t>metastudier</a:t>
            </a:r>
            <a:r>
              <a:rPr lang="nb-NO" dirty="0"/>
              <a:t> indikerer at «</a:t>
            </a:r>
            <a:r>
              <a:rPr lang="nb-NO" dirty="0" err="1"/>
              <a:t>blended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» generelt gir noe bedre resultater enn tradisjonell ansikt-til-ansikt undervisning </a:t>
            </a:r>
            <a:r>
              <a:rPr lang="nb-NO" sz="1800" dirty="0"/>
              <a:t>(</a:t>
            </a:r>
            <a:r>
              <a:rPr lang="nb-NO" sz="1800" dirty="0" err="1"/>
              <a:t>Kapur</a:t>
            </a:r>
            <a:r>
              <a:rPr lang="nb-NO" sz="1800" dirty="0"/>
              <a:t> m.fl., 2022; Vo m.fl., 2017).</a:t>
            </a:r>
          </a:p>
          <a:p>
            <a:r>
              <a:rPr lang="nb-NO" dirty="0"/>
              <a:t>Resultatene varierer med fag, nivå og organisering av undervisningen.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7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</a:t>
            </a:r>
            <a:r>
              <a:rPr lang="nb-NO" dirty="0" err="1"/>
              <a:t>Blended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»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nb-NO" sz="4400" dirty="0"/>
              <a:t>Formål:</a:t>
            </a:r>
          </a:p>
          <a:p>
            <a:pPr marL="457200" lvl="1" indent="0">
              <a:buNone/>
            </a:pPr>
            <a:endParaRPr lang="nb-NO" sz="2800" dirty="0"/>
          </a:p>
          <a:p>
            <a:pPr lvl="1"/>
            <a:r>
              <a:rPr lang="nb-NO" sz="2800" dirty="0"/>
              <a:t>Økt fleksibilitet</a:t>
            </a:r>
          </a:p>
          <a:p>
            <a:pPr lvl="1"/>
            <a:r>
              <a:rPr lang="nb-NO" sz="2800" dirty="0"/>
              <a:t>Studentene bearbeider stoffet mer aktivt</a:t>
            </a:r>
          </a:p>
          <a:p>
            <a:pPr lvl="1"/>
            <a:r>
              <a:rPr lang="nb-NO" sz="2800" dirty="0"/>
              <a:t>Læreren tilrettelegger for aktiv læring og avgrenser «presentasjoner» til det mest krevende stoffet</a:t>
            </a:r>
          </a:p>
          <a:p>
            <a:pPr lvl="1"/>
            <a:r>
              <a:rPr lang="nb-NO" sz="2800" dirty="0"/>
              <a:t>Flere muligheter for «formativ vurdering»</a:t>
            </a:r>
          </a:p>
          <a:p>
            <a:pPr lvl="1"/>
            <a:r>
              <a:rPr lang="nb-NO" sz="2800" dirty="0"/>
              <a:t>Bedre muligheter til å «overvåke» studentenes forståelse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5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</a:t>
            </a:r>
            <a:r>
              <a:rPr lang="nb-NO" dirty="0" err="1"/>
              <a:t>Blended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»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Eksempler på digitale aktiviteter:</a:t>
            </a:r>
          </a:p>
          <a:p>
            <a:r>
              <a:rPr lang="nb-NO" dirty="0"/>
              <a:t>Video som ressurs</a:t>
            </a:r>
          </a:p>
          <a:p>
            <a:r>
              <a:rPr lang="nb-NO" dirty="0"/>
              <a:t>«</a:t>
            </a:r>
            <a:r>
              <a:rPr lang="nb-NO" dirty="0" err="1"/>
              <a:t>Hverandrevurdering</a:t>
            </a:r>
            <a:r>
              <a:rPr lang="nb-NO" dirty="0"/>
              <a:t>»</a:t>
            </a:r>
          </a:p>
          <a:p>
            <a:r>
              <a:rPr lang="nb-NO" dirty="0"/>
              <a:t>Samarbeidsprosjekter</a:t>
            </a:r>
          </a:p>
          <a:p>
            <a:r>
              <a:rPr lang="nb-NO" dirty="0"/>
              <a:t>Asynkrone diskusjoner om utvalgte tema/spørsmål</a:t>
            </a:r>
          </a:p>
          <a:p>
            <a:r>
              <a:rPr lang="nb-NO" dirty="0"/>
              <a:t>Digitale quizer </a:t>
            </a:r>
          </a:p>
          <a:p>
            <a:r>
              <a:rPr lang="nb-NO" dirty="0"/>
              <a:t>Arbeid med digitale cases</a:t>
            </a:r>
          </a:p>
          <a:p>
            <a:r>
              <a:rPr lang="nb-NO" dirty="0"/>
              <a:t>Litteraturoppsummeringer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9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</a:t>
            </a:r>
            <a:r>
              <a:rPr lang="nb-NO" dirty="0" err="1"/>
              <a:t>Blended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»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Noen mulige utfordringer:</a:t>
            </a:r>
          </a:p>
          <a:p>
            <a:r>
              <a:rPr lang="nb-NO" dirty="0"/>
              <a:t>Økt fleksibilitet</a:t>
            </a:r>
          </a:p>
          <a:p>
            <a:r>
              <a:rPr lang="nb-NO" dirty="0"/>
              <a:t>Tilrettelegge for god kommunikasjon/interaksjon</a:t>
            </a:r>
          </a:p>
          <a:p>
            <a:r>
              <a:rPr lang="nb-NO" dirty="0"/>
              <a:t>Skape tilstrekkelig sammenheng mellom ulike elementer i emnet</a:t>
            </a:r>
          </a:p>
          <a:p>
            <a:r>
              <a:rPr lang="nb-NO" dirty="0"/>
              <a:t>Merarbeid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2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«</a:t>
            </a:r>
            <a:r>
              <a:rPr lang="nb-NO" dirty="0" err="1"/>
              <a:t>Flipped</a:t>
            </a:r>
            <a:r>
              <a:rPr lang="nb-NO" dirty="0"/>
              <a:t> </a:t>
            </a:r>
            <a:r>
              <a:rPr lang="nb-NO" dirty="0" err="1"/>
              <a:t>classroom</a:t>
            </a:r>
            <a:r>
              <a:rPr lang="nb-NO" dirty="0"/>
              <a:t>»</a:t>
            </a:r>
            <a:br>
              <a:rPr lang="nb-NO" dirty="0"/>
            </a:br>
            <a:r>
              <a:rPr lang="nb-NO" sz="2800" dirty="0"/>
              <a:t>(Omvendt undervisning)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992" t="9076" r="38599" b="1899"/>
          <a:stretch/>
        </p:blipFill>
        <p:spPr>
          <a:xfrm>
            <a:off x="380389" y="2278350"/>
            <a:ext cx="3033548" cy="4290167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3319" y="1746347"/>
            <a:ext cx="6670482" cy="293942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533" y="3267986"/>
            <a:ext cx="6868672" cy="33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«</a:t>
            </a:r>
            <a:r>
              <a:rPr lang="nb-NO" dirty="0" err="1"/>
              <a:t>Flipped</a:t>
            </a:r>
            <a:r>
              <a:rPr lang="nb-NO" dirty="0"/>
              <a:t> </a:t>
            </a:r>
            <a:r>
              <a:rPr lang="nb-NO" dirty="0" err="1"/>
              <a:t>classroom</a:t>
            </a:r>
            <a:r>
              <a:rPr lang="nb-NO" dirty="0"/>
              <a:t>»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I stedet for at introduksjonen til fagstoffet skjer på </a:t>
            </a:r>
            <a:r>
              <a:rPr lang="en-US" dirty="0"/>
              <a:t>campus, </a:t>
            </a:r>
            <a:r>
              <a:rPr lang="en-US" dirty="0" err="1"/>
              <a:t>legges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forarbeid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undervisningsøkten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studentene</a:t>
            </a:r>
            <a:r>
              <a:rPr lang="en-US" dirty="0"/>
              <a:t> </a:t>
            </a:r>
            <a:r>
              <a:rPr lang="en-US" dirty="0" err="1"/>
              <a:t>forventes</a:t>
            </a:r>
            <a:r>
              <a:rPr lang="en-US" dirty="0"/>
              <a:t> å </a:t>
            </a:r>
            <a:r>
              <a:rPr lang="nb-NO" dirty="0"/>
              <a:t>utføre på egen hånd. Hva dette forarbeidet består av vil være fagavhengig, men det kan for eksempel handle om </a:t>
            </a:r>
          </a:p>
          <a:p>
            <a:r>
              <a:rPr lang="nb-NO" dirty="0"/>
              <a:t>lese pensumlitteratur, </a:t>
            </a:r>
          </a:p>
          <a:p>
            <a:r>
              <a:rPr lang="nb-NO" dirty="0"/>
              <a:t>se videoforelesninger, </a:t>
            </a:r>
          </a:p>
          <a:p>
            <a:r>
              <a:rPr lang="nb-NO" dirty="0"/>
              <a:t>gjøre korte quiz i Canvas, </a:t>
            </a:r>
          </a:p>
          <a:p>
            <a:r>
              <a:rPr lang="nb-NO" dirty="0"/>
              <a:t>skrive en kort oppsummering av relevant pensumlitteratur eller sentrale begreper, </a:t>
            </a:r>
          </a:p>
          <a:p>
            <a:r>
              <a:rPr lang="nb-NO" dirty="0"/>
              <a:t>lese en case-beskrivelse eller </a:t>
            </a:r>
          </a:p>
          <a:p>
            <a:r>
              <a:rPr lang="nb-NO" dirty="0"/>
              <a:t>formulere spørsmål </a:t>
            </a:r>
            <a:r>
              <a:rPr lang="en-US" dirty="0"/>
              <a:t>om ting de </a:t>
            </a:r>
            <a:r>
              <a:rPr lang="en-US" dirty="0" err="1"/>
              <a:t>lurer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.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Underviserens rolle defineres ikke her gjennom forventningen om å "dekke </a:t>
            </a:r>
            <a:r>
              <a:rPr lang="en-US" dirty="0" err="1"/>
              <a:t>pensum</a:t>
            </a:r>
            <a:r>
              <a:rPr lang="en-US" dirty="0"/>
              <a:t>". I </a:t>
            </a:r>
            <a:r>
              <a:rPr lang="en-US" dirty="0" err="1"/>
              <a:t>stedet</a:t>
            </a:r>
            <a:r>
              <a:rPr lang="en-US" dirty="0"/>
              <a:t> tar </a:t>
            </a:r>
            <a:r>
              <a:rPr lang="en-US" dirty="0" err="1"/>
              <a:t>underviseren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fagperson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tilrettelegger</a:t>
            </a:r>
            <a:r>
              <a:rPr lang="en-US" dirty="0"/>
              <a:t> for at </a:t>
            </a:r>
            <a:r>
              <a:rPr lang="en-US" dirty="0" err="1"/>
              <a:t>studenter</a:t>
            </a:r>
            <a:r>
              <a:rPr lang="en-US" dirty="0"/>
              <a:t> </a:t>
            </a:r>
            <a:r>
              <a:rPr lang="en-US" dirty="0" err="1"/>
              <a:t>engasjerer</a:t>
            </a:r>
            <a:r>
              <a:rPr lang="en-US" dirty="0"/>
              <a:t> </a:t>
            </a:r>
            <a:r>
              <a:rPr lang="en-US" dirty="0" err="1"/>
              <a:t>seg</a:t>
            </a:r>
            <a:r>
              <a:rPr lang="en-US" dirty="0"/>
              <a:t> med </a:t>
            </a:r>
            <a:r>
              <a:rPr lang="en-US" dirty="0" err="1"/>
              <a:t>fagstoffet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utfordrende</a:t>
            </a:r>
            <a:r>
              <a:rPr lang="en-US" dirty="0"/>
              <a:t> </a:t>
            </a:r>
            <a:r>
              <a:rPr lang="en-US" dirty="0" err="1"/>
              <a:t>måter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nb-NO" dirty="0"/>
              <a:t>innspill og veiledning underveis i prosessen. Det forventes at studentene både forbereder seg i forkant og er aktivt deltakende i undervisningsøktene.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B29E-8888-D741-9132-66BEAC3E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74078"/>
            <a:ext cx="7886700" cy="760668"/>
          </a:xfrm>
        </p:spPr>
        <p:txBody>
          <a:bodyPr>
            <a:normAutofit/>
          </a:bodyPr>
          <a:lstStyle/>
          <a:p>
            <a:r>
              <a:rPr lang="ro-RO" sz="2800" dirty="0"/>
              <a:t>‘</a:t>
            </a:r>
            <a:r>
              <a:rPr lang="ro-RO" sz="2800" dirty="0" err="1"/>
              <a:t>Flipping</a:t>
            </a:r>
            <a:r>
              <a:rPr lang="ro-RO" sz="2800" dirty="0"/>
              <a:t>’ </a:t>
            </a:r>
            <a:r>
              <a:rPr lang="ro-RO" sz="2800" dirty="0" err="1"/>
              <a:t>and</a:t>
            </a:r>
            <a:r>
              <a:rPr lang="ro-RO" sz="2800" dirty="0"/>
              <a:t> ‘</a:t>
            </a:r>
            <a:r>
              <a:rPr lang="ro-RO" sz="2800" dirty="0" err="1"/>
              <a:t>blending</a:t>
            </a:r>
            <a:r>
              <a:rPr lang="ro-RO" sz="2800" dirty="0"/>
              <a:t>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76FC08-5CEB-2B4B-97B0-0BB23B86748F}"/>
              </a:ext>
            </a:extLst>
          </p:cNvPr>
          <p:cNvSpPr/>
          <p:nvPr/>
        </p:nvSpPr>
        <p:spPr>
          <a:xfrm>
            <a:off x="7044856" y="6430033"/>
            <a:ext cx="3868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89"/>
              </a:spcBef>
            </a:pPr>
            <a:r>
              <a:rPr lang="nb-N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(Lage et al., 2000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;De Lozier &amp; Rhodes, 2012</a:t>
            </a:r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C3749-592A-FE40-9783-120199AC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2636"/>
            <a:ext cx="9144000" cy="54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999</Words>
  <Application>Microsoft Office PowerPoint</Application>
  <PresentationFormat>Widescreen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Hvordan koble fysiske og digitale læringsformer på en god måte?</vt:lpstr>
      <vt:lpstr>Mulige formål</vt:lpstr>
      <vt:lpstr>«Blended learning» (Blandet læring)</vt:lpstr>
      <vt:lpstr>«Blended learning»</vt:lpstr>
      <vt:lpstr>«Blended learning»</vt:lpstr>
      <vt:lpstr>«Blended learning»</vt:lpstr>
      <vt:lpstr>«Flipped classroom» (Omvendt undervisning)</vt:lpstr>
      <vt:lpstr>«Flipped classroom»</vt:lpstr>
      <vt:lpstr>‘Flipping’ and ‘blending’</vt:lpstr>
      <vt:lpstr>«Flipped classroom»</vt:lpstr>
      <vt:lpstr>Fail, flip, fix, and feed – Rethinking flipped learning (Kapur m.fl., 2022)</vt:lpstr>
      <vt:lpstr>Sammenheng</vt:lpstr>
      <vt:lpstr>Litteratur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Ivar Strømsø</dc:creator>
  <cp:lastModifiedBy>Helge Ivar Strømsø</cp:lastModifiedBy>
  <cp:revision>33</cp:revision>
  <dcterms:created xsi:type="dcterms:W3CDTF">2023-01-04T09:20:08Z</dcterms:created>
  <dcterms:modified xsi:type="dcterms:W3CDTF">2023-01-05T18:02:54Z</dcterms:modified>
</cp:coreProperties>
</file>