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E0175-85E8-4360-B3A6-4DBA203BBC9F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86D04-47B0-4A91-AA15-F2409A74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92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0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83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7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9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8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1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682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375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435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454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4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80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6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1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28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7307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415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597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725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57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53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952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6880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5871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869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6266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7854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154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8246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6268" y="2341640"/>
            <a:ext cx="5179465" cy="491801"/>
          </a:xfrm>
        </p:spPr>
        <p:txBody>
          <a:bodyPr lIns="0" tIns="0" rIns="0" bIns="0"/>
          <a:lstStyle>
            <a:lvl1pPr>
              <a:defRPr sz="3196" b="0" i="0">
                <a:solidFill>
                  <a:srgbClr val="45BB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4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5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AE4EF6A-B635-4E4E-A025-C6D1AEC70DFA}"/>
              </a:ext>
            </a:extLst>
          </p:cNvPr>
          <p:cNvSpPr/>
          <p:nvPr userDrawn="1"/>
        </p:nvSpPr>
        <p:spPr>
          <a:xfrm>
            <a:off x="0" y="0"/>
            <a:ext cx="12192000" cy="1321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7041F5A7-C5A0-DA44-B03A-8FB634834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57" y="361406"/>
            <a:ext cx="3836448" cy="621949"/>
          </a:xfrm>
          <a:prstGeom prst="rect">
            <a:avLst/>
          </a:prstGeom>
        </p:spPr>
      </p:pic>
      <p:pic>
        <p:nvPicPr>
          <p:cNvPr id="4" name="Bilde 3" descr="Et bilde som inneholder skilt, tallerken, mat, tegning&#10;&#10;Automatisk generert beskrivelse">
            <a:extLst>
              <a:ext uri="{FF2B5EF4-FFF2-40B4-BE49-F238E27FC236}">
                <a16:creationId xmlns:a16="http://schemas.microsoft.com/office/drawing/2014/main" id="{924B5AF6-22B0-834D-8E71-A4CC3E8F0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47681" y="471464"/>
            <a:ext cx="1987062" cy="378975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688394EE-23B4-684F-9D0A-110A6BCE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508" y="3941855"/>
            <a:ext cx="5876523" cy="706194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9" name="Tittel 10">
            <a:extLst>
              <a:ext uri="{FF2B5EF4-FFF2-40B4-BE49-F238E27FC236}">
                <a16:creationId xmlns:a16="http://schemas.microsoft.com/office/drawing/2014/main" id="{BBFFCD3F-3F0F-904D-845D-CA5EC6A16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9508" y="2967738"/>
            <a:ext cx="5876523" cy="974117"/>
          </a:xfrm>
        </p:spPr>
        <p:txBody>
          <a:bodyPr/>
          <a:lstStyle>
            <a:lvl1pPr>
              <a:defRPr sz="3600" b="1" spc="5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forside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0CE85EE-6DED-EB41-B661-A76E1E66B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9508" y="2261544"/>
            <a:ext cx="4949825" cy="431878"/>
          </a:xfr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nb-NO" dirty="0"/>
              <a:t>Navn og tittel</a:t>
            </a:r>
          </a:p>
        </p:txBody>
      </p:sp>
    </p:spTree>
    <p:extLst>
      <p:ext uri="{BB962C8B-B14F-4D97-AF65-F5344CB8AC3E}">
        <p14:creationId xmlns:p14="http://schemas.microsoft.com/office/powerpoint/2010/main" val="703666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C6C2FDA-CFEA-4C47-BC2A-98E779888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8812"/>
            <a:ext cx="5910470" cy="40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3B7DE4-038F-5544-AFEC-0B7241A41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60930" y="471464"/>
            <a:ext cx="1960564" cy="3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3BA9F31-AA7B-4356-90B6-F7DD7B563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"/>
            <a:ext cx="12181173" cy="6857999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D06922F-572C-4469-A148-9B312DE73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6471" y="2844801"/>
            <a:ext cx="3979416" cy="3332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lt1"/>
                </a:solidFill>
              </a:defRPr>
            </a:lvl1pPr>
            <a:lvl2pPr marL="302352" indent="0">
              <a:buNone/>
              <a:defRPr/>
            </a:lvl2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3CE79A4-7FFD-4C29-935D-592DB45D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477" y="2600389"/>
            <a:ext cx="3979417" cy="225703"/>
          </a:xfrm>
        </p:spPr>
        <p:txBody>
          <a:bodyPr lIns="0" tIns="0" rIns="0" bIns="0">
            <a:spAutoFit/>
          </a:bodyPr>
          <a:lstStyle>
            <a:lvl1pPr>
              <a:defRPr sz="1600" b="1">
                <a:solidFill>
                  <a:schemeClr val="lt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47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88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3.sv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8320-C5E2-45D2-8A51-B44DD4085B7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7E5B-D914-4DA8-8685-B407779E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36" imgW="339" imgH="343" progId="TCLayout.ActiveDocument.1">
                  <p:embed/>
                </p:oleObj>
              </mc:Choice>
              <mc:Fallback>
                <p:oleObj name="think-cell Slide" r:id="rId36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6288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F2B10B-DB7F-4833-A21E-8C10D289F4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9038" y="3469710"/>
            <a:ext cx="5716962" cy="1525301"/>
          </a:xfrm>
        </p:spPr>
        <p:txBody>
          <a:bodyPr/>
          <a:lstStyle/>
          <a:p>
            <a:r>
              <a:rPr lang="en-GB" i="1" dirty="0" err="1" smtClean="0"/>
              <a:t>Kunnskapsutvikling</a:t>
            </a:r>
            <a:r>
              <a:rPr lang="en-GB" i="1" dirty="0"/>
              <a:t> </a:t>
            </a:r>
            <a:r>
              <a:rPr lang="en-GB" i="1" dirty="0" smtClean="0"/>
              <a:t>for </a:t>
            </a:r>
            <a:r>
              <a:rPr lang="en-GB" i="1" dirty="0" err="1" smtClean="0"/>
              <a:t>en</a:t>
            </a:r>
            <a:endParaRPr lang="en-GB" i="1" dirty="0"/>
          </a:p>
          <a:p>
            <a:r>
              <a:rPr lang="en-GB" i="1" dirty="0" err="1" smtClean="0"/>
              <a:t>verden</a:t>
            </a:r>
            <a:r>
              <a:rPr lang="en-GB" i="1" dirty="0" smtClean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 smtClean="0"/>
              <a:t>endring</a:t>
            </a:r>
            <a:r>
              <a:rPr lang="en-GB" dirty="0"/>
              <a:t>.</a:t>
            </a:r>
            <a:endParaRPr lang="en-GB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ECF7C3-5997-4F53-89A0-1E0C920C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24" y="368449"/>
            <a:ext cx="5819055" cy="645806"/>
          </a:xfrm>
        </p:spPr>
        <p:txBody>
          <a:bodyPr/>
          <a:lstStyle/>
          <a:p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 MATEMATISK-NATURVITENSKAPELIGE</a:t>
            </a:r>
            <a:b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974598B-CE47-41E3-9806-12693784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4629886"/>
            <a:ext cx="5716962" cy="365125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CC4C52-3DDF-4A57-9F88-9B0B759C1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3" name="Picture Placeholder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t="468" r="20836" b="468"/>
          <a:stretch/>
        </p:blipFill>
        <p:spPr>
          <a:xfrm>
            <a:off x="6200384" y="0"/>
            <a:ext cx="6050072" cy="6858000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679218" y="5870278"/>
            <a:ext cx="4152735" cy="182608"/>
          </a:xfrm>
        </p:spPr>
        <p:txBody>
          <a:bodyPr/>
          <a:lstStyle/>
          <a:p>
            <a:pPr algn="r"/>
            <a:r>
              <a:rPr lang="nb-NO" sz="750" dirty="0">
                <a:solidFill>
                  <a:schemeClr val="bg1"/>
                </a:solidFill>
              </a:rPr>
              <a:t>Morten </a:t>
            </a:r>
            <a:r>
              <a:rPr lang="nb-NO" sz="750" dirty="0" smtClean="0">
                <a:solidFill>
                  <a:schemeClr val="bg1"/>
                </a:solidFill>
              </a:rPr>
              <a:t>Brun </a:t>
            </a:r>
            <a:r>
              <a:rPr lang="nb-NO" sz="750" dirty="0">
                <a:solidFill>
                  <a:schemeClr val="bg1"/>
                </a:solidFill>
              </a:rPr>
              <a:t>/ UiO</a:t>
            </a:r>
            <a:endParaRPr lang="nb-NO" sz="750" dirty="0" smtClean="0">
              <a:solidFill>
                <a:schemeClr val="bg1"/>
              </a:solidFill>
            </a:endParaRPr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8" t="38877" r="16682" b="38799"/>
          <a:stretch/>
        </p:blipFill>
        <p:spPr>
          <a:xfrm>
            <a:off x="362621" y="6248333"/>
            <a:ext cx="1051480" cy="2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/>
          <p:cNvPicPr>
            <a:picLocks noGrp="1" noChangeAspect="1"/>
          </p:cNvPicPr>
          <p:nvPr>
            <p:ph sz="half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6" y="2130089"/>
            <a:ext cx="2427684" cy="3236913"/>
          </a:xfrm>
        </p:spPr>
      </p:pic>
      <p:pic>
        <p:nvPicPr>
          <p:cNvPr id="36" name="Content Placeholder 35"/>
          <p:cNvPicPr>
            <a:picLocks noGrp="1" noChangeAspect="1"/>
          </p:cNvPicPr>
          <p:nvPr>
            <p:ph sz="half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76" y="2101744"/>
            <a:ext cx="2427684" cy="3236913"/>
          </a:xfrm>
        </p:spPr>
      </p:pic>
      <p:pic>
        <p:nvPicPr>
          <p:cNvPr id="37" name="Content Placeholder 36"/>
          <p:cNvPicPr>
            <a:picLocks noGrp="1" noChangeAspect="1"/>
          </p:cNvPicPr>
          <p:nvPr>
            <p:ph sz="half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82" y="2101744"/>
            <a:ext cx="2427684" cy="3236913"/>
          </a:xfr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Fakultetsledelse</a:t>
            </a:r>
            <a:endParaRPr lang="nb-NO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667468" cy="250384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matematisk-naturvitenskapelige fakultet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5346" y="1468927"/>
            <a:ext cx="242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Dekan Solveig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Kristensen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29554" y="1412110"/>
            <a:ext cx="24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Visedekan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utdanning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Knut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Martin Mørken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13617" y="1409863"/>
            <a:ext cx="24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Prodekan 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forskning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Bjørn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Jamtveit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346" y="5489555"/>
            <a:ext cx="96532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Anders </a:t>
            </a:r>
            <a:r>
              <a:rPr kumimoji="0" lang="nb-NO" sz="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Lien / UiO </a:t>
            </a:r>
            <a:endParaRPr kumimoji="0" lang="nb-NO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Shell Dlg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3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Content Placeholder 37"/>
          <p:cNvPicPr>
            <a:picLocks noGrp="1" noChangeAspect="1"/>
          </p:cNvPicPr>
          <p:nvPr>
            <p:ph sz="half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45" y="2145281"/>
            <a:ext cx="2427684" cy="3236913"/>
          </a:xfrm>
        </p:spPr>
      </p:pic>
      <p:sp>
        <p:nvSpPr>
          <p:cNvPr id="20" name="Title 21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nb-NO" dirty="0" smtClean="0"/>
              <a:t>Fakultetsledelse</a:t>
            </a:r>
            <a:endParaRPr lang="nb-NO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667468" cy="250384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matematisk-naturvitenskapelige fakultet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228600" rtl="0" eaLnBrk="1" latinLnBrk="0" hangingPunct="1">
              <a:defRPr sz="750" kern="1200">
                <a:solidFill>
                  <a:srgbClr val="524B48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9371" y="1379101"/>
            <a:ext cx="2448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Leder for næringsliv og samfunnskontakt Eva Karin Sandanger Dugstad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04945" y="1396545"/>
            <a:ext cx="2461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Fakultetsdirektør Jo Døhl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05395" y="5541589"/>
            <a:ext cx="96532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Anders </a:t>
            </a:r>
            <a:r>
              <a:rPr kumimoji="0" lang="nb-NO" sz="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Lien / UiO </a:t>
            </a:r>
            <a:endParaRPr kumimoji="0" lang="nb-NO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Shell Dlg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71" y="2117765"/>
            <a:ext cx="2448322" cy="32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/>
          <p:cNvSpPr>
            <a:spLocks noGrp="1"/>
          </p:cNvSpPr>
          <p:nvPr>
            <p:ph type="body" sz="quarter" idx="28"/>
          </p:nvPr>
        </p:nvSpPr>
        <p:spPr>
          <a:xfrm>
            <a:off x="360042" y="1081462"/>
            <a:ext cx="11465655" cy="494749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nb-NO" sz="2000" dirty="0"/>
              <a:t>Digitalisering og beregningsorientert </a:t>
            </a:r>
            <a:r>
              <a:rPr lang="nb-NO" sz="2000" dirty="0" smtClean="0"/>
              <a:t>vitenskap</a:t>
            </a:r>
            <a:endParaRPr lang="nb-NO" sz="2000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9"/>
          </p:nvPr>
        </p:nvSpPr>
        <p:spPr>
          <a:xfrm>
            <a:off x="360043" y="1754971"/>
            <a:ext cx="3541314" cy="453974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anchor="ctr"/>
          <a:lstStyle/>
          <a:p>
            <a:pPr marL="0" indent="0" algn="ctr">
              <a:buNone/>
            </a:pPr>
            <a:r>
              <a:rPr lang="nb-NO" sz="2000" dirty="0" smtClean="0"/>
              <a:t>Livsvitenskap</a:t>
            </a:r>
            <a:endParaRPr lang="nb-NO" sz="2000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32"/>
          </p:nvPr>
        </p:nvSpPr>
        <p:spPr>
          <a:xfrm>
            <a:off x="4333840" y="1754971"/>
            <a:ext cx="3541314" cy="453974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anchor="ctr"/>
          <a:lstStyle/>
          <a:p>
            <a:pPr marL="0" indent="0" algn="ctr">
              <a:buNone/>
            </a:pPr>
            <a:r>
              <a:rPr lang="nb-NO" sz="2000" dirty="0" smtClean="0"/>
              <a:t>Jord og rom</a:t>
            </a:r>
            <a:endParaRPr lang="nb-NO" sz="200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33"/>
          </p:nvPr>
        </p:nvSpPr>
        <p:spPr>
          <a:xfrm>
            <a:off x="8287512" y="1754971"/>
            <a:ext cx="3541314" cy="453974"/>
          </a:xfrm>
          <a:solidFill>
            <a:schemeClr val="bg1">
              <a:lumMod val="85000"/>
            </a:schemeClr>
          </a:solidFill>
          <a:ln w="19050">
            <a:noFill/>
          </a:ln>
        </p:spPr>
        <p:txBody>
          <a:bodyPr anchor="ctr"/>
          <a:lstStyle/>
          <a:p>
            <a:pPr marL="0" indent="0" algn="ctr">
              <a:buNone/>
            </a:pPr>
            <a:r>
              <a:rPr lang="nb-NO" sz="2000" dirty="0" smtClean="0"/>
              <a:t>Energi og materialer</a:t>
            </a:r>
            <a:endParaRPr lang="nb-NO" sz="20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Strategiske områder</a:t>
            </a:r>
            <a:endParaRPr lang="nb-NO" dirty="0"/>
          </a:p>
        </p:txBody>
      </p:sp>
      <p:pic>
        <p:nvPicPr>
          <p:cNvPr id="66" name="Content Placeholder 65"/>
          <p:cNvPicPr>
            <a:picLocks noGrp="1" noChangeAspect="1"/>
          </p:cNvPicPr>
          <p:nvPr>
            <p:ph sz="quarter" idx="4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7"/>
          <a:stretch/>
        </p:blipFill>
        <p:spPr>
          <a:xfrm>
            <a:off x="4333840" y="2434975"/>
            <a:ext cx="3541314" cy="3604877"/>
          </a:xfrm>
        </p:spPr>
      </p:pic>
      <p:pic>
        <p:nvPicPr>
          <p:cNvPr id="64" name="Content Placeholder 62"/>
          <p:cNvPicPr>
            <a:picLocks noGrp="1" noChangeAspect="1"/>
          </p:cNvPicPr>
          <p:nvPr>
            <p:ph sz="quarter" idx="3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b="13246"/>
          <a:stretch/>
        </p:blipFill>
        <p:spPr>
          <a:xfrm>
            <a:off x="360042" y="2434974"/>
            <a:ext cx="3505829" cy="3604880"/>
          </a:xfr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23891"/>
          <a:stretch/>
        </p:blipFill>
        <p:spPr>
          <a:xfrm>
            <a:off x="8287046" y="2434974"/>
            <a:ext cx="3538651" cy="3604879"/>
          </a:xfrm>
          <a:prstGeom prst="rect">
            <a:avLst/>
          </a:prstGeom>
        </p:spPr>
      </p:pic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667468" cy="250384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matematisk-naturvitenskapelige fakultet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428" y="5739923"/>
            <a:ext cx="122822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Benjamin A. Ward / UiO </a:t>
            </a:r>
            <a:endParaRPr kumimoji="0" lang="nb-NO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S Shell Dlg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6115" y="5739923"/>
            <a:ext cx="82586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Galileo / NASA</a:t>
            </a:r>
            <a:endParaRPr kumimoji="0" lang="nb-NO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S Shell Dlg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3509" y="5739922"/>
            <a:ext cx="130837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Jaeyoon</a:t>
            </a:r>
            <a:r>
              <a:rPr kumimoji="0" lang="nb-NO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 </a:t>
            </a:r>
            <a:r>
              <a:rPr kumimoji="0" lang="nb-NO" sz="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Jeong / </a:t>
            </a:r>
            <a:r>
              <a:rPr kumimoji="0" lang="nb-NO" sz="7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Shell Dlg" panose="020B0604020202020204" pitchFamily="34" charset="0"/>
                <a:ea typeface="+mn-ea"/>
                <a:cs typeface="+mn-cs"/>
              </a:rPr>
              <a:t>Unsplash</a:t>
            </a:r>
            <a:endParaRPr kumimoji="0" lang="nb-NO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Shell Dlg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1180656"/>
          </a:xfrm>
        </p:spPr>
        <p:txBody>
          <a:bodyPr/>
          <a:lstStyle/>
          <a:p>
            <a:r>
              <a:rPr lang="nb-NO" dirty="0" smtClean="0"/>
              <a:t>Organisasjonskart</a:t>
            </a:r>
            <a:r>
              <a:rPr lang="nb-NO" dirty="0"/>
              <a:t/>
            </a:r>
            <a:br>
              <a:rPr lang="nb-NO" dirty="0"/>
            </a:br>
            <a:r>
              <a:rPr lang="nb-NO" sz="1800" dirty="0" smtClean="0"/>
              <a:t>Det matematisk-naturvitenskapelige</a:t>
            </a:r>
            <a:br>
              <a:rPr lang="nb-NO" sz="1800" dirty="0" smtClean="0"/>
            </a:br>
            <a:r>
              <a:rPr lang="nb-NO" sz="1800" dirty="0" smtClean="0"/>
              <a:t>fakultet</a:t>
            </a:r>
            <a:endParaRPr lang="nb-NO" sz="18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8" t="38877" r="16682" b="38799"/>
          <a:stretch/>
        </p:blipFill>
        <p:spPr>
          <a:xfrm>
            <a:off x="10514621" y="336337"/>
            <a:ext cx="1051480" cy="26652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2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0"/>
          <a:stretch/>
        </p:blipFill>
        <p:spPr>
          <a:xfrm>
            <a:off x="-36993" y="720436"/>
            <a:ext cx="12228993" cy="6137564"/>
          </a:xfrm>
        </p:spPr>
      </p:pic>
    </p:spTree>
    <p:extLst>
      <p:ext uri="{BB962C8B-B14F-4D97-AF65-F5344CB8AC3E}">
        <p14:creationId xmlns:p14="http://schemas.microsoft.com/office/powerpoint/2010/main" val="38955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-450" r="29749" b="1"/>
          <a:stretch/>
        </p:blipFill>
        <p:spPr>
          <a:xfrm>
            <a:off x="-71920" y="-30822"/>
            <a:ext cx="5921178" cy="68888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0045" y="5870277"/>
            <a:ext cx="5188450" cy="188325"/>
          </a:xfrm>
        </p:spPr>
        <p:txBody>
          <a:bodyPr/>
          <a:lstStyle/>
          <a:p>
            <a:pPr algn="l"/>
            <a:r>
              <a:rPr lang="nb-NO" dirty="0" err="1">
                <a:solidFill>
                  <a:schemeClr val="tx1"/>
                </a:solidFill>
              </a:rPr>
              <a:t>Jarli</a:t>
            </a:r>
            <a:r>
              <a:rPr lang="nb-NO" dirty="0">
                <a:solidFill>
                  <a:schemeClr val="tx1"/>
                </a:solidFill>
              </a:rPr>
              <a:t> &amp; </a:t>
            </a:r>
            <a:r>
              <a:rPr lang="nb-NO" dirty="0" smtClean="0">
                <a:solidFill>
                  <a:schemeClr val="tx1"/>
                </a:solidFill>
              </a:rPr>
              <a:t>Jordan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/ UiO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6342739" y="1577475"/>
            <a:ext cx="5489214" cy="448112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6000 studenter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800 </a:t>
            </a:r>
            <a:r>
              <a:rPr lang="nb-NO" dirty="0" err="1" smtClean="0"/>
              <a:t>Ph.D</a:t>
            </a:r>
            <a:r>
              <a:rPr lang="nb-NO" dirty="0" smtClean="0"/>
              <a:t>.-kandidater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1100 vitenskapelig ansatte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dirty="0" smtClean="0"/>
              <a:t>550 </a:t>
            </a:r>
            <a:r>
              <a:rPr lang="en-GB" dirty="0" err="1" smtClean="0"/>
              <a:t>teknisk</a:t>
            </a:r>
            <a:r>
              <a:rPr lang="en-GB" dirty="0" smtClean="0"/>
              <a:t> / </a:t>
            </a:r>
            <a:r>
              <a:rPr lang="en-GB" dirty="0" err="1" smtClean="0"/>
              <a:t>administrativt</a:t>
            </a:r>
            <a:r>
              <a:rPr lang="en-GB" dirty="0" smtClean="0"/>
              <a:t> </a:t>
            </a:r>
            <a:r>
              <a:rPr lang="en-GB" dirty="0" err="1" smtClean="0"/>
              <a:t>ansatte</a:t>
            </a:r>
            <a:endParaRPr lang="en-GB" dirty="0" smtClean="0"/>
          </a:p>
          <a:p>
            <a:endParaRPr lang="nb-NO" dirty="0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6342739" y="360045"/>
            <a:ext cx="5489214" cy="542658"/>
          </a:xfrm>
        </p:spPr>
        <p:txBody>
          <a:bodyPr/>
          <a:lstStyle/>
          <a:p>
            <a:r>
              <a:rPr lang="nb-NO" dirty="0" smtClean="0"/>
              <a:t>Folk ved MN-fakultet</a:t>
            </a:r>
            <a:endParaRPr lang="nb-NO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977107" y="6243181"/>
            <a:ext cx="1650597" cy="25923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2286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matematisk-naturvitenskapelige fakultet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Placeholder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t="40010" r="17026" b="39467"/>
          <a:stretch/>
        </p:blipFill>
        <p:spPr>
          <a:xfrm>
            <a:off x="6342739" y="6255904"/>
            <a:ext cx="1046723" cy="246509"/>
          </a:xfrm>
          <a:prstGeom prst="rect">
            <a:avLst/>
          </a:prstGeom>
          <a:noFill/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7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4444" r="28749" b="839"/>
          <a:stretch/>
        </p:blipFill>
        <p:spPr>
          <a:xfrm>
            <a:off x="6270499" y="0"/>
            <a:ext cx="5976297" cy="686313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Ukjent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0"/>
          </p:nvPr>
        </p:nvSpPr>
        <p:spPr>
          <a:xfrm>
            <a:off x="366442" y="1275347"/>
            <a:ext cx="5489214" cy="47855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9 institutter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8 sentre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1 </a:t>
            </a:r>
            <a:r>
              <a:rPr lang="nb-NO" dirty="0"/>
              <a:t>Senter for fremragende </a:t>
            </a:r>
            <a:r>
              <a:rPr lang="nb-NO" dirty="0" smtClean="0"/>
              <a:t>utdanning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3 </a:t>
            </a:r>
            <a:r>
              <a:rPr lang="nb-NO" dirty="0"/>
              <a:t>Sentre for </a:t>
            </a:r>
            <a:r>
              <a:rPr lang="nb-NO" dirty="0" smtClean="0"/>
              <a:t>fremragende </a:t>
            </a:r>
            <a:r>
              <a:rPr lang="nb-NO" dirty="0"/>
              <a:t>forskning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2 </a:t>
            </a:r>
            <a:r>
              <a:rPr lang="nb-NO" dirty="0"/>
              <a:t>Sentre for forskningsdrevet </a:t>
            </a:r>
            <a:r>
              <a:rPr lang="nb-NO" dirty="0" smtClean="0"/>
              <a:t>innovasjon</a:t>
            </a:r>
            <a:endParaRPr lang="nb-NO" dirty="0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/>
          <a:p>
            <a:r>
              <a:rPr lang="nb-NO" dirty="0" smtClean="0"/>
              <a:t>Forskning og utdanning</a:t>
            </a:r>
            <a:endParaRPr lang="nb-NO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667468" cy="250384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matematisk-naturvitenskapelige fakultet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EF1AA1B9-BC1F-45E4-9908-70FA5603ED5D}" vid="{0B1EB24D-9A29-4936-B027-FCD997E1BD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17261</TotalTime>
  <Words>157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7" baseType="lpstr">
      <vt:lpstr>Arial</vt:lpstr>
      <vt:lpstr>Arial, sans-serif</vt:lpstr>
      <vt:lpstr>Calibri</vt:lpstr>
      <vt:lpstr>Calibri Light</vt:lpstr>
      <vt:lpstr>MS Shell Dlg</vt:lpstr>
      <vt:lpstr>Times New Roman</vt:lpstr>
      <vt:lpstr>Wingdings</vt:lpstr>
      <vt:lpstr>Office Theme</vt:lpstr>
      <vt:lpstr>1_Office Theme</vt:lpstr>
      <vt:lpstr>think-cell Slide</vt:lpstr>
      <vt:lpstr>DET MATEMATISK-NATURVITENSKAPELIGE FAKULTET</vt:lpstr>
      <vt:lpstr>Fakultetsledelse</vt:lpstr>
      <vt:lpstr>Fakultetsledelse</vt:lpstr>
      <vt:lpstr>Strategiske områder</vt:lpstr>
      <vt:lpstr>Organisasjonskart Det matematisk-naturvitenskapelige fakultet</vt:lpstr>
      <vt:lpstr>Folk ved MN-fakultet</vt:lpstr>
      <vt:lpstr>Forskning og utdanning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Magali Courtade</dc:creator>
  <cp:lastModifiedBy>Elin Thoresen</cp:lastModifiedBy>
  <cp:revision>5</cp:revision>
  <dcterms:created xsi:type="dcterms:W3CDTF">2022-08-08T07:27:26Z</dcterms:created>
  <dcterms:modified xsi:type="dcterms:W3CDTF">2023-03-14T09:09:12Z</dcterms:modified>
</cp:coreProperties>
</file>