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4"/>
  </p:sldMasterIdLst>
  <p:notesMasterIdLst>
    <p:notesMasterId r:id="rId23"/>
  </p:notesMasterIdLst>
  <p:sldIdLst>
    <p:sldId id="321" r:id="rId5"/>
    <p:sldId id="310" r:id="rId6"/>
    <p:sldId id="295" r:id="rId7"/>
    <p:sldId id="323" r:id="rId8"/>
    <p:sldId id="324" r:id="rId9"/>
    <p:sldId id="297" r:id="rId10"/>
    <p:sldId id="317" r:id="rId11"/>
    <p:sldId id="320" r:id="rId12"/>
    <p:sldId id="319" r:id="rId13"/>
    <p:sldId id="314" r:id="rId14"/>
    <p:sldId id="309" r:id="rId15"/>
    <p:sldId id="299" r:id="rId16"/>
    <p:sldId id="308" r:id="rId17"/>
    <p:sldId id="316" r:id="rId18"/>
    <p:sldId id="326" r:id="rId19"/>
    <p:sldId id="327" r:id="rId20"/>
    <p:sldId id="328" r:id="rId21"/>
    <p:sldId id="329" r:id="rId22"/>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E8C1"/>
    <a:srgbClr val="89F228"/>
    <a:srgbClr val="FE4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FB485E-1BC8-46E0-97AF-98D024C7AB59}" v="206" dt="2022-06-05T08:35:45.448"/>
    <p1510:client id="{0E3BD0FF-BD52-4644-AC57-7B035FF897AC}" v="8" dt="2021-12-01T20:31:11.496"/>
    <p1510:client id="{11425E9D-09CB-4E2A-A1E5-107664615D27}" v="106" dt="2022-06-04T21:49:25.994"/>
    <p1510:client id="{18A1DE4F-149B-4D28-F7C6-868916F57DCA}" v="69" dt="2022-09-29T11:21:29.692"/>
    <p1510:client id="{1AB428E6-6BF1-4C3F-994E-9B0E45E853D8}" v="89" dt="2022-06-05T10:45:06.207"/>
    <p1510:client id="{1C6B7BA7-762B-4AFF-89AB-C538467BE0D2}" v="141" dt="2022-05-07T14:21:56.020"/>
    <p1510:client id="{29B897E7-3B20-4E3A-BF08-92E09AA336FC}" v="9" dt="2022-06-04T21:36:14.974"/>
    <p1510:client id="{2D08A41B-9D48-4D7E-8AAC-7B3FC0322E71}" v="397" dt="2021-11-29T19:55:12.752"/>
    <p1510:client id="{3DFA2C6F-C430-434F-5E08-0C770995456D}" v="4" dt="2022-05-05T14:23:49.484"/>
    <p1510:client id="{437A287E-07E4-4B2C-8122-D3449ACF9727}" v="5" dt="2022-06-04T08:08:01.728"/>
    <p1510:client id="{4610EC4A-0529-44A6-81C3-7453B79BD3A9}" v="23" dt="2022-06-10T17:39:09.033"/>
    <p1510:client id="{472D8E3E-707A-455E-A525-79F11DCFAE7B}" v="204" dt="2022-06-05T11:17:39.904"/>
    <p1510:client id="{4C11677A-5CDF-4DF8-B72B-B72C53EF2173}" v="43" dt="2022-06-04T20:20:23.963"/>
    <p1510:client id="{5613A920-B6AF-1816-A309-71F66EECEBA4}" v="126" dt="2022-10-11T06:41:24.977"/>
    <p1510:client id="{5BEBF9D1-C41E-4358-8F92-4F7BB672DA02}" v="146" dt="2022-06-03T12:48:39.814"/>
    <p1510:client id="{6FFFE3D4-6756-0B38-F6DD-AAB153195A19}" v="20" dt="2022-09-28T12:03:31.930"/>
    <p1510:client id="{74A2119B-E406-4941-B890-08E6FC245C85}" v="2" dt="2022-06-03T08:27:18.769"/>
    <p1510:client id="{77E59D8D-E378-B655-E0F5-7D9049A81017}" v="112" dt="2022-09-30T16:18:27.598"/>
    <p1510:client id="{7884480B-86A7-4BED-909B-9E58E27FA2E4}" v="45" dt="2022-06-03T11:50:59.460"/>
    <p1510:client id="{7DA5AB3A-D154-4D27-B5BE-3DD281B33C4A}" v="4" dt="2022-06-08T08:52:52.469"/>
    <p1510:client id="{90A0E33F-6A01-4793-B83C-4F410573F082}" v="8" dt="2022-05-02T08:11:08.913"/>
    <p1510:client id="{9A3582AA-5DDF-455E-95BB-DFDFD0852900}" v="19" dt="2022-05-09T07:32:31.085"/>
    <p1510:client id="{A86BCC8B-0C6C-4A9B-8BA5-A683D7EA8158}" v="8" dt="2022-06-02T13:33:21.829"/>
    <p1510:client id="{B7AE424F-02A9-41BF-92B6-63B4E8AD977F}" v="1" dt="2022-05-08T07:30:03.035"/>
    <p1510:client id="{C147689C-5B4B-A616-E81E-2D79B43BBCC3}" v="50" dt="2021-11-29T08:22:48.869"/>
    <p1510:client id="{C35580F7-6887-4E06-A2EC-989274F79FC2}" v="9" dt="2021-12-07T07:15:19.734"/>
    <p1510:client id="{C7DAF105-CDA5-4052-B8A2-90B1EF29EECF}" v="768" dt="2022-06-05T12:19:14.127"/>
    <p1510:client id="{CDF0A562-3B60-46B2-91F7-271602CD1B23}" v="54" dt="2022-06-08T08:39:46.590"/>
    <p1510:client id="{CE7837DC-FFA5-491E-9586-AC1F27F07E39}" v="10" dt="2022-05-07T13:33:50.653"/>
    <p1510:client id="{DA42CC0F-2388-36C9-E6E5-E8A85EA20D25}" v="54" dt="2022-05-05T14:42:15.872"/>
    <p1510:client id="{DE569E09-25AE-4C71-A49A-E927EC58E7EB}" v="10" dt="2022-06-03T08:24:27.755"/>
    <p1510:client id="{E9A845B3-F0F1-974D-2127-6DF5662E9CDC}" v="19" dt="2022-10-11T10:57:25.699"/>
    <p1510:client id="{EB9AD638-CE78-681E-713C-36576F6B7C7B}" v="42" dt="2022-10-11T10:51:19.384"/>
    <p1510:client id="{EF88B45E-49C2-4677-97BD-89861EFA3D0D}" v="196" dt="2022-06-04T21:12:30.149"/>
    <p1510:client id="{F3DD97C2-A0B7-185E-DDA6-33A1720326BA}" v="116" dt="2022-09-26T13:52:10.004"/>
    <p1510:client id="{F8A5DAB9-0B02-4129-AA00-2CF7E1A62CCA}" v="74" dt="2022-06-04T20:47:29.055"/>
    <p1510:client id="{F8FF6879-0080-4C94-B91E-795CEE694BEE}" v="265" dt="2022-06-05T14:59:20.185"/>
    <p1510:client id="{FFAAFF8B-0F1F-47F5-8B7A-CB37682C6F2B}" v="2" dt="2022-05-09T08:01:36.9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114"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8A745D-B602-4A46-A101-71BD0EAD0C49}"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F7903676-4B0F-4AF4-8552-C96483D9FAE1}">
      <dgm:prSet custT="1"/>
      <dgm:spPr/>
      <dgm:t>
        <a:bodyPr/>
        <a:lstStyle/>
        <a:p>
          <a:r>
            <a:rPr lang="nb-NO" sz="2000" dirty="0">
              <a:latin typeface="Trebuchet MS" panose="020B0603020202020204" pitchFamily="34" charset="0"/>
            </a:rPr>
            <a:t>Hva er det?</a:t>
          </a:r>
          <a:endParaRPr lang="en-US" sz="2000" dirty="0">
            <a:latin typeface="Trebuchet MS" panose="020B0603020202020204" pitchFamily="34" charset="0"/>
          </a:endParaRPr>
        </a:p>
      </dgm:t>
    </dgm:pt>
    <dgm:pt modelId="{836D260E-013A-407F-B358-C102F4ED277A}" type="parTrans" cxnId="{83CA8DB1-B332-4BFB-8063-722C9CAB850E}">
      <dgm:prSet/>
      <dgm:spPr/>
      <dgm:t>
        <a:bodyPr/>
        <a:lstStyle/>
        <a:p>
          <a:endParaRPr lang="en-US"/>
        </a:p>
      </dgm:t>
    </dgm:pt>
    <dgm:pt modelId="{D34FD98A-E089-42CA-A9E6-C47776BED9D6}" type="sibTrans" cxnId="{83CA8DB1-B332-4BFB-8063-722C9CAB850E}">
      <dgm:prSet/>
      <dgm:spPr/>
      <dgm:t>
        <a:bodyPr/>
        <a:lstStyle/>
        <a:p>
          <a:endParaRPr lang="en-US"/>
        </a:p>
      </dgm:t>
    </dgm:pt>
    <dgm:pt modelId="{15B285C4-1C16-49BF-95D3-2CBBF9F07496}">
      <dgm:prSet custT="1"/>
      <dgm:spPr/>
      <dgm:t>
        <a:bodyPr/>
        <a:lstStyle/>
        <a:p>
          <a:r>
            <a:rPr lang="nb-NO" sz="2000" dirty="0">
              <a:latin typeface="Trebuchet MS" panose="020B0603020202020204" pitchFamily="34" charset="0"/>
            </a:rPr>
            <a:t>Hvorfor er det viktig?</a:t>
          </a:r>
          <a:endParaRPr lang="en-US" sz="2000" dirty="0">
            <a:latin typeface="Trebuchet MS" panose="020B0603020202020204" pitchFamily="34" charset="0"/>
          </a:endParaRPr>
        </a:p>
      </dgm:t>
    </dgm:pt>
    <dgm:pt modelId="{EB5375A2-8637-403D-A152-461DFA813B38}" type="parTrans" cxnId="{236893A4-2761-4E3B-9BEF-C8491145D571}">
      <dgm:prSet/>
      <dgm:spPr/>
      <dgm:t>
        <a:bodyPr/>
        <a:lstStyle/>
        <a:p>
          <a:endParaRPr lang="en-US"/>
        </a:p>
      </dgm:t>
    </dgm:pt>
    <dgm:pt modelId="{DEBCDABB-6F11-4D70-B312-FD820AC5BEC3}" type="sibTrans" cxnId="{236893A4-2761-4E3B-9BEF-C8491145D571}">
      <dgm:prSet/>
      <dgm:spPr/>
      <dgm:t>
        <a:bodyPr/>
        <a:lstStyle/>
        <a:p>
          <a:endParaRPr lang="en-US"/>
        </a:p>
      </dgm:t>
    </dgm:pt>
    <dgm:pt modelId="{01E354E6-25D5-49FA-BBF0-D6D30C5925EF}">
      <dgm:prSet custT="1"/>
      <dgm:spPr/>
      <dgm:t>
        <a:bodyPr/>
        <a:lstStyle/>
        <a:p>
          <a:r>
            <a:rPr lang="nb-NO" sz="2000" dirty="0">
              <a:latin typeface="Trebuchet MS" panose="020B0603020202020204" pitchFamily="34" charset="0"/>
            </a:rPr>
            <a:t>Tankesett</a:t>
          </a:r>
          <a:endParaRPr lang="en-US" sz="2000" dirty="0">
            <a:latin typeface="Trebuchet MS" panose="020B0603020202020204" pitchFamily="34" charset="0"/>
          </a:endParaRPr>
        </a:p>
      </dgm:t>
    </dgm:pt>
    <dgm:pt modelId="{FD6D5045-503C-4499-838E-8DE77D88D6A6}" type="parTrans" cxnId="{E40C2933-AF1D-4490-8AA4-2E49F4F20C61}">
      <dgm:prSet/>
      <dgm:spPr/>
      <dgm:t>
        <a:bodyPr/>
        <a:lstStyle/>
        <a:p>
          <a:endParaRPr lang="en-US"/>
        </a:p>
      </dgm:t>
    </dgm:pt>
    <dgm:pt modelId="{899AB8B6-CF8F-400A-8AE0-F529EC4CFC04}" type="sibTrans" cxnId="{E40C2933-AF1D-4490-8AA4-2E49F4F20C61}">
      <dgm:prSet/>
      <dgm:spPr/>
      <dgm:t>
        <a:bodyPr/>
        <a:lstStyle/>
        <a:p>
          <a:endParaRPr lang="en-US"/>
        </a:p>
      </dgm:t>
    </dgm:pt>
    <dgm:pt modelId="{F3EA677A-B627-4326-9CBC-3A5DCC885729}">
      <dgm:prSet custT="1"/>
      <dgm:spPr/>
      <dgm:t>
        <a:bodyPr/>
        <a:lstStyle/>
        <a:p>
          <a:r>
            <a:rPr lang="nb-NO" sz="2000" dirty="0">
              <a:latin typeface="Trebuchet MS" panose="020B0603020202020204" pitchFamily="34" charset="0"/>
            </a:rPr>
            <a:t>Hva kan jeg gjøre?</a:t>
          </a:r>
          <a:endParaRPr lang="en-US" sz="2000" dirty="0">
            <a:latin typeface="Trebuchet MS" panose="020B0603020202020204" pitchFamily="34" charset="0"/>
          </a:endParaRPr>
        </a:p>
      </dgm:t>
    </dgm:pt>
    <dgm:pt modelId="{2020F29F-D38E-4FA3-8705-CA489953B72C}" type="parTrans" cxnId="{6C69714E-BDFC-42D0-A575-0A4B9FF877C8}">
      <dgm:prSet/>
      <dgm:spPr/>
      <dgm:t>
        <a:bodyPr/>
        <a:lstStyle/>
        <a:p>
          <a:endParaRPr lang="en-US"/>
        </a:p>
      </dgm:t>
    </dgm:pt>
    <dgm:pt modelId="{26A49067-A491-440F-8EC1-E896CE56026F}" type="sibTrans" cxnId="{6C69714E-BDFC-42D0-A575-0A4B9FF877C8}">
      <dgm:prSet/>
      <dgm:spPr/>
      <dgm:t>
        <a:bodyPr/>
        <a:lstStyle/>
        <a:p>
          <a:endParaRPr lang="en-US"/>
        </a:p>
      </dgm:t>
    </dgm:pt>
    <dgm:pt modelId="{2830FBF7-93F7-4FFD-B71E-17A5D57D8180}">
      <dgm:prSet custT="1"/>
      <dgm:spPr/>
      <dgm:t>
        <a:bodyPr/>
        <a:lstStyle/>
        <a:p>
          <a:r>
            <a:rPr lang="nb-NO" sz="2000" dirty="0">
              <a:latin typeface="Trebuchet MS" panose="020B0603020202020204" pitchFamily="34" charset="0"/>
            </a:rPr>
            <a:t>Hvordan vil vi ha det hos oss?</a:t>
          </a:r>
          <a:endParaRPr lang="en-US" sz="2000" dirty="0">
            <a:latin typeface="Trebuchet MS" panose="020B0603020202020204" pitchFamily="34" charset="0"/>
          </a:endParaRPr>
        </a:p>
      </dgm:t>
    </dgm:pt>
    <dgm:pt modelId="{AED6EB35-8F44-47BC-B4B9-BD76F618FADB}" type="parTrans" cxnId="{FD691D89-13E5-4E39-BA4B-AF06A5627A24}">
      <dgm:prSet/>
      <dgm:spPr/>
      <dgm:t>
        <a:bodyPr/>
        <a:lstStyle/>
        <a:p>
          <a:endParaRPr lang="en-US"/>
        </a:p>
      </dgm:t>
    </dgm:pt>
    <dgm:pt modelId="{29A60EF0-87E6-4BBF-B1B7-BC4A0499161E}" type="sibTrans" cxnId="{FD691D89-13E5-4E39-BA4B-AF06A5627A24}">
      <dgm:prSet/>
      <dgm:spPr/>
      <dgm:t>
        <a:bodyPr/>
        <a:lstStyle/>
        <a:p>
          <a:endParaRPr lang="en-US"/>
        </a:p>
      </dgm:t>
    </dgm:pt>
    <dgm:pt modelId="{B3C37505-93E6-4AC9-8E76-98B8F961CD87}">
      <dgm:prSet phldr="0" custT="1"/>
      <dgm:spPr/>
      <dgm:t>
        <a:bodyPr/>
        <a:lstStyle/>
        <a:p>
          <a:pPr rtl="0"/>
          <a:r>
            <a:rPr lang="nb-NO" sz="2000" dirty="0">
              <a:latin typeface="Trebuchet MS" panose="020B0603020202020204" pitchFamily="34" charset="0"/>
            </a:rPr>
            <a:t>Oppsummering og veien videre?</a:t>
          </a:r>
        </a:p>
      </dgm:t>
    </dgm:pt>
    <dgm:pt modelId="{10BB044D-EF53-4AA7-A3EB-2B6D0FEF502B}" type="parTrans" cxnId="{F368A21C-1F66-4AD7-88E1-D9F46810C27D}">
      <dgm:prSet/>
      <dgm:spPr/>
      <dgm:t>
        <a:bodyPr/>
        <a:lstStyle/>
        <a:p>
          <a:endParaRPr lang="en-US"/>
        </a:p>
      </dgm:t>
    </dgm:pt>
    <dgm:pt modelId="{EE1C9B52-3AFD-44E3-B382-09CA50FA82BF}" type="sibTrans" cxnId="{F368A21C-1F66-4AD7-88E1-D9F46810C27D}">
      <dgm:prSet/>
      <dgm:spPr/>
      <dgm:t>
        <a:bodyPr/>
        <a:lstStyle/>
        <a:p>
          <a:endParaRPr lang="en-US"/>
        </a:p>
      </dgm:t>
    </dgm:pt>
    <dgm:pt modelId="{58375026-F7E4-46B4-8D91-A352753AF02E}">
      <dgm:prSet phldr="0" custT="1"/>
      <dgm:spPr/>
      <dgm:t>
        <a:bodyPr/>
        <a:lstStyle/>
        <a:p>
          <a:pPr rtl="0"/>
          <a:r>
            <a:rPr lang="nb-NO" sz="2000" dirty="0">
              <a:latin typeface="Trebuchet MS" panose="020B0603020202020204" pitchFamily="34" charset="0"/>
            </a:rPr>
            <a:t>Forventninger innfridd? </a:t>
          </a:r>
        </a:p>
      </dgm:t>
    </dgm:pt>
    <dgm:pt modelId="{524A13EA-BAC5-4852-B014-0C2D0400D400}" type="parTrans" cxnId="{78F11A40-513F-4057-8CE7-661AB28D72F3}">
      <dgm:prSet/>
      <dgm:spPr/>
      <dgm:t>
        <a:bodyPr/>
        <a:lstStyle/>
        <a:p>
          <a:endParaRPr lang="en-US"/>
        </a:p>
      </dgm:t>
    </dgm:pt>
    <dgm:pt modelId="{AE9F5B14-94EB-41FE-A295-2CDCF89C17C1}" type="sibTrans" cxnId="{78F11A40-513F-4057-8CE7-661AB28D72F3}">
      <dgm:prSet/>
      <dgm:spPr/>
      <dgm:t>
        <a:bodyPr/>
        <a:lstStyle/>
        <a:p>
          <a:endParaRPr lang="en-US"/>
        </a:p>
      </dgm:t>
    </dgm:pt>
    <dgm:pt modelId="{FF29604F-6331-432F-9CA2-246FCF202493}">
      <dgm:prSet phldr="0" custT="1"/>
      <dgm:spPr/>
      <dgm:t>
        <a:bodyPr/>
        <a:lstStyle/>
        <a:p>
          <a:r>
            <a:rPr lang="nb-NO" sz="2000" dirty="0">
              <a:latin typeface="Trebuchet MS" panose="020B0603020202020204" pitchFamily="34" charset="0"/>
            </a:rPr>
            <a:t>Forventninger til dagen?</a:t>
          </a:r>
          <a:endParaRPr lang="en-US" sz="2000" dirty="0">
            <a:latin typeface="Trebuchet MS" panose="020B0603020202020204" pitchFamily="34" charset="0"/>
          </a:endParaRPr>
        </a:p>
      </dgm:t>
    </dgm:pt>
    <dgm:pt modelId="{782076C3-7848-4FE8-88DC-CED432864EF8}" type="parTrans" cxnId="{BD400AE5-B31F-4E8E-94E5-AC910865C97D}">
      <dgm:prSet/>
      <dgm:spPr/>
      <dgm:t>
        <a:bodyPr/>
        <a:lstStyle/>
        <a:p>
          <a:endParaRPr lang="en-US"/>
        </a:p>
      </dgm:t>
    </dgm:pt>
    <dgm:pt modelId="{853C16C5-E443-4EC4-ACFE-F77D56D99180}" type="sibTrans" cxnId="{BD400AE5-B31F-4E8E-94E5-AC910865C97D}">
      <dgm:prSet/>
      <dgm:spPr/>
      <dgm:t>
        <a:bodyPr/>
        <a:lstStyle/>
        <a:p>
          <a:endParaRPr lang="en-US"/>
        </a:p>
      </dgm:t>
    </dgm:pt>
    <dgm:pt modelId="{0460628D-E3F5-47EF-8D6D-330381F60411}" type="pres">
      <dgm:prSet presAssocID="{B78A745D-B602-4A46-A101-71BD0EAD0C49}" presName="linear" presStyleCnt="0">
        <dgm:presLayoutVars>
          <dgm:animLvl val="lvl"/>
          <dgm:resizeHandles val="exact"/>
        </dgm:presLayoutVars>
      </dgm:prSet>
      <dgm:spPr/>
      <dgm:t>
        <a:bodyPr/>
        <a:lstStyle/>
        <a:p>
          <a:endParaRPr lang="nb-NO"/>
        </a:p>
      </dgm:t>
    </dgm:pt>
    <dgm:pt modelId="{28568EF6-1116-42AD-B320-CEC40B2CD0B4}" type="pres">
      <dgm:prSet presAssocID="{FF29604F-6331-432F-9CA2-246FCF202493}" presName="parentText" presStyleLbl="node1" presStyleIdx="0" presStyleCnt="8" custLinFactNeighborX="-1170" custLinFactNeighborY="19899">
        <dgm:presLayoutVars>
          <dgm:chMax val="0"/>
          <dgm:bulletEnabled val="1"/>
        </dgm:presLayoutVars>
      </dgm:prSet>
      <dgm:spPr/>
      <dgm:t>
        <a:bodyPr/>
        <a:lstStyle/>
        <a:p>
          <a:endParaRPr lang="nb-NO"/>
        </a:p>
      </dgm:t>
    </dgm:pt>
    <dgm:pt modelId="{5273C7FE-62C0-4DE5-8086-09BFC74E9F8B}" type="pres">
      <dgm:prSet presAssocID="{853C16C5-E443-4EC4-ACFE-F77D56D99180}" presName="spacer" presStyleCnt="0"/>
      <dgm:spPr/>
    </dgm:pt>
    <dgm:pt modelId="{3EA4877B-EBC7-4CC5-8E9A-46B92B10815D}" type="pres">
      <dgm:prSet presAssocID="{F7903676-4B0F-4AF4-8552-C96483D9FAE1}" presName="parentText" presStyleLbl="node1" presStyleIdx="1" presStyleCnt="8" custAng="0">
        <dgm:presLayoutVars>
          <dgm:chMax val="0"/>
          <dgm:bulletEnabled val="1"/>
        </dgm:presLayoutVars>
      </dgm:prSet>
      <dgm:spPr/>
      <dgm:t>
        <a:bodyPr/>
        <a:lstStyle/>
        <a:p>
          <a:endParaRPr lang="nb-NO"/>
        </a:p>
      </dgm:t>
    </dgm:pt>
    <dgm:pt modelId="{210CC596-9CDD-4F3C-9DF3-13B4FD54E369}" type="pres">
      <dgm:prSet presAssocID="{D34FD98A-E089-42CA-A9E6-C47776BED9D6}" presName="spacer" presStyleCnt="0"/>
      <dgm:spPr/>
    </dgm:pt>
    <dgm:pt modelId="{32B43B31-C9A4-4F20-98AD-6CE27503B3CA}" type="pres">
      <dgm:prSet presAssocID="{15B285C4-1C16-49BF-95D3-2CBBF9F07496}" presName="parentText" presStyleLbl="node1" presStyleIdx="2" presStyleCnt="8">
        <dgm:presLayoutVars>
          <dgm:chMax val="0"/>
          <dgm:bulletEnabled val="1"/>
        </dgm:presLayoutVars>
      </dgm:prSet>
      <dgm:spPr/>
      <dgm:t>
        <a:bodyPr/>
        <a:lstStyle/>
        <a:p>
          <a:endParaRPr lang="nb-NO"/>
        </a:p>
      </dgm:t>
    </dgm:pt>
    <dgm:pt modelId="{ACD0D348-168C-4247-A625-E8CCF1BCD03E}" type="pres">
      <dgm:prSet presAssocID="{DEBCDABB-6F11-4D70-B312-FD820AC5BEC3}" presName="spacer" presStyleCnt="0"/>
      <dgm:spPr/>
    </dgm:pt>
    <dgm:pt modelId="{7BCF7DA3-B113-4797-8E2D-02CE35F903E2}" type="pres">
      <dgm:prSet presAssocID="{01E354E6-25D5-49FA-BBF0-D6D30C5925EF}" presName="parentText" presStyleLbl="node1" presStyleIdx="3" presStyleCnt="8">
        <dgm:presLayoutVars>
          <dgm:chMax val="0"/>
          <dgm:bulletEnabled val="1"/>
        </dgm:presLayoutVars>
      </dgm:prSet>
      <dgm:spPr/>
      <dgm:t>
        <a:bodyPr/>
        <a:lstStyle/>
        <a:p>
          <a:endParaRPr lang="nb-NO"/>
        </a:p>
      </dgm:t>
    </dgm:pt>
    <dgm:pt modelId="{C02995BD-9F37-4F45-9951-4D6D5025B720}" type="pres">
      <dgm:prSet presAssocID="{899AB8B6-CF8F-400A-8AE0-F529EC4CFC04}" presName="spacer" presStyleCnt="0"/>
      <dgm:spPr/>
    </dgm:pt>
    <dgm:pt modelId="{D6957D20-6585-428F-A3A8-D5D766CB4B17}" type="pres">
      <dgm:prSet presAssocID="{F3EA677A-B627-4326-9CBC-3A5DCC885729}" presName="parentText" presStyleLbl="node1" presStyleIdx="4" presStyleCnt="8">
        <dgm:presLayoutVars>
          <dgm:chMax val="0"/>
          <dgm:bulletEnabled val="1"/>
        </dgm:presLayoutVars>
      </dgm:prSet>
      <dgm:spPr/>
      <dgm:t>
        <a:bodyPr/>
        <a:lstStyle/>
        <a:p>
          <a:endParaRPr lang="nb-NO"/>
        </a:p>
      </dgm:t>
    </dgm:pt>
    <dgm:pt modelId="{7C9B14CB-CBBB-4C85-A7D2-DBD683D65D01}" type="pres">
      <dgm:prSet presAssocID="{26A49067-A491-440F-8EC1-E896CE56026F}" presName="spacer" presStyleCnt="0"/>
      <dgm:spPr/>
    </dgm:pt>
    <dgm:pt modelId="{F0FAD385-B59F-48B3-807F-4BDC93140A4C}" type="pres">
      <dgm:prSet presAssocID="{2830FBF7-93F7-4FFD-B71E-17A5D57D8180}" presName="parentText" presStyleLbl="node1" presStyleIdx="5" presStyleCnt="8">
        <dgm:presLayoutVars>
          <dgm:chMax val="0"/>
          <dgm:bulletEnabled val="1"/>
        </dgm:presLayoutVars>
      </dgm:prSet>
      <dgm:spPr/>
      <dgm:t>
        <a:bodyPr/>
        <a:lstStyle/>
        <a:p>
          <a:endParaRPr lang="nb-NO"/>
        </a:p>
      </dgm:t>
    </dgm:pt>
    <dgm:pt modelId="{3E38387F-1D40-4E38-9C2E-48432583A9AA}" type="pres">
      <dgm:prSet presAssocID="{29A60EF0-87E6-4BBF-B1B7-BC4A0499161E}" presName="spacer" presStyleCnt="0"/>
      <dgm:spPr/>
    </dgm:pt>
    <dgm:pt modelId="{C427BA0C-98F6-43A6-99F3-C3EBC6DC1DC6}" type="pres">
      <dgm:prSet presAssocID="{B3C37505-93E6-4AC9-8E76-98B8F961CD87}" presName="parentText" presStyleLbl="node1" presStyleIdx="6" presStyleCnt="8">
        <dgm:presLayoutVars>
          <dgm:chMax val="0"/>
          <dgm:bulletEnabled val="1"/>
        </dgm:presLayoutVars>
      </dgm:prSet>
      <dgm:spPr/>
      <dgm:t>
        <a:bodyPr/>
        <a:lstStyle/>
        <a:p>
          <a:endParaRPr lang="nb-NO"/>
        </a:p>
      </dgm:t>
    </dgm:pt>
    <dgm:pt modelId="{15AEA266-FA39-41AE-9F3D-2C14CF9886CD}" type="pres">
      <dgm:prSet presAssocID="{EE1C9B52-3AFD-44E3-B382-09CA50FA82BF}" presName="spacer" presStyleCnt="0"/>
      <dgm:spPr/>
    </dgm:pt>
    <dgm:pt modelId="{4DAA8739-7F70-40BD-9829-D8B0A6CC81EE}" type="pres">
      <dgm:prSet presAssocID="{58375026-F7E4-46B4-8D91-A352753AF02E}" presName="parentText" presStyleLbl="node1" presStyleIdx="7" presStyleCnt="8">
        <dgm:presLayoutVars>
          <dgm:chMax val="0"/>
          <dgm:bulletEnabled val="1"/>
        </dgm:presLayoutVars>
      </dgm:prSet>
      <dgm:spPr/>
      <dgm:t>
        <a:bodyPr/>
        <a:lstStyle/>
        <a:p>
          <a:endParaRPr lang="nb-NO"/>
        </a:p>
      </dgm:t>
    </dgm:pt>
  </dgm:ptLst>
  <dgm:cxnLst>
    <dgm:cxn modelId="{5590A7BC-7BB9-4FE6-B94B-EE41A7413AE3}" type="presOf" srcId="{B78A745D-B602-4A46-A101-71BD0EAD0C49}" destId="{0460628D-E3F5-47EF-8D6D-330381F60411}" srcOrd="0" destOrd="0" presId="urn:microsoft.com/office/officeart/2005/8/layout/vList2"/>
    <dgm:cxn modelId="{FD691D89-13E5-4E39-BA4B-AF06A5627A24}" srcId="{B78A745D-B602-4A46-A101-71BD0EAD0C49}" destId="{2830FBF7-93F7-4FFD-B71E-17A5D57D8180}" srcOrd="5" destOrd="0" parTransId="{AED6EB35-8F44-47BC-B4B9-BD76F618FADB}" sibTransId="{29A60EF0-87E6-4BBF-B1B7-BC4A0499161E}"/>
    <dgm:cxn modelId="{6C69714E-BDFC-42D0-A575-0A4B9FF877C8}" srcId="{B78A745D-B602-4A46-A101-71BD0EAD0C49}" destId="{F3EA677A-B627-4326-9CBC-3A5DCC885729}" srcOrd="4" destOrd="0" parTransId="{2020F29F-D38E-4FA3-8705-CA489953B72C}" sibTransId="{26A49067-A491-440F-8EC1-E896CE56026F}"/>
    <dgm:cxn modelId="{83CA8DB1-B332-4BFB-8063-722C9CAB850E}" srcId="{B78A745D-B602-4A46-A101-71BD0EAD0C49}" destId="{F7903676-4B0F-4AF4-8552-C96483D9FAE1}" srcOrd="1" destOrd="0" parTransId="{836D260E-013A-407F-B358-C102F4ED277A}" sibTransId="{D34FD98A-E089-42CA-A9E6-C47776BED9D6}"/>
    <dgm:cxn modelId="{E40C2933-AF1D-4490-8AA4-2E49F4F20C61}" srcId="{B78A745D-B602-4A46-A101-71BD0EAD0C49}" destId="{01E354E6-25D5-49FA-BBF0-D6D30C5925EF}" srcOrd="3" destOrd="0" parTransId="{FD6D5045-503C-4499-838E-8DE77D88D6A6}" sibTransId="{899AB8B6-CF8F-400A-8AE0-F529EC4CFC04}"/>
    <dgm:cxn modelId="{CC9FCC68-5CE8-450B-A681-5040007AFF25}" type="presOf" srcId="{01E354E6-25D5-49FA-BBF0-D6D30C5925EF}" destId="{7BCF7DA3-B113-4797-8E2D-02CE35F903E2}" srcOrd="0" destOrd="0" presId="urn:microsoft.com/office/officeart/2005/8/layout/vList2"/>
    <dgm:cxn modelId="{18331255-83F7-44DA-A3FB-1C9759814547}" type="presOf" srcId="{F7903676-4B0F-4AF4-8552-C96483D9FAE1}" destId="{3EA4877B-EBC7-4CC5-8E9A-46B92B10815D}" srcOrd="0" destOrd="0" presId="urn:microsoft.com/office/officeart/2005/8/layout/vList2"/>
    <dgm:cxn modelId="{51C4360C-4F7A-4D40-9E94-A2EBFA75611F}" type="presOf" srcId="{FF29604F-6331-432F-9CA2-246FCF202493}" destId="{28568EF6-1116-42AD-B320-CEC40B2CD0B4}" srcOrd="0" destOrd="0" presId="urn:microsoft.com/office/officeart/2005/8/layout/vList2"/>
    <dgm:cxn modelId="{703EF001-6F3B-4408-9020-9CB27CA1C581}" type="presOf" srcId="{B3C37505-93E6-4AC9-8E76-98B8F961CD87}" destId="{C427BA0C-98F6-43A6-99F3-C3EBC6DC1DC6}" srcOrd="0" destOrd="0" presId="urn:microsoft.com/office/officeart/2005/8/layout/vList2"/>
    <dgm:cxn modelId="{78F11A40-513F-4057-8CE7-661AB28D72F3}" srcId="{B78A745D-B602-4A46-A101-71BD0EAD0C49}" destId="{58375026-F7E4-46B4-8D91-A352753AF02E}" srcOrd="7" destOrd="0" parTransId="{524A13EA-BAC5-4852-B014-0C2D0400D400}" sibTransId="{AE9F5B14-94EB-41FE-A295-2CDCF89C17C1}"/>
    <dgm:cxn modelId="{F368A21C-1F66-4AD7-88E1-D9F46810C27D}" srcId="{B78A745D-B602-4A46-A101-71BD0EAD0C49}" destId="{B3C37505-93E6-4AC9-8E76-98B8F961CD87}" srcOrd="6" destOrd="0" parTransId="{10BB044D-EF53-4AA7-A3EB-2B6D0FEF502B}" sibTransId="{EE1C9B52-3AFD-44E3-B382-09CA50FA82BF}"/>
    <dgm:cxn modelId="{236893A4-2761-4E3B-9BEF-C8491145D571}" srcId="{B78A745D-B602-4A46-A101-71BD0EAD0C49}" destId="{15B285C4-1C16-49BF-95D3-2CBBF9F07496}" srcOrd="2" destOrd="0" parTransId="{EB5375A2-8637-403D-A152-461DFA813B38}" sibTransId="{DEBCDABB-6F11-4D70-B312-FD820AC5BEC3}"/>
    <dgm:cxn modelId="{582B2E77-7C68-44B5-A4BE-4FF09D5822A7}" type="presOf" srcId="{15B285C4-1C16-49BF-95D3-2CBBF9F07496}" destId="{32B43B31-C9A4-4F20-98AD-6CE27503B3CA}" srcOrd="0" destOrd="0" presId="urn:microsoft.com/office/officeart/2005/8/layout/vList2"/>
    <dgm:cxn modelId="{BD400AE5-B31F-4E8E-94E5-AC910865C97D}" srcId="{B78A745D-B602-4A46-A101-71BD0EAD0C49}" destId="{FF29604F-6331-432F-9CA2-246FCF202493}" srcOrd="0" destOrd="0" parTransId="{782076C3-7848-4FE8-88DC-CED432864EF8}" sibTransId="{853C16C5-E443-4EC4-ACFE-F77D56D99180}"/>
    <dgm:cxn modelId="{C4B28DFB-FBB3-4133-BCBD-432CDF76E577}" type="presOf" srcId="{58375026-F7E4-46B4-8D91-A352753AF02E}" destId="{4DAA8739-7F70-40BD-9829-D8B0A6CC81EE}" srcOrd="0" destOrd="0" presId="urn:microsoft.com/office/officeart/2005/8/layout/vList2"/>
    <dgm:cxn modelId="{5A936DFA-8CC7-4890-AFD2-475D25F76CE5}" type="presOf" srcId="{F3EA677A-B627-4326-9CBC-3A5DCC885729}" destId="{D6957D20-6585-428F-A3A8-D5D766CB4B17}" srcOrd="0" destOrd="0" presId="urn:microsoft.com/office/officeart/2005/8/layout/vList2"/>
    <dgm:cxn modelId="{F6BC97D1-5421-4786-85A5-BA2D9F10B73B}" type="presOf" srcId="{2830FBF7-93F7-4FFD-B71E-17A5D57D8180}" destId="{F0FAD385-B59F-48B3-807F-4BDC93140A4C}" srcOrd="0" destOrd="0" presId="urn:microsoft.com/office/officeart/2005/8/layout/vList2"/>
    <dgm:cxn modelId="{35E5C34D-F11D-40C7-A921-C9BA8475089B}" type="presParOf" srcId="{0460628D-E3F5-47EF-8D6D-330381F60411}" destId="{28568EF6-1116-42AD-B320-CEC40B2CD0B4}" srcOrd="0" destOrd="0" presId="urn:microsoft.com/office/officeart/2005/8/layout/vList2"/>
    <dgm:cxn modelId="{84C3A65A-E9A5-4AD0-8060-AFF7CF5E0762}" type="presParOf" srcId="{0460628D-E3F5-47EF-8D6D-330381F60411}" destId="{5273C7FE-62C0-4DE5-8086-09BFC74E9F8B}" srcOrd="1" destOrd="0" presId="urn:microsoft.com/office/officeart/2005/8/layout/vList2"/>
    <dgm:cxn modelId="{F8703289-9272-4B4F-9A30-672422F62BA0}" type="presParOf" srcId="{0460628D-E3F5-47EF-8D6D-330381F60411}" destId="{3EA4877B-EBC7-4CC5-8E9A-46B92B10815D}" srcOrd="2" destOrd="0" presId="urn:microsoft.com/office/officeart/2005/8/layout/vList2"/>
    <dgm:cxn modelId="{45170D8F-3D67-4155-83B9-7F0D68B6CEF5}" type="presParOf" srcId="{0460628D-E3F5-47EF-8D6D-330381F60411}" destId="{210CC596-9CDD-4F3C-9DF3-13B4FD54E369}" srcOrd="3" destOrd="0" presId="urn:microsoft.com/office/officeart/2005/8/layout/vList2"/>
    <dgm:cxn modelId="{125025B3-7278-4F6A-B42A-5CB345949E7C}" type="presParOf" srcId="{0460628D-E3F5-47EF-8D6D-330381F60411}" destId="{32B43B31-C9A4-4F20-98AD-6CE27503B3CA}" srcOrd="4" destOrd="0" presId="urn:microsoft.com/office/officeart/2005/8/layout/vList2"/>
    <dgm:cxn modelId="{252D845F-6107-441A-A846-8F81851C4CFD}" type="presParOf" srcId="{0460628D-E3F5-47EF-8D6D-330381F60411}" destId="{ACD0D348-168C-4247-A625-E8CCF1BCD03E}" srcOrd="5" destOrd="0" presId="urn:microsoft.com/office/officeart/2005/8/layout/vList2"/>
    <dgm:cxn modelId="{25007AA3-323D-496C-BF2D-82235555205D}" type="presParOf" srcId="{0460628D-E3F5-47EF-8D6D-330381F60411}" destId="{7BCF7DA3-B113-4797-8E2D-02CE35F903E2}" srcOrd="6" destOrd="0" presId="urn:microsoft.com/office/officeart/2005/8/layout/vList2"/>
    <dgm:cxn modelId="{540EA561-2BE7-4D6F-888A-D782B13C88E1}" type="presParOf" srcId="{0460628D-E3F5-47EF-8D6D-330381F60411}" destId="{C02995BD-9F37-4F45-9951-4D6D5025B720}" srcOrd="7" destOrd="0" presId="urn:microsoft.com/office/officeart/2005/8/layout/vList2"/>
    <dgm:cxn modelId="{C36C3090-9A42-487C-A35F-A57EA799B152}" type="presParOf" srcId="{0460628D-E3F5-47EF-8D6D-330381F60411}" destId="{D6957D20-6585-428F-A3A8-D5D766CB4B17}" srcOrd="8" destOrd="0" presId="urn:microsoft.com/office/officeart/2005/8/layout/vList2"/>
    <dgm:cxn modelId="{9F1F6077-96EC-43B0-BB00-26F0FFF706CE}" type="presParOf" srcId="{0460628D-E3F5-47EF-8D6D-330381F60411}" destId="{7C9B14CB-CBBB-4C85-A7D2-DBD683D65D01}" srcOrd="9" destOrd="0" presId="urn:microsoft.com/office/officeart/2005/8/layout/vList2"/>
    <dgm:cxn modelId="{2FA915E7-1173-433B-914A-E35B04534B5A}" type="presParOf" srcId="{0460628D-E3F5-47EF-8D6D-330381F60411}" destId="{F0FAD385-B59F-48B3-807F-4BDC93140A4C}" srcOrd="10" destOrd="0" presId="urn:microsoft.com/office/officeart/2005/8/layout/vList2"/>
    <dgm:cxn modelId="{76FA4556-EF24-4558-957F-54FAF775EBBA}" type="presParOf" srcId="{0460628D-E3F5-47EF-8D6D-330381F60411}" destId="{3E38387F-1D40-4E38-9C2E-48432583A9AA}" srcOrd="11" destOrd="0" presId="urn:microsoft.com/office/officeart/2005/8/layout/vList2"/>
    <dgm:cxn modelId="{86F20492-26BA-4256-8CC9-1608FFB71BA7}" type="presParOf" srcId="{0460628D-E3F5-47EF-8D6D-330381F60411}" destId="{C427BA0C-98F6-43A6-99F3-C3EBC6DC1DC6}" srcOrd="12" destOrd="0" presId="urn:microsoft.com/office/officeart/2005/8/layout/vList2"/>
    <dgm:cxn modelId="{76B3ED6A-7ABE-49D9-A647-3E084D147687}" type="presParOf" srcId="{0460628D-E3F5-47EF-8D6D-330381F60411}" destId="{15AEA266-FA39-41AE-9F3D-2C14CF9886CD}" srcOrd="13" destOrd="0" presId="urn:microsoft.com/office/officeart/2005/8/layout/vList2"/>
    <dgm:cxn modelId="{728DAE0B-3EFB-4AD9-9579-27B29CB576B0}" type="presParOf" srcId="{0460628D-E3F5-47EF-8D6D-330381F60411}" destId="{4DAA8739-7F70-40BD-9829-D8B0A6CC81EE}"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33ACED-B9EF-488D-B14D-96399FD3A2A0}"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C4FC015B-A583-49EF-8264-10520631937E}">
      <dgm:prSet/>
      <dgm:spPr/>
      <dgm:t>
        <a:bodyPr/>
        <a:lstStyle/>
        <a:p>
          <a:pPr rtl="0"/>
          <a:r>
            <a:rPr lang="en-US">
              <a:latin typeface="Tw Cen MT Condensed" panose="020B0606020104020203"/>
            </a:rPr>
            <a:t> </a:t>
          </a:r>
          <a:r>
            <a:rPr lang="en-US"/>
            <a:t>å ha det </a:t>
          </a:r>
          <a:r>
            <a:rPr lang="en-US" err="1"/>
            <a:t>hyggelig</a:t>
          </a:r>
          <a:r>
            <a:rPr lang="en-US"/>
            <a:t> </a:t>
          </a:r>
          <a:r>
            <a:rPr lang="en-US" err="1"/>
            <a:t>og</a:t>
          </a:r>
          <a:r>
            <a:rPr lang="en-US"/>
            <a:t> at alt </a:t>
          </a:r>
          <a:r>
            <a:rPr lang="en-US" err="1"/>
            <a:t>som</a:t>
          </a:r>
          <a:r>
            <a:rPr lang="en-US"/>
            <a:t> sies </a:t>
          </a:r>
          <a:r>
            <a:rPr lang="en-US" err="1"/>
            <a:t>ukritisk</a:t>
          </a:r>
          <a:r>
            <a:rPr lang="en-US"/>
            <a:t>, </a:t>
          </a:r>
          <a:r>
            <a:rPr lang="en-US" err="1"/>
            <a:t>skal</a:t>
          </a:r>
          <a:r>
            <a:rPr lang="en-US"/>
            <a:t> </a:t>
          </a:r>
          <a:r>
            <a:rPr lang="en-US" err="1"/>
            <a:t>lovprises</a:t>
          </a:r>
          <a:r>
            <a:rPr lang="en-US"/>
            <a:t> </a:t>
          </a:r>
          <a:r>
            <a:rPr lang="en-US" err="1"/>
            <a:t>og</a:t>
          </a:r>
          <a:r>
            <a:rPr lang="en-US"/>
            <a:t> </a:t>
          </a:r>
          <a:r>
            <a:rPr lang="en-US" err="1"/>
            <a:t>motta</a:t>
          </a:r>
          <a:r>
            <a:rPr lang="en-US"/>
            <a:t> støtte</a:t>
          </a:r>
        </a:p>
      </dgm:t>
    </dgm:pt>
    <dgm:pt modelId="{DCDF8BE9-26BA-42A3-AC80-224B0D32B2A3}" type="parTrans" cxnId="{6EF6D47E-58A7-41B3-ABFE-F2EEE839AA6C}">
      <dgm:prSet/>
      <dgm:spPr/>
      <dgm:t>
        <a:bodyPr/>
        <a:lstStyle/>
        <a:p>
          <a:endParaRPr lang="en-US"/>
        </a:p>
      </dgm:t>
    </dgm:pt>
    <dgm:pt modelId="{7CC025D5-F95C-4842-99D2-A5C55B0329F3}" type="sibTrans" cxnId="{6EF6D47E-58A7-41B3-ABFE-F2EEE839AA6C}">
      <dgm:prSet/>
      <dgm:spPr/>
      <dgm:t>
        <a:bodyPr/>
        <a:lstStyle/>
        <a:p>
          <a:endParaRPr lang="en-US"/>
        </a:p>
      </dgm:t>
    </dgm:pt>
    <dgm:pt modelId="{F3B5D305-DB25-4427-B231-380378D69AC7}">
      <dgm:prSet/>
      <dgm:spPr/>
      <dgm:t>
        <a:bodyPr/>
        <a:lstStyle/>
        <a:p>
          <a:pPr rtl="0"/>
          <a:r>
            <a:rPr lang="en-US">
              <a:latin typeface="Tw Cen MT Condensed" panose="020B0606020104020203"/>
            </a:rPr>
            <a:t> </a:t>
          </a:r>
          <a:r>
            <a:rPr lang="en-US"/>
            <a:t>et personlighetstrekk. Arbeidsklimaet er det avgjørende</a:t>
          </a:r>
          <a:r>
            <a:rPr lang="en-US">
              <a:latin typeface="Tw Cen MT Condensed" panose="020B0606020104020203"/>
            </a:rPr>
            <a:t>.</a:t>
          </a:r>
        </a:p>
      </dgm:t>
    </dgm:pt>
    <dgm:pt modelId="{C9C1DA01-C68C-408C-840C-8491CBA1C679}" type="parTrans" cxnId="{E5EA97F2-26FA-4A37-B686-2ECACA6EAA3C}">
      <dgm:prSet/>
      <dgm:spPr/>
      <dgm:t>
        <a:bodyPr/>
        <a:lstStyle/>
        <a:p>
          <a:endParaRPr lang="en-US"/>
        </a:p>
      </dgm:t>
    </dgm:pt>
    <dgm:pt modelId="{EAEC23FE-E102-470D-A4D7-C1E2AF502AB9}" type="sibTrans" cxnId="{E5EA97F2-26FA-4A37-B686-2ECACA6EAA3C}">
      <dgm:prSet/>
      <dgm:spPr/>
      <dgm:t>
        <a:bodyPr/>
        <a:lstStyle/>
        <a:p>
          <a:endParaRPr lang="en-US"/>
        </a:p>
      </dgm:t>
    </dgm:pt>
    <dgm:pt modelId="{449A2435-86D5-4E40-AD9C-ABE881F2438B}">
      <dgm:prSet phldr="0"/>
      <dgm:spPr/>
      <dgm:t>
        <a:bodyPr/>
        <a:lstStyle/>
        <a:p>
          <a:pPr rtl="0"/>
          <a:r>
            <a:rPr lang="en-US">
              <a:latin typeface="Tw Cen MT Condensed" panose="020B0606020104020203"/>
            </a:rPr>
            <a:t> det</a:t>
          </a:r>
          <a:r>
            <a:rPr lang="en-US"/>
            <a:t> </a:t>
          </a:r>
          <a:r>
            <a:rPr lang="en-US" err="1"/>
            <a:t>samme</a:t>
          </a:r>
          <a:r>
            <a:rPr lang="en-US"/>
            <a:t> </a:t>
          </a:r>
          <a:r>
            <a:rPr lang="en-US" err="1"/>
            <a:t>som</a:t>
          </a:r>
          <a:r>
            <a:rPr lang="en-US"/>
            <a:t> </a:t>
          </a:r>
          <a:r>
            <a:rPr lang="en-US" err="1"/>
            <a:t>tillit</a:t>
          </a:r>
          <a:r>
            <a:rPr lang="en-US"/>
            <a:t>. </a:t>
          </a:r>
          <a:endParaRPr lang="en-US">
            <a:latin typeface="Tw Cen MT Condensed" panose="020B0606020104020203"/>
          </a:endParaRPr>
        </a:p>
      </dgm:t>
    </dgm:pt>
    <dgm:pt modelId="{66D0308F-056E-4966-B1B0-35C019644D0C}" type="parTrans" cxnId="{EFFB2E6D-38A1-4E83-A254-26A5DF651201}">
      <dgm:prSet/>
      <dgm:spPr/>
    </dgm:pt>
    <dgm:pt modelId="{926A6FCF-C6F3-4F7E-BA40-D4018C80B1FE}" type="sibTrans" cxnId="{EFFB2E6D-38A1-4E83-A254-26A5DF651201}">
      <dgm:prSet/>
      <dgm:spPr/>
    </dgm:pt>
    <dgm:pt modelId="{242DD6FC-93EA-43D1-B72C-877B93F07111}">
      <dgm:prSet phldr="0"/>
      <dgm:spPr/>
      <dgm:t>
        <a:bodyPr/>
        <a:lstStyle/>
        <a:p>
          <a:r>
            <a:rPr lang="en-US"/>
            <a:t>at </a:t>
          </a:r>
          <a:r>
            <a:rPr lang="en-US" err="1"/>
            <a:t>kravene</a:t>
          </a:r>
          <a:r>
            <a:rPr lang="en-US"/>
            <a:t> </a:t>
          </a:r>
          <a:r>
            <a:rPr lang="en-US" err="1"/>
            <a:t>til</a:t>
          </a:r>
          <a:r>
            <a:rPr lang="en-US"/>
            <a:t> </a:t>
          </a:r>
          <a:r>
            <a:rPr lang="en-US" err="1"/>
            <a:t>høye</a:t>
          </a:r>
          <a:r>
            <a:rPr lang="en-US"/>
            <a:t> </a:t>
          </a:r>
          <a:r>
            <a:rPr lang="en-US" err="1"/>
            <a:t>prestasjoner</a:t>
          </a:r>
          <a:r>
            <a:rPr lang="en-US"/>
            <a:t> </a:t>
          </a:r>
          <a:r>
            <a:rPr lang="en-US" err="1"/>
            <a:t>skal</a:t>
          </a:r>
          <a:r>
            <a:rPr lang="en-US"/>
            <a:t> </a:t>
          </a:r>
          <a:r>
            <a:rPr lang="en-US" err="1"/>
            <a:t>senkes</a:t>
          </a:r>
        </a:p>
      </dgm:t>
    </dgm:pt>
    <dgm:pt modelId="{E1BA4A81-9F0E-41BC-BF3F-846629414EBA}" type="parTrans" cxnId="{B7C25195-20D6-4EA6-83F2-EEDC4F43F79C}">
      <dgm:prSet/>
      <dgm:spPr/>
    </dgm:pt>
    <dgm:pt modelId="{8BA52B67-867C-4B43-BED5-EE809CCC428F}" type="sibTrans" cxnId="{B7C25195-20D6-4EA6-83F2-EEDC4F43F79C}">
      <dgm:prSet/>
      <dgm:spPr/>
    </dgm:pt>
    <dgm:pt modelId="{B0F4C0F8-071F-4CF9-A397-A426EECA761B}" type="pres">
      <dgm:prSet presAssocID="{9C33ACED-B9EF-488D-B14D-96399FD3A2A0}" presName="diagram" presStyleCnt="0">
        <dgm:presLayoutVars>
          <dgm:dir/>
          <dgm:resizeHandles val="exact"/>
        </dgm:presLayoutVars>
      </dgm:prSet>
      <dgm:spPr/>
      <dgm:t>
        <a:bodyPr/>
        <a:lstStyle/>
        <a:p>
          <a:endParaRPr lang="nb-NO"/>
        </a:p>
      </dgm:t>
    </dgm:pt>
    <dgm:pt modelId="{70422909-AB81-4477-9E25-39CE0B8B6065}" type="pres">
      <dgm:prSet presAssocID="{C4FC015B-A583-49EF-8264-10520631937E}" presName="node" presStyleLbl="node1" presStyleIdx="0" presStyleCnt="4">
        <dgm:presLayoutVars>
          <dgm:bulletEnabled val="1"/>
        </dgm:presLayoutVars>
      </dgm:prSet>
      <dgm:spPr/>
      <dgm:t>
        <a:bodyPr/>
        <a:lstStyle/>
        <a:p>
          <a:endParaRPr lang="nb-NO"/>
        </a:p>
      </dgm:t>
    </dgm:pt>
    <dgm:pt modelId="{19A785DA-8B39-49B8-82F8-C6602A3E688E}" type="pres">
      <dgm:prSet presAssocID="{7CC025D5-F95C-4842-99D2-A5C55B0329F3}" presName="sibTrans" presStyleCnt="0"/>
      <dgm:spPr/>
    </dgm:pt>
    <dgm:pt modelId="{E9863826-585A-4D3F-B00B-A7E317C6E385}" type="pres">
      <dgm:prSet presAssocID="{F3B5D305-DB25-4427-B231-380378D69AC7}" presName="node" presStyleLbl="node1" presStyleIdx="1" presStyleCnt="4">
        <dgm:presLayoutVars>
          <dgm:bulletEnabled val="1"/>
        </dgm:presLayoutVars>
      </dgm:prSet>
      <dgm:spPr/>
      <dgm:t>
        <a:bodyPr/>
        <a:lstStyle/>
        <a:p>
          <a:endParaRPr lang="nb-NO"/>
        </a:p>
      </dgm:t>
    </dgm:pt>
    <dgm:pt modelId="{3637AA7A-CEEE-436E-8325-172C77B060CE}" type="pres">
      <dgm:prSet presAssocID="{EAEC23FE-E102-470D-A4D7-C1E2AF502AB9}" presName="sibTrans" presStyleCnt="0"/>
      <dgm:spPr/>
    </dgm:pt>
    <dgm:pt modelId="{33D4400D-4D35-4E6F-AB89-4478FBF9D181}" type="pres">
      <dgm:prSet presAssocID="{449A2435-86D5-4E40-AD9C-ABE881F2438B}" presName="node" presStyleLbl="node1" presStyleIdx="2" presStyleCnt="4">
        <dgm:presLayoutVars>
          <dgm:bulletEnabled val="1"/>
        </dgm:presLayoutVars>
      </dgm:prSet>
      <dgm:spPr/>
      <dgm:t>
        <a:bodyPr/>
        <a:lstStyle/>
        <a:p>
          <a:endParaRPr lang="nb-NO"/>
        </a:p>
      </dgm:t>
    </dgm:pt>
    <dgm:pt modelId="{EFF885EE-62FD-4276-BC4F-4A5362B20C6D}" type="pres">
      <dgm:prSet presAssocID="{926A6FCF-C6F3-4F7E-BA40-D4018C80B1FE}" presName="sibTrans" presStyleCnt="0"/>
      <dgm:spPr/>
    </dgm:pt>
    <dgm:pt modelId="{6BA0882A-3EEF-4620-BE69-E3556E3E99DA}" type="pres">
      <dgm:prSet presAssocID="{242DD6FC-93EA-43D1-B72C-877B93F07111}" presName="node" presStyleLbl="node1" presStyleIdx="3" presStyleCnt="4">
        <dgm:presLayoutVars>
          <dgm:bulletEnabled val="1"/>
        </dgm:presLayoutVars>
      </dgm:prSet>
      <dgm:spPr/>
      <dgm:t>
        <a:bodyPr/>
        <a:lstStyle/>
        <a:p>
          <a:endParaRPr lang="nb-NO"/>
        </a:p>
      </dgm:t>
    </dgm:pt>
  </dgm:ptLst>
  <dgm:cxnLst>
    <dgm:cxn modelId="{6F298D2A-4E8F-4337-ACDB-E471CBC2C4A4}" type="presOf" srcId="{F3B5D305-DB25-4427-B231-380378D69AC7}" destId="{E9863826-585A-4D3F-B00B-A7E317C6E385}" srcOrd="0" destOrd="0" presId="urn:microsoft.com/office/officeart/2005/8/layout/default"/>
    <dgm:cxn modelId="{EFFB2E6D-38A1-4E83-A254-26A5DF651201}" srcId="{9C33ACED-B9EF-488D-B14D-96399FD3A2A0}" destId="{449A2435-86D5-4E40-AD9C-ABE881F2438B}" srcOrd="2" destOrd="0" parTransId="{66D0308F-056E-4966-B1B0-35C019644D0C}" sibTransId="{926A6FCF-C6F3-4F7E-BA40-D4018C80B1FE}"/>
    <dgm:cxn modelId="{C9998821-4DF3-47AF-8120-38CBA0478554}" type="presOf" srcId="{9C33ACED-B9EF-488D-B14D-96399FD3A2A0}" destId="{B0F4C0F8-071F-4CF9-A397-A426EECA761B}" srcOrd="0" destOrd="0" presId="urn:microsoft.com/office/officeart/2005/8/layout/default"/>
    <dgm:cxn modelId="{56C9F1BA-27C6-42B4-947C-3E7F2A478022}" type="presOf" srcId="{449A2435-86D5-4E40-AD9C-ABE881F2438B}" destId="{33D4400D-4D35-4E6F-AB89-4478FBF9D181}" srcOrd="0" destOrd="0" presId="urn:microsoft.com/office/officeart/2005/8/layout/default"/>
    <dgm:cxn modelId="{B7C25195-20D6-4EA6-83F2-EEDC4F43F79C}" srcId="{9C33ACED-B9EF-488D-B14D-96399FD3A2A0}" destId="{242DD6FC-93EA-43D1-B72C-877B93F07111}" srcOrd="3" destOrd="0" parTransId="{E1BA4A81-9F0E-41BC-BF3F-846629414EBA}" sibTransId="{8BA52B67-867C-4B43-BED5-EE809CCC428F}"/>
    <dgm:cxn modelId="{6EF6D47E-58A7-41B3-ABFE-F2EEE839AA6C}" srcId="{9C33ACED-B9EF-488D-B14D-96399FD3A2A0}" destId="{C4FC015B-A583-49EF-8264-10520631937E}" srcOrd="0" destOrd="0" parTransId="{DCDF8BE9-26BA-42A3-AC80-224B0D32B2A3}" sibTransId="{7CC025D5-F95C-4842-99D2-A5C55B0329F3}"/>
    <dgm:cxn modelId="{176F5227-F1F9-4E1C-A814-94DE1DE22689}" type="presOf" srcId="{242DD6FC-93EA-43D1-B72C-877B93F07111}" destId="{6BA0882A-3EEF-4620-BE69-E3556E3E99DA}" srcOrd="0" destOrd="0" presId="urn:microsoft.com/office/officeart/2005/8/layout/default"/>
    <dgm:cxn modelId="{EF736684-1063-4782-B021-1E73D0CC6DE4}" type="presOf" srcId="{C4FC015B-A583-49EF-8264-10520631937E}" destId="{70422909-AB81-4477-9E25-39CE0B8B6065}" srcOrd="0" destOrd="0" presId="urn:microsoft.com/office/officeart/2005/8/layout/default"/>
    <dgm:cxn modelId="{E5EA97F2-26FA-4A37-B686-2ECACA6EAA3C}" srcId="{9C33ACED-B9EF-488D-B14D-96399FD3A2A0}" destId="{F3B5D305-DB25-4427-B231-380378D69AC7}" srcOrd="1" destOrd="0" parTransId="{C9C1DA01-C68C-408C-840C-8491CBA1C679}" sibTransId="{EAEC23FE-E102-470D-A4D7-C1E2AF502AB9}"/>
    <dgm:cxn modelId="{C051A938-268A-4841-9028-5EC8DF5A8ABA}" type="presParOf" srcId="{B0F4C0F8-071F-4CF9-A397-A426EECA761B}" destId="{70422909-AB81-4477-9E25-39CE0B8B6065}" srcOrd="0" destOrd="0" presId="urn:microsoft.com/office/officeart/2005/8/layout/default"/>
    <dgm:cxn modelId="{08E6571E-1791-4B29-829D-EEEB50F84BAC}" type="presParOf" srcId="{B0F4C0F8-071F-4CF9-A397-A426EECA761B}" destId="{19A785DA-8B39-49B8-82F8-C6602A3E688E}" srcOrd="1" destOrd="0" presId="urn:microsoft.com/office/officeart/2005/8/layout/default"/>
    <dgm:cxn modelId="{9DCC9669-0AFC-4970-8DCC-9CB3796434BB}" type="presParOf" srcId="{B0F4C0F8-071F-4CF9-A397-A426EECA761B}" destId="{E9863826-585A-4D3F-B00B-A7E317C6E385}" srcOrd="2" destOrd="0" presId="urn:microsoft.com/office/officeart/2005/8/layout/default"/>
    <dgm:cxn modelId="{1EC9C7EE-CB94-4A97-B759-FE3304056A64}" type="presParOf" srcId="{B0F4C0F8-071F-4CF9-A397-A426EECA761B}" destId="{3637AA7A-CEEE-436E-8325-172C77B060CE}" srcOrd="3" destOrd="0" presId="urn:microsoft.com/office/officeart/2005/8/layout/default"/>
    <dgm:cxn modelId="{BDFBA0EB-98ED-486A-AA8B-8B96DF4B0D59}" type="presParOf" srcId="{B0F4C0F8-071F-4CF9-A397-A426EECA761B}" destId="{33D4400D-4D35-4E6F-AB89-4478FBF9D181}" srcOrd="4" destOrd="0" presId="urn:microsoft.com/office/officeart/2005/8/layout/default"/>
    <dgm:cxn modelId="{B9395A0D-C905-40D4-95C9-09F8558574AC}" type="presParOf" srcId="{B0F4C0F8-071F-4CF9-A397-A426EECA761B}" destId="{EFF885EE-62FD-4276-BC4F-4A5362B20C6D}" srcOrd="5" destOrd="0" presId="urn:microsoft.com/office/officeart/2005/8/layout/default"/>
    <dgm:cxn modelId="{3822250C-E1E1-4901-BE40-73E0881C9F65}" type="presParOf" srcId="{B0F4C0F8-071F-4CF9-A397-A426EECA761B}" destId="{6BA0882A-3EEF-4620-BE69-E3556E3E99DA}"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410FEB-02BF-47E7-9F6F-8865E9656015}"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4D7101C8-43B3-4D53-B915-508EF151AE0F}">
      <dgm:prSet phldrT="[Text]" phldr="0"/>
      <dgm:spPr/>
      <dgm:t>
        <a:bodyPr/>
        <a:lstStyle/>
        <a:p>
          <a:r>
            <a:rPr lang="nb-NO">
              <a:latin typeface="Tw Cen MT Condensed"/>
              <a:ea typeface="Source Sans Pro"/>
            </a:rPr>
            <a:t>Innrøm feil og vis usikkerhet</a:t>
          </a:r>
          <a:endParaRPr lang="en-US">
            <a:latin typeface="Tw Cen MT Condensed"/>
            <a:ea typeface="Source Sans Pro"/>
          </a:endParaRPr>
        </a:p>
      </dgm:t>
    </dgm:pt>
    <dgm:pt modelId="{998040DD-CB8C-4057-80E1-C35C09E80B3E}" type="parTrans" cxnId="{58F1DA2B-F2F8-410E-81F3-348CCBA50527}">
      <dgm:prSet/>
      <dgm:spPr/>
      <dgm:t>
        <a:bodyPr/>
        <a:lstStyle/>
        <a:p>
          <a:endParaRPr lang="en-US"/>
        </a:p>
      </dgm:t>
    </dgm:pt>
    <dgm:pt modelId="{49DA33D4-F19B-471E-96C3-8B2FB970A516}" type="sibTrans" cxnId="{58F1DA2B-F2F8-410E-81F3-348CCBA50527}">
      <dgm:prSet/>
      <dgm:spPr/>
      <dgm:t>
        <a:bodyPr/>
        <a:lstStyle/>
        <a:p>
          <a:endParaRPr lang="en-US"/>
        </a:p>
      </dgm:t>
    </dgm:pt>
    <dgm:pt modelId="{ABE81675-7963-4F2D-8FDB-51E276E8A900}">
      <dgm:prSet phldr="0"/>
      <dgm:spPr/>
      <dgm:t>
        <a:bodyPr/>
        <a:lstStyle/>
        <a:p>
          <a:pPr rtl="0"/>
          <a:r>
            <a:rPr lang="nb-NO">
              <a:latin typeface="Tw Cen MT Condensed"/>
              <a:ea typeface="Source Sans Pro"/>
            </a:rPr>
            <a:t>Bli kjent med de jeg jobber med</a:t>
          </a:r>
          <a:endParaRPr lang="en-US">
            <a:latin typeface="Tw Cen MT Condensed"/>
            <a:ea typeface="Source Sans Pro"/>
          </a:endParaRPr>
        </a:p>
      </dgm:t>
    </dgm:pt>
    <dgm:pt modelId="{4014E72E-B52A-4D91-BA1A-AD95ABD312F8}" type="parTrans" cxnId="{CFD7A1E7-BF10-431D-A00E-0B1E15B706DB}">
      <dgm:prSet/>
      <dgm:spPr/>
    </dgm:pt>
    <dgm:pt modelId="{B381599F-9122-4A04-AB02-7F919FA5D11D}" type="sibTrans" cxnId="{CFD7A1E7-BF10-431D-A00E-0B1E15B706DB}">
      <dgm:prSet/>
      <dgm:spPr/>
    </dgm:pt>
    <dgm:pt modelId="{A552217D-CD56-45FC-871B-4C38BB189D63}">
      <dgm:prSet phldr="0"/>
      <dgm:spPr/>
      <dgm:t>
        <a:bodyPr/>
        <a:lstStyle/>
        <a:p>
          <a:r>
            <a:rPr lang="nb-NO">
              <a:latin typeface="Tw Cen MT Condensed"/>
              <a:ea typeface="Source Sans Pro"/>
            </a:rPr>
            <a:t>Møte forslag og meninger på en god måte</a:t>
          </a:r>
          <a:endParaRPr lang="en-US">
            <a:latin typeface="Tw Cen MT Condensed"/>
            <a:ea typeface="Source Sans Pro"/>
          </a:endParaRPr>
        </a:p>
      </dgm:t>
    </dgm:pt>
    <dgm:pt modelId="{11C08ECF-8D77-4724-A5EC-F228A61376D1}" type="parTrans" cxnId="{5B574E6E-8196-4504-BCB4-86ABED16D00A}">
      <dgm:prSet/>
      <dgm:spPr/>
    </dgm:pt>
    <dgm:pt modelId="{64252B13-CF5B-490B-80A7-6F2883484B56}" type="sibTrans" cxnId="{5B574E6E-8196-4504-BCB4-86ABED16D00A}">
      <dgm:prSet/>
      <dgm:spPr/>
    </dgm:pt>
    <dgm:pt modelId="{FEB0243A-714F-437A-BFCF-24F6E5189E86}">
      <dgm:prSet phldr="0"/>
      <dgm:spPr/>
      <dgm:t>
        <a:bodyPr/>
        <a:lstStyle/>
        <a:p>
          <a:r>
            <a:rPr lang="nb-NO">
              <a:latin typeface="Tw Cen MT Condensed"/>
              <a:ea typeface="Source Sans Pro"/>
            </a:rPr>
            <a:t>Dele kunnskap og erfaringer</a:t>
          </a:r>
          <a:endParaRPr lang="en-US">
            <a:latin typeface="Tw Cen MT Condensed"/>
            <a:ea typeface="Source Sans Pro"/>
          </a:endParaRPr>
        </a:p>
      </dgm:t>
    </dgm:pt>
    <dgm:pt modelId="{E56D370E-E87A-44FA-A9A6-26A27C78A4B7}" type="parTrans" cxnId="{D9ADF91F-E497-4C4A-98FA-B5350AE37CEA}">
      <dgm:prSet/>
      <dgm:spPr/>
    </dgm:pt>
    <dgm:pt modelId="{13AC3983-AA7D-4CA7-B2AF-2746C338DB50}" type="sibTrans" cxnId="{D9ADF91F-E497-4C4A-98FA-B5350AE37CEA}">
      <dgm:prSet/>
      <dgm:spPr/>
    </dgm:pt>
    <dgm:pt modelId="{3344C7BC-6746-4033-9D01-53CD37D7DDDD}">
      <dgm:prSet phldr="0"/>
      <dgm:spPr/>
      <dgm:t>
        <a:bodyPr/>
        <a:lstStyle/>
        <a:p>
          <a:r>
            <a:rPr lang="nb-NO">
              <a:latin typeface="Tw Cen MT Condensed"/>
              <a:ea typeface="Source Sans Pro"/>
            </a:rPr>
            <a:t>Be om tilbakemeldinger, innspill og hjelp</a:t>
          </a:r>
          <a:endParaRPr lang="en-US">
            <a:latin typeface="Tw Cen MT Condensed"/>
            <a:ea typeface="Source Sans Pro"/>
          </a:endParaRPr>
        </a:p>
      </dgm:t>
    </dgm:pt>
    <dgm:pt modelId="{AABCDA51-B0C7-4D21-BCC1-542077036D51}" type="parTrans" cxnId="{E9FD9DA7-F5FB-490D-ACD3-B70A1F6F8816}">
      <dgm:prSet/>
      <dgm:spPr/>
    </dgm:pt>
    <dgm:pt modelId="{64EAB60A-B2DC-42F0-A7D5-E7B56959A0A4}" type="sibTrans" cxnId="{E9FD9DA7-F5FB-490D-ACD3-B70A1F6F8816}">
      <dgm:prSet/>
      <dgm:spPr/>
    </dgm:pt>
    <dgm:pt modelId="{E41D5F26-957A-448B-B7BE-FC0195D391F7}" type="pres">
      <dgm:prSet presAssocID="{21410FEB-02BF-47E7-9F6F-8865E9656015}" presName="diagram" presStyleCnt="0">
        <dgm:presLayoutVars>
          <dgm:dir/>
          <dgm:resizeHandles val="exact"/>
        </dgm:presLayoutVars>
      </dgm:prSet>
      <dgm:spPr/>
      <dgm:t>
        <a:bodyPr/>
        <a:lstStyle/>
        <a:p>
          <a:endParaRPr lang="nb-NO"/>
        </a:p>
      </dgm:t>
    </dgm:pt>
    <dgm:pt modelId="{87F6CA10-B020-485A-88F3-A95B0CB08772}" type="pres">
      <dgm:prSet presAssocID="{ABE81675-7963-4F2D-8FDB-51E276E8A900}" presName="node" presStyleLbl="node1" presStyleIdx="0" presStyleCnt="5">
        <dgm:presLayoutVars>
          <dgm:bulletEnabled val="1"/>
        </dgm:presLayoutVars>
      </dgm:prSet>
      <dgm:spPr/>
      <dgm:t>
        <a:bodyPr/>
        <a:lstStyle/>
        <a:p>
          <a:endParaRPr lang="nb-NO"/>
        </a:p>
      </dgm:t>
    </dgm:pt>
    <dgm:pt modelId="{888D7C7E-3EB3-47EE-812F-46715A55346D}" type="pres">
      <dgm:prSet presAssocID="{B381599F-9122-4A04-AB02-7F919FA5D11D}" presName="sibTrans" presStyleCnt="0"/>
      <dgm:spPr/>
    </dgm:pt>
    <dgm:pt modelId="{BD17A473-9953-4561-A564-17A0F6072417}" type="pres">
      <dgm:prSet presAssocID="{A552217D-CD56-45FC-871B-4C38BB189D63}" presName="node" presStyleLbl="node1" presStyleIdx="1" presStyleCnt="5">
        <dgm:presLayoutVars>
          <dgm:bulletEnabled val="1"/>
        </dgm:presLayoutVars>
      </dgm:prSet>
      <dgm:spPr/>
      <dgm:t>
        <a:bodyPr/>
        <a:lstStyle/>
        <a:p>
          <a:endParaRPr lang="nb-NO"/>
        </a:p>
      </dgm:t>
    </dgm:pt>
    <dgm:pt modelId="{0D059F66-30CC-4184-9998-A372F2D14EE7}" type="pres">
      <dgm:prSet presAssocID="{64252B13-CF5B-490B-80A7-6F2883484B56}" presName="sibTrans" presStyleCnt="0"/>
      <dgm:spPr/>
    </dgm:pt>
    <dgm:pt modelId="{A15A97B0-C710-4D16-986D-C370CCD5A15F}" type="pres">
      <dgm:prSet presAssocID="{FEB0243A-714F-437A-BFCF-24F6E5189E86}" presName="node" presStyleLbl="node1" presStyleIdx="2" presStyleCnt="5">
        <dgm:presLayoutVars>
          <dgm:bulletEnabled val="1"/>
        </dgm:presLayoutVars>
      </dgm:prSet>
      <dgm:spPr/>
      <dgm:t>
        <a:bodyPr/>
        <a:lstStyle/>
        <a:p>
          <a:endParaRPr lang="nb-NO"/>
        </a:p>
      </dgm:t>
    </dgm:pt>
    <dgm:pt modelId="{2329930E-0313-49EA-82F4-A2678E7C1865}" type="pres">
      <dgm:prSet presAssocID="{13AC3983-AA7D-4CA7-B2AF-2746C338DB50}" presName="sibTrans" presStyleCnt="0"/>
      <dgm:spPr/>
    </dgm:pt>
    <dgm:pt modelId="{7E39686B-5422-4EBE-8D11-4E85790D9153}" type="pres">
      <dgm:prSet presAssocID="{3344C7BC-6746-4033-9D01-53CD37D7DDDD}" presName="node" presStyleLbl="node1" presStyleIdx="3" presStyleCnt="5">
        <dgm:presLayoutVars>
          <dgm:bulletEnabled val="1"/>
        </dgm:presLayoutVars>
      </dgm:prSet>
      <dgm:spPr/>
      <dgm:t>
        <a:bodyPr/>
        <a:lstStyle/>
        <a:p>
          <a:endParaRPr lang="nb-NO"/>
        </a:p>
      </dgm:t>
    </dgm:pt>
    <dgm:pt modelId="{46F59299-B847-4118-93F0-10234665D7A2}" type="pres">
      <dgm:prSet presAssocID="{64EAB60A-B2DC-42F0-A7D5-E7B56959A0A4}" presName="sibTrans" presStyleCnt="0"/>
      <dgm:spPr/>
    </dgm:pt>
    <dgm:pt modelId="{E96ACCF1-FE32-4322-932D-7BE2654D1FAB}" type="pres">
      <dgm:prSet presAssocID="{4D7101C8-43B3-4D53-B915-508EF151AE0F}" presName="node" presStyleLbl="node1" presStyleIdx="4" presStyleCnt="5">
        <dgm:presLayoutVars>
          <dgm:bulletEnabled val="1"/>
        </dgm:presLayoutVars>
      </dgm:prSet>
      <dgm:spPr/>
      <dgm:t>
        <a:bodyPr/>
        <a:lstStyle/>
        <a:p>
          <a:endParaRPr lang="nb-NO"/>
        </a:p>
      </dgm:t>
    </dgm:pt>
  </dgm:ptLst>
  <dgm:cxnLst>
    <dgm:cxn modelId="{5B574E6E-8196-4504-BCB4-86ABED16D00A}" srcId="{21410FEB-02BF-47E7-9F6F-8865E9656015}" destId="{A552217D-CD56-45FC-871B-4C38BB189D63}" srcOrd="1" destOrd="0" parTransId="{11C08ECF-8D77-4724-A5EC-F228A61376D1}" sibTransId="{64252B13-CF5B-490B-80A7-6F2883484B56}"/>
    <dgm:cxn modelId="{B8753A89-7B35-4B8A-8BC8-DB0719A8B8CD}" type="presOf" srcId="{FEB0243A-714F-437A-BFCF-24F6E5189E86}" destId="{A15A97B0-C710-4D16-986D-C370CCD5A15F}" srcOrd="0" destOrd="0" presId="urn:microsoft.com/office/officeart/2005/8/layout/default"/>
    <dgm:cxn modelId="{83339A80-BE55-4A00-A46C-B93E4E293514}" type="presOf" srcId="{ABE81675-7963-4F2D-8FDB-51E276E8A900}" destId="{87F6CA10-B020-485A-88F3-A95B0CB08772}" srcOrd="0" destOrd="0" presId="urn:microsoft.com/office/officeart/2005/8/layout/default"/>
    <dgm:cxn modelId="{B76A3F8E-EDD2-4C57-9ACD-DD0633C0124E}" type="presOf" srcId="{4D7101C8-43B3-4D53-B915-508EF151AE0F}" destId="{E96ACCF1-FE32-4322-932D-7BE2654D1FAB}" srcOrd="0" destOrd="0" presId="urn:microsoft.com/office/officeart/2005/8/layout/default"/>
    <dgm:cxn modelId="{CFD7A1E7-BF10-431D-A00E-0B1E15B706DB}" srcId="{21410FEB-02BF-47E7-9F6F-8865E9656015}" destId="{ABE81675-7963-4F2D-8FDB-51E276E8A900}" srcOrd="0" destOrd="0" parTransId="{4014E72E-B52A-4D91-BA1A-AD95ABD312F8}" sibTransId="{B381599F-9122-4A04-AB02-7F919FA5D11D}"/>
    <dgm:cxn modelId="{059F58F2-26C1-44F3-8188-EB277080382C}" type="presOf" srcId="{21410FEB-02BF-47E7-9F6F-8865E9656015}" destId="{E41D5F26-957A-448B-B7BE-FC0195D391F7}" srcOrd="0" destOrd="0" presId="urn:microsoft.com/office/officeart/2005/8/layout/default"/>
    <dgm:cxn modelId="{28CEFA94-1DF0-430A-94D9-0EC9DF10AC9F}" type="presOf" srcId="{3344C7BC-6746-4033-9D01-53CD37D7DDDD}" destId="{7E39686B-5422-4EBE-8D11-4E85790D9153}" srcOrd="0" destOrd="0" presId="urn:microsoft.com/office/officeart/2005/8/layout/default"/>
    <dgm:cxn modelId="{5107CE9F-EFAF-4981-94FB-98E9C6C7CE5D}" type="presOf" srcId="{A552217D-CD56-45FC-871B-4C38BB189D63}" destId="{BD17A473-9953-4561-A564-17A0F6072417}" srcOrd="0" destOrd="0" presId="urn:microsoft.com/office/officeart/2005/8/layout/default"/>
    <dgm:cxn modelId="{E9FD9DA7-F5FB-490D-ACD3-B70A1F6F8816}" srcId="{21410FEB-02BF-47E7-9F6F-8865E9656015}" destId="{3344C7BC-6746-4033-9D01-53CD37D7DDDD}" srcOrd="3" destOrd="0" parTransId="{AABCDA51-B0C7-4D21-BCC1-542077036D51}" sibTransId="{64EAB60A-B2DC-42F0-A7D5-E7B56959A0A4}"/>
    <dgm:cxn modelId="{D9ADF91F-E497-4C4A-98FA-B5350AE37CEA}" srcId="{21410FEB-02BF-47E7-9F6F-8865E9656015}" destId="{FEB0243A-714F-437A-BFCF-24F6E5189E86}" srcOrd="2" destOrd="0" parTransId="{E56D370E-E87A-44FA-A9A6-26A27C78A4B7}" sibTransId="{13AC3983-AA7D-4CA7-B2AF-2746C338DB50}"/>
    <dgm:cxn modelId="{58F1DA2B-F2F8-410E-81F3-348CCBA50527}" srcId="{21410FEB-02BF-47E7-9F6F-8865E9656015}" destId="{4D7101C8-43B3-4D53-B915-508EF151AE0F}" srcOrd="4" destOrd="0" parTransId="{998040DD-CB8C-4057-80E1-C35C09E80B3E}" sibTransId="{49DA33D4-F19B-471E-96C3-8B2FB970A516}"/>
    <dgm:cxn modelId="{D5FD1989-30F0-474A-B978-E13FCEEF4AE7}" type="presParOf" srcId="{E41D5F26-957A-448B-B7BE-FC0195D391F7}" destId="{87F6CA10-B020-485A-88F3-A95B0CB08772}" srcOrd="0" destOrd="0" presId="urn:microsoft.com/office/officeart/2005/8/layout/default"/>
    <dgm:cxn modelId="{067EA051-762A-454E-A239-BF235E2EE245}" type="presParOf" srcId="{E41D5F26-957A-448B-B7BE-FC0195D391F7}" destId="{888D7C7E-3EB3-47EE-812F-46715A55346D}" srcOrd="1" destOrd="0" presId="urn:microsoft.com/office/officeart/2005/8/layout/default"/>
    <dgm:cxn modelId="{79B8DADD-A8F6-4F89-B29D-2198913DF3F4}" type="presParOf" srcId="{E41D5F26-957A-448B-B7BE-FC0195D391F7}" destId="{BD17A473-9953-4561-A564-17A0F6072417}" srcOrd="2" destOrd="0" presId="urn:microsoft.com/office/officeart/2005/8/layout/default"/>
    <dgm:cxn modelId="{AD26286F-5FD2-4429-BCEF-3FF966C8A4B2}" type="presParOf" srcId="{E41D5F26-957A-448B-B7BE-FC0195D391F7}" destId="{0D059F66-30CC-4184-9998-A372F2D14EE7}" srcOrd="3" destOrd="0" presId="urn:microsoft.com/office/officeart/2005/8/layout/default"/>
    <dgm:cxn modelId="{A0140BE9-4A8E-45E9-ACC3-EA6F71AA7B5A}" type="presParOf" srcId="{E41D5F26-957A-448B-B7BE-FC0195D391F7}" destId="{A15A97B0-C710-4D16-986D-C370CCD5A15F}" srcOrd="4" destOrd="0" presId="urn:microsoft.com/office/officeart/2005/8/layout/default"/>
    <dgm:cxn modelId="{BF7C1AA1-12EE-4B51-B6C2-384FFE6679AB}" type="presParOf" srcId="{E41D5F26-957A-448B-B7BE-FC0195D391F7}" destId="{2329930E-0313-49EA-82F4-A2678E7C1865}" srcOrd="5" destOrd="0" presId="urn:microsoft.com/office/officeart/2005/8/layout/default"/>
    <dgm:cxn modelId="{D33A26F3-3AD3-495E-81AE-E7046ACD624F}" type="presParOf" srcId="{E41D5F26-957A-448B-B7BE-FC0195D391F7}" destId="{7E39686B-5422-4EBE-8D11-4E85790D9153}" srcOrd="6" destOrd="0" presId="urn:microsoft.com/office/officeart/2005/8/layout/default"/>
    <dgm:cxn modelId="{F4749203-CB75-4D01-AE7D-B64C5BA83016}" type="presParOf" srcId="{E41D5F26-957A-448B-B7BE-FC0195D391F7}" destId="{46F59299-B847-4118-93F0-10234665D7A2}" srcOrd="7" destOrd="0" presId="urn:microsoft.com/office/officeart/2005/8/layout/default"/>
    <dgm:cxn modelId="{4F16C518-5D52-4161-AD42-6C2A2F5BA275}" type="presParOf" srcId="{E41D5F26-957A-448B-B7BE-FC0195D391F7}" destId="{E96ACCF1-FE32-4322-932D-7BE2654D1FAB}"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568EF6-1116-42AD-B320-CEC40B2CD0B4}">
      <dsp:nvSpPr>
        <dsp:cNvPr id="0" name=""/>
        <dsp:cNvSpPr/>
      </dsp:nvSpPr>
      <dsp:spPr>
        <a:xfrm>
          <a:off x="0" y="16828"/>
          <a:ext cx="3900568" cy="48672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nb-NO" sz="2000" kern="1200" dirty="0">
              <a:latin typeface="Trebuchet MS" panose="020B0603020202020204" pitchFamily="34" charset="0"/>
            </a:rPr>
            <a:t>Forventninger til dagen?</a:t>
          </a:r>
          <a:endParaRPr lang="en-US" sz="2000" kern="1200" dirty="0">
            <a:latin typeface="Trebuchet MS" panose="020B0603020202020204" pitchFamily="34" charset="0"/>
          </a:endParaRPr>
        </a:p>
      </dsp:txBody>
      <dsp:txXfrm>
        <a:off x="23760" y="40588"/>
        <a:ext cx="3853048" cy="439200"/>
      </dsp:txXfrm>
    </dsp:sp>
    <dsp:sp modelId="{3EA4877B-EBC7-4CC5-8E9A-46B92B10815D}">
      <dsp:nvSpPr>
        <dsp:cNvPr id="0" name=""/>
        <dsp:cNvSpPr/>
      </dsp:nvSpPr>
      <dsp:spPr>
        <a:xfrm>
          <a:off x="0" y="563528"/>
          <a:ext cx="3900568" cy="48672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nb-NO" sz="2000" kern="1200" dirty="0">
              <a:latin typeface="Trebuchet MS" panose="020B0603020202020204" pitchFamily="34" charset="0"/>
            </a:rPr>
            <a:t>Hva er det?</a:t>
          </a:r>
          <a:endParaRPr lang="en-US" sz="2000" kern="1200" dirty="0">
            <a:latin typeface="Trebuchet MS" panose="020B0603020202020204" pitchFamily="34" charset="0"/>
          </a:endParaRPr>
        </a:p>
      </dsp:txBody>
      <dsp:txXfrm>
        <a:off x="23760" y="587288"/>
        <a:ext cx="3853048" cy="439200"/>
      </dsp:txXfrm>
    </dsp:sp>
    <dsp:sp modelId="{32B43B31-C9A4-4F20-98AD-6CE27503B3CA}">
      <dsp:nvSpPr>
        <dsp:cNvPr id="0" name=""/>
        <dsp:cNvSpPr/>
      </dsp:nvSpPr>
      <dsp:spPr>
        <a:xfrm>
          <a:off x="0" y="1125128"/>
          <a:ext cx="3900568" cy="48672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nb-NO" sz="2000" kern="1200" dirty="0">
              <a:latin typeface="Trebuchet MS" panose="020B0603020202020204" pitchFamily="34" charset="0"/>
            </a:rPr>
            <a:t>Hvorfor er det viktig?</a:t>
          </a:r>
          <a:endParaRPr lang="en-US" sz="2000" kern="1200" dirty="0">
            <a:latin typeface="Trebuchet MS" panose="020B0603020202020204" pitchFamily="34" charset="0"/>
          </a:endParaRPr>
        </a:p>
      </dsp:txBody>
      <dsp:txXfrm>
        <a:off x="23760" y="1148888"/>
        <a:ext cx="3853048" cy="439200"/>
      </dsp:txXfrm>
    </dsp:sp>
    <dsp:sp modelId="{7BCF7DA3-B113-4797-8E2D-02CE35F903E2}">
      <dsp:nvSpPr>
        <dsp:cNvPr id="0" name=""/>
        <dsp:cNvSpPr/>
      </dsp:nvSpPr>
      <dsp:spPr>
        <a:xfrm>
          <a:off x="0" y="1686728"/>
          <a:ext cx="3900568" cy="48672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nb-NO" sz="2000" kern="1200" dirty="0">
              <a:latin typeface="Trebuchet MS" panose="020B0603020202020204" pitchFamily="34" charset="0"/>
            </a:rPr>
            <a:t>Tankesett</a:t>
          </a:r>
          <a:endParaRPr lang="en-US" sz="2000" kern="1200" dirty="0">
            <a:latin typeface="Trebuchet MS" panose="020B0603020202020204" pitchFamily="34" charset="0"/>
          </a:endParaRPr>
        </a:p>
      </dsp:txBody>
      <dsp:txXfrm>
        <a:off x="23760" y="1710488"/>
        <a:ext cx="3853048" cy="439200"/>
      </dsp:txXfrm>
    </dsp:sp>
    <dsp:sp modelId="{D6957D20-6585-428F-A3A8-D5D766CB4B17}">
      <dsp:nvSpPr>
        <dsp:cNvPr id="0" name=""/>
        <dsp:cNvSpPr/>
      </dsp:nvSpPr>
      <dsp:spPr>
        <a:xfrm>
          <a:off x="0" y="2248328"/>
          <a:ext cx="3900568" cy="486720"/>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nb-NO" sz="2000" kern="1200" dirty="0">
              <a:latin typeface="Trebuchet MS" panose="020B0603020202020204" pitchFamily="34" charset="0"/>
            </a:rPr>
            <a:t>Hva kan jeg gjøre?</a:t>
          </a:r>
          <a:endParaRPr lang="en-US" sz="2000" kern="1200" dirty="0">
            <a:latin typeface="Trebuchet MS" panose="020B0603020202020204" pitchFamily="34" charset="0"/>
          </a:endParaRPr>
        </a:p>
      </dsp:txBody>
      <dsp:txXfrm>
        <a:off x="23760" y="2272088"/>
        <a:ext cx="3853048" cy="439200"/>
      </dsp:txXfrm>
    </dsp:sp>
    <dsp:sp modelId="{F0FAD385-B59F-48B3-807F-4BDC93140A4C}">
      <dsp:nvSpPr>
        <dsp:cNvPr id="0" name=""/>
        <dsp:cNvSpPr/>
      </dsp:nvSpPr>
      <dsp:spPr>
        <a:xfrm>
          <a:off x="0" y="2809928"/>
          <a:ext cx="3900568" cy="48672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nb-NO" sz="2000" kern="1200" dirty="0">
              <a:latin typeface="Trebuchet MS" panose="020B0603020202020204" pitchFamily="34" charset="0"/>
            </a:rPr>
            <a:t>Hvordan vil vi ha det hos oss?</a:t>
          </a:r>
          <a:endParaRPr lang="en-US" sz="2000" kern="1200" dirty="0">
            <a:latin typeface="Trebuchet MS" panose="020B0603020202020204" pitchFamily="34" charset="0"/>
          </a:endParaRPr>
        </a:p>
      </dsp:txBody>
      <dsp:txXfrm>
        <a:off x="23760" y="2833688"/>
        <a:ext cx="3853048" cy="439200"/>
      </dsp:txXfrm>
    </dsp:sp>
    <dsp:sp modelId="{C427BA0C-98F6-43A6-99F3-C3EBC6DC1DC6}">
      <dsp:nvSpPr>
        <dsp:cNvPr id="0" name=""/>
        <dsp:cNvSpPr/>
      </dsp:nvSpPr>
      <dsp:spPr>
        <a:xfrm>
          <a:off x="0" y="3371528"/>
          <a:ext cx="3900568" cy="48672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nb-NO" sz="2000" kern="1200" dirty="0">
              <a:latin typeface="Trebuchet MS" panose="020B0603020202020204" pitchFamily="34" charset="0"/>
            </a:rPr>
            <a:t>Oppsummering og veien videre?</a:t>
          </a:r>
        </a:p>
      </dsp:txBody>
      <dsp:txXfrm>
        <a:off x="23760" y="3395288"/>
        <a:ext cx="3853048" cy="439200"/>
      </dsp:txXfrm>
    </dsp:sp>
    <dsp:sp modelId="{4DAA8739-7F70-40BD-9829-D8B0A6CC81EE}">
      <dsp:nvSpPr>
        <dsp:cNvPr id="0" name=""/>
        <dsp:cNvSpPr/>
      </dsp:nvSpPr>
      <dsp:spPr>
        <a:xfrm>
          <a:off x="0" y="3933128"/>
          <a:ext cx="3900568" cy="48672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nb-NO" sz="2000" kern="1200" dirty="0">
              <a:latin typeface="Trebuchet MS" panose="020B0603020202020204" pitchFamily="34" charset="0"/>
            </a:rPr>
            <a:t>Forventninger innfridd? </a:t>
          </a:r>
        </a:p>
      </dsp:txBody>
      <dsp:txXfrm>
        <a:off x="23760" y="3956888"/>
        <a:ext cx="3853048" cy="4392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422909-AB81-4477-9E25-39CE0B8B6065}">
      <dsp:nvSpPr>
        <dsp:cNvPr id="0" name=""/>
        <dsp:cNvSpPr/>
      </dsp:nvSpPr>
      <dsp:spPr>
        <a:xfrm>
          <a:off x="580" y="540290"/>
          <a:ext cx="2263675" cy="135820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kern="1200">
              <a:latin typeface="Tw Cen MT Condensed" panose="020B0606020104020203"/>
            </a:rPr>
            <a:t> </a:t>
          </a:r>
          <a:r>
            <a:rPr lang="en-US" sz="1900" kern="1200"/>
            <a:t>å ha det </a:t>
          </a:r>
          <a:r>
            <a:rPr lang="en-US" sz="1900" kern="1200" err="1"/>
            <a:t>hyggelig</a:t>
          </a:r>
          <a:r>
            <a:rPr lang="en-US" sz="1900" kern="1200"/>
            <a:t> </a:t>
          </a:r>
          <a:r>
            <a:rPr lang="en-US" sz="1900" kern="1200" err="1"/>
            <a:t>og</a:t>
          </a:r>
          <a:r>
            <a:rPr lang="en-US" sz="1900" kern="1200"/>
            <a:t> at alt </a:t>
          </a:r>
          <a:r>
            <a:rPr lang="en-US" sz="1900" kern="1200" err="1"/>
            <a:t>som</a:t>
          </a:r>
          <a:r>
            <a:rPr lang="en-US" sz="1900" kern="1200"/>
            <a:t> sies </a:t>
          </a:r>
          <a:r>
            <a:rPr lang="en-US" sz="1900" kern="1200" err="1"/>
            <a:t>ukritisk</a:t>
          </a:r>
          <a:r>
            <a:rPr lang="en-US" sz="1900" kern="1200"/>
            <a:t>, </a:t>
          </a:r>
          <a:r>
            <a:rPr lang="en-US" sz="1900" kern="1200" err="1"/>
            <a:t>skal</a:t>
          </a:r>
          <a:r>
            <a:rPr lang="en-US" sz="1900" kern="1200"/>
            <a:t> </a:t>
          </a:r>
          <a:r>
            <a:rPr lang="en-US" sz="1900" kern="1200" err="1"/>
            <a:t>lovprises</a:t>
          </a:r>
          <a:r>
            <a:rPr lang="en-US" sz="1900" kern="1200"/>
            <a:t> </a:t>
          </a:r>
          <a:r>
            <a:rPr lang="en-US" sz="1900" kern="1200" err="1"/>
            <a:t>og</a:t>
          </a:r>
          <a:r>
            <a:rPr lang="en-US" sz="1900" kern="1200"/>
            <a:t> </a:t>
          </a:r>
          <a:r>
            <a:rPr lang="en-US" sz="1900" kern="1200" err="1"/>
            <a:t>motta</a:t>
          </a:r>
          <a:r>
            <a:rPr lang="en-US" sz="1900" kern="1200"/>
            <a:t> støtte</a:t>
          </a:r>
        </a:p>
      </dsp:txBody>
      <dsp:txXfrm>
        <a:off x="580" y="540290"/>
        <a:ext cx="2263675" cy="1358205"/>
      </dsp:txXfrm>
    </dsp:sp>
    <dsp:sp modelId="{E9863826-585A-4D3F-B00B-A7E317C6E385}">
      <dsp:nvSpPr>
        <dsp:cNvPr id="0" name=""/>
        <dsp:cNvSpPr/>
      </dsp:nvSpPr>
      <dsp:spPr>
        <a:xfrm>
          <a:off x="2490623" y="540290"/>
          <a:ext cx="2263675" cy="1358205"/>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kern="1200">
              <a:latin typeface="Tw Cen MT Condensed" panose="020B0606020104020203"/>
            </a:rPr>
            <a:t> </a:t>
          </a:r>
          <a:r>
            <a:rPr lang="en-US" sz="1900" kern="1200"/>
            <a:t>et personlighetstrekk. Arbeidsklimaet er det avgjørende</a:t>
          </a:r>
          <a:r>
            <a:rPr lang="en-US" sz="1900" kern="1200">
              <a:latin typeface="Tw Cen MT Condensed" panose="020B0606020104020203"/>
            </a:rPr>
            <a:t>.</a:t>
          </a:r>
        </a:p>
      </dsp:txBody>
      <dsp:txXfrm>
        <a:off x="2490623" y="540290"/>
        <a:ext cx="2263675" cy="1358205"/>
      </dsp:txXfrm>
    </dsp:sp>
    <dsp:sp modelId="{33D4400D-4D35-4E6F-AB89-4478FBF9D181}">
      <dsp:nvSpPr>
        <dsp:cNvPr id="0" name=""/>
        <dsp:cNvSpPr/>
      </dsp:nvSpPr>
      <dsp:spPr>
        <a:xfrm>
          <a:off x="580" y="2124863"/>
          <a:ext cx="2263675" cy="1358205"/>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kern="1200">
              <a:latin typeface="Tw Cen MT Condensed" panose="020B0606020104020203"/>
            </a:rPr>
            <a:t> det</a:t>
          </a:r>
          <a:r>
            <a:rPr lang="en-US" sz="1900" kern="1200"/>
            <a:t> </a:t>
          </a:r>
          <a:r>
            <a:rPr lang="en-US" sz="1900" kern="1200" err="1"/>
            <a:t>samme</a:t>
          </a:r>
          <a:r>
            <a:rPr lang="en-US" sz="1900" kern="1200"/>
            <a:t> </a:t>
          </a:r>
          <a:r>
            <a:rPr lang="en-US" sz="1900" kern="1200" err="1"/>
            <a:t>som</a:t>
          </a:r>
          <a:r>
            <a:rPr lang="en-US" sz="1900" kern="1200"/>
            <a:t> </a:t>
          </a:r>
          <a:r>
            <a:rPr lang="en-US" sz="1900" kern="1200" err="1"/>
            <a:t>tillit</a:t>
          </a:r>
          <a:r>
            <a:rPr lang="en-US" sz="1900" kern="1200"/>
            <a:t>. </a:t>
          </a:r>
          <a:endParaRPr lang="en-US" sz="1900" kern="1200">
            <a:latin typeface="Tw Cen MT Condensed" panose="020B0606020104020203"/>
          </a:endParaRPr>
        </a:p>
      </dsp:txBody>
      <dsp:txXfrm>
        <a:off x="580" y="2124863"/>
        <a:ext cx="2263675" cy="1358205"/>
      </dsp:txXfrm>
    </dsp:sp>
    <dsp:sp modelId="{6BA0882A-3EEF-4620-BE69-E3556E3E99DA}">
      <dsp:nvSpPr>
        <dsp:cNvPr id="0" name=""/>
        <dsp:cNvSpPr/>
      </dsp:nvSpPr>
      <dsp:spPr>
        <a:xfrm>
          <a:off x="2490623" y="2124863"/>
          <a:ext cx="2263675" cy="1358205"/>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a:t>at </a:t>
          </a:r>
          <a:r>
            <a:rPr lang="en-US" sz="1900" kern="1200" err="1"/>
            <a:t>kravene</a:t>
          </a:r>
          <a:r>
            <a:rPr lang="en-US" sz="1900" kern="1200"/>
            <a:t> </a:t>
          </a:r>
          <a:r>
            <a:rPr lang="en-US" sz="1900" kern="1200" err="1"/>
            <a:t>til</a:t>
          </a:r>
          <a:r>
            <a:rPr lang="en-US" sz="1900" kern="1200"/>
            <a:t> </a:t>
          </a:r>
          <a:r>
            <a:rPr lang="en-US" sz="1900" kern="1200" err="1"/>
            <a:t>høye</a:t>
          </a:r>
          <a:r>
            <a:rPr lang="en-US" sz="1900" kern="1200"/>
            <a:t> </a:t>
          </a:r>
          <a:r>
            <a:rPr lang="en-US" sz="1900" kern="1200" err="1"/>
            <a:t>prestasjoner</a:t>
          </a:r>
          <a:r>
            <a:rPr lang="en-US" sz="1900" kern="1200"/>
            <a:t> </a:t>
          </a:r>
          <a:r>
            <a:rPr lang="en-US" sz="1900" kern="1200" err="1"/>
            <a:t>skal</a:t>
          </a:r>
          <a:r>
            <a:rPr lang="en-US" sz="1900" kern="1200"/>
            <a:t> </a:t>
          </a:r>
          <a:r>
            <a:rPr lang="en-US" sz="1900" kern="1200" err="1"/>
            <a:t>senkes</a:t>
          </a:r>
        </a:p>
      </dsp:txBody>
      <dsp:txXfrm>
        <a:off x="2490623" y="2124863"/>
        <a:ext cx="2263675" cy="13582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6CA10-B020-485A-88F3-A95B0CB08772}">
      <dsp:nvSpPr>
        <dsp:cNvPr id="0" name=""/>
        <dsp:cNvSpPr/>
      </dsp:nvSpPr>
      <dsp:spPr>
        <a:xfrm>
          <a:off x="0" y="36934"/>
          <a:ext cx="3037581" cy="1822549"/>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rtl="0">
            <a:lnSpc>
              <a:spcPct val="90000"/>
            </a:lnSpc>
            <a:spcBef>
              <a:spcPct val="0"/>
            </a:spcBef>
            <a:spcAft>
              <a:spcPct val="35000"/>
            </a:spcAft>
          </a:pPr>
          <a:r>
            <a:rPr lang="nb-NO" sz="4100" kern="1200">
              <a:latin typeface="Tw Cen MT Condensed"/>
              <a:ea typeface="Source Sans Pro"/>
            </a:rPr>
            <a:t>Bli kjent med de jeg jobber med</a:t>
          </a:r>
          <a:endParaRPr lang="en-US" sz="4100" kern="1200">
            <a:latin typeface="Tw Cen MT Condensed"/>
            <a:ea typeface="Source Sans Pro"/>
          </a:endParaRPr>
        </a:p>
      </dsp:txBody>
      <dsp:txXfrm>
        <a:off x="0" y="36934"/>
        <a:ext cx="3037581" cy="1822549"/>
      </dsp:txXfrm>
    </dsp:sp>
    <dsp:sp modelId="{BD17A473-9953-4561-A564-17A0F6072417}">
      <dsp:nvSpPr>
        <dsp:cNvPr id="0" name=""/>
        <dsp:cNvSpPr/>
      </dsp:nvSpPr>
      <dsp:spPr>
        <a:xfrm>
          <a:off x="3341340" y="36934"/>
          <a:ext cx="3037581" cy="1822549"/>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nb-NO" sz="4100" kern="1200">
              <a:latin typeface="Tw Cen MT Condensed"/>
              <a:ea typeface="Source Sans Pro"/>
            </a:rPr>
            <a:t>Møte forslag og meninger på en god måte</a:t>
          </a:r>
          <a:endParaRPr lang="en-US" sz="4100" kern="1200">
            <a:latin typeface="Tw Cen MT Condensed"/>
            <a:ea typeface="Source Sans Pro"/>
          </a:endParaRPr>
        </a:p>
      </dsp:txBody>
      <dsp:txXfrm>
        <a:off x="3341340" y="36934"/>
        <a:ext cx="3037581" cy="1822549"/>
      </dsp:txXfrm>
    </dsp:sp>
    <dsp:sp modelId="{A15A97B0-C710-4D16-986D-C370CCD5A15F}">
      <dsp:nvSpPr>
        <dsp:cNvPr id="0" name=""/>
        <dsp:cNvSpPr/>
      </dsp:nvSpPr>
      <dsp:spPr>
        <a:xfrm>
          <a:off x="6682680" y="36934"/>
          <a:ext cx="3037581" cy="1822549"/>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nb-NO" sz="4100" kern="1200">
              <a:latin typeface="Tw Cen MT Condensed"/>
              <a:ea typeface="Source Sans Pro"/>
            </a:rPr>
            <a:t>Dele kunnskap og erfaringer</a:t>
          </a:r>
          <a:endParaRPr lang="en-US" sz="4100" kern="1200">
            <a:latin typeface="Tw Cen MT Condensed"/>
            <a:ea typeface="Source Sans Pro"/>
          </a:endParaRPr>
        </a:p>
      </dsp:txBody>
      <dsp:txXfrm>
        <a:off x="6682680" y="36934"/>
        <a:ext cx="3037581" cy="1822549"/>
      </dsp:txXfrm>
    </dsp:sp>
    <dsp:sp modelId="{7E39686B-5422-4EBE-8D11-4E85790D9153}">
      <dsp:nvSpPr>
        <dsp:cNvPr id="0" name=""/>
        <dsp:cNvSpPr/>
      </dsp:nvSpPr>
      <dsp:spPr>
        <a:xfrm>
          <a:off x="1670670" y="2163241"/>
          <a:ext cx="3037581" cy="1822549"/>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nb-NO" sz="4100" kern="1200">
              <a:latin typeface="Tw Cen MT Condensed"/>
              <a:ea typeface="Source Sans Pro"/>
            </a:rPr>
            <a:t>Be om tilbakemeldinger, innspill og hjelp</a:t>
          </a:r>
          <a:endParaRPr lang="en-US" sz="4100" kern="1200">
            <a:latin typeface="Tw Cen MT Condensed"/>
            <a:ea typeface="Source Sans Pro"/>
          </a:endParaRPr>
        </a:p>
      </dsp:txBody>
      <dsp:txXfrm>
        <a:off x="1670670" y="2163241"/>
        <a:ext cx="3037581" cy="1822549"/>
      </dsp:txXfrm>
    </dsp:sp>
    <dsp:sp modelId="{E96ACCF1-FE32-4322-932D-7BE2654D1FAB}">
      <dsp:nvSpPr>
        <dsp:cNvPr id="0" name=""/>
        <dsp:cNvSpPr/>
      </dsp:nvSpPr>
      <dsp:spPr>
        <a:xfrm>
          <a:off x="5012010" y="2163241"/>
          <a:ext cx="3037581" cy="1822549"/>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nb-NO" sz="4100" kern="1200">
              <a:latin typeface="Tw Cen MT Condensed"/>
              <a:ea typeface="Source Sans Pro"/>
            </a:rPr>
            <a:t>Innrøm feil og vis usikkerhet</a:t>
          </a:r>
          <a:endParaRPr lang="en-US" sz="4100" kern="1200">
            <a:latin typeface="Tw Cen MT Condensed"/>
            <a:ea typeface="Source Sans Pro"/>
          </a:endParaRPr>
        </a:p>
      </dsp:txBody>
      <dsp:txXfrm>
        <a:off x="5012010" y="2163241"/>
        <a:ext cx="3037581" cy="182254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DB9FD0-7777-48B4-9062-77DCBA96A5A7}" type="datetimeFigureOut">
              <a:rPr lang="nb-NO" smtClean="0"/>
              <a:t>23.03.2023</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A220CC-B67D-4FF5-9E67-B428E3213F82}" type="slidenum">
              <a:rPr lang="nb-NO" smtClean="0"/>
              <a:t>‹#›</a:t>
            </a:fld>
            <a:endParaRPr lang="nb-NO"/>
          </a:p>
        </p:txBody>
      </p:sp>
    </p:spTree>
    <p:extLst>
      <p:ext uri="{BB962C8B-B14F-4D97-AF65-F5344CB8AC3E}">
        <p14:creationId xmlns:p14="http://schemas.microsoft.com/office/powerpoint/2010/main" val="2451125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mentimeter.co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Sendes</a:t>
            </a:r>
            <a:r>
              <a:rPr lang="nb-NO" baseline="0" dirty="0"/>
              <a:t> ut en uke i forveien sammen med en Agenda (om mulig bør denne være diskutert med avdelingen på forhånd), med en påminnelse dagen før (temaet er mest at leder/komiteen gleder seg til samlingen,  men minner samtidig på hva som skal gjøres før samlingen, samt at de kan tenke på forventningene de har)</a:t>
            </a:r>
            <a:endParaRPr lang="nb-NO" dirty="0"/>
          </a:p>
        </p:txBody>
      </p:sp>
      <p:sp>
        <p:nvSpPr>
          <p:cNvPr id="4" name="Slide Number Placeholder 3"/>
          <p:cNvSpPr>
            <a:spLocks noGrp="1"/>
          </p:cNvSpPr>
          <p:nvPr>
            <p:ph type="sldNum" sz="quarter" idx="10"/>
          </p:nvPr>
        </p:nvSpPr>
        <p:spPr/>
        <p:txBody>
          <a:bodyPr/>
          <a:lstStyle/>
          <a:p>
            <a:fld id="{4DA220CC-B67D-4FF5-9E67-B428E3213F82}" type="slidenum">
              <a:rPr lang="nb-NO" smtClean="0"/>
              <a:t>2</a:t>
            </a:fld>
            <a:endParaRPr lang="nb-NO"/>
          </a:p>
        </p:txBody>
      </p:sp>
    </p:spTree>
    <p:extLst>
      <p:ext uri="{BB962C8B-B14F-4D97-AF65-F5344CB8AC3E}">
        <p14:creationId xmlns:p14="http://schemas.microsoft.com/office/powerpoint/2010/main" val="19828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Her kan også </a:t>
            </a:r>
            <a:r>
              <a:rPr lang="nb-NO" dirty="0" err="1"/>
              <a:t>mentimeter</a:t>
            </a:r>
            <a:r>
              <a:rPr lang="nb-NO" dirty="0"/>
              <a:t> brukes</a:t>
            </a:r>
            <a:r>
              <a:rPr lang="nb-NO" baseline="0" dirty="0"/>
              <a:t> slik at det gjøres digitalt</a:t>
            </a:r>
            <a:endParaRPr lang="nb-NO" dirty="0"/>
          </a:p>
        </p:txBody>
      </p:sp>
      <p:sp>
        <p:nvSpPr>
          <p:cNvPr id="4" name="Slide Number Placeholder 3"/>
          <p:cNvSpPr>
            <a:spLocks noGrp="1"/>
          </p:cNvSpPr>
          <p:nvPr>
            <p:ph type="sldNum" sz="quarter" idx="10"/>
          </p:nvPr>
        </p:nvSpPr>
        <p:spPr/>
        <p:txBody>
          <a:bodyPr/>
          <a:lstStyle/>
          <a:p>
            <a:fld id="{4DA220CC-B67D-4FF5-9E67-B428E3213F82}" type="slidenum">
              <a:rPr lang="nb-NO" smtClean="0"/>
              <a:t>15</a:t>
            </a:fld>
            <a:endParaRPr lang="nb-NO"/>
          </a:p>
        </p:txBody>
      </p:sp>
    </p:spTree>
    <p:extLst>
      <p:ext uri="{BB962C8B-B14F-4D97-AF65-F5344CB8AC3E}">
        <p14:creationId xmlns:p14="http://schemas.microsoft.com/office/powerpoint/2010/main" val="3867529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Med "VI" </a:t>
            </a:r>
            <a:r>
              <a:rPr lang="en-US" dirty="0" err="1">
                <a:cs typeface="Calibri"/>
              </a:rPr>
              <a:t>så</a:t>
            </a:r>
            <a:r>
              <a:rPr lang="en-US" dirty="0">
                <a:cs typeface="Calibri"/>
              </a:rPr>
              <a:t> </a:t>
            </a:r>
            <a:r>
              <a:rPr lang="en-US" dirty="0" err="1">
                <a:cs typeface="Calibri"/>
              </a:rPr>
              <a:t>menes</a:t>
            </a:r>
            <a:r>
              <a:rPr lang="en-US" dirty="0">
                <a:cs typeface="Calibri"/>
              </a:rPr>
              <a:t> hele </a:t>
            </a:r>
            <a:r>
              <a:rPr lang="en-US" dirty="0" err="1">
                <a:cs typeface="Calibri"/>
              </a:rPr>
              <a:t>teamet</a:t>
            </a:r>
          </a:p>
        </p:txBody>
      </p:sp>
      <p:sp>
        <p:nvSpPr>
          <p:cNvPr id="4" name="Slide Number Placeholder 3"/>
          <p:cNvSpPr>
            <a:spLocks noGrp="1"/>
          </p:cNvSpPr>
          <p:nvPr>
            <p:ph type="sldNum" sz="quarter" idx="5"/>
          </p:nvPr>
        </p:nvSpPr>
        <p:spPr/>
        <p:txBody>
          <a:bodyPr/>
          <a:lstStyle/>
          <a:p>
            <a:fld id="{4DA220CC-B67D-4FF5-9E67-B428E3213F82}" type="slidenum">
              <a:rPr lang="nb-NO" smtClean="0"/>
              <a:t>18</a:t>
            </a:fld>
            <a:endParaRPr lang="nb-NO"/>
          </a:p>
        </p:txBody>
      </p:sp>
    </p:spTree>
    <p:extLst>
      <p:ext uri="{BB962C8B-B14F-4D97-AF65-F5344CB8AC3E}">
        <p14:creationId xmlns:p14="http://schemas.microsoft.com/office/powerpoint/2010/main" val="218252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Spørsmål</a:t>
            </a:r>
            <a:r>
              <a:rPr lang="en-US" dirty="0">
                <a:cs typeface="Calibri"/>
              </a:rPr>
              <a:t> 1. </a:t>
            </a:r>
            <a:r>
              <a:rPr lang="en-US" dirty="0" err="1">
                <a:cs typeface="Calibri"/>
              </a:rPr>
              <a:t>Tenkt</a:t>
            </a:r>
            <a:r>
              <a:rPr lang="en-US" dirty="0">
                <a:cs typeface="Calibri"/>
              </a:rPr>
              <a:t> </a:t>
            </a:r>
            <a:r>
              <a:rPr lang="en-US" dirty="0" err="1">
                <a:cs typeface="Calibri"/>
              </a:rPr>
              <a:t>ett</a:t>
            </a:r>
            <a:r>
              <a:rPr lang="en-US" dirty="0">
                <a:cs typeface="Calibri"/>
              </a:rPr>
              <a:t> </a:t>
            </a:r>
            <a:r>
              <a:rPr lang="en-US" dirty="0" err="1">
                <a:cs typeface="Calibri"/>
              </a:rPr>
              <a:t>minutt</a:t>
            </a:r>
            <a:r>
              <a:rPr lang="en-US" dirty="0">
                <a:cs typeface="Calibri"/>
              </a:rPr>
              <a:t> </a:t>
            </a:r>
            <a:r>
              <a:rPr lang="en-US" dirty="0" err="1">
                <a:cs typeface="Calibri"/>
              </a:rPr>
              <a:t>individuelt</a:t>
            </a:r>
            <a:r>
              <a:rPr lang="en-US" dirty="0">
                <a:cs typeface="Calibri"/>
              </a:rPr>
              <a:t>- </a:t>
            </a:r>
            <a:r>
              <a:rPr lang="en-US" dirty="0" err="1">
                <a:cs typeface="Calibri"/>
              </a:rPr>
              <a:t>derretter</a:t>
            </a:r>
            <a:r>
              <a:rPr lang="en-US" dirty="0">
                <a:cs typeface="Calibri"/>
              </a:rPr>
              <a:t> </a:t>
            </a:r>
            <a:r>
              <a:rPr lang="en-US" dirty="0" err="1">
                <a:cs typeface="Calibri"/>
              </a:rPr>
              <a:t>diskuter</a:t>
            </a:r>
            <a:r>
              <a:rPr lang="en-US" dirty="0">
                <a:cs typeface="Calibri"/>
              </a:rPr>
              <a:t> med </a:t>
            </a:r>
            <a:r>
              <a:rPr lang="en-US" dirty="0" err="1">
                <a:cs typeface="Calibri"/>
              </a:rPr>
              <a:t>naboen</a:t>
            </a:r>
            <a:r>
              <a:rPr lang="en-US" dirty="0">
                <a:cs typeface="Calibri"/>
              </a:rPr>
              <a:t> (er det </a:t>
            </a:r>
            <a:r>
              <a:rPr lang="en-US" dirty="0" err="1">
                <a:cs typeface="Calibri"/>
              </a:rPr>
              <a:t>liten</a:t>
            </a:r>
            <a:r>
              <a:rPr lang="en-US" dirty="0">
                <a:cs typeface="Calibri"/>
              </a:rPr>
              <a:t> </a:t>
            </a:r>
            <a:r>
              <a:rPr lang="en-US" dirty="0" err="1">
                <a:cs typeface="Calibri"/>
              </a:rPr>
              <a:t>gruppe</a:t>
            </a:r>
            <a:r>
              <a:rPr lang="en-US" dirty="0">
                <a:cs typeface="Calibri"/>
              </a:rPr>
              <a:t> (under 8) del I plenum. </a:t>
            </a:r>
            <a:r>
              <a:rPr lang="en-US" dirty="0" err="1">
                <a:cs typeface="Calibri"/>
              </a:rPr>
              <a:t>Spørsmål</a:t>
            </a:r>
            <a:r>
              <a:rPr lang="en-US" dirty="0">
                <a:cs typeface="Calibri"/>
              </a:rPr>
              <a:t> 2 </a:t>
            </a:r>
            <a:r>
              <a:rPr lang="en-US" dirty="0" err="1">
                <a:cs typeface="Calibri"/>
              </a:rPr>
              <a:t>Tenkt</a:t>
            </a:r>
            <a:r>
              <a:rPr lang="en-US" dirty="0">
                <a:cs typeface="Calibri"/>
              </a:rPr>
              <a:t> </a:t>
            </a:r>
            <a:r>
              <a:rPr lang="en-US" dirty="0" err="1">
                <a:cs typeface="Calibri"/>
              </a:rPr>
              <a:t>ett</a:t>
            </a:r>
            <a:r>
              <a:rPr lang="en-US" dirty="0">
                <a:cs typeface="Calibri"/>
              </a:rPr>
              <a:t> </a:t>
            </a:r>
            <a:r>
              <a:rPr lang="en-US" dirty="0" err="1">
                <a:cs typeface="Calibri"/>
              </a:rPr>
              <a:t>minutt</a:t>
            </a:r>
            <a:r>
              <a:rPr lang="en-US" dirty="0">
                <a:cs typeface="Calibri"/>
              </a:rPr>
              <a:t> </a:t>
            </a:r>
            <a:r>
              <a:rPr lang="en-US" dirty="0" err="1">
                <a:cs typeface="Calibri"/>
              </a:rPr>
              <a:t>individuelt</a:t>
            </a:r>
            <a:r>
              <a:rPr lang="en-US" dirty="0">
                <a:cs typeface="Calibri"/>
              </a:rPr>
              <a:t>- </a:t>
            </a:r>
            <a:r>
              <a:rPr lang="en-US" dirty="0" err="1">
                <a:cs typeface="Calibri"/>
              </a:rPr>
              <a:t>derretter</a:t>
            </a:r>
            <a:r>
              <a:rPr lang="en-US" dirty="0">
                <a:cs typeface="Calibri"/>
              </a:rPr>
              <a:t> </a:t>
            </a:r>
            <a:r>
              <a:rPr lang="en-US" dirty="0" err="1">
                <a:cs typeface="Calibri"/>
              </a:rPr>
              <a:t>diskuter</a:t>
            </a:r>
            <a:r>
              <a:rPr lang="en-US" dirty="0">
                <a:cs typeface="Calibri"/>
              </a:rPr>
              <a:t> med </a:t>
            </a:r>
            <a:r>
              <a:rPr lang="en-US" dirty="0" err="1">
                <a:cs typeface="Calibri"/>
              </a:rPr>
              <a:t>naboen</a:t>
            </a:r>
            <a:r>
              <a:rPr lang="en-US" dirty="0">
                <a:cs typeface="Calibri"/>
              </a:rPr>
              <a:t> (</a:t>
            </a:r>
            <a:r>
              <a:rPr lang="en-US" dirty="0" err="1">
                <a:cs typeface="Calibri"/>
              </a:rPr>
              <a:t>er</a:t>
            </a:r>
            <a:r>
              <a:rPr lang="en-US" dirty="0">
                <a:cs typeface="Calibri"/>
              </a:rPr>
              <a:t> </a:t>
            </a:r>
            <a:r>
              <a:rPr lang="en-US" dirty="0" err="1">
                <a:cs typeface="Calibri"/>
              </a:rPr>
              <a:t>det</a:t>
            </a:r>
            <a:r>
              <a:rPr lang="en-US" dirty="0">
                <a:cs typeface="Calibri"/>
              </a:rPr>
              <a:t> </a:t>
            </a:r>
            <a:r>
              <a:rPr lang="en-US" dirty="0" err="1">
                <a:cs typeface="Calibri"/>
              </a:rPr>
              <a:t>liten</a:t>
            </a:r>
            <a:r>
              <a:rPr lang="en-US" dirty="0">
                <a:cs typeface="Calibri"/>
              </a:rPr>
              <a:t> </a:t>
            </a:r>
            <a:r>
              <a:rPr lang="en-US" dirty="0" err="1">
                <a:cs typeface="Calibri"/>
              </a:rPr>
              <a:t>gruppe</a:t>
            </a:r>
            <a:r>
              <a:rPr lang="en-US" dirty="0">
                <a:cs typeface="Calibri"/>
              </a:rPr>
              <a:t> (under 8) del I plenum.  VIKTIG</a:t>
            </a:r>
            <a:r>
              <a:rPr lang="en-US" baseline="0" dirty="0">
                <a:cs typeface="Calibri"/>
              </a:rPr>
              <a:t> Å PÅPEKE AT DET ER OPP TIL ALLE Å INNFRI FORVENINGENE</a:t>
            </a:r>
            <a:r>
              <a:rPr lang="en-US" dirty="0">
                <a:cs typeface="Calibri"/>
              </a:rPr>
              <a:t>.</a:t>
            </a:r>
          </a:p>
          <a:p>
            <a:endParaRPr lang="en-US" dirty="0">
              <a:cs typeface="Calibri"/>
            </a:endParaRPr>
          </a:p>
        </p:txBody>
      </p:sp>
      <p:sp>
        <p:nvSpPr>
          <p:cNvPr id="4" name="Slide Number Placeholder 3"/>
          <p:cNvSpPr>
            <a:spLocks noGrp="1"/>
          </p:cNvSpPr>
          <p:nvPr>
            <p:ph type="sldNum" sz="quarter" idx="5"/>
          </p:nvPr>
        </p:nvSpPr>
        <p:spPr/>
        <p:txBody>
          <a:bodyPr/>
          <a:lstStyle/>
          <a:p>
            <a:fld id="{4DA220CC-B67D-4FF5-9E67-B428E3213F82}" type="slidenum">
              <a:rPr lang="nb-NO" smtClean="0"/>
              <a:t>4</a:t>
            </a:fld>
            <a:endParaRPr lang="nb-NO"/>
          </a:p>
        </p:txBody>
      </p:sp>
    </p:spTree>
    <p:extLst>
      <p:ext uri="{BB962C8B-B14F-4D97-AF65-F5344CB8AC3E}">
        <p14:creationId xmlns:p14="http://schemas.microsoft.com/office/powerpoint/2010/main" val="3917158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Kun et </a:t>
            </a:r>
            <a:r>
              <a:rPr lang="en-US" err="1">
                <a:cs typeface="Calibri"/>
              </a:rPr>
              <a:t>eksempel</a:t>
            </a:r>
            <a:r>
              <a:rPr lang="en-US">
                <a:cs typeface="Calibri"/>
              </a:rPr>
              <a:t>. </a:t>
            </a:r>
            <a:r>
              <a:rPr lang="en-US" err="1">
                <a:cs typeface="Calibri"/>
              </a:rPr>
              <a:t>På</a:t>
            </a:r>
            <a:r>
              <a:rPr lang="en-US">
                <a:cs typeface="Calibri"/>
              </a:rPr>
              <a:t> </a:t>
            </a:r>
            <a:r>
              <a:rPr lang="en-US" err="1">
                <a:cs typeface="Calibri"/>
              </a:rPr>
              <a:t>forhånd</a:t>
            </a:r>
            <a:r>
              <a:rPr lang="en-US">
                <a:cs typeface="Calibri"/>
              </a:rPr>
              <a:t> </a:t>
            </a:r>
            <a:r>
              <a:rPr lang="en-US" err="1">
                <a:cs typeface="Calibri"/>
              </a:rPr>
              <a:t>går</a:t>
            </a:r>
            <a:r>
              <a:rPr lang="en-US">
                <a:cs typeface="Calibri"/>
              </a:rPr>
              <a:t> man inn </a:t>
            </a:r>
            <a:r>
              <a:rPr lang="en-US" err="1">
                <a:cs typeface="Calibri"/>
              </a:rPr>
              <a:t>og</a:t>
            </a:r>
            <a:r>
              <a:rPr lang="en-US">
                <a:cs typeface="Calibri"/>
              </a:rPr>
              <a:t> lager </a:t>
            </a:r>
            <a:r>
              <a:rPr lang="en-US" err="1">
                <a:cs typeface="Calibri"/>
              </a:rPr>
              <a:t>en</a:t>
            </a:r>
            <a:r>
              <a:rPr lang="en-US">
                <a:cs typeface="Calibri"/>
              </a:rPr>
              <a:t> </a:t>
            </a:r>
            <a:r>
              <a:rPr lang="en-US" err="1">
                <a:cs typeface="Calibri"/>
              </a:rPr>
              <a:t>undersøkelse</a:t>
            </a:r>
            <a:r>
              <a:rPr lang="en-US">
                <a:cs typeface="Calibri"/>
              </a:rPr>
              <a:t> </a:t>
            </a:r>
            <a:r>
              <a:rPr lang="en-US" err="1">
                <a:cs typeface="Calibri"/>
              </a:rPr>
              <a:t>på</a:t>
            </a:r>
            <a:r>
              <a:rPr lang="en-US">
                <a:cs typeface="Calibri"/>
              </a:rPr>
              <a:t> </a:t>
            </a:r>
            <a:r>
              <a:rPr lang="en-US">
                <a:hlinkClick r:id="rId3"/>
              </a:rPr>
              <a:t>Interactive presentation software - Mentimeter</a:t>
            </a:r>
            <a:endParaRPr lang="en-US">
              <a:cs typeface="Calibri"/>
            </a:endParaRPr>
          </a:p>
        </p:txBody>
      </p:sp>
      <p:sp>
        <p:nvSpPr>
          <p:cNvPr id="4" name="Slide Number Placeholder 3"/>
          <p:cNvSpPr>
            <a:spLocks noGrp="1"/>
          </p:cNvSpPr>
          <p:nvPr>
            <p:ph type="sldNum" sz="quarter" idx="5"/>
          </p:nvPr>
        </p:nvSpPr>
        <p:spPr/>
        <p:txBody>
          <a:bodyPr/>
          <a:lstStyle/>
          <a:p>
            <a:fld id="{4DA220CC-B67D-4FF5-9E67-B428E3213F82}" type="slidenum">
              <a:rPr lang="nb-NO" smtClean="0"/>
              <a:t>5</a:t>
            </a:fld>
            <a:endParaRPr lang="nb-NO"/>
          </a:p>
        </p:txBody>
      </p:sp>
    </p:spTree>
    <p:extLst>
      <p:ext uri="{BB962C8B-B14F-4D97-AF65-F5344CB8AC3E}">
        <p14:creationId xmlns:p14="http://schemas.microsoft.com/office/powerpoint/2010/main" val="4193700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Alle på arbeidsplassen kan bidra til å skape psykologisk trygghet. Måten vi møter hverandre på kan enten bygge opp eller ned tryggheten oss imellom. Tryggheten kan være skjør, og ofte er det lite som skal til for at den svekkes. Derfor er det noe vi må jobbe med hver eneste dag.</a:t>
            </a:r>
            <a:r>
              <a:rPr lang="nb-NO">
                <a:cs typeface="+mn-lt"/>
              </a:rPr>
              <a:t/>
            </a:r>
            <a:br>
              <a:rPr lang="nb-NO">
                <a:cs typeface="+mn-lt"/>
              </a:rPr>
            </a:br>
            <a:r>
              <a:rPr lang="nb-NO">
                <a:cs typeface="+mn-lt"/>
              </a:rPr>
              <a:t/>
            </a:r>
            <a:br>
              <a:rPr lang="nb-NO">
                <a:cs typeface="+mn-lt"/>
              </a:rPr>
            </a:br>
            <a:r>
              <a:rPr lang="nb-NO"/>
              <a:t>Men ofte krever det mot. Derfor kan hver og én av oss gå foran som et godt eksempel på egen arbeidsplass.</a:t>
            </a:r>
          </a:p>
          <a:p>
            <a:endParaRPr lang="nb-NO">
              <a:cs typeface="Calibri"/>
            </a:endParaRPr>
          </a:p>
          <a:p>
            <a:r>
              <a:rPr lang="nb-NO"/>
              <a:t>Psykologisk trygghet handler ikke om å være snill, men om å være åpen for innspill, konstruktiv kritikk og skape en ramme for læring.</a:t>
            </a:r>
            <a:endParaRPr lang="nb-NO">
              <a:cs typeface="Calibri"/>
            </a:endParaRPr>
          </a:p>
        </p:txBody>
      </p:sp>
      <p:sp>
        <p:nvSpPr>
          <p:cNvPr id="4" name="Slide Number Placeholder 3"/>
          <p:cNvSpPr>
            <a:spLocks noGrp="1"/>
          </p:cNvSpPr>
          <p:nvPr>
            <p:ph type="sldNum" sz="quarter" idx="5"/>
          </p:nvPr>
        </p:nvSpPr>
        <p:spPr/>
        <p:txBody>
          <a:bodyPr/>
          <a:lstStyle/>
          <a:p>
            <a:fld id="{4DA220CC-B67D-4FF5-9E67-B428E3213F82}" type="slidenum">
              <a:rPr lang="nb-NO" smtClean="0"/>
              <a:t>6</a:t>
            </a:fld>
            <a:endParaRPr lang="nb-NO"/>
          </a:p>
        </p:txBody>
      </p:sp>
    </p:spTree>
    <p:extLst>
      <p:ext uri="{BB962C8B-B14F-4D97-AF65-F5344CB8AC3E}">
        <p14:creationId xmlns:p14="http://schemas.microsoft.com/office/powerpoint/2010/main" val="405429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Ikke et</a:t>
            </a:r>
            <a:r>
              <a:rPr lang="nb-NO" baseline="0"/>
              <a:t> mål i seg selv, men et middel for å nå mål</a:t>
            </a:r>
            <a:r>
              <a:rPr lang="nb-NO"/>
              <a:t>. </a:t>
            </a:r>
          </a:p>
        </p:txBody>
      </p:sp>
      <p:sp>
        <p:nvSpPr>
          <p:cNvPr id="4" name="Slide Number Placeholder 3"/>
          <p:cNvSpPr>
            <a:spLocks noGrp="1"/>
          </p:cNvSpPr>
          <p:nvPr>
            <p:ph type="sldNum" sz="quarter" idx="10"/>
          </p:nvPr>
        </p:nvSpPr>
        <p:spPr/>
        <p:txBody>
          <a:bodyPr/>
          <a:lstStyle/>
          <a:p>
            <a:fld id="{4DA220CC-B67D-4FF5-9E67-B428E3213F82}" type="slidenum">
              <a:rPr lang="nb-NO" smtClean="0"/>
              <a:t>7</a:t>
            </a:fld>
            <a:endParaRPr lang="nb-NO"/>
          </a:p>
        </p:txBody>
      </p:sp>
    </p:spTree>
    <p:extLst>
      <p:ext uri="{BB962C8B-B14F-4D97-AF65-F5344CB8AC3E}">
        <p14:creationId xmlns:p14="http://schemas.microsoft.com/office/powerpoint/2010/main" val="512550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Psykologisk trygghet handler ikke om å ha det hyggelig og at alt som sies ukritisk, skal lovprises og motta støtte. Tvert imot er det et arbeidsklima med rom for både uenigheter og funksjonelle konflikter.</a:t>
            </a:r>
            <a:endParaRPr lang="en-US"/>
          </a:p>
          <a:p>
            <a:r>
              <a:rPr lang="nb-NO"/>
              <a:t>Psykologisk trygghet er ikke et personlighetstrekk. Arbeidsklimaet er det avgjørende, og ikke hvorvidt man er introvert eller ekstrovert.</a:t>
            </a:r>
            <a:endParaRPr lang="nb-NO">
              <a:cs typeface="Calibri"/>
            </a:endParaRPr>
          </a:p>
          <a:p>
            <a:r>
              <a:rPr lang="nb-NO"/>
              <a:t>Psykologisk trygghet er ikke det samme som tillit. Tillit oppleves på individnivå, mens psykologisk trygghet oppleves på gruppenivå.</a:t>
            </a:r>
            <a:endParaRPr lang="nb-NO">
              <a:cs typeface="Calibri"/>
            </a:endParaRPr>
          </a:p>
          <a:p>
            <a:r>
              <a:rPr lang="nb-NO"/>
              <a:t>Psykologisk trygghet betyr ikke at kravene til høye prestasjoner skal senkes. Alle forventes å bidra til et arbeidsmiljø kjennetegnet av høye prestasjoner, gjensidig respekt, åpenhet og samarbeid.</a:t>
            </a:r>
            <a:endParaRPr lang="nb-NO">
              <a:cs typeface="Calibri"/>
            </a:endParaRPr>
          </a:p>
          <a:p>
            <a:endParaRPr lang="nb-NO">
              <a:cs typeface="Calibri"/>
            </a:endParaRPr>
          </a:p>
          <a:p>
            <a:endParaRPr lang="nb-NO"/>
          </a:p>
          <a:p>
            <a:endParaRPr lang="nb-NO"/>
          </a:p>
          <a:p>
            <a:r>
              <a:rPr lang="nb-NO" sz="1200" b="0" i="0" kern="1200">
                <a:solidFill>
                  <a:schemeClr val="tx1"/>
                </a:solidFill>
                <a:effectLst/>
                <a:latin typeface="+mn-lt"/>
                <a:ea typeface="+mn-ea"/>
                <a:cs typeface="+mn-cs"/>
              </a:rPr>
              <a:t>Amy C. </a:t>
            </a:r>
            <a:r>
              <a:rPr lang="nb-NO" sz="1200" b="0" i="0" kern="1200" err="1">
                <a:solidFill>
                  <a:schemeClr val="tx1"/>
                </a:solidFill>
                <a:effectLst/>
                <a:latin typeface="+mn-lt"/>
                <a:ea typeface="+mn-ea"/>
                <a:cs typeface="+mn-cs"/>
              </a:rPr>
              <a:t>Edmonsen</a:t>
            </a:r>
            <a:r>
              <a:rPr lang="nb-NO" sz="1200" b="0" i="0" kern="1200">
                <a:solidFill>
                  <a:schemeClr val="tx1"/>
                </a:solidFill>
                <a:effectLst/>
                <a:latin typeface="+mn-lt"/>
                <a:ea typeface="+mn-ea"/>
                <a:cs typeface="+mn-cs"/>
              </a:rPr>
              <a:t> er tydelig på at psykologisk trygghet ikke er at alle til enhver tid skal være snille med hverandre. Åpne og produktive diskusjoner, hvor alle synspunkter og ideer kommer frem er det som er viktig. Psykologisk trygghet har heller ikke noe med at det skal være komfortabelt på jobb hvor en kan senke kravene og prestere mindre. Det er ikke meningen å ha en kultur hvor alt er tillat. Det er meningen at psykologisk trygghet skal bygge et arbeidsmiljø med fokus på ærlighet, godt samarbeid og hvor utfordringer og effektivitet verdsettes. Hun er tydelig på at psykologisk trygghet alene ikke er tilstrekkelig for at bedrifter skal lykkes. Hun skriver at psykologisk trygghet er å ta av bremsene som hindrer medarbeidere å oppnå det som er mulig. I tillegg er det viktig å stille store krav til hverandre samtidig som en motiverer og inspirerer.</a:t>
            </a:r>
            <a:endParaRPr lang="nb-NO">
              <a:ea typeface="+mn-ea"/>
              <a:cs typeface="+mn-cs"/>
            </a:endParaRPr>
          </a:p>
          <a:p>
            <a:r>
              <a:rPr lang="nb-NO" sz="1200" b="0" i="0" kern="1200">
                <a:solidFill>
                  <a:schemeClr val="tx1"/>
                </a:solidFill>
                <a:effectLst/>
                <a:latin typeface="+mn-lt"/>
                <a:ea typeface="+mn-ea"/>
                <a:cs typeface="+mn-cs"/>
              </a:rPr>
              <a:t>Nå er det også slik at ikke alle tilbakemeldinger, alt som blir sagt av enkelte og all kritikk er av det gode. Kritikk og kommentarer kan være svært destruktive og ødeleggende for gode relasjoner. Det er fullt mulig å være både nedlatende, sårende og krenkende i sine uttalelser. Det er ikke det som er meningen med psykologisk trygghet, at alle destruktive følelser skal få fritt utløp. Psykologisk trygghet må gå sammen med en felles ansvarsfølelse for arbeidet og de oppgaver som skal løses, et genuint ønske om å bygge hverandre og bidra til at teamet eller organisasjonen blir bedre til å løse oppgavene sine, lærer av sine feil og klarer å prestere bedre.</a:t>
            </a:r>
          </a:p>
          <a:p>
            <a:endParaRPr lang="nb-NO"/>
          </a:p>
        </p:txBody>
      </p:sp>
      <p:sp>
        <p:nvSpPr>
          <p:cNvPr id="4" name="Slide Number Placeholder 3"/>
          <p:cNvSpPr>
            <a:spLocks noGrp="1"/>
          </p:cNvSpPr>
          <p:nvPr>
            <p:ph type="sldNum" sz="quarter" idx="10"/>
          </p:nvPr>
        </p:nvSpPr>
        <p:spPr/>
        <p:txBody>
          <a:bodyPr/>
          <a:lstStyle/>
          <a:p>
            <a:fld id="{4DA220CC-B67D-4FF5-9E67-B428E3213F82}" type="slidenum">
              <a:rPr lang="nb-NO" smtClean="0"/>
              <a:t>8</a:t>
            </a:fld>
            <a:endParaRPr lang="nb-NO"/>
          </a:p>
        </p:txBody>
      </p:sp>
    </p:spTree>
    <p:extLst>
      <p:ext uri="{BB962C8B-B14F-4D97-AF65-F5344CB8AC3E}">
        <p14:creationId xmlns:p14="http://schemas.microsoft.com/office/powerpoint/2010/main" val="2425377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err="1"/>
              <a:t>Fixed</a:t>
            </a:r>
            <a:r>
              <a:rPr lang="nb-NO"/>
              <a:t> eller </a:t>
            </a:r>
            <a:r>
              <a:rPr lang="nb-NO" err="1"/>
              <a:t>growh</a:t>
            </a:r>
            <a:r>
              <a:rPr lang="nb-NO"/>
              <a:t> midsett</a:t>
            </a:r>
          </a:p>
        </p:txBody>
      </p:sp>
      <p:sp>
        <p:nvSpPr>
          <p:cNvPr id="4" name="Plassholder for lysbildenummer 3"/>
          <p:cNvSpPr>
            <a:spLocks noGrp="1"/>
          </p:cNvSpPr>
          <p:nvPr>
            <p:ph type="sldNum" sz="quarter" idx="10"/>
          </p:nvPr>
        </p:nvSpPr>
        <p:spPr/>
        <p:txBody>
          <a:bodyPr/>
          <a:lstStyle/>
          <a:p>
            <a:fld id="{8D0FB0D5-EF88-4349-9CBF-955BAD3B48A2}" type="slidenum">
              <a:rPr lang="nb-NO" smtClean="0"/>
              <a:t>9</a:t>
            </a:fld>
            <a:endParaRPr lang="nb-NO"/>
          </a:p>
        </p:txBody>
      </p:sp>
    </p:spTree>
    <p:extLst>
      <p:ext uri="{BB962C8B-B14F-4D97-AF65-F5344CB8AC3E}">
        <p14:creationId xmlns:p14="http://schemas.microsoft.com/office/powerpoint/2010/main" val="1676161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1" i="0" kern="1200">
                <a:solidFill>
                  <a:schemeClr val="tx1"/>
                </a:solidFill>
                <a:effectLst/>
                <a:latin typeface="+mn-lt"/>
                <a:ea typeface="+mn-ea"/>
                <a:cs typeface="+mn-cs"/>
              </a:rPr>
              <a:t>Bli kjent med de du jobber med.</a:t>
            </a:r>
            <a:r>
              <a:rPr lang="nb-NO" sz="1200" b="0" i="0" kern="1200">
                <a:solidFill>
                  <a:schemeClr val="tx1"/>
                </a:solidFill>
                <a:effectLst/>
                <a:latin typeface="+mn-lt"/>
                <a:ea typeface="+mn-ea"/>
                <a:cs typeface="+mn-cs"/>
              </a:rPr>
              <a:t> Sett av tid til å bygge fellesskap og relasjoner. Ta initiativ, vis engasjement, spør, lytt og fortell. Det bygger et godt grunnlag for psykologisk trygghet. </a:t>
            </a:r>
            <a:br>
              <a:rPr lang="nb-NO" sz="1200" b="0" i="0" kern="1200">
                <a:solidFill>
                  <a:schemeClr val="tx1"/>
                </a:solidFill>
                <a:effectLst/>
                <a:latin typeface="+mn-lt"/>
                <a:ea typeface="+mn-ea"/>
                <a:cs typeface="+mn-cs"/>
              </a:rPr>
            </a:br>
            <a:r>
              <a:rPr lang="nb-NO" sz="1200" b="0" i="0" kern="1200">
                <a:solidFill>
                  <a:schemeClr val="tx1"/>
                </a:solidFill>
                <a:effectLst/>
                <a:latin typeface="+mn-lt"/>
                <a:ea typeface="+mn-ea"/>
                <a:cs typeface="+mn-cs"/>
              </a:rPr>
              <a:t> </a:t>
            </a:r>
          </a:p>
          <a:p>
            <a:r>
              <a:rPr lang="nb-NO" sz="1200" b="1" i="0" kern="1200">
                <a:solidFill>
                  <a:schemeClr val="tx1"/>
                </a:solidFill>
                <a:effectLst/>
                <a:latin typeface="+mn-lt"/>
                <a:ea typeface="+mn-ea"/>
                <a:cs typeface="+mn-cs"/>
              </a:rPr>
              <a:t>Møt forslag og meninger på en god måte. </a:t>
            </a:r>
            <a:r>
              <a:rPr lang="nb-NO" sz="1200" b="0" i="0" kern="1200">
                <a:solidFill>
                  <a:schemeClr val="tx1"/>
                </a:solidFill>
                <a:effectLst/>
                <a:latin typeface="+mn-lt"/>
                <a:ea typeface="+mn-ea"/>
                <a:cs typeface="+mn-cs"/>
              </a:rPr>
              <a:t>Vær nysgjerrig på hva andre mener og tenker. Gi og motta tilbakemeldinger i beste mening, og anerkjenn innspill, også når det er kritikk.</a:t>
            </a:r>
            <a:br>
              <a:rPr lang="nb-NO" sz="1200" b="0" i="0" kern="1200">
                <a:solidFill>
                  <a:schemeClr val="tx1"/>
                </a:solidFill>
                <a:effectLst/>
                <a:latin typeface="+mn-lt"/>
                <a:ea typeface="+mn-ea"/>
                <a:cs typeface="+mn-cs"/>
              </a:rPr>
            </a:br>
            <a:r>
              <a:rPr lang="nb-NO" sz="1200" b="0" i="0" kern="1200">
                <a:solidFill>
                  <a:schemeClr val="tx1"/>
                </a:solidFill>
                <a:effectLst/>
                <a:latin typeface="+mn-lt"/>
                <a:ea typeface="+mn-ea"/>
                <a:cs typeface="+mn-cs"/>
              </a:rPr>
              <a:t> </a:t>
            </a:r>
          </a:p>
          <a:p>
            <a:r>
              <a:rPr lang="nb-NO" sz="1200" b="1" i="0" kern="1200">
                <a:solidFill>
                  <a:schemeClr val="tx1"/>
                </a:solidFill>
                <a:effectLst/>
                <a:latin typeface="+mn-lt"/>
                <a:ea typeface="+mn-ea"/>
                <a:cs typeface="+mn-cs"/>
              </a:rPr>
              <a:t>Del kunnskap og erfaringer. </a:t>
            </a:r>
            <a:r>
              <a:rPr lang="nb-NO" sz="1200" b="0" i="0" kern="1200">
                <a:solidFill>
                  <a:schemeClr val="tx1"/>
                </a:solidFill>
                <a:effectLst/>
                <a:latin typeface="+mn-lt"/>
                <a:ea typeface="+mn-ea"/>
                <a:cs typeface="+mn-cs"/>
              </a:rPr>
              <a:t>Vi lærer av hverandre og lærer av å dele våre egne erfaringer. Del derfor både det som fungerer og det som går galt.</a:t>
            </a:r>
            <a:br>
              <a:rPr lang="nb-NO" sz="1200" b="0" i="0" kern="1200">
                <a:solidFill>
                  <a:schemeClr val="tx1"/>
                </a:solidFill>
                <a:effectLst/>
                <a:latin typeface="+mn-lt"/>
                <a:ea typeface="+mn-ea"/>
                <a:cs typeface="+mn-cs"/>
              </a:rPr>
            </a:br>
            <a:r>
              <a:rPr lang="nb-NO" sz="1200" b="0" i="0" kern="1200">
                <a:solidFill>
                  <a:schemeClr val="tx1"/>
                </a:solidFill>
                <a:effectLst/>
                <a:latin typeface="+mn-lt"/>
                <a:ea typeface="+mn-ea"/>
                <a:cs typeface="+mn-cs"/>
              </a:rPr>
              <a:t> </a:t>
            </a:r>
          </a:p>
          <a:p>
            <a:r>
              <a:rPr lang="nb-NO" sz="1200" b="1" i="0" kern="1200">
                <a:solidFill>
                  <a:schemeClr val="tx1"/>
                </a:solidFill>
                <a:effectLst/>
                <a:latin typeface="+mn-lt"/>
                <a:ea typeface="+mn-ea"/>
                <a:cs typeface="+mn-cs"/>
              </a:rPr>
              <a:t>Be om tilbakemeldinger, innspill og hjelp. </a:t>
            </a:r>
            <a:r>
              <a:rPr lang="nb-NO" sz="1200" b="0" i="0" kern="1200">
                <a:solidFill>
                  <a:schemeClr val="tx1"/>
                </a:solidFill>
                <a:effectLst/>
                <a:latin typeface="+mn-lt"/>
                <a:ea typeface="+mn-ea"/>
                <a:cs typeface="+mn-cs"/>
              </a:rPr>
              <a:t>Ta initiativ og få andres syn på saken. Ta godt imot alle tilbakemeldinger, både negative og positive.</a:t>
            </a:r>
            <a:br>
              <a:rPr lang="nb-NO" sz="1200" b="0" i="0" kern="1200">
                <a:solidFill>
                  <a:schemeClr val="tx1"/>
                </a:solidFill>
                <a:effectLst/>
                <a:latin typeface="+mn-lt"/>
                <a:ea typeface="+mn-ea"/>
                <a:cs typeface="+mn-cs"/>
              </a:rPr>
            </a:br>
            <a:r>
              <a:rPr lang="nb-NO" sz="1200" b="0" i="0" kern="1200">
                <a:solidFill>
                  <a:schemeClr val="tx1"/>
                </a:solidFill>
                <a:effectLst/>
                <a:latin typeface="+mn-lt"/>
                <a:ea typeface="+mn-ea"/>
                <a:cs typeface="+mn-cs"/>
              </a:rPr>
              <a:t> </a:t>
            </a:r>
          </a:p>
          <a:p>
            <a:r>
              <a:rPr lang="nb-NO" sz="1200" b="1" i="0" kern="1200">
                <a:solidFill>
                  <a:schemeClr val="tx1"/>
                </a:solidFill>
                <a:effectLst/>
                <a:latin typeface="+mn-lt"/>
                <a:ea typeface="+mn-ea"/>
                <a:cs typeface="+mn-cs"/>
              </a:rPr>
              <a:t>Innrøm feil og vis usikkerhet. </a:t>
            </a:r>
            <a:r>
              <a:rPr lang="nb-NO" sz="1200" b="0" i="0" kern="1200">
                <a:solidFill>
                  <a:schemeClr val="tx1"/>
                </a:solidFill>
                <a:effectLst/>
                <a:latin typeface="+mn-lt"/>
                <a:ea typeface="+mn-ea"/>
                <a:cs typeface="+mn-cs"/>
              </a:rPr>
              <a:t>Ingen av oss er eksperter på alt. Vær åpen om det du ikke er så god på, når du er usikker eller når du har gjort feil.</a:t>
            </a:r>
          </a:p>
          <a:p>
            <a:endParaRPr lang="nb-NO"/>
          </a:p>
        </p:txBody>
      </p:sp>
      <p:sp>
        <p:nvSpPr>
          <p:cNvPr id="4" name="Slide Number Placeholder 3"/>
          <p:cNvSpPr>
            <a:spLocks noGrp="1"/>
          </p:cNvSpPr>
          <p:nvPr>
            <p:ph type="sldNum" sz="quarter" idx="10"/>
          </p:nvPr>
        </p:nvSpPr>
        <p:spPr/>
        <p:txBody>
          <a:bodyPr/>
          <a:lstStyle/>
          <a:p>
            <a:fld id="{4DA220CC-B67D-4FF5-9E67-B428E3213F82}" type="slidenum">
              <a:rPr lang="nb-NO" smtClean="0"/>
              <a:t>12</a:t>
            </a:fld>
            <a:endParaRPr lang="nb-NO"/>
          </a:p>
        </p:txBody>
      </p:sp>
    </p:spTree>
    <p:extLst>
      <p:ext uri="{BB962C8B-B14F-4D97-AF65-F5344CB8AC3E}">
        <p14:creationId xmlns:p14="http://schemas.microsoft.com/office/powerpoint/2010/main" val="3533609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Fungerer med</a:t>
            </a:r>
            <a:r>
              <a:rPr lang="nb-NO" baseline="0" dirty="0"/>
              <a:t> </a:t>
            </a:r>
            <a:r>
              <a:rPr lang="nb-NO" baseline="0" dirty="0" err="1"/>
              <a:t>reletivt</a:t>
            </a:r>
            <a:r>
              <a:rPr lang="nb-NO" baseline="0" dirty="0"/>
              <a:t> små grupper (maks 10) Ved større grupper kan det være mer enn to og to og opplegges må legges opp annerledes. </a:t>
            </a:r>
            <a:endParaRPr lang="nb-NO" dirty="0"/>
          </a:p>
        </p:txBody>
      </p:sp>
      <p:sp>
        <p:nvSpPr>
          <p:cNvPr id="4" name="Slide Number Placeholder 3"/>
          <p:cNvSpPr>
            <a:spLocks noGrp="1"/>
          </p:cNvSpPr>
          <p:nvPr>
            <p:ph type="sldNum" sz="quarter" idx="10"/>
          </p:nvPr>
        </p:nvSpPr>
        <p:spPr/>
        <p:txBody>
          <a:bodyPr/>
          <a:lstStyle/>
          <a:p>
            <a:fld id="{4DA220CC-B67D-4FF5-9E67-B428E3213F82}" type="slidenum">
              <a:rPr lang="nb-NO" smtClean="0"/>
              <a:t>14</a:t>
            </a:fld>
            <a:endParaRPr lang="nb-NO"/>
          </a:p>
        </p:txBody>
      </p:sp>
    </p:spTree>
    <p:extLst>
      <p:ext uri="{BB962C8B-B14F-4D97-AF65-F5344CB8AC3E}">
        <p14:creationId xmlns:p14="http://schemas.microsoft.com/office/powerpoint/2010/main" val="3581824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6830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D73815-2707-4475-8F1A-B873CB631BB4}" type="datetimeFigureOut">
              <a:rPr lang="en-US" dirty="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960395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4AFB99-0EAB-4182-AFF8-E214C82A68F6}" type="datetimeFigureOut">
              <a:rPr lang="en-US" dirty="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3476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D3794B-289A-4A80-97D7-111025398D45}" type="datetimeFigureOut">
              <a:rPr lang="en-US" dirty="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267998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2310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C6A301-0538-44EC-B09D-202E1042A48B}" type="datetimeFigureOut">
              <a:rPr lang="en-US" dirty="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201337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89574A-8875-45EF-8EA2-3CAA0F7ABC4C}" type="datetimeFigureOut">
              <a:rPr lang="en-US" dirty="0"/>
              <a:t>3/23/2023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396170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EF4D4C-5367-4C26-9E2B-D8088D7FCA81}" type="datetimeFigureOut">
              <a:rPr lang="en-US" dirty="0"/>
              <a:t>3/23/2023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716694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3/23/2023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882474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551793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0812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3/23/2023</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152349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video" Target="https://player.vimeo.com/video/705729827?h=892fa2c8de&amp;app_id=122963"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m.youtube.com/watch?v=oTPhiPHqIzM&amp;feature=youtu.be" TargetMode="External"/><Relationship Id="rId4" Type="http://schemas.openxmlformats.org/officeDocument/2006/relationships/hyperlink" Target="https://www.idebanken.org/kloke-grep/artikler/slik-kan-du-skape-psykologisk-trygghet-pa-din-arbeidsplass" TargetMode="Externa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www.mentimeter.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0.pn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M1CHPnZfFmU?feature=oembed" TargetMode="Externa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8CD2B798-7994-4548-A2BE-4AEF9C1A5F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9" name="Straight Connector 58">
            <a:extLst>
              <a:ext uri="{FF2B5EF4-FFF2-40B4-BE49-F238E27FC236}">
                <a16:creationId xmlns:a16="http://schemas.microsoft.com/office/drawing/2014/main" id="{6722E143-84C1-4F95-937C-78B92D2811C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2" descr="Colleagues huddle">
            <a:extLst>
              <a:ext uri="{FF2B5EF4-FFF2-40B4-BE49-F238E27FC236}">
                <a16:creationId xmlns:a16="http://schemas.microsoft.com/office/drawing/2014/main" id="{C320913F-5068-132D-1FF2-4D6D4BF17547}"/>
              </a:ext>
            </a:extLst>
          </p:cNvPr>
          <p:cNvPicPr>
            <a:picLocks noChangeAspect="1"/>
          </p:cNvPicPr>
          <p:nvPr/>
        </p:nvPicPr>
        <p:blipFill rotWithShape="1">
          <a:blip r:embed="rId2"/>
          <a:srcRect l="3681" t="19747" r="1084" b="-1"/>
          <a:stretch/>
        </p:blipFill>
        <p:spPr>
          <a:xfrm>
            <a:off x="20" y="975"/>
            <a:ext cx="12191980" cy="6858000"/>
          </a:xfrm>
          <a:prstGeom prst="rect">
            <a:avLst/>
          </a:prstGeom>
        </p:spPr>
      </p:pic>
      <p:sp>
        <p:nvSpPr>
          <p:cNvPr id="61" name="Rectangle 60">
            <a:extLst>
              <a:ext uri="{FF2B5EF4-FFF2-40B4-BE49-F238E27FC236}">
                <a16:creationId xmlns:a16="http://schemas.microsoft.com/office/drawing/2014/main" id="{CC1CA635-2D9C-4E3E-820F-5FE35AC143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9968"/>
            <a:ext cx="12192000" cy="2298032"/>
          </a:xfrm>
          <a:prstGeom prst="rect">
            <a:avLst/>
          </a:prstGeom>
          <a:solidFill>
            <a:schemeClr val="accent1">
              <a:lumMod val="7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Title 3"/>
          <p:cNvSpPr>
            <a:spLocks noGrp="1"/>
          </p:cNvSpPr>
          <p:nvPr>
            <p:ph type="title"/>
          </p:nvPr>
        </p:nvSpPr>
        <p:spPr>
          <a:xfrm>
            <a:off x="457200" y="4960137"/>
            <a:ext cx="7772400" cy="1463040"/>
          </a:xfrm>
        </p:spPr>
        <p:txBody>
          <a:bodyPr vert="horz" lIns="91440" tIns="45720" rIns="91440" bIns="45720" rtlCol="0" anchor="ctr">
            <a:normAutofit/>
          </a:bodyPr>
          <a:lstStyle/>
          <a:p>
            <a:r>
              <a:rPr lang="en-US" kern="1200" cap="all" spc="200" baseline="0">
                <a:solidFill>
                  <a:srgbClr val="FFFFFF"/>
                </a:solidFill>
                <a:latin typeface="+mj-lt"/>
                <a:ea typeface="+mj-ea"/>
                <a:cs typeface="+mj-cs"/>
              </a:rPr>
              <a:t>Psykologisk trygghet</a:t>
            </a:r>
          </a:p>
        </p:txBody>
      </p:sp>
      <p:sp>
        <p:nvSpPr>
          <p:cNvPr id="6" name="Text Placeholder 5"/>
          <p:cNvSpPr>
            <a:spLocks noGrp="1"/>
          </p:cNvSpPr>
          <p:nvPr>
            <p:ph type="body" sz="half" idx="2"/>
          </p:nvPr>
        </p:nvSpPr>
        <p:spPr>
          <a:xfrm>
            <a:off x="8610600" y="4960137"/>
            <a:ext cx="3200400" cy="1463040"/>
          </a:xfrm>
        </p:spPr>
        <p:txBody>
          <a:bodyPr vert="horz" lIns="91440" tIns="45720" rIns="91440" bIns="45720" rtlCol="0" anchor="ctr">
            <a:normAutofit/>
          </a:bodyPr>
          <a:lstStyle/>
          <a:p>
            <a:r>
              <a:rPr lang="en-US">
                <a:solidFill>
                  <a:srgbClr val="FFFFFF"/>
                </a:solidFill>
              </a:rPr>
              <a:t>HR-leder MN-fakultetet </a:t>
            </a:r>
            <a:br>
              <a:rPr lang="en-US">
                <a:solidFill>
                  <a:srgbClr val="FFFFFF"/>
                </a:solidFill>
              </a:rPr>
            </a:br>
            <a:r>
              <a:rPr lang="en-US">
                <a:solidFill>
                  <a:srgbClr val="FFFFFF"/>
                </a:solidFill>
              </a:rPr>
              <a:t>Kine Lundhagen Hesselroth</a:t>
            </a:r>
          </a:p>
        </p:txBody>
      </p:sp>
      <p:cxnSp>
        <p:nvCxnSpPr>
          <p:cNvPr id="63" name="Straight Connector 62">
            <a:extLst>
              <a:ext uri="{FF2B5EF4-FFF2-40B4-BE49-F238E27FC236}">
                <a16:creationId xmlns:a16="http://schemas.microsoft.com/office/drawing/2014/main" id="{E0E62FBC-456F-48AE-91ED-3956405D76D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05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Alle kan bidra til psykologisk trygghet på arbeidsplassen." title="Hvem tar kaka?">
            <a:hlinkClick r:id="" action="ppaction://media"/>
            <a:extLst>
              <a:ext uri="{FF2B5EF4-FFF2-40B4-BE49-F238E27FC236}">
                <a16:creationId xmlns:a16="http://schemas.microsoft.com/office/drawing/2014/main" id="{A0535FB0-7F73-01BC-8192-C90F3601D556}"/>
              </a:ext>
            </a:extLst>
          </p:cNvPr>
          <p:cNvPicPr>
            <a:picLocks noRot="1" noChangeAspect="1"/>
          </p:cNvPicPr>
          <p:nvPr>
            <a:videoFile r:link="rId1"/>
          </p:nvPr>
        </p:nvPicPr>
        <p:blipFill>
          <a:blip r:embed="rId3"/>
          <a:stretch>
            <a:fillRect/>
          </a:stretch>
        </p:blipFill>
        <p:spPr>
          <a:xfrm>
            <a:off x="1068614" y="535214"/>
            <a:ext cx="10172699" cy="6041571"/>
          </a:xfrm>
          <a:prstGeom prst="rect">
            <a:avLst/>
          </a:prstGeom>
        </p:spPr>
      </p:pic>
    </p:spTree>
    <p:extLst>
      <p:ext uri="{BB962C8B-B14F-4D97-AF65-F5344CB8AC3E}">
        <p14:creationId xmlns:p14="http://schemas.microsoft.com/office/powerpoint/2010/main" val="3998122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A8EC506-B1DA-46A1-B44D-774E68468E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7" name="Straight Connector 36">
            <a:extLst>
              <a:ext uri="{FF2B5EF4-FFF2-40B4-BE49-F238E27FC236}">
                <a16:creationId xmlns:a16="http://schemas.microsoft.com/office/drawing/2014/main" id="{15E01FA5-D766-43CA-A83D-E7CF3F04E96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39" name="Rectangle 38">
            <a:extLst>
              <a:ext uri="{FF2B5EF4-FFF2-40B4-BE49-F238E27FC236}">
                <a16:creationId xmlns:a16="http://schemas.microsoft.com/office/drawing/2014/main" id="{286BE877-8405-42B2-A8E4-BF4224E015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F4916F3-5270-48BF-8D54-7990F611BF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0178"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D8D1D55C-566F-641F-C818-E6D676F30655}"/>
              </a:ext>
            </a:extLst>
          </p:cNvPr>
          <p:cNvSpPr>
            <a:spLocks noGrp="1"/>
          </p:cNvSpPr>
          <p:nvPr>
            <p:ph type="title"/>
          </p:nvPr>
        </p:nvSpPr>
        <p:spPr>
          <a:xfrm>
            <a:off x="7354454" y="640080"/>
            <a:ext cx="4208656" cy="3034857"/>
          </a:xfrm>
        </p:spPr>
        <p:txBody>
          <a:bodyPr vert="horz" lIns="91440" tIns="45720" rIns="91440" bIns="45720" rtlCol="0" anchor="b">
            <a:normAutofit/>
          </a:bodyPr>
          <a:lstStyle/>
          <a:p>
            <a:pPr algn="l"/>
            <a:r>
              <a:rPr lang="nb-NO" sz="3700" kern="1200" cap="none" spc="200" baseline="0">
                <a:solidFill>
                  <a:srgbClr val="FFFFFF"/>
                </a:solidFill>
                <a:latin typeface="+mj-lt"/>
                <a:ea typeface="+mj-ea"/>
                <a:cs typeface="+mj-cs"/>
              </a:rPr>
              <a:t>Psykologisk trygghet krever ofte mot. Derfor kan hver og én av oss gå foran som et godt eksempel.</a:t>
            </a:r>
          </a:p>
        </p:txBody>
      </p:sp>
      <p:pic>
        <p:nvPicPr>
          <p:cNvPr id="4" name="Picture 4">
            <a:extLst>
              <a:ext uri="{FF2B5EF4-FFF2-40B4-BE49-F238E27FC236}">
                <a16:creationId xmlns:a16="http://schemas.microsoft.com/office/drawing/2014/main" id="{2968BC01-6CBC-3F01-AE4A-C3402F136DF2}"/>
              </a:ext>
            </a:extLst>
          </p:cNvPr>
          <p:cNvPicPr>
            <a:picLocks noChangeAspect="1"/>
          </p:cNvPicPr>
          <p:nvPr/>
        </p:nvPicPr>
        <p:blipFill rotWithShape="1">
          <a:blip r:embed="rId2"/>
          <a:srcRect t="13549" r="2" b="2022"/>
          <a:stretch/>
        </p:blipFill>
        <p:spPr>
          <a:xfrm>
            <a:off x="643467" y="944598"/>
            <a:ext cx="5459470" cy="4969779"/>
          </a:xfrm>
          <a:prstGeom prst="rect">
            <a:avLst/>
          </a:prstGeom>
        </p:spPr>
      </p:pic>
      <p:cxnSp>
        <p:nvCxnSpPr>
          <p:cNvPr id="43" name="Straight Connector 42">
            <a:extLst>
              <a:ext uri="{FF2B5EF4-FFF2-40B4-BE49-F238E27FC236}">
                <a16:creationId xmlns:a16="http://schemas.microsoft.com/office/drawing/2014/main" id="{F49244C8-BD6D-4309-8235-706CBF26EF6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06857" y="3765314"/>
            <a:ext cx="3931920"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26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normAutofit/>
          </a:bodyPr>
          <a:lstStyle/>
          <a:p>
            <a:r>
              <a:rPr lang="nb-NO"/>
              <a:t>Hva kan hver og en av oss gjøre?</a:t>
            </a:r>
          </a:p>
        </p:txBody>
      </p:sp>
      <p:sp>
        <p:nvSpPr>
          <p:cNvPr id="4" name="AutoShape 2" descr="https://euc-powerpoint.officeapps.live.com/pods/GetClipboardImage.ashx?Id=34c26ee6-59c7-47e4-bf94-0cd06ba52e3c&amp;DC=GEU8&amp;pkey=c73531c7-6b9a-4d6d-bd17-058a35b0bbea&amp;wdwaccluster=GEU8"/>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aphicFrame>
        <p:nvGraphicFramePr>
          <p:cNvPr id="5" name="Diagram 5">
            <a:extLst>
              <a:ext uri="{FF2B5EF4-FFF2-40B4-BE49-F238E27FC236}">
                <a16:creationId xmlns:a16="http://schemas.microsoft.com/office/drawing/2014/main" id="{E690C3B9-E54D-0B10-8A92-7F04799E6C90}"/>
              </a:ext>
            </a:extLst>
          </p:cNvPr>
          <p:cNvGraphicFramePr/>
          <p:nvPr>
            <p:extLst>
              <p:ext uri="{D42A27DB-BD31-4B8C-83A1-F6EECF244321}">
                <p14:modId xmlns:p14="http://schemas.microsoft.com/office/powerpoint/2010/main" val="4230843876"/>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35290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D1B24-09D6-C30E-D6BD-64F516E1CBCC}"/>
              </a:ext>
            </a:extLst>
          </p:cNvPr>
          <p:cNvSpPr>
            <a:spLocks noGrp="1"/>
          </p:cNvSpPr>
          <p:nvPr>
            <p:ph type="title"/>
          </p:nvPr>
        </p:nvSpPr>
        <p:spPr>
          <a:xfrm>
            <a:off x="1024128" y="859060"/>
            <a:ext cx="6066818" cy="1499616"/>
          </a:xfrm>
        </p:spPr>
        <p:txBody>
          <a:bodyPr>
            <a:normAutofit/>
          </a:bodyPr>
          <a:lstStyle/>
          <a:p>
            <a:r>
              <a:rPr lang="en-US" sz="4600"/>
              <a:t>GRUPPEOPPGAVE PSYKOLOGISK TRYGGHET (del 1)?</a:t>
            </a:r>
          </a:p>
          <a:p>
            <a:endParaRPr lang="en-US" sz="4600"/>
          </a:p>
        </p:txBody>
      </p:sp>
      <p:sp>
        <p:nvSpPr>
          <p:cNvPr id="3" name="Content Placeholder 2">
            <a:extLst>
              <a:ext uri="{FF2B5EF4-FFF2-40B4-BE49-F238E27FC236}">
                <a16:creationId xmlns:a16="http://schemas.microsoft.com/office/drawing/2014/main" id="{42A4C426-0BC3-DD1F-1BC2-51C376616727}"/>
              </a:ext>
            </a:extLst>
          </p:cNvPr>
          <p:cNvSpPr>
            <a:spLocks noGrp="1"/>
          </p:cNvSpPr>
          <p:nvPr>
            <p:ph idx="1"/>
          </p:nvPr>
        </p:nvSpPr>
        <p:spPr>
          <a:xfrm>
            <a:off x="1024128" y="2286000"/>
            <a:ext cx="6066818" cy="4023360"/>
          </a:xfrm>
        </p:spPr>
        <p:txBody>
          <a:bodyPr vert="horz" lIns="45720" tIns="45720" rIns="45720" bIns="45720" rtlCol="0">
            <a:normAutofit/>
          </a:bodyPr>
          <a:lstStyle/>
          <a:p>
            <a:endParaRPr lang="en-US" b="1"/>
          </a:p>
          <a:p>
            <a:endParaRPr lang="en-US"/>
          </a:p>
        </p:txBody>
      </p:sp>
      <p:pic>
        <p:nvPicPr>
          <p:cNvPr id="10" name="Picture 11" descr="Woman wearing glasses">
            <a:extLst>
              <a:ext uri="{FF2B5EF4-FFF2-40B4-BE49-F238E27FC236}">
                <a16:creationId xmlns:a16="http://schemas.microsoft.com/office/drawing/2014/main" id="{5C667277-0CEB-9C98-1AF3-12867BB1C6CF}"/>
              </a:ext>
            </a:extLst>
          </p:cNvPr>
          <p:cNvPicPr>
            <a:picLocks noChangeAspect="1"/>
          </p:cNvPicPr>
          <p:nvPr/>
        </p:nvPicPr>
        <p:blipFill rotWithShape="1">
          <a:blip r:embed="rId2"/>
          <a:srcRect l="4480" r="50530"/>
          <a:stretch/>
        </p:blipFill>
        <p:spPr>
          <a:xfrm>
            <a:off x="7552266" y="10"/>
            <a:ext cx="4639733" cy="6857990"/>
          </a:xfrm>
          <a:prstGeom prst="rect">
            <a:avLst/>
          </a:prstGeom>
        </p:spPr>
      </p:pic>
      <p:sp>
        <p:nvSpPr>
          <p:cNvPr id="6" name="TextBox 5">
            <a:extLst>
              <a:ext uri="{FF2B5EF4-FFF2-40B4-BE49-F238E27FC236}">
                <a16:creationId xmlns:a16="http://schemas.microsoft.com/office/drawing/2014/main" id="{65858937-7EA4-256D-2D7F-02A290E6D9EE}"/>
              </a:ext>
            </a:extLst>
          </p:cNvPr>
          <p:cNvSpPr txBox="1"/>
          <p:nvPr/>
        </p:nvSpPr>
        <p:spPr>
          <a:xfrm>
            <a:off x="860926" y="2358189"/>
            <a:ext cx="66735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333333"/>
              </a:solidFill>
              <a:latin typeface="Source Sans Pro"/>
              <a:ea typeface="Source Sans Pro"/>
            </a:endParaRPr>
          </a:p>
        </p:txBody>
      </p:sp>
      <p:sp>
        <p:nvSpPr>
          <p:cNvPr id="12" name="Content Placeholder 6">
            <a:extLst>
              <a:ext uri="{FF2B5EF4-FFF2-40B4-BE49-F238E27FC236}">
                <a16:creationId xmlns:a16="http://schemas.microsoft.com/office/drawing/2014/main" id="{8E464C9E-BCBF-5853-F10D-E46A3176B458}"/>
              </a:ext>
            </a:extLst>
          </p:cNvPr>
          <p:cNvSpPr txBox="1">
            <a:spLocks/>
          </p:cNvSpPr>
          <p:nvPr/>
        </p:nvSpPr>
        <p:spPr>
          <a:xfrm>
            <a:off x="864309" y="2173386"/>
            <a:ext cx="5772002" cy="4023360"/>
          </a:xfrm>
          <a:prstGeom prst="rect">
            <a:avLst/>
          </a:prstGeom>
        </p:spPr>
        <p:txBody>
          <a:bodyPr vert="horz" lIns="45720" tIns="45720" rIns="45720" bIns="45720" rtlCol="0" anchor="t">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nb-NO" sz="2400" dirty="0"/>
              <a:t>Reflekter på egenhånd over følgende:</a:t>
            </a:r>
          </a:p>
          <a:p>
            <a:pPr marL="342900" indent="-342900">
              <a:buFont typeface="Wingdings"/>
              <a:buChar char="§"/>
            </a:pPr>
            <a:r>
              <a:rPr lang="nb-NO" sz="2000" dirty="0">
                <a:ea typeface="+mn-lt"/>
                <a:cs typeface="+mn-lt"/>
              </a:rPr>
              <a:t>Når har du opplevd å holde tilbake ideer, meninger eller forslag på jobb? Og hva var grunnen til det? </a:t>
            </a:r>
            <a:br>
              <a:rPr lang="nb-NO" sz="2000" dirty="0">
                <a:ea typeface="+mn-lt"/>
                <a:cs typeface="+mn-lt"/>
              </a:rPr>
            </a:br>
            <a:r>
              <a:rPr lang="nb-NO" sz="2000" dirty="0">
                <a:ea typeface="+mn-lt"/>
                <a:cs typeface="+mn-lt"/>
              </a:rPr>
              <a:t> </a:t>
            </a:r>
            <a:endParaRPr lang="nb-NO" sz="2000" dirty="0"/>
          </a:p>
          <a:p>
            <a:pPr marL="342900" indent="-342900">
              <a:buFont typeface="Wingdings"/>
              <a:buChar char="§"/>
            </a:pPr>
            <a:r>
              <a:rPr lang="nb-NO" sz="2000" dirty="0">
                <a:ea typeface="+mn-lt"/>
                <a:cs typeface="+mn-lt"/>
              </a:rPr>
              <a:t>Når har du opplevd å dele kritikk, ideer eller meninger og blitt møtt på en god måte, og når opplevde du å bli møtt på en dårlig måte? Hvilken effekt hadde det på deg? </a:t>
            </a:r>
            <a:br>
              <a:rPr lang="nb-NO" sz="2000" dirty="0">
                <a:ea typeface="+mn-lt"/>
                <a:cs typeface="+mn-lt"/>
              </a:rPr>
            </a:br>
            <a:r>
              <a:rPr lang="nb-NO" sz="2000" dirty="0">
                <a:ea typeface="+mn-lt"/>
                <a:cs typeface="+mn-lt"/>
              </a:rPr>
              <a:t> </a:t>
            </a:r>
            <a:endParaRPr lang="nb-NO" sz="2000" dirty="0"/>
          </a:p>
          <a:p>
            <a:pPr marL="342900" indent="-342900">
              <a:buFont typeface="Wingdings"/>
              <a:buChar char="§"/>
            </a:pPr>
            <a:r>
              <a:rPr lang="nb-NO" sz="2000" dirty="0">
                <a:ea typeface="+mn-lt"/>
                <a:cs typeface="+mn-lt"/>
              </a:rPr>
              <a:t>Hvordan mener du at vi i teamet kan hjelpe hverandre </a:t>
            </a:r>
            <a:r>
              <a:rPr lang="en-US" sz="2000" dirty="0" err="1">
                <a:ea typeface="+mn-lt"/>
                <a:cs typeface="+mn-lt"/>
              </a:rPr>
              <a:t>til</a:t>
            </a:r>
            <a:r>
              <a:rPr lang="en-US" sz="2000" dirty="0">
                <a:ea typeface="+mn-lt"/>
                <a:cs typeface="+mn-lt"/>
              </a:rPr>
              <a:t> å </a:t>
            </a:r>
            <a:r>
              <a:rPr lang="en-US" sz="2000" dirty="0" err="1">
                <a:ea typeface="+mn-lt"/>
                <a:cs typeface="+mn-lt"/>
              </a:rPr>
              <a:t>møte</a:t>
            </a:r>
            <a:r>
              <a:rPr lang="en-US" sz="2000" dirty="0">
                <a:ea typeface="+mn-lt"/>
                <a:cs typeface="+mn-lt"/>
              </a:rPr>
              <a:t> </a:t>
            </a:r>
            <a:r>
              <a:rPr lang="en-US" sz="2000" dirty="0" err="1">
                <a:ea typeface="+mn-lt"/>
                <a:cs typeface="+mn-lt"/>
              </a:rPr>
              <a:t>meninger</a:t>
            </a:r>
            <a:r>
              <a:rPr lang="en-US" sz="2000" dirty="0">
                <a:ea typeface="+mn-lt"/>
                <a:cs typeface="+mn-lt"/>
              </a:rPr>
              <a:t>, </a:t>
            </a:r>
            <a:r>
              <a:rPr lang="en-US" sz="2000" dirty="0" err="1">
                <a:ea typeface="+mn-lt"/>
                <a:cs typeface="+mn-lt"/>
              </a:rPr>
              <a:t>forslag</a:t>
            </a:r>
            <a:r>
              <a:rPr lang="en-US" sz="2000" dirty="0">
                <a:ea typeface="+mn-lt"/>
                <a:cs typeface="+mn-lt"/>
              </a:rPr>
              <a:t> </a:t>
            </a:r>
            <a:r>
              <a:rPr lang="en-US" sz="2000" dirty="0" err="1">
                <a:ea typeface="+mn-lt"/>
                <a:cs typeface="+mn-lt"/>
              </a:rPr>
              <a:t>og</a:t>
            </a:r>
            <a:r>
              <a:rPr lang="en-US" sz="2000" dirty="0">
                <a:ea typeface="+mn-lt"/>
                <a:cs typeface="+mn-lt"/>
              </a:rPr>
              <a:t> </a:t>
            </a:r>
            <a:r>
              <a:rPr lang="en-US" sz="2000" dirty="0" err="1">
                <a:ea typeface="+mn-lt"/>
                <a:cs typeface="+mn-lt"/>
              </a:rPr>
              <a:t>ideer</a:t>
            </a:r>
            <a:r>
              <a:rPr lang="en-US" sz="2000" dirty="0">
                <a:ea typeface="+mn-lt"/>
                <a:cs typeface="+mn-lt"/>
              </a:rPr>
              <a:t> på </a:t>
            </a:r>
            <a:r>
              <a:rPr lang="en-US" sz="2000" dirty="0" err="1">
                <a:ea typeface="+mn-lt"/>
                <a:cs typeface="+mn-lt"/>
              </a:rPr>
              <a:t>en</a:t>
            </a:r>
            <a:r>
              <a:rPr lang="en-US" sz="2000" dirty="0">
                <a:ea typeface="+mn-lt"/>
                <a:cs typeface="+mn-lt"/>
              </a:rPr>
              <a:t> god </a:t>
            </a:r>
            <a:r>
              <a:rPr lang="en-US" sz="2000" dirty="0" err="1">
                <a:ea typeface="+mn-lt"/>
                <a:cs typeface="+mn-lt"/>
              </a:rPr>
              <a:t>måte</a:t>
            </a:r>
            <a:r>
              <a:rPr lang="en-US" sz="2000" dirty="0">
                <a:ea typeface="+mn-lt"/>
                <a:cs typeface="+mn-lt"/>
              </a:rPr>
              <a:t>? </a:t>
            </a:r>
            <a:endParaRPr lang="en-US" sz="2000" dirty="0"/>
          </a:p>
          <a:p>
            <a:pPr marL="0" indent="0">
              <a:buNone/>
            </a:pPr>
            <a:endParaRPr lang="en-US" dirty="0"/>
          </a:p>
          <a:p>
            <a:pPr>
              <a:buFont typeface="Wingdings" panose="020B0602020104020603" pitchFamily="34" charset="0"/>
              <a:buChar char="§"/>
            </a:pPr>
            <a:endParaRPr lang="en-US" dirty="0"/>
          </a:p>
          <a:p>
            <a:endParaRPr lang="en-US" dirty="0"/>
          </a:p>
        </p:txBody>
      </p:sp>
    </p:spTree>
    <p:extLst>
      <p:ext uri="{BB962C8B-B14F-4D97-AF65-F5344CB8AC3E}">
        <p14:creationId xmlns:p14="http://schemas.microsoft.com/office/powerpoint/2010/main" val="1271307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F3C0455-1F39-8C68-C2BD-7654F125373E}"/>
              </a:ext>
            </a:extLst>
          </p:cNvPr>
          <p:cNvSpPr>
            <a:spLocks noGrp="1"/>
          </p:cNvSpPr>
          <p:nvPr>
            <p:ph type="title"/>
          </p:nvPr>
        </p:nvSpPr>
        <p:spPr>
          <a:xfrm>
            <a:off x="1024128" y="585216"/>
            <a:ext cx="6066818" cy="1499616"/>
          </a:xfrm>
        </p:spPr>
        <p:txBody>
          <a:bodyPr>
            <a:normAutofit/>
          </a:bodyPr>
          <a:lstStyle/>
          <a:p>
            <a:r>
              <a:rPr lang="en-US" sz="4600"/>
              <a:t>GRUPPEOPPGAVE PSYKOLOGISK TRYGGHET (del 2)?</a:t>
            </a:r>
          </a:p>
          <a:p>
            <a:endParaRPr lang="en-US" sz="4600"/>
          </a:p>
        </p:txBody>
      </p:sp>
      <p:sp>
        <p:nvSpPr>
          <p:cNvPr id="3" name="Content Placeholder 2">
            <a:extLst>
              <a:ext uri="{FF2B5EF4-FFF2-40B4-BE49-F238E27FC236}">
                <a16:creationId xmlns:a16="http://schemas.microsoft.com/office/drawing/2014/main" id="{6338E328-0374-AB94-6196-24A2F99388EC}"/>
              </a:ext>
            </a:extLst>
          </p:cNvPr>
          <p:cNvSpPr>
            <a:spLocks noGrp="1"/>
          </p:cNvSpPr>
          <p:nvPr>
            <p:ph idx="1"/>
          </p:nvPr>
        </p:nvSpPr>
        <p:spPr>
          <a:xfrm>
            <a:off x="1024128" y="2286000"/>
            <a:ext cx="6271021" cy="4023360"/>
          </a:xfrm>
        </p:spPr>
        <p:txBody>
          <a:bodyPr vert="horz" lIns="45720" tIns="45720" rIns="45720" bIns="45720" rtlCol="0">
            <a:normAutofit/>
          </a:bodyPr>
          <a:lstStyle/>
          <a:p>
            <a:r>
              <a:rPr lang="nb-NO" sz="1900">
                <a:ea typeface="+mn-lt"/>
                <a:cs typeface="+mn-lt"/>
              </a:rPr>
              <a:t>Gå sammen to og to og del refleksjonene deres. </a:t>
            </a:r>
          </a:p>
          <a:p>
            <a:pPr>
              <a:buFont typeface="Wingdings" panose="05000000000000000000" pitchFamily="2" charset="2"/>
              <a:buChar char="§"/>
            </a:pPr>
            <a:r>
              <a:rPr lang="nb-NO" sz="1900">
                <a:ea typeface="+mn-lt"/>
                <a:cs typeface="+mn-lt"/>
              </a:rPr>
              <a:t>Når har du opplevd å holde tilbake ideer, meninger eller forslag på jobb?  Og hva var grunnen til det? Del erfaringene dine.</a:t>
            </a:r>
            <a:br>
              <a:rPr lang="nb-NO" sz="1900">
                <a:ea typeface="+mn-lt"/>
                <a:cs typeface="+mn-lt"/>
              </a:rPr>
            </a:br>
            <a:r>
              <a:rPr lang="nb-NO" sz="1900">
                <a:ea typeface="+mn-lt"/>
                <a:cs typeface="+mn-lt"/>
              </a:rPr>
              <a:t> </a:t>
            </a:r>
          </a:p>
          <a:p>
            <a:pPr>
              <a:buFont typeface="Wingdings" panose="05000000000000000000" pitchFamily="2" charset="2"/>
              <a:buChar char="§"/>
            </a:pPr>
            <a:r>
              <a:rPr lang="nb-NO" sz="1900">
                <a:ea typeface="+mn-lt"/>
                <a:cs typeface="+mn-lt"/>
              </a:rPr>
              <a:t>Når har du opplevd å dele kritikk, ideer eller meninger og blitt møtt på en god måte, og når opplevde du å bli møtt på en dårlig måte? Hvilken effekt hadde det på deg? </a:t>
            </a:r>
            <a:br>
              <a:rPr lang="nb-NO" sz="1900">
                <a:ea typeface="+mn-lt"/>
                <a:cs typeface="+mn-lt"/>
              </a:rPr>
            </a:br>
            <a:r>
              <a:rPr lang="nb-NO" sz="1900">
                <a:ea typeface="+mn-lt"/>
                <a:cs typeface="+mn-lt"/>
              </a:rPr>
              <a:t> </a:t>
            </a:r>
          </a:p>
          <a:p>
            <a:pPr>
              <a:buFont typeface="Wingdings" panose="05000000000000000000" pitchFamily="2" charset="2"/>
              <a:buChar char="§"/>
            </a:pPr>
            <a:r>
              <a:rPr lang="nb-NO" sz="1900">
                <a:ea typeface="+mn-lt"/>
                <a:cs typeface="+mn-lt"/>
              </a:rPr>
              <a:t>Hvordan mener dere at vi kan hjelpe hverandre </a:t>
            </a:r>
            <a:r>
              <a:rPr lang="en-US" sz="1900" err="1">
                <a:ea typeface="+mn-lt"/>
                <a:cs typeface="+mn-lt"/>
              </a:rPr>
              <a:t>til</a:t>
            </a:r>
            <a:r>
              <a:rPr lang="en-US" sz="1900">
                <a:ea typeface="+mn-lt"/>
                <a:cs typeface="+mn-lt"/>
              </a:rPr>
              <a:t> å </a:t>
            </a:r>
            <a:r>
              <a:rPr lang="en-US" sz="1900" err="1">
                <a:ea typeface="+mn-lt"/>
                <a:cs typeface="+mn-lt"/>
              </a:rPr>
              <a:t>møte</a:t>
            </a:r>
            <a:r>
              <a:rPr lang="en-US" sz="1900">
                <a:ea typeface="+mn-lt"/>
                <a:cs typeface="+mn-lt"/>
              </a:rPr>
              <a:t> </a:t>
            </a:r>
            <a:r>
              <a:rPr lang="en-US" sz="1900" err="1">
                <a:ea typeface="+mn-lt"/>
                <a:cs typeface="+mn-lt"/>
              </a:rPr>
              <a:t>meninger</a:t>
            </a:r>
            <a:r>
              <a:rPr lang="en-US" sz="1900">
                <a:ea typeface="+mn-lt"/>
                <a:cs typeface="+mn-lt"/>
              </a:rPr>
              <a:t>, </a:t>
            </a:r>
            <a:r>
              <a:rPr lang="en-US" sz="1900" err="1">
                <a:ea typeface="+mn-lt"/>
                <a:cs typeface="+mn-lt"/>
              </a:rPr>
              <a:t>forslag</a:t>
            </a:r>
            <a:r>
              <a:rPr lang="en-US" sz="1900">
                <a:ea typeface="+mn-lt"/>
                <a:cs typeface="+mn-lt"/>
              </a:rPr>
              <a:t> </a:t>
            </a:r>
            <a:r>
              <a:rPr lang="en-US" sz="1900" err="1">
                <a:ea typeface="+mn-lt"/>
                <a:cs typeface="+mn-lt"/>
              </a:rPr>
              <a:t>og</a:t>
            </a:r>
            <a:r>
              <a:rPr lang="en-US" sz="1900">
                <a:ea typeface="+mn-lt"/>
                <a:cs typeface="+mn-lt"/>
              </a:rPr>
              <a:t> </a:t>
            </a:r>
            <a:r>
              <a:rPr lang="en-US" sz="1900" err="1">
                <a:ea typeface="+mn-lt"/>
                <a:cs typeface="+mn-lt"/>
              </a:rPr>
              <a:t>ideer</a:t>
            </a:r>
            <a:r>
              <a:rPr lang="en-US" sz="1900">
                <a:ea typeface="+mn-lt"/>
                <a:cs typeface="+mn-lt"/>
              </a:rPr>
              <a:t> på </a:t>
            </a:r>
            <a:r>
              <a:rPr lang="en-US" sz="1900" err="1">
                <a:ea typeface="+mn-lt"/>
                <a:cs typeface="+mn-lt"/>
              </a:rPr>
              <a:t>en</a:t>
            </a:r>
            <a:r>
              <a:rPr lang="en-US" sz="1900">
                <a:ea typeface="+mn-lt"/>
                <a:cs typeface="+mn-lt"/>
              </a:rPr>
              <a:t> god </a:t>
            </a:r>
            <a:r>
              <a:rPr lang="en-US" sz="1900" err="1">
                <a:ea typeface="+mn-lt"/>
                <a:cs typeface="+mn-lt"/>
              </a:rPr>
              <a:t>måte</a:t>
            </a:r>
            <a:r>
              <a:rPr lang="en-US" sz="1900">
                <a:ea typeface="+mn-lt"/>
                <a:cs typeface="+mn-lt"/>
              </a:rPr>
              <a:t>? (</a:t>
            </a:r>
            <a:r>
              <a:rPr lang="en-US" sz="1900" err="1">
                <a:ea typeface="+mn-lt"/>
                <a:cs typeface="+mn-lt"/>
              </a:rPr>
              <a:t>kom</a:t>
            </a:r>
            <a:r>
              <a:rPr lang="en-US" sz="1900">
                <a:ea typeface="+mn-lt"/>
                <a:cs typeface="+mn-lt"/>
              </a:rPr>
              <a:t> med </a:t>
            </a:r>
            <a:r>
              <a:rPr lang="en-US" sz="1900" err="1">
                <a:ea typeface="+mn-lt"/>
                <a:cs typeface="+mn-lt"/>
              </a:rPr>
              <a:t>minst</a:t>
            </a:r>
            <a:r>
              <a:rPr lang="en-US" sz="1900">
                <a:ea typeface="+mn-lt"/>
                <a:cs typeface="+mn-lt"/>
              </a:rPr>
              <a:t> 3 </a:t>
            </a:r>
            <a:r>
              <a:rPr lang="en-US" sz="1900" err="1">
                <a:ea typeface="+mn-lt"/>
                <a:cs typeface="+mn-lt"/>
              </a:rPr>
              <a:t>forslag-ett</a:t>
            </a:r>
            <a:r>
              <a:rPr lang="en-US" sz="1900">
                <a:ea typeface="+mn-lt"/>
                <a:cs typeface="+mn-lt"/>
              </a:rPr>
              <a:t> </a:t>
            </a:r>
            <a:r>
              <a:rPr lang="en-US" sz="1900" err="1">
                <a:ea typeface="+mn-lt"/>
                <a:cs typeface="+mn-lt"/>
              </a:rPr>
              <a:t>forslag</a:t>
            </a:r>
            <a:r>
              <a:rPr lang="en-US" sz="1900">
                <a:ea typeface="+mn-lt"/>
                <a:cs typeface="+mn-lt"/>
              </a:rPr>
              <a:t> per post-</a:t>
            </a:r>
            <a:r>
              <a:rPr lang="en-US" sz="1900" err="1">
                <a:ea typeface="+mn-lt"/>
                <a:cs typeface="+mn-lt"/>
              </a:rPr>
              <a:t>lapp</a:t>
            </a:r>
            <a:r>
              <a:rPr lang="en-US" sz="1900">
                <a:ea typeface="+mn-lt"/>
                <a:cs typeface="+mn-lt"/>
              </a:rPr>
              <a:t>)</a:t>
            </a:r>
          </a:p>
        </p:txBody>
      </p:sp>
      <p:pic>
        <p:nvPicPr>
          <p:cNvPr id="2" name="Picture 5" descr="People talking on couch">
            <a:extLst>
              <a:ext uri="{FF2B5EF4-FFF2-40B4-BE49-F238E27FC236}">
                <a16:creationId xmlns:a16="http://schemas.microsoft.com/office/drawing/2014/main" id="{4FED2A0C-DD60-92DD-93BF-F4CCA9CEDA52}"/>
              </a:ext>
            </a:extLst>
          </p:cNvPr>
          <p:cNvPicPr>
            <a:picLocks noChangeAspect="1"/>
          </p:cNvPicPr>
          <p:nvPr/>
        </p:nvPicPr>
        <p:blipFill rotWithShape="1">
          <a:blip r:embed="rId3"/>
          <a:srcRect l="31081" r="23083" b="-1"/>
          <a:stretch/>
        </p:blipFill>
        <p:spPr>
          <a:xfrm>
            <a:off x="7552266" y="10"/>
            <a:ext cx="4639733" cy="6857990"/>
          </a:xfrm>
          <a:prstGeom prst="rect">
            <a:avLst/>
          </a:prstGeom>
        </p:spPr>
      </p:pic>
      <p:sp>
        <p:nvSpPr>
          <p:cNvPr id="7" name="Title 1">
            <a:extLst>
              <a:ext uri="{FF2B5EF4-FFF2-40B4-BE49-F238E27FC236}">
                <a16:creationId xmlns:a16="http://schemas.microsoft.com/office/drawing/2014/main" id="{599FC4E2-9E18-B589-B5B6-78B42D31FA6F}"/>
              </a:ext>
            </a:extLst>
          </p:cNvPr>
          <p:cNvSpPr txBox="1">
            <a:spLocks/>
          </p:cNvSpPr>
          <p:nvPr/>
        </p:nvSpPr>
        <p:spPr>
          <a:xfrm>
            <a:off x="967789" y="834441"/>
            <a:ext cx="6066818"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endParaRPr lang="en-US"/>
          </a:p>
        </p:txBody>
      </p:sp>
    </p:spTree>
    <p:extLst>
      <p:ext uri="{BB962C8B-B14F-4D97-AF65-F5344CB8AC3E}">
        <p14:creationId xmlns:p14="http://schemas.microsoft.com/office/powerpoint/2010/main" val="1505917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5" descr="Sticky notes with question marks">
            <a:extLst>
              <a:ext uri="{FF2B5EF4-FFF2-40B4-BE49-F238E27FC236}">
                <a16:creationId xmlns:a16="http://schemas.microsoft.com/office/drawing/2014/main" id="{AEF890E5-B120-D2DA-ACB0-4A680C58718F}"/>
              </a:ext>
            </a:extLst>
          </p:cNvPr>
          <p:cNvPicPr>
            <a:picLocks noChangeAspect="1"/>
          </p:cNvPicPr>
          <p:nvPr/>
        </p:nvPicPr>
        <p:blipFill rotWithShape="1">
          <a:blip r:embed="rId3"/>
          <a:srcRect t="10938" r="9091" b="12454"/>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57D175FC-84CC-4D12-A5E2-FA27D934E9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5" cy="68580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Title 1">
            <a:extLst>
              <a:ext uri="{FF2B5EF4-FFF2-40B4-BE49-F238E27FC236}">
                <a16:creationId xmlns:a16="http://schemas.microsoft.com/office/drawing/2014/main" id="{BF3C0455-1F39-8C68-C2BD-7654F125373E}"/>
              </a:ext>
            </a:extLst>
          </p:cNvPr>
          <p:cNvSpPr>
            <a:spLocks noGrp="1"/>
          </p:cNvSpPr>
          <p:nvPr>
            <p:ph type="title"/>
          </p:nvPr>
        </p:nvSpPr>
        <p:spPr>
          <a:xfrm>
            <a:off x="1024128" y="585216"/>
            <a:ext cx="6066816" cy="1499616"/>
          </a:xfrm>
        </p:spPr>
        <p:txBody>
          <a:bodyPr>
            <a:normAutofit/>
          </a:bodyPr>
          <a:lstStyle/>
          <a:p>
            <a:r>
              <a:rPr lang="en-US" sz="4600">
                <a:solidFill>
                  <a:srgbClr val="000000"/>
                </a:solidFill>
              </a:rPr>
              <a:t>GRUPPEOPPGAVE PSYKOLOGISK TRYGGHET (del 3)</a:t>
            </a:r>
          </a:p>
          <a:p>
            <a:endParaRPr lang="en-US" sz="4600">
              <a:solidFill>
                <a:srgbClr val="000000"/>
              </a:solidFill>
            </a:endParaRPr>
          </a:p>
        </p:txBody>
      </p:sp>
      <p:cxnSp>
        <p:nvCxnSpPr>
          <p:cNvPr id="14" name="Straight Connector 13">
            <a:extLst>
              <a:ext uri="{FF2B5EF4-FFF2-40B4-BE49-F238E27FC236}">
                <a16:creationId xmlns:a16="http://schemas.microsoft.com/office/drawing/2014/main" id="{8AC38328-2D50-4DDB-BD20-28DE12E4996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338E328-0374-AB94-6196-24A2F99388EC}"/>
              </a:ext>
            </a:extLst>
          </p:cNvPr>
          <p:cNvSpPr>
            <a:spLocks noGrp="1"/>
          </p:cNvSpPr>
          <p:nvPr>
            <p:ph idx="1"/>
          </p:nvPr>
        </p:nvSpPr>
        <p:spPr>
          <a:xfrm>
            <a:off x="1024128" y="2286000"/>
            <a:ext cx="6066816" cy="4023360"/>
          </a:xfrm>
        </p:spPr>
        <p:txBody>
          <a:bodyPr vert="horz" lIns="45720" tIns="45720" rIns="45720" bIns="45720" rtlCol="0" anchor="t">
            <a:normAutofit/>
          </a:bodyPr>
          <a:lstStyle/>
          <a:p>
            <a:r>
              <a:rPr lang="nb-NO" sz="3200" dirty="0">
                <a:solidFill>
                  <a:srgbClr val="000000"/>
                </a:solidFill>
                <a:ea typeface="+mn-lt"/>
                <a:cs typeface="+mn-lt"/>
              </a:rPr>
              <a:t>Hvordan hjelpe hverandre </a:t>
            </a:r>
            <a:r>
              <a:rPr lang="en-US" sz="3200" dirty="0" err="1">
                <a:solidFill>
                  <a:srgbClr val="000000"/>
                </a:solidFill>
                <a:ea typeface="+mn-lt"/>
                <a:cs typeface="+mn-lt"/>
              </a:rPr>
              <a:t>til</a:t>
            </a:r>
            <a:r>
              <a:rPr lang="en-US" sz="3200" dirty="0">
                <a:solidFill>
                  <a:srgbClr val="000000"/>
                </a:solidFill>
                <a:ea typeface="+mn-lt"/>
                <a:cs typeface="+mn-lt"/>
              </a:rPr>
              <a:t> å </a:t>
            </a:r>
            <a:r>
              <a:rPr lang="en-US" sz="3200" dirty="0" err="1">
                <a:solidFill>
                  <a:srgbClr val="000000"/>
                </a:solidFill>
                <a:ea typeface="+mn-lt"/>
                <a:cs typeface="+mn-lt"/>
              </a:rPr>
              <a:t>møte</a:t>
            </a:r>
            <a:r>
              <a:rPr lang="en-US" sz="3200" dirty="0">
                <a:solidFill>
                  <a:srgbClr val="000000"/>
                </a:solidFill>
                <a:ea typeface="+mn-lt"/>
                <a:cs typeface="+mn-lt"/>
              </a:rPr>
              <a:t> </a:t>
            </a:r>
            <a:r>
              <a:rPr lang="en-US" sz="3200" dirty="0" err="1">
                <a:solidFill>
                  <a:srgbClr val="000000"/>
                </a:solidFill>
                <a:ea typeface="+mn-lt"/>
                <a:cs typeface="+mn-lt"/>
              </a:rPr>
              <a:t>meninger</a:t>
            </a:r>
            <a:r>
              <a:rPr lang="en-US" sz="3200" dirty="0">
                <a:solidFill>
                  <a:srgbClr val="000000"/>
                </a:solidFill>
                <a:ea typeface="+mn-lt"/>
                <a:cs typeface="+mn-lt"/>
              </a:rPr>
              <a:t>, </a:t>
            </a:r>
            <a:r>
              <a:rPr lang="en-US" sz="3200" dirty="0" err="1">
                <a:solidFill>
                  <a:srgbClr val="000000"/>
                </a:solidFill>
                <a:ea typeface="+mn-lt"/>
                <a:cs typeface="+mn-lt"/>
              </a:rPr>
              <a:t>forslag</a:t>
            </a:r>
            <a:r>
              <a:rPr lang="en-US" sz="3200" dirty="0">
                <a:solidFill>
                  <a:srgbClr val="000000"/>
                </a:solidFill>
                <a:ea typeface="+mn-lt"/>
                <a:cs typeface="+mn-lt"/>
              </a:rPr>
              <a:t> </a:t>
            </a:r>
            <a:r>
              <a:rPr lang="en-US" sz="3200" dirty="0" err="1">
                <a:solidFill>
                  <a:srgbClr val="000000"/>
                </a:solidFill>
                <a:ea typeface="+mn-lt"/>
                <a:cs typeface="+mn-lt"/>
              </a:rPr>
              <a:t>og</a:t>
            </a:r>
            <a:r>
              <a:rPr lang="en-US" sz="3200" dirty="0">
                <a:solidFill>
                  <a:srgbClr val="000000"/>
                </a:solidFill>
                <a:ea typeface="+mn-lt"/>
                <a:cs typeface="+mn-lt"/>
              </a:rPr>
              <a:t> </a:t>
            </a:r>
            <a:r>
              <a:rPr lang="en-US" sz="3200" dirty="0" err="1">
                <a:solidFill>
                  <a:srgbClr val="000000"/>
                </a:solidFill>
                <a:ea typeface="+mn-lt"/>
                <a:cs typeface="+mn-lt"/>
              </a:rPr>
              <a:t>ideer</a:t>
            </a:r>
            <a:r>
              <a:rPr lang="en-US" sz="3200" dirty="0">
                <a:solidFill>
                  <a:srgbClr val="000000"/>
                </a:solidFill>
                <a:ea typeface="+mn-lt"/>
                <a:cs typeface="+mn-lt"/>
              </a:rPr>
              <a:t> </a:t>
            </a:r>
            <a:r>
              <a:rPr lang="en-US" sz="3200" dirty="0" err="1">
                <a:solidFill>
                  <a:srgbClr val="000000"/>
                </a:solidFill>
                <a:ea typeface="+mn-lt"/>
                <a:cs typeface="+mn-lt"/>
              </a:rPr>
              <a:t>på</a:t>
            </a:r>
            <a:r>
              <a:rPr lang="en-US" sz="3200" dirty="0">
                <a:solidFill>
                  <a:srgbClr val="000000"/>
                </a:solidFill>
                <a:ea typeface="+mn-lt"/>
                <a:cs typeface="+mn-lt"/>
              </a:rPr>
              <a:t> </a:t>
            </a:r>
            <a:r>
              <a:rPr lang="en-US" sz="3200" dirty="0" err="1">
                <a:solidFill>
                  <a:srgbClr val="000000"/>
                </a:solidFill>
                <a:ea typeface="+mn-lt"/>
                <a:cs typeface="+mn-lt"/>
              </a:rPr>
              <a:t>en</a:t>
            </a:r>
            <a:r>
              <a:rPr lang="en-US" sz="3200" dirty="0">
                <a:solidFill>
                  <a:srgbClr val="000000"/>
                </a:solidFill>
                <a:ea typeface="+mn-lt"/>
                <a:cs typeface="+mn-lt"/>
              </a:rPr>
              <a:t> god </a:t>
            </a:r>
            <a:r>
              <a:rPr lang="en-US" sz="3200" dirty="0" err="1">
                <a:solidFill>
                  <a:srgbClr val="000000"/>
                </a:solidFill>
                <a:ea typeface="+mn-lt"/>
                <a:cs typeface="+mn-lt"/>
              </a:rPr>
              <a:t>måte</a:t>
            </a:r>
            <a:r>
              <a:rPr lang="en-US" sz="3200" dirty="0">
                <a:solidFill>
                  <a:srgbClr val="000000"/>
                </a:solidFill>
                <a:ea typeface="+mn-lt"/>
                <a:cs typeface="+mn-lt"/>
              </a:rPr>
              <a:t>? </a:t>
            </a:r>
          </a:p>
          <a:p>
            <a:endParaRPr lang="en-US" sz="3200" dirty="0">
              <a:solidFill>
                <a:srgbClr val="000000"/>
              </a:solidFill>
              <a:ea typeface="+mn-lt"/>
              <a:cs typeface="+mn-lt"/>
            </a:endParaRPr>
          </a:p>
          <a:p>
            <a:pPr>
              <a:buFont typeface="Wingdings" panose="05000000000000000000" pitchFamily="2" charset="2"/>
              <a:buChar char="§"/>
            </a:pPr>
            <a:r>
              <a:rPr lang="en-US" sz="3200" err="1">
                <a:solidFill>
                  <a:srgbClr val="000000"/>
                </a:solidFill>
                <a:ea typeface="+mn-lt"/>
                <a:cs typeface="+mn-lt"/>
              </a:rPr>
              <a:t>Gruppene</a:t>
            </a:r>
            <a:r>
              <a:rPr lang="en-US" sz="3200" dirty="0">
                <a:solidFill>
                  <a:srgbClr val="000000"/>
                </a:solidFill>
                <a:ea typeface="+mn-lt"/>
                <a:cs typeface="+mn-lt"/>
              </a:rPr>
              <a:t> </a:t>
            </a:r>
            <a:r>
              <a:rPr lang="en-US" sz="3200" err="1">
                <a:solidFill>
                  <a:srgbClr val="000000"/>
                </a:solidFill>
                <a:ea typeface="+mn-lt"/>
                <a:cs typeface="+mn-lt"/>
              </a:rPr>
              <a:t>presenterer</a:t>
            </a:r>
            <a:r>
              <a:rPr lang="en-US" sz="3200" dirty="0">
                <a:solidFill>
                  <a:srgbClr val="000000"/>
                </a:solidFill>
                <a:ea typeface="+mn-lt"/>
                <a:cs typeface="+mn-lt"/>
              </a:rPr>
              <a:t> sine </a:t>
            </a:r>
            <a:r>
              <a:rPr lang="en-US" sz="3200" err="1">
                <a:solidFill>
                  <a:srgbClr val="000000"/>
                </a:solidFill>
                <a:ea typeface="+mn-lt"/>
                <a:cs typeface="+mn-lt"/>
              </a:rPr>
              <a:t>forslag</a:t>
            </a:r>
            <a:r>
              <a:rPr lang="en-US" sz="3200" dirty="0">
                <a:solidFill>
                  <a:srgbClr val="000000"/>
                </a:solidFill>
                <a:ea typeface="+mn-lt"/>
                <a:cs typeface="+mn-lt"/>
              </a:rPr>
              <a:t> </a:t>
            </a:r>
            <a:r>
              <a:rPr lang="en-US" sz="3200" err="1">
                <a:solidFill>
                  <a:srgbClr val="000000"/>
                </a:solidFill>
                <a:ea typeface="+mn-lt"/>
                <a:cs typeface="+mn-lt"/>
              </a:rPr>
              <a:t>i</a:t>
            </a:r>
            <a:r>
              <a:rPr lang="en-US" sz="3200" dirty="0">
                <a:solidFill>
                  <a:srgbClr val="000000"/>
                </a:solidFill>
                <a:ea typeface="+mn-lt"/>
                <a:cs typeface="+mn-lt"/>
              </a:rPr>
              <a:t> plenum(</a:t>
            </a:r>
            <a:r>
              <a:rPr lang="en-US" sz="3200" err="1">
                <a:solidFill>
                  <a:srgbClr val="000000"/>
                </a:solidFill>
                <a:ea typeface="+mn-lt"/>
                <a:cs typeface="+mn-lt"/>
              </a:rPr>
              <a:t>ett</a:t>
            </a:r>
            <a:r>
              <a:rPr lang="en-US" sz="3200" dirty="0">
                <a:solidFill>
                  <a:srgbClr val="000000"/>
                </a:solidFill>
                <a:ea typeface="+mn-lt"/>
                <a:cs typeface="+mn-lt"/>
              </a:rPr>
              <a:t> </a:t>
            </a:r>
            <a:r>
              <a:rPr lang="en-US" sz="3200" err="1">
                <a:solidFill>
                  <a:srgbClr val="000000"/>
                </a:solidFill>
                <a:ea typeface="+mn-lt"/>
                <a:cs typeface="+mn-lt"/>
              </a:rPr>
              <a:t>forslag</a:t>
            </a:r>
            <a:r>
              <a:rPr lang="en-US" sz="3200" dirty="0">
                <a:solidFill>
                  <a:srgbClr val="000000"/>
                </a:solidFill>
                <a:ea typeface="+mn-lt"/>
                <a:cs typeface="+mn-lt"/>
              </a:rPr>
              <a:t> pr </a:t>
            </a:r>
            <a:r>
              <a:rPr lang="en-US" sz="3200" err="1">
                <a:solidFill>
                  <a:srgbClr val="000000"/>
                </a:solidFill>
                <a:ea typeface="+mn-lt"/>
                <a:cs typeface="+mn-lt"/>
              </a:rPr>
              <a:t>stor</a:t>
            </a:r>
            <a:r>
              <a:rPr lang="en-US" sz="3200" dirty="0">
                <a:solidFill>
                  <a:srgbClr val="000000"/>
                </a:solidFill>
                <a:ea typeface="+mn-lt"/>
                <a:cs typeface="+mn-lt"/>
              </a:rPr>
              <a:t> post-it-</a:t>
            </a:r>
            <a:r>
              <a:rPr lang="en-US" sz="3200" err="1">
                <a:solidFill>
                  <a:srgbClr val="000000"/>
                </a:solidFill>
                <a:ea typeface="+mn-lt"/>
                <a:cs typeface="+mn-lt"/>
              </a:rPr>
              <a:t>lapp</a:t>
            </a:r>
            <a:r>
              <a:rPr lang="en-US" sz="3200" dirty="0">
                <a:solidFill>
                  <a:srgbClr val="000000"/>
                </a:solidFill>
                <a:ea typeface="+mn-lt"/>
                <a:cs typeface="+mn-lt"/>
              </a:rPr>
              <a:t>) </a:t>
            </a:r>
          </a:p>
        </p:txBody>
      </p:sp>
      <p:sp>
        <p:nvSpPr>
          <p:cNvPr id="7" name="Title 1">
            <a:extLst>
              <a:ext uri="{FF2B5EF4-FFF2-40B4-BE49-F238E27FC236}">
                <a16:creationId xmlns:a16="http://schemas.microsoft.com/office/drawing/2014/main" id="{599FC4E2-9E18-B589-B5B6-78B42D31FA6F}"/>
              </a:ext>
            </a:extLst>
          </p:cNvPr>
          <p:cNvSpPr txBox="1">
            <a:spLocks/>
          </p:cNvSpPr>
          <p:nvPr/>
        </p:nvSpPr>
        <p:spPr>
          <a:xfrm>
            <a:off x="967789" y="834441"/>
            <a:ext cx="6066818"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endParaRPr lang="en-US"/>
          </a:p>
        </p:txBody>
      </p:sp>
    </p:spTree>
    <p:extLst>
      <p:ext uri="{BB962C8B-B14F-4D97-AF65-F5344CB8AC3E}">
        <p14:creationId xmlns:p14="http://schemas.microsoft.com/office/powerpoint/2010/main" val="447547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Woman writing on sticky note">
            <a:extLst>
              <a:ext uri="{FF2B5EF4-FFF2-40B4-BE49-F238E27FC236}">
                <a16:creationId xmlns:a16="http://schemas.microsoft.com/office/drawing/2014/main" id="{544BB83E-459B-11D6-7638-4A9FC260F1CB}"/>
              </a:ext>
            </a:extLst>
          </p:cNvPr>
          <p:cNvPicPr>
            <a:picLocks noChangeAspect="1"/>
          </p:cNvPicPr>
          <p:nvPr/>
        </p:nvPicPr>
        <p:blipFill rotWithShape="1">
          <a:blip r:embed="rId2"/>
          <a:srcRect t="7704" r="9091" b="15687"/>
          <a:stretch/>
        </p:blipFill>
        <p:spPr>
          <a:xfrm>
            <a:off x="20" y="10"/>
            <a:ext cx="12191980" cy="6857990"/>
          </a:xfrm>
          <a:prstGeom prst="rect">
            <a:avLst/>
          </a:prstGeom>
        </p:spPr>
      </p:pic>
      <p:sp>
        <p:nvSpPr>
          <p:cNvPr id="14" name="Rectangle 9">
            <a:extLst>
              <a:ext uri="{FF2B5EF4-FFF2-40B4-BE49-F238E27FC236}">
                <a16:creationId xmlns:a16="http://schemas.microsoft.com/office/drawing/2014/main" id="{57D175FC-84CC-4D12-A5E2-FA27D934E9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5" cy="68580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title"/>
          </p:nvPr>
        </p:nvSpPr>
        <p:spPr>
          <a:xfrm>
            <a:off x="1024128" y="585216"/>
            <a:ext cx="5948172" cy="1499616"/>
          </a:xfrm>
        </p:spPr>
        <p:txBody>
          <a:bodyPr>
            <a:normAutofit/>
          </a:bodyPr>
          <a:lstStyle/>
          <a:p>
            <a:r>
              <a:rPr lang="en-US" sz="4600">
                <a:solidFill>
                  <a:srgbClr val="000000"/>
                </a:solidFill>
              </a:rPr>
              <a:t>GRUPPEOPPGAVE PSYKOLOGISK TRYGGHET (del 4)</a:t>
            </a:r>
            <a:endParaRPr lang="nb-NO" sz="4600">
              <a:solidFill>
                <a:srgbClr val="000000"/>
              </a:solidFill>
            </a:endParaRPr>
          </a:p>
        </p:txBody>
      </p:sp>
      <p:cxnSp>
        <p:nvCxnSpPr>
          <p:cNvPr id="15" name="Straight Connector 11">
            <a:extLst>
              <a:ext uri="{FF2B5EF4-FFF2-40B4-BE49-F238E27FC236}">
                <a16:creationId xmlns:a16="http://schemas.microsoft.com/office/drawing/2014/main" id="{8AC38328-2D50-4DDB-BD20-28DE12E4996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1024128" y="2286000"/>
            <a:ext cx="6264695" cy="4023360"/>
          </a:xfrm>
        </p:spPr>
        <p:txBody>
          <a:bodyPr>
            <a:normAutofit/>
          </a:bodyPr>
          <a:lstStyle/>
          <a:p>
            <a:pPr>
              <a:buFont typeface="Wingdings" panose="05000000000000000000" pitchFamily="2" charset="2"/>
              <a:buChar char="§"/>
            </a:pPr>
            <a:r>
              <a:rPr lang="en-US">
                <a:solidFill>
                  <a:srgbClr val="000000"/>
                </a:solidFill>
                <a:ea typeface="+mn-lt"/>
                <a:cs typeface="+mn-lt"/>
              </a:rPr>
              <a:t>En får ansvaret for å lede arbeidet med å se hva som er tilnærmet likt og dermed kan slås sammen.</a:t>
            </a:r>
          </a:p>
          <a:p>
            <a:pPr>
              <a:buFont typeface="Wingdings" panose="05000000000000000000" pitchFamily="2" charset="2"/>
              <a:buChar char="§"/>
            </a:pPr>
            <a:r>
              <a:rPr lang="en-US">
                <a:solidFill>
                  <a:srgbClr val="000000"/>
                </a:solidFill>
                <a:ea typeface="+mn-lt"/>
                <a:cs typeface="+mn-lt"/>
              </a:rPr>
              <a:t>Ender man opp med mer enn 5-7 punkter, kan det ev stemmes over de man ønsker skal med ved at alle får utdelt 3 stjerner og setter stjerne epå de de liker best. </a:t>
            </a:r>
          </a:p>
          <a:p>
            <a:pPr>
              <a:buFont typeface="Wingdings" panose="05000000000000000000" pitchFamily="2" charset="2"/>
              <a:buChar char="§"/>
            </a:pPr>
            <a:r>
              <a:rPr lang="en-US">
                <a:solidFill>
                  <a:srgbClr val="000000"/>
                </a:solidFill>
                <a:ea typeface="+mn-lt"/>
                <a:cs typeface="+mn-lt"/>
              </a:rPr>
              <a:t>Den som leder sesjonen teller opp og konkluderer med hvilke 5 samspillsregler som gjelder for teamet. </a:t>
            </a:r>
          </a:p>
          <a:p>
            <a:pPr marL="0" indent="0">
              <a:buNone/>
            </a:pPr>
            <a:endParaRPr lang="en-US">
              <a:solidFill>
                <a:srgbClr val="000000"/>
              </a:solidFill>
              <a:ea typeface="+mn-lt"/>
              <a:cs typeface="+mn-lt"/>
            </a:endParaRPr>
          </a:p>
          <a:p>
            <a:endParaRPr lang="nb-NO">
              <a:solidFill>
                <a:srgbClr val="000000"/>
              </a:solidFill>
            </a:endParaRPr>
          </a:p>
        </p:txBody>
      </p:sp>
    </p:spTree>
    <p:extLst>
      <p:ext uri="{BB962C8B-B14F-4D97-AF65-F5344CB8AC3E}">
        <p14:creationId xmlns:p14="http://schemas.microsoft.com/office/powerpoint/2010/main" val="1035077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66">
            <a:extLst>
              <a:ext uri="{FF2B5EF4-FFF2-40B4-BE49-F238E27FC236}">
                <a16:creationId xmlns:a16="http://schemas.microsoft.com/office/drawing/2014/main" id="{8CD2B798-7994-4548-A2BE-4AEF9C1A5F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0">
            <a:extLst>
              <a:ext uri="{FF2B5EF4-FFF2-40B4-BE49-F238E27FC236}">
                <a16:creationId xmlns:a16="http://schemas.microsoft.com/office/drawing/2014/main" id="{6722E143-84C1-4F95-937C-78B92D2811C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0" name="Rectangle 72">
            <a:extLst>
              <a:ext uri="{FF2B5EF4-FFF2-40B4-BE49-F238E27FC236}">
                <a16:creationId xmlns:a16="http://schemas.microsoft.com/office/drawing/2014/main" id="{2FDF0794-1B86-42B2-B8C7-F60123E638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13611" y="685892"/>
            <a:ext cx="3566407" cy="3794020"/>
          </a:xfrm>
        </p:spPr>
        <p:txBody>
          <a:bodyPr vert="horz" lIns="91440" tIns="45720" rIns="91440" bIns="45720" rtlCol="0" anchor="b">
            <a:normAutofit/>
          </a:bodyPr>
          <a:lstStyle/>
          <a:p>
            <a:pPr algn="r"/>
            <a:r>
              <a:rPr lang="en-US" sz="4000" kern="1200" cap="all" spc="200" baseline="0">
                <a:solidFill>
                  <a:schemeClr val="tx1">
                    <a:lumMod val="95000"/>
                    <a:lumOff val="5000"/>
                  </a:schemeClr>
                </a:solidFill>
                <a:latin typeface="+mj-lt"/>
                <a:ea typeface="+mj-ea"/>
                <a:cs typeface="+mj-cs"/>
              </a:rPr>
              <a:t>OPPSUMMERING OG VEIEN VIDERE</a:t>
            </a:r>
          </a:p>
        </p:txBody>
      </p:sp>
      <p:sp>
        <p:nvSpPr>
          <p:cNvPr id="3" name="Content Placeholder 2"/>
          <p:cNvSpPr>
            <a:spLocks noGrp="1"/>
          </p:cNvSpPr>
          <p:nvPr>
            <p:ph idx="1"/>
          </p:nvPr>
        </p:nvSpPr>
        <p:spPr>
          <a:xfrm>
            <a:off x="613611" y="4684242"/>
            <a:ext cx="3566407" cy="1463040"/>
          </a:xfrm>
        </p:spPr>
        <p:txBody>
          <a:bodyPr vert="horz" lIns="91440" tIns="45720" rIns="91440" bIns="45720" rtlCol="0" anchor="t">
            <a:normAutofit/>
          </a:bodyPr>
          <a:lstStyle/>
          <a:p>
            <a:pPr marL="0" indent="0" algn="r">
              <a:lnSpc>
                <a:spcPct val="100000"/>
              </a:lnSpc>
              <a:spcBef>
                <a:spcPts val="0"/>
              </a:spcBef>
              <a:buNone/>
            </a:pPr>
            <a:r>
              <a:rPr lang="en-US" sz="2800" dirty="0">
                <a:solidFill>
                  <a:schemeClr val="tx1">
                    <a:lumMod val="95000"/>
                    <a:lumOff val="5000"/>
                  </a:schemeClr>
                </a:solidFill>
              </a:rPr>
              <a:t>Hvordan skal dette følges opp når vi er tilbake til hverdagen?</a:t>
            </a:r>
          </a:p>
        </p:txBody>
      </p:sp>
      <p:cxnSp>
        <p:nvCxnSpPr>
          <p:cNvPr id="81" name="Straight Connector 74">
            <a:extLst>
              <a:ext uri="{FF2B5EF4-FFF2-40B4-BE49-F238E27FC236}">
                <a16:creationId xmlns:a16="http://schemas.microsoft.com/office/drawing/2014/main" id="{96D07482-83A3-4451-943C-B4696108295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5557" y="4593863"/>
            <a:ext cx="2926080" cy="0"/>
          </a:xfrm>
          <a:prstGeom prst="line">
            <a:avLst/>
          </a:prstGeom>
          <a:ln w="19050">
            <a:solidFill>
              <a:srgbClr val="D4937B"/>
            </a:solidFill>
          </a:ln>
        </p:spPr>
        <p:style>
          <a:lnRef idx="1">
            <a:schemeClr val="accent1"/>
          </a:lnRef>
          <a:fillRef idx="0">
            <a:schemeClr val="accent1"/>
          </a:fillRef>
          <a:effectRef idx="0">
            <a:schemeClr val="accent1"/>
          </a:effectRef>
          <a:fontRef idx="minor">
            <a:schemeClr val="tx1"/>
          </a:fontRef>
        </p:style>
      </p:cxnSp>
      <p:pic>
        <p:nvPicPr>
          <p:cNvPr id="7" name="Picture 7" descr="Twisting road thorugh hills and a valley at sunset">
            <a:extLst>
              <a:ext uri="{FF2B5EF4-FFF2-40B4-BE49-F238E27FC236}">
                <a16:creationId xmlns:a16="http://schemas.microsoft.com/office/drawing/2014/main" id="{84B47B61-4F1B-8931-185F-0C5B53A2BDE1}"/>
              </a:ext>
            </a:extLst>
          </p:cNvPr>
          <p:cNvPicPr>
            <a:picLocks noChangeAspect="1"/>
          </p:cNvPicPr>
          <p:nvPr/>
        </p:nvPicPr>
        <p:blipFill rotWithShape="1">
          <a:blip r:embed="rId2"/>
          <a:srcRect l="16343" r="40265"/>
          <a:stretch/>
        </p:blipFill>
        <p:spPr>
          <a:xfrm>
            <a:off x="4658258" y="975"/>
            <a:ext cx="7533742" cy="6858000"/>
          </a:xfrm>
          <a:prstGeom prst="rect">
            <a:avLst/>
          </a:prstGeom>
        </p:spPr>
      </p:pic>
    </p:spTree>
    <p:extLst>
      <p:ext uri="{BB962C8B-B14F-4D97-AF65-F5344CB8AC3E}">
        <p14:creationId xmlns:p14="http://schemas.microsoft.com/office/powerpoint/2010/main" val="393642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B4051-21AD-0EF3-4593-22D31E0A0C66}"/>
              </a:ext>
            </a:extLst>
          </p:cNvPr>
          <p:cNvSpPr>
            <a:spLocks noGrp="1"/>
          </p:cNvSpPr>
          <p:nvPr>
            <p:ph type="ctrTitle"/>
          </p:nvPr>
        </p:nvSpPr>
        <p:spPr>
          <a:xfrm>
            <a:off x="481013" y="5281606"/>
            <a:ext cx="7772400" cy="1463040"/>
          </a:xfrm>
        </p:spPr>
        <p:txBody>
          <a:bodyPr vert="horz" lIns="91440" tIns="45720" rIns="91440" bIns="45720" rtlCol="0">
            <a:normAutofit/>
          </a:bodyPr>
          <a:lstStyle/>
          <a:p>
            <a:r>
              <a:rPr lang="en-US" spc="200"/>
              <a:t>INNFRIDDE VI FORVENTNINGENE?</a:t>
            </a:r>
            <a:r>
              <a:rPr lang="en-US" kern="1200" cap="all" spc="200" baseline="0">
                <a:latin typeface="+mj-lt"/>
                <a:ea typeface="+mj-ea"/>
                <a:cs typeface="+mj-cs"/>
              </a:rPr>
              <a:t/>
            </a:r>
            <a:br>
              <a:rPr lang="en-US" kern="1200" cap="all" spc="200" baseline="0">
                <a:latin typeface="+mj-lt"/>
                <a:ea typeface="+mj-ea"/>
                <a:cs typeface="+mj-cs"/>
              </a:rPr>
            </a:br>
            <a:endParaRPr lang="en-US" kern="1200" cap="all" spc="200" baseline="0">
              <a:latin typeface="+mj-lt"/>
              <a:ea typeface="+mj-ea"/>
              <a:cs typeface="+mj-cs"/>
            </a:endParaRPr>
          </a:p>
        </p:txBody>
      </p:sp>
      <p:sp>
        <p:nvSpPr>
          <p:cNvPr id="8" name="Subtitle 7">
            <a:extLst>
              <a:ext uri="{FF2B5EF4-FFF2-40B4-BE49-F238E27FC236}">
                <a16:creationId xmlns:a16="http://schemas.microsoft.com/office/drawing/2014/main" id="{DE24CC8A-37D1-B6BE-BC68-A80FC7A28CF4}"/>
              </a:ext>
            </a:extLst>
          </p:cNvPr>
          <p:cNvSpPr>
            <a:spLocks noGrp="1"/>
          </p:cNvSpPr>
          <p:nvPr>
            <p:ph type="subTitle" idx="1"/>
          </p:nvPr>
        </p:nvSpPr>
        <p:spPr>
          <a:xfrm>
            <a:off x="8420100" y="5210168"/>
            <a:ext cx="3200400" cy="1463040"/>
          </a:xfrm>
        </p:spPr>
        <p:txBody>
          <a:bodyPr>
            <a:normAutofit/>
          </a:bodyPr>
          <a:lstStyle/>
          <a:p>
            <a:pPr marL="285750" indent="-285750">
              <a:buFont typeface="Wingdings" panose="05000000000000000000" pitchFamily="2" charset="2"/>
              <a:buChar char="§"/>
            </a:pPr>
            <a:r>
              <a:rPr lang="nb-NO" sz="2400" dirty="0"/>
              <a:t>Hva var bra?</a:t>
            </a:r>
          </a:p>
          <a:p>
            <a:pPr marL="285750" indent="-285750">
              <a:buFont typeface="Wingdings" panose="05000000000000000000" pitchFamily="2" charset="2"/>
              <a:buChar char="§"/>
            </a:pPr>
            <a:r>
              <a:rPr lang="nb-NO" sz="2400" dirty="0"/>
              <a:t>Hva kunne vært annerledes?</a:t>
            </a:r>
          </a:p>
          <a:p>
            <a:endParaRPr lang="nb-NO" sz="2400" dirty="0"/>
          </a:p>
        </p:txBody>
      </p:sp>
      <p:sp useBgFill="1">
        <p:nvSpPr>
          <p:cNvPr id="45" name="Rectangle 40">
            <a:extLst>
              <a:ext uri="{FF2B5EF4-FFF2-40B4-BE49-F238E27FC236}">
                <a16:creationId xmlns:a16="http://schemas.microsoft.com/office/drawing/2014/main" id="{C6D18C07-B1F9-42F0-8956-B88FC37A674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descr="Icon&#10;&#10;Description automatically generated">
            <a:extLst>
              <a:ext uri="{FF2B5EF4-FFF2-40B4-BE49-F238E27FC236}">
                <a16:creationId xmlns:a16="http://schemas.microsoft.com/office/drawing/2014/main" id="{F3B29C6E-387C-01D2-A48E-FD3A6725E902}"/>
              </a:ext>
            </a:extLst>
          </p:cNvPr>
          <p:cNvPicPr>
            <a:picLocks noChangeAspect="1"/>
          </p:cNvPicPr>
          <p:nvPr/>
        </p:nvPicPr>
        <p:blipFill rotWithShape="1">
          <a:blip r:embed="rId3"/>
          <a:srcRect l="40"/>
          <a:stretch/>
        </p:blipFill>
        <p:spPr>
          <a:xfrm>
            <a:off x="634276" y="640080"/>
            <a:ext cx="10917644" cy="3931920"/>
          </a:xfrm>
          <a:prstGeom prst="rect">
            <a:avLst/>
          </a:prstGeom>
        </p:spPr>
      </p:pic>
    </p:spTree>
    <p:extLst>
      <p:ext uri="{BB962C8B-B14F-4D97-AF65-F5344CB8AC3E}">
        <p14:creationId xmlns:p14="http://schemas.microsoft.com/office/powerpoint/2010/main" val="342958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4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Pencil Crayons on a blue background">
            <a:extLst>
              <a:ext uri="{FF2B5EF4-FFF2-40B4-BE49-F238E27FC236}">
                <a16:creationId xmlns:a16="http://schemas.microsoft.com/office/drawing/2014/main" id="{B1AAB195-32EC-993D-F1A0-A8931ACBA521}"/>
              </a:ext>
            </a:extLst>
          </p:cNvPr>
          <p:cNvPicPr>
            <a:picLocks noChangeAspect="1"/>
          </p:cNvPicPr>
          <p:nvPr/>
        </p:nvPicPr>
        <p:blipFill rotWithShape="1">
          <a:blip r:embed="rId3"/>
          <a:srcRect t="31818" r="9091"/>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57D175FC-84CC-4D12-A5E2-FA27D934E9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5" cy="68580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F8D167DA-B6B3-298B-9B0C-40BF6545222F}"/>
              </a:ext>
            </a:extLst>
          </p:cNvPr>
          <p:cNvSpPr>
            <a:spLocks noGrp="1"/>
          </p:cNvSpPr>
          <p:nvPr>
            <p:ph type="title"/>
          </p:nvPr>
        </p:nvSpPr>
        <p:spPr>
          <a:xfrm>
            <a:off x="1024128" y="585216"/>
            <a:ext cx="6066816" cy="1499616"/>
          </a:xfrm>
        </p:spPr>
        <p:txBody>
          <a:bodyPr>
            <a:normAutofit/>
          </a:bodyPr>
          <a:lstStyle/>
          <a:p>
            <a:r>
              <a:rPr lang="en-US" err="1">
                <a:solidFill>
                  <a:srgbClr val="000000"/>
                </a:solidFill>
              </a:rPr>
              <a:t>Forberedelser</a:t>
            </a:r>
            <a:r>
              <a:rPr lang="en-US">
                <a:solidFill>
                  <a:srgbClr val="000000"/>
                </a:solidFill>
              </a:rPr>
              <a:t> FØR </a:t>
            </a:r>
            <a:r>
              <a:rPr lang="en-US" err="1">
                <a:solidFill>
                  <a:srgbClr val="000000"/>
                </a:solidFill>
              </a:rPr>
              <a:t>samling</a:t>
            </a:r>
            <a:endParaRPr lang="en-US">
              <a:solidFill>
                <a:srgbClr val="000000"/>
              </a:solidFill>
            </a:endParaRPr>
          </a:p>
        </p:txBody>
      </p:sp>
      <p:cxnSp>
        <p:nvCxnSpPr>
          <p:cNvPr id="13" name="Straight Connector 12">
            <a:extLst>
              <a:ext uri="{FF2B5EF4-FFF2-40B4-BE49-F238E27FC236}">
                <a16:creationId xmlns:a16="http://schemas.microsoft.com/office/drawing/2014/main" id="{8AC38328-2D50-4DDB-BD20-28DE12E4996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F7374F99-F6EC-FAF2-969E-EC5ADCD6271C}"/>
              </a:ext>
            </a:extLst>
          </p:cNvPr>
          <p:cNvSpPr>
            <a:spLocks noGrp="1"/>
          </p:cNvSpPr>
          <p:nvPr>
            <p:ph idx="1"/>
          </p:nvPr>
        </p:nvSpPr>
        <p:spPr>
          <a:xfrm>
            <a:off x="1024128" y="2286000"/>
            <a:ext cx="6351231" cy="4023360"/>
          </a:xfrm>
        </p:spPr>
        <p:txBody>
          <a:bodyPr vert="horz" lIns="45720" tIns="45720" rIns="45720" bIns="45720" rtlCol="0" anchor="t">
            <a:normAutofit/>
          </a:bodyPr>
          <a:lstStyle/>
          <a:p>
            <a:pPr>
              <a:buFont typeface="Wingdings" panose="020B0602020104020603" pitchFamily="34" charset="0"/>
              <a:buChar char="§"/>
            </a:pPr>
            <a:r>
              <a:rPr lang="nb-NO" dirty="0"/>
              <a:t>Les gjennom artikkelen: </a:t>
            </a:r>
            <a:r>
              <a:rPr lang="en-US" dirty="0">
                <a:ea typeface="+mn-lt"/>
                <a:cs typeface="+mn-lt"/>
                <a:hlinkClick r:id="rId4"/>
              </a:rPr>
              <a:t>Slik kan du skape psykologisk trygghet på din arbeidsplass - Idébanken (idebanken.org)</a:t>
            </a:r>
            <a:endParaRPr lang="en-US" dirty="0"/>
          </a:p>
          <a:p>
            <a:pPr>
              <a:buFont typeface="Wingdings" panose="020B0602020104020603" pitchFamily="34" charset="0"/>
              <a:buChar char="§"/>
            </a:pPr>
            <a:endParaRPr lang="en-US" dirty="0"/>
          </a:p>
          <a:p>
            <a:pPr>
              <a:buFont typeface="Wingdings" panose="020B0602020104020603" pitchFamily="34" charset="0"/>
              <a:buChar char="§"/>
            </a:pPr>
            <a:r>
              <a:rPr lang="en-US" dirty="0">
                <a:ea typeface="+mn-lt"/>
                <a:cs typeface="+mn-lt"/>
                <a:hlinkClick r:id="rId5"/>
              </a:rPr>
              <a:t>https://m.youtube.com/watch?v=oTPhiPHqIzM&amp;feature=youtu.be</a:t>
            </a:r>
            <a:endParaRPr lang="en-US" dirty="0">
              <a:ea typeface="+mn-lt"/>
              <a:cs typeface="+mn-lt"/>
            </a:endParaRPr>
          </a:p>
          <a:p>
            <a:pPr>
              <a:buFont typeface="Wingdings" panose="020B0602020104020603" pitchFamily="34" charset="0"/>
              <a:buChar char="§"/>
            </a:pPr>
            <a:endParaRPr lang="en-US" dirty="0">
              <a:ea typeface="+mn-lt"/>
              <a:cs typeface="+mn-lt"/>
            </a:endParaRPr>
          </a:p>
          <a:p>
            <a:pPr>
              <a:buFont typeface="Wingdings" panose="020B0602020104020603" pitchFamily="34" charset="0"/>
              <a:buChar char="§"/>
            </a:pPr>
            <a:r>
              <a:rPr lang="nb-NO" dirty="0"/>
              <a:t>Det bør bregnes minst en halv dag til workshopen og husk og å legge inn pauser underveis. </a:t>
            </a:r>
            <a:endParaRPr lang="en-US" dirty="0"/>
          </a:p>
          <a:p>
            <a:pPr marL="0" indent="0">
              <a:buNone/>
            </a:pPr>
            <a:endParaRPr lang="en-US"/>
          </a:p>
          <a:p>
            <a:pPr marL="0" indent="0">
              <a:buNone/>
            </a:pPr>
            <a:endParaRPr lang="en-US" dirty="0"/>
          </a:p>
          <a:p>
            <a:pPr>
              <a:buFont typeface="Wingdings" panose="020B0602020104020603" pitchFamily="34" charset="0"/>
              <a:buChar char="§"/>
            </a:pPr>
            <a:endParaRPr lang="en-US" dirty="0"/>
          </a:p>
          <a:p>
            <a:endParaRPr lang="en-US" dirty="0"/>
          </a:p>
        </p:txBody>
      </p:sp>
    </p:spTree>
    <p:extLst>
      <p:ext uri="{BB962C8B-B14F-4D97-AF65-F5344CB8AC3E}">
        <p14:creationId xmlns:p14="http://schemas.microsoft.com/office/powerpoint/2010/main" val="3201320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AE1107-CEC3-4041-8BAA-CDB6F6759B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D62D0C-6256-81A4-E47B-5E39A4AB197E}"/>
              </a:ext>
            </a:extLst>
          </p:cNvPr>
          <p:cNvSpPr>
            <a:spLocks noGrp="1"/>
          </p:cNvSpPr>
          <p:nvPr>
            <p:ph type="title"/>
          </p:nvPr>
        </p:nvSpPr>
        <p:spPr>
          <a:xfrm>
            <a:off x="788510" y="901739"/>
            <a:ext cx="4277633" cy="1499616"/>
          </a:xfrm>
        </p:spPr>
        <p:txBody>
          <a:bodyPr>
            <a:normAutofit/>
          </a:bodyPr>
          <a:lstStyle/>
          <a:p>
            <a:r>
              <a:rPr lang="en-US" sz="3200" dirty="0">
                <a:solidFill>
                  <a:srgbClr val="FFFFFF"/>
                </a:solidFill>
              </a:rPr>
              <a:t>Agenda-</a:t>
            </a:r>
            <a:r>
              <a:rPr lang="nb-NO" sz="3200" dirty="0">
                <a:solidFill>
                  <a:srgbClr val="FFFFFF"/>
                </a:solidFill>
              </a:rPr>
              <a:t>PSYKOLOGISK TRYGGHET</a:t>
            </a:r>
            <a:r>
              <a:rPr lang="en-US" dirty="0"/>
              <a:t/>
            </a:r>
            <a:br>
              <a:rPr lang="en-US" dirty="0"/>
            </a:br>
            <a:endParaRPr lang="en-US" dirty="0">
              <a:solidFill>
                <a:srgbClr val="FFFFFF"/>
              </a:solidFill>
            </a:endParaRPr>
          </a:p>
        </p:txBody>
      </p:sp>
      <p:cxnSp>
        <p:nvCxnSpPr>
          <p:cNvPr id="11" name="Straight Connector 10">
            <a:extLst>
              <a:ext uri="{FF2B5EF4-FFF2-40B4-BE49-F238E27FC236}">
                <a16:creationId xmlns:a16="http://schemas.microsoft.com/office/drawing/2014/main" id="{1AEA88FB-F5DD-45CE-AAE1-7B33D0ABDD2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028" name="Content Placeholder 2">
            <a:extLst>
              <a:ext uri="{FF2B5EF4-FFF2-40B4-BE49-F238E27FC236}">
                <a16:creationId xmlns:a16="http://schemas.microsoft.com/office/drawing/2014/main" id="{84463FF1-7A2C-546B-34A8-1A151D2645A8}"/>
              </a:ext>
            </a:extLst>
          </p:cNvPr>
          <p:cNvGraphicFramePr>
            <a:graphicFrameLocks noGrp="1"/>
          </p:cNvGraphicFramePr>
          <p:nvPr>
            <p:ph idx="1"/>
            <p:extLst>
              <p:ext uri="{D42A27DB-BD31-4B8C-83A1-F6EECF244321}">
                <p14:modId xmlns:p14="http://schemas.microsoft.com/office/powerpoint/2010/main" val="2722742121"/>
              </p:ext>
            </p:extLst>
          </p:nvPr>
        </p:nvGraphicFramePr>
        <p:xfrm>
          <a:off x="977042" y="2100019"/>
          <a:ext cx="3900568" cy="4421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Psykologisk trygghet på arbeidsplassen - PDF Gratis nedlast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7343" y="1362731"/>
            <a:ext cx="5720470" cy="4855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188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CD2B798-7994-4548-A2BE-4AEF9C1A5F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5" name="Straight Connector 34">
            <a:extLst>
              <a:ext uri="{FF2B5EF4-FFF2-40B4-BE49-F238E27FC236}">
                <a16:creationId xmlns:a16="http://schemas.microsoft.com/office/drawing/2014/main" id="{6722E143-84C1-4F95-937C-78B92D2811C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2FDF0794-1B86-42B2-B8C7-F60123E638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3B4051-21AD-0EF3-4593-22D31E0A0C66}"/>
              </a:ext>
            </a:extLst>
          </p:cNvPr>
          <p:cNvSpPr>
            <a:spLocks noGrp="1"/>
          </p:cNvSpPr>
          <p:nvPr>
            <p:ph type="title"/>
          </p:nvPr>
        </p:nvSpPr>
        <p:spPr>
          <a:xfrm>
            <a:off x="581128" y="-469241"/>
            <a:ext cx="3568841" cy="3794020"/>
          </a:xfrm>
        </p:spPr>
        <p:txBody>
          <a:bodyPr vert="horz" lIns="91440" tIns="45720" rIns="91440" bIns="45720" rtlCol="0" anchor="b">
            <a:normAutofit/>
          </a:bodyPr>
          <a:lstStyle/>
          <a:p>
            <a:r>
              <a:rPr lang="nb-NO" sz="2400" cap="none" spc="200" dirty="0"/>
              <a:t>1. Hvilke forventninger har du til dagen?</a:t>
            </a:r>
            <a:r>
              <a:rPr lang="en-US" dirty="0"/>
              <a:t/>
            </a:r>
            <a:br>
              <a:rPr lang="en-US" dirty="0"/>
            </a:br>
            <a:r>
              <a:rPr lang="en-US" dirty="0"/>
              <a:t/>
            </a:r>
            <a:br>
              <a:rPr lang="en-US" dirty="0"/>
            </a:br>
            <a:endParaRPr lang="en-US" sz="3700" kern="1200" cap="all" spc="200" baseline="0" dirty="0">
              <a:latin typeface="+mj-lt"/>
            </a:endParaRPr>
          </a:p>
        </p:txBody>
      </p:sp>
      <p:cxnSp>
        <p:nvCxnSpPr>
          <p:cNvPr id="39" name="Straight Connector 38">
            <a:extLst>
              <a:ext uri="{FF2B5EF4-FFF2-40B4-BE49-F238E27FC236}">
                <a16:creationId xmlns:a16="http://schemas.microsoft.com/office/drawing/2014/main" id="{96D07482-83A3-4451-943C-B4696108295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5557" y="4593863"/>
            <a:ext cx="2926080" cy="0"/>
          </a:xfrm>
          <a:prstGeom prst="line">
            <a:avLst/>
          </a:prstGeom>
          <a:ln w="19050">
            <a:solidFill>
              <a:srgbClr val="FFF246"/>
            </a:solidFill>
          </a:ln>
        </p:spPr>
        <p:style>
          <a:lnRef idx="1">
            <a:schemeClr val="accent1"/>
          </a:lnRef>
          <a:fillRef idx="0">
            <a:schemeClr val="accent1"/>
          </a:fillRef>
          <a:effectRef idx="0">
            <a:schemeClr val="accent1"/>
          </a:effectRef>
          <a:fontRef idx="minor">
            <a:schemeClr val="tx1"/>
          </a:fontRef>
        </p:style>
      </p:cxnSp>
      <p:pic>
        <p:nvPicPr>
          <p:cNvPr id="5" name="Picture 5" descr="Person wearing yellow">
            <a:extLst>
              <a:ext uri="{FF2B5EF4-FFF2-40B4-BE49-F238E27FC236}">
                <a16:creationId xmlns:a16="http://schemas.microsoft.com/office/drawing/2014/main" id="{511FBDE2-39D0-FE57-02CD-99C01F2AF017}"/>
              </a:ext>
            </a:extLst>
          </p:cNvPr>
          <p:cNvPicPr>
            <a:picLocks noChangeAspect="1"/>
          </p:cNvPicPr>
          <p:nvPr/>
        </p:nvPicPr>
        <p:blipFill rotWithShape="1">
          <a:blip r:embed="rId3"/>
          <a:srcRect r="26672" b="-2"/>
          <a:stretch/>
        </p:blipFill>
        <p:spPr>
          <a:xfrm>
            <a:off x="4658258" y="975"/>
            <a:ext cx="7533742" cy="6858000"/>
          </a:xfrm>
          <a:prstGeom prst="rect">
            <a:avLst/>
          </a:prstGeom>
        </p:spPr>
      </p:pic>
      <p:sp>
        <p:nvSpPr>
          <p:cNvPr id="3" name="TextBox 2">
            <a:extLst>
              <a:ext uri="{FF2B5EF4-FFF2-40B4-BE49-F238E27FC236}">
                <a16:creationId xmlns:a16="http://schemas.microsoft.com/office/drawing/2014/main" id="{14DA8D29-515B-DE3F-BD24-27B645BD047A}"/>
              </a:ext>
            </a:extLst>
          </p:cNvPr>
          <p:cNvSpPr txBox="1"/>
          <p:nvPr/>
        </p:nvSpPr>
        <p:spPr>
          <a:xfrm>
            <a:off x="1068779" y="4967844"/>
            <a:ext cx="28698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sp>
        <p:nvSpPr>
          <p:cNvPr id="4" name="Rectangle 3"/>
          <p:cNvSpPr/>
          <p:nvPr/>
        </p:nvSpPr>
        <p:spPr>
          <a:xfrm>
            <a:off x="581129" y="2855538"/>
            <a:ext cx="3845169" cy="1200329"/>
          </a:xfrm>
          <a:prstGeom prst="rect">
            <a:avLst/>
          </a:prstGeom>
        </p:spPr>
        <p:txBody>
          <a:bodyPr wrap="square" lIns="91440" tIns="45720" rIns="91440" bIns="45720" anchor="t">
            <a:spAutoFit/>
          </a:bodyPr>
          <a:lstStyle/>
          <a:p>
            <a:r>
              <a:rPr lang="en-US" sz="2400" spc="200" dirty="0">
                <a:solidFill>
                  <a:schemeClr val="tx1">
                    <a:lumMod val="95000"/>
                    <a:lumOff val="5000"/>
                  </a:schemeClr>
                </a:solidFill>
                <a:latin typeface="+mj-lt"/>
                <a:ea typeface="+mj-ea"/>
                <a:cs typeface="+mj-cs"/>
              </a:rPr>
              <a:t>2. Hvordan skal du og vi som et team klare å innfri forventningene?</a:t>
            </a:r>
            <a:endParaRPr lang="nb-NO" sz="2400" spc="200" dirty="0">
              <a:solidFill>
                <a:schemeClr val="tx1">
                  <a:lumMod val="95000"/>
                  <a:lumOff val="5000"/>
                </a:schemeClr>
              </a:solidFill>
              <a:latin typeface="+mj-lt"/>
              <a:ea typeface="+mj-ea"/>
              <a:cs typeface="+mj-cs"/>
            </a:endParaRPr>
          </a:p>
        </p:txBody>
      </p:sp>
    </p:spTree>
    <p:extLst>
      <p:ext uri="{BB962C8B-B14F-4D97-AF65-F5344CB8AC3E}">
        <p14:creationId xmlns:p14="http://schemas.microsoft.com/office/powerpoint/2010/main" val="3979493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3B889-95E9-3F9A-70A0-3CB41E6D969A}"/>
              </a:ext>
            </a:extLst>
          </p:cNvPr>
          <p:cNvSpPr>
            <a:spLocks noGrp="1"/>
          </p:cNvSpPr>
          <p:nvPr>
            <p:ph type="title" idx="4294967295"/>
          </p:nvPr>
        </p:nvSpPr>
        <p:spPr>
          <a:xfrm>
            <a:off x="0" y="585788"/>
            <a:ext cx="9720263" cy="1498600"/>
          </a:xfrm>
        </p:spPr>
        <p:txBody>
          <a:bodyPr/>
          <a:lstStyle/>
          <a:p>
            <a:r>
              <a:rPr lang="en-US"/>
              <a:t>ORDSKY: </a:t>
            </a:r>
            <a:r>
              <a:rPr lang="en-US" err="1"/>
              <a:t>Forventninger</a:t>
            </a:r>
            <a:r>
              <a:rPr lang="en-US"/>
              <a:t> </a:t>
            </a:r>
          </a:p>
        </p:txBody>
      </p:sp>
      <p:pic>
        <p:nvPicPr>
          <p:cNvPr id="4" name="Picture 4" descr="Text&#10;&#10;Description automatically generated">
            <a:extLst>
              <a:ext uri="{FF2B5EF4-FFF2-40B4-BE49-F238E27FC236}">
                <a16:creationId xmlns:a16="http://schemas.microsoft.com/office/drawing/2014/main" id="{0D4A5991-0CD1-08D2-D5F7-1A2E6459AC22}"/>
              </a:ext>
            </a:extLst>
          </p:cNvPr>
          <p:cNvPicPr>
            <a:picLocks noGrp="1" noChangeAspect="1"/>
          </p:cNvPicPr>
          <p:nvPr>
            <p:ph idx="4294967295"/>
          </p:nvPr>
        </p:nvPicPr>
        <p:blipFill>
          <a:blip r:embed="rId3"/>
          <a:stretch>
            <a:fillRect/>
          </a:stretch>
        </p:blipFill>
        <p:spPr>
          <a:xfrm>
            <a:off x="237" y="-27875"/>
            <a:ext cx="12084463" cy="7550889"/>
          </a:xfrm>
        </p:spPr>
      </p:pic>
      <p:sp>
        <p:nvSpPr>
          <p:cNvPr id="3" name="TextBox 2">
            <a:extLst>
              <a:ext uri="{FF2B5EF4-FFF2-40B4-BE49-F238E27FC236}">
                <a16:creationId xmlns:a16="http://schemas.microsoft.com/office/drawing/2014/main" id="{53ECBD8B-4F15-CD15-2D99-C6CD3E899FF8}"/>
              </a:ext>
            </a:extLst>
          </p:cNvPr>
          <p:cNvSpPr txBox="1"/>
          <p:nvPr/>
        </p:nvSpPr>
        <p:spPr>
          <a:xfrm>
            <a:off x="9631383" y="2138795"/>
            <a:ext cx="2234045" cy="1754326"/>
          </a:xfrm>
          <a:prstGeom prst="rect">
            <a:avLst/>
          </a:prstGeom>
          <a:solidFill>
            <a:srgbClr val="4FE8C1"/>
          </a:solidFill>
          <a:ln>
            <a:solidFill>
              <a:srgbClr val="4FE8C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KUN EN ILLUSTRASJON –LAG EGEN PÅ: </a:t>
            </a:r>
            <a:r>
              <a:rPr lang="en-US" dirty="0">
                <a:ea typeface="+mn-lt"/>
                <a:cs typeface="+mn-lt"/>
                <a:hlinkClick r:id="rId4"/>
              </a:rPr>
              <a:t>Interactive presentation software - Mentimeter</a:t>
            </a:r>
            <a:endParaRPr lang="en-US">
              <a:ea typeface="+mn-lt"/>
              <a:cs typeface="+mn-lt"/>
            </a:endParaRPr>
          </a:p>
          <a:p>
            <a:endParaRPr lang="en-US" dirty="0"/>
          </a:p>
        </p:txBody>
      </p:sp>
    </p:spTree>
    <p:extLst>
      <p:ext uri="{BB962C8B-B14F-4D97-AF65-F5344CB8AC3E}">
        <p14:creationId xmlns:p14="http://schemas.microsoft.com/office/powerpoint/2010/main" val="1661689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62" name="Straight Connector 1051">
            <a:extLst>
              <a:ext uri="{FF2B5EF4-FFF2-40B4-BE49-F238E27FC236}">
                <a16:creationId xmlns:a16="http://schemas.microsoft.com/office/drawing/2014/main" id="{15F1CC53-719A-4763-BF30-5E25A63CEF3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descr="Sea of hands in the middle">
            <a:extLst>
              <a:ext uri="{FF2B5EF4-FFF2-40B4-BE49-F238E27FC236}">
                <a16:creationId xmlns:a16="http://schemas.microsoft.com/office/drawing/2014/main" id="{ACAC0B36-B479-DB29-9880-6B24E3894D79}"/>
              </a:ext>
            </a:extLst>
          </p:cNvPr>
          <p:cNvPicPr>
            <a:picLocks noChangeAspect="1"/>
          </p:cNvPicPr>
          <p:nvPr/>
        </p:nvPicPr>
        <p:blipFill rotWithShape="1">
          <a:blip r:embed="rId3"/>
          <a:srcRect t="7495" r="9091" b="15896"/>
          <a:stretch/>
        </p:blipFill>
        <p:spPr>
          <a:xfrm>
            <a:off x="20" y="-1"/>
            <a:ext cx="12188932" cy="6858000"/>
          </a:xfrm>
          <a:prstGeom prst="rect">
            <a:avLst/>
          </a:prstGeom>
        </p:spPr>
      </p:pic>
      <p:sp>
        <p:nvSpPr>
          <p:cNvPr id="1063" name="Rectangle 1053">
            <a:extLst>
              <a:ext uri="{FF2B5EF4-FFF2-40B4-BE49-F238E27FC236}">
                <a16:creationId xmlns:a16="http://schemas.microsoft.com/office/drawing/2014/main" id="{57D175FC-84CC-4D12-A5E2-FA27D934E9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5" cy="68580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1024128" y="585216"/>
            <a:ext cx="6066816" cy="1499616"/>
          </a:xfrm>
        </p:spPr>
        <p:txBody>
          <a:bodyPr vert="horz" lIns="91440" tIns="45720" rIns="91440" bIns="45720" rtlCol="0" anchor="ctr">
            <a:normAutofit/>
          </a:bodyPr>
          <a:lstStyle/>
          <a:p>
            <a:pPr algn="l"/>
            <a:r>
              <a:rPr lang="en-US" spc="100">
                <a:solidFill>
                  <a:srgbClr val="000000"/>
                </a:solidFill>
              </a:rPr>
              <a:t>Psykologisk trygghet</a:t>
            </a:r>
          </a:p>
        </p:txBody>
      </p:sp>
      <p:cxnSp>
        <p:nvCxnSpPr>
          <p:cNvPr id="1064" name="Straight Connector 1055">
            <a:extLst>
              <a:ext uri="{FF2B5EF4-FFF2-40B4-BE49-F238E27FC236}">
                <a16:creationId xmlns:a16="http://schemas.microsoft.com/office/drawing/2014/main" id="{8AC38328-2D50-4DDB-BD20-28DE12E4996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3AD9E9C-2A78-CC15-40C8-CC11CC9E8B18}"/>
              </a:ext>
            </a:extLst>
          </p:cNvPr>
          <p:cNvSpPr txBox="1"/>
          <p:nvPr/>
        </p:nvSpPr>
        <p:spPr>
          <a:xfrm>
            <a:off x="837222" y="1998453"/>
            <a:ext cx="6066816" cy="4023360"/>
          </a:xfrm>
          <a:prstGeom prst="rect">
            <a:avLst/>
          </a:prstGeom>
        </p:spPr>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a:lnSpc>
                <a:spcPct val="90000"/>
              </a:lnSpc>
              <a:spcAft>
                <a:spcPts val="600"/>
              </a:spcAft>
              <a:buClr>
                <a:schemeClr val="accent1"/>
              </a:buClr>
            </a:pPr>
            <a:r>
              <a:rPr lang="en-US" sz="3200" err="1">
                <a:solidFill>
                  <a:srgbClr val="000000"/>
                </a:solidFill>
              </a:rPr>
              <a:t>Psykologisk</a:t>
            </a:r>
            <a:r>
              <a:rPr lang="en-US" sz="3200">
                <a:solidFill>
                  <a:srgbClr val="000000"/>
                </a:solidFill>
              </a:rPr>
              <a:t> </a:t>
            </a:r>
            <a:r>
              <a:rPr lang="en-US" sz="3200" err="1">
                <a:solidFill>
                  <a:srgbClr val="000000"/>
                </a:solidFill>
              </a:rPr>
              <a:t>trygghet</a:t>
            </a:r>
            <a:r>
              <a:rPr lang="en-US" sz="3200">
                <a:solidFill>
                  <a:srgbClr val="000000"/>
                </a:solidFill>
              </a:rPr>
              <a:t> handler om </a:t>
            </a:r>
            <a:r>
              <a:rPr lang="en-US" sz="3200" err="1">
                <a:solidFill>
                  <a:srgbClr val="000000"/>
                </a:solidFill>
              </a:rPr>
              <a:t>hvordan</a:t>
            </a:r>
            <a:r>
              <a:rPr lang="en-US" sz="3200">
                <a:solidFill>
                  <a:srgbClr val="000000"/>
                </a:solidFill>
              </a:rPr>
              <a:t> vi </a:t>
            </a:r>
            <a:r>
              <a:rPr lang="en-US" sz="3200" err="1">
                <a:solidFill>
                  <a:srgbClr val="000000"/>
                </a:solidFill>
              </a:rPr>
              <a:t>møter</a:t>
            </a:r>
            <a:r>
              <a:rPr lang="en-US" sz="3200">
                <a:solidFill>
                  <a:srgbClr val="000000"/>
                </a:solidFill>
              </a:rPr>
              <a:t> </a:t>
            </a:r>
            <a:r>
              <a:rPr lang="en-US" sz="3200" err="1">
                <a:solidFill>
                  <a:srgbClr val="000000"/>
                </a:solidFill>
              </a:rPr>
              <a:t>hverandre</a:t>
            </a:r>
            <a:r>
              <a:rPr lang="en-US" sz="3200">
                <a:solidFill>
                  <a:srgbClr val="000000"/>
                </a:solidFill>
              </a:rPr>
              <a:t>. Det er </a:t>
            </a:r>
            <a:r>
              <a:rPr lang="en-US" sz="3200" err="1">
                <a:solidFill>
                  <a:srgbClr val="000000"/>
                </a:solidFill>
              </a:rPr>
              <a:t>en</a:t>
            </a:r>
            <a:r>
              <a:rPr lang="en-US" sz="3200">
                <a:solidFill>
                  <a:srgbClr val="000000"/>
                </a:solidFill>
              </a:rPr>
              <a:t> </a:t>
            </a:r>
            <a:r>
              <a:rPr lang="en-US" sz="3200" err="1">
                <a:solidFill>
                  <a:srgbClr val="000000"/>
                </a:solidFill>
              </a:rPr>
              <a:t>opplevelse</a:t>
            </a:r>
            <a:r>
              <a:rPr lang="en-US" sz="3200">
                <a:solidFill>
                  <a:srgbClr val="000000"/>
                </a:solidFill>
              </a:rPr>
              <a:t> av at du </a:t>
            </a:r>
            <a:r>
              <a:rPr lang="en-US" sz="3200" err="1">
                <a:solidFill>
                  <a:srgbClr val="000000"/>
                </a:solidFill>
              </a:rPr>
              <a:t>kan</a:t>
            </a:r>
            <a:r>
              <a:rPr lang="en-US" sz="3200">
                <a:solidFill>
                  <a:srgbClr val="000000"/>
                </a:solidFill>
              </a:rPr>
              <a:t> ta </a:t>
            </a:r>
            <a:r>
              <a:rPr lang="en-US" sz="3200" err="1">
                <a:solidFill>
                  <a:srgbClr val="000000"/>
                </a:solidFill>
              </a:rPr>
              <a:t>ordet</a:t>
            </a:r>
            <a:r>
              <a:rPr lang="en-US" sz="3200">
                <a:solidFill>
                  <a:srgbClr val="000000"/>
                </a:solidFill>
              </a:rPr>
              <a:t>, </a:t>
            </a:r>
            <a:r>
              <a:rPr lang="en-US" sz="3200" err="1">
                <a:solidFill>
                  <a:srgbClr val="000000"/>
                </a:solidFill>
              </a:rPr>
              <a:t>være</a:t>
            </a:r>
            <a:r>
              <a:rPr lang="en-US" sz="3200">
                <a:solidFill>
                  <a:srgbClr val="000000"/>
                </a:solidFill>
              </a:rPr>
              <a:t> </a:t>
            </a:r>
            <a:r>
              <a:rPr lang="en-US" sz="3200" err="1">
                <a:solidFill>
                  <a:srgbClr val="000000"/>
                </a:solidFill>
              </a:rPr>
              <a:t>uenig</a:t>
            </a:r>
            <a:r>
              <a:rPr lang="en-US" sz="3200">
                <a:solidFill>
                  <a:srgbClr val="000000"/>
                </a:solidFill>
              </a:rPr>
              <a:t>, </a:t>
            </a:r>
            <a:r>
              <a:rPr lang="en-US" sz="3200" err="1">
                <a:solidFill>
                  <a:srgbClr val="000000"/>
                </a:solidFill>
              </a:rPr>
              <a:t>stille</a:t>
            </a:r>
            <a:r>
              <a:rPr lang="en-US" sz="3200">
                <a:solidFill>
                  <a:srgbClr val="000000"/>
                </a:solidFill>
              </a:rPr>
              <a:t> </a:t>
            </a:r>
            <a:r>
              <a:rPr lang="en-US" sz="3200" err="1">
                <a:solidFill>
                  <a:srgbClr val="000000"/>
                </a:solidFill>
              </a:rPr>
              <a:t>spørsmål</a:t>
            </a:r>
            <a:r>
              <a:rPr lang="en-US" sz="3200">
                <a:solidFill>
                  <a:srgbClr val="000000"/>
                </a:solidFill>
              </a:rPr>
              <a:t>, </a:t>
            </a:r>
            <a:r>
              <a:rPr lang="en-US" sz="3200" err="1">
                <a:solidFill>
                  <a:srgbClr val="000000"/>
                </a:solidFill>
              </a:rPr>
              <a:t>komme</a:t>
            </a:r>
            <a:r>
              <a:rPr lang="en-US" sz="3200">
                <a:solidFill>
                  <a:srgbClr val="000000"/>
                </a:solidFill>
              </a:rPr>
              <a:t> med </a:t>
            </a:r>
            <a:r>
              <a:rPr lang="en-US" sz="3200" err="1">
                <a:solidFill>
                  <a:srgbClr val="000000"/>
                </a:solidFill>
              </a:rPr>
              <a:t>ideer</a:t>
            </a:r>
            <a:r>
              <a:rPr lang="en-US" sz="3200">
                <a:solidFill>
                  <a:srgbClr val="000000"/>
                </a:solidFill>
              </a:rPr>
              <a:t> </a:t>
            </a:r>
            <a:r>
              <a:rPr lang="en-US" sz="3200" err="1">
                <a:solidFill>
                  <a:srgbClr val="000000"/>
                </a:solidFill>
              </a:rPr>
              <a:t>eller</a:t>
            </a:r>
            <a:r>
              <a:rPr lang="en-US" sz="3200">
                <a:solidFill>
                  <a:srgbClr val="000000"/>
                </a:solidFill>
              </a:rPr>
              <a:t> be om </a:t>
            </a:r>
            <a:r>
              <a:rPr lang="en-US" sz="3200" err="1">
                <a:solidFill>
                  <a:srgbClr val="000000"/>
                </a:solidFill>
              </a:rPr>
              <a:t>hjelp</a:t>
            </a:r>
            <a:r>
              <a:rPr lang="en-US" sz="3200">
                <a:solidFill>
                  <a:srgbClr val="000000"/>
                </a:solidFill>
              </a:rPr>
              <a:t> </a:t>
            </a:r>
            <a:r>
              <a:rPr lang="en-US" sz="3200" err="1">
                <a:solidFill>
                  <a:srgbClr val="000000"/>
                </a:solidFill>
              </a:rPr>
              <a:t>uten</a:t>
            </a:r>
            <a:r>
              <a:rPr lang="en-US" sz="3200">
                <a:solidFill>
                  <a:srgbClr val="000000"/>
                </a:solidFill>
              </a:rPr>
              <a:t> at du </a:t>
            </a:r>
            <a:r>
              <a:rPr lang="en-US" sz="3200" err="1">
                <a:solidFill>
                  <a:srgbClr val="000000"/>
                </a:solidFill>
              </a:rPr>
              <a:t>forventer</a:t>
            </a:r>
            <a:r>
              <a:rPr lang="en-US" sz="3200">
                <a:solidFill>
                  <a:srgbClr val="000000"/>
                </a:solidFill>
              </a:rPr>
              <a:t> </a:t>
            </a:r>
            <a:r>
              <a:rPr lang="en-US" sz="3200" err="1">
                <a:solidFill>
                  <a:srgbClr val="000000"/>
                </a:solidFill>
              </a:rPr>
              <a:t>negativ</a:t>
            </a:r>
            <a:r>
              <a:rPr lang="en-US" sz="3200">
                <a:solidFill>
                  <a:srgbClr val="000000"/>
                </a:solidFill>
              </a:rPr>
              <a:t> </a:t>
            </a:r>
            <a:r>
              <a:rPr lang="en-US" sz="3200" err="1">
                <a:solidFill>
                  <a:srgbClr val="000000"/>
                </a:solidFill>
              </a:rPr>
              <a:t>reaksjoner</a:t>
            </a:r>
            <a:r>
              <a:rPr lang="en-US" sz="3200">
                <a:solidFill>
                  <a:srgbClr val="000000"/>
                </a:solidFill>
              </a:rPr>
              <a:t> </a:t>
            </a:r>
            <a:r>
              <a:rPr lang="en-US" sz="3200" err="1">
                <a:solidFill>
                  <a:srgbClr val="000000"/>
                </a:solidFill>
              </a:rPr>
              <a:t>tilbake</a:t>
            </a:r>
            <a:r>
              <a:rPr lang="en-US" sz="3200">
                <a:solidFill>
                  <a:srgbClr val="000000"/>
                </a:solidFill>
              </a:rPr>
              <a:t>. </a:t>
            </a:r>
            <a:r>
              <a:rPr lang="en-US" sz="3200" b="1">
                <a:solidFill>
                  <a:srgbClr val="000000"/>
                </a:solidFill>
              </a:rPr>
              <a:t>Du </a:t>
            </a:r>
            <a:r>
              <a:rPr lang="en-US" sz="3200" b="1" err="1">
                <a:solidFill>
                  <a:srgbClr val="000000"/>
                </a:solidFill>
              </a:rPr>
              <a:t>opplever</a:t>
            </a:r>
            <a:r>
              <a:rPr lang="en-US" sz="3200" b="1">
                <a:solidFill>
                  <a:srgbClr val="000000"/>
                </a:solidFill>
              </a:rPr>
              <a:t> å </a:t>
            </a:r>
            <a:r>
              <a:rPr lang="en-US" sz="3200" b="1" err="1">
                <a:solidFill>
                  <a:srgbClr val="000000"/>
                </a:solidFill>
              </a:rPr>
              <a:t>bli</a:t>
            </a:r>
            <a:r>
              <a:rPr lang="en-US" sz="3200" b="1">
                <a:solidFill>
                  <a:srgbClr val="000000"/>
                </a:solidFill>
              </a:rPr>
              <a:t> </a:t>
            </a:r>
            <a:r>
              <a:rPr lang="en-US" sz="3200" b="1" err="1">
                <a:solidFill>
                  <a:srgbClr val="000000"/>
                </a:solidFill>
              </a:rPr>
              <a:t>møtt</a:t>
            </a:r>
            <a:r>
              <a:rPr lang="en-US" sz="3200" b="1">
                <a:solidFill>
                  <a:srgbClr val="000000"/>
                </a:solidFill>
              </a:rPr>
              <a:t> med </a:t>
            </a:r>
            <a:r>
              <a:rPr lang="en-US" sz="3200" b="1" err="1">
                <a:solidFill>
                  <a:srgbClr val="000000"/>
                </a:solidFill>
              </a:rPr>
              <a:t>velvilje</a:t>
            </a:r>
            <a:r>
              <a:rPr lang="en-US" sz="3200" b="1">
                <a:solidFill>
                  <a:srgbClr val="000000"/>
                </a:solidFill>
              </a:rPr>
              <a:t> </a:t>
            </a:r>
            <a:r>
              <a:rPr lang="en-US" sz="3200" b="1" err="1">
                <a:solidFill>
                  <a:srgbClr val="000000"/>
                </a:solidFill>
              </a:rPr>
              <a:t>og</a:t>
            </a:r>
            <a:r>
              <a:rPr lang="en-US" sz="3200" b="1">
                <a:solidFill>
                  <a:srgbClr val="000000"/>
                </a:solidFill>
              </a:rPr>
              <a:t> </a:t>
            </a:r>
            <a:r>
              <a:rPr lang="en-US" sz="3200" b="1" err="1">
                <a:solidFill>
                  <a:srgbClr val="000000"/>
                </a:solidFill>
              </a:rPr>
              <a:t>takhøyde</a:t>
            </a:r>
            <a:r>
              <a:rPr lang="en-US" sz="3200" b="1">
                <a:solidFill>
                  <a:srgbClr val="000000"/>
                </a:solidFill>
              </a:rPr>
              <a:t> </a:t>
            </a:r>
            <a:r>
              <a:rPr lang="en-US" sz="3200" b="1" err="1">
                <a:solidFill>
                  <a:srgbClr val="000000"/>
                </a:solidFill>
              </a:rPr>
              <a:t>fordi</a:t>
            </a:r>
            <a:r>
              <a:rPr lang="en-US" sz="3200" b="1">
                <a:solidFill>
                  <a:srgbClr val="000000"/>
                </a:solidFill>
              </a:rPr>
              <a:t> alle </a:t>
            </a:r>
            <a:r>
              <a:rPr lang="en-US" sz="3200" b="1" err="1">
                <a:solidFill>
                  <a:srgbClr val="000000"/>
                </a:solidFill>
              </a:rPr>
              <a:t>vil</a:t>
            </a:r>
            <a:r>
              <a:rPr lang="en-US" sz="3200" b="1">
                <a:solidFill>
                  <a:srgbClr val="000000"/>
                </a:solidFill>
              </a:rPr>
              <a:t> </a:t>
            </a:r>
            <a:r>
              <a:rPr lang="en-US" sz="3200" b="1" err="1">
                <a:solidFill>
                  <a:srgbClr val="000000"/>
                </a:solidFill>
              </a:rPr>
              <a:t>hverandre</a:t>
            </a:r>
            <a:r>
              <a:rPr lang="en-US" sz="3200" b="1">
                <a:solidFill>
                  <a:srgbClr val="000000"/>
                </a:solidFill>
              </a:rPr>
              <a:t> vel.</a:t>
            </a:r>
            <a:endParaRPr lang="en-US" sz="3200">
              <a:solidFill>
                <a:srgbClr val="000000"/>
              </a:solidFill>
            </a:endParaRPr>
          </a:p>
        </p:txBody>
      </p:sp>
    </p:spTree>
    <p:extLst>
      <p:ext uri="{BB962C8B-B14F-4D97-AF65-F5344CB8AC3E}">
        <p14:creationId xmlns:p14="http://schemas.microsoft.com/office/powerpoint/2010/main" val="276598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HVORFOR ØNSKER VI PSYKOLOGISK TRYGGHET?</a:t>
            </a:r>
          </a:p>
        </p:txBody>
      </p:sp>
      <p:pic>
        <p:nvPicPr>
          <p:cNvPr id="2050" name="Picture 2" descr="3 forutsetninger for å bygge en vekstkultur - Ehandel.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598" y="1875011"/>
            <a:ext cx="6250485" cy="48453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norli.no/media/catalog/product/cache/c4a11e66ee9433953f551e1adfcb16b9/9/7/9781119477242_1.jpg"/>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797040" y="2151398"/>
            <a:ext cx="2619532" cy="3959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869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normAutofit/>
          </a:bodyPr>
          <a:lstStyle/>
          <a:p>
            <a:r>
              <a:rPr lang="nb-NO"/>
              <a:t>HVA PSYKOLOGISK TRYGGHET IKKE ER...</a:t>
            </a:r>
          </a:p>
        </p:txBody>
      </p:sp>
      <p:pic>
        <p:nvPicPr>
          <p:cNvPr id="58" name="Picture 58" descr="Text&#10;&#10;Description automatically generated">
            <a:extLst>
              <a:ext uri="{FF2B5EF4-FFF2-40B4-BE49-F238E27FC236}">
                <a16:creationId xmlns:a16="http://schemas.microsoft.com/office/drawing/2014/main" id="{23D6F4F2-85A9-B2F8-DB9B-0F04221B3054}"/>
              </a:ext>
            </a:extLst>
          </p:cNvPr>
          <p:cNvPicPr>
            <a:picLocks noChangeAspect="1"/>
          </p:cNvPicPr>
          <p:nvPr/>
        </p:nvPicPr>
        <p:blipFill rotWithShape="1">
          <a:blip r:embed="rId3"/>
          <a:srcRect l="12788" r="3354" b="-678"/>
          <a:stretch/>
        </p:blipFill>
        <p:spPr>
          <a:xfrm>
            <a:off x="6217922" y="2613095"/>
            <a:ext cx="4526278" cy="3369169"/>
          </a:xfrm>
          <a:prstGeom prst="rect">
            <a:avLst/>
          </a:prstGeom>
        </p:spPr>
      </p:pic>
      <p:graphicFrame>
        <p:nvGraphicFramePr>
          <p:cNvPr id="3078" name="TextBox 2">
            <a:extLst>
              <a:ext uri="{FF2B5EF4-FFF2-40B4-BE49-F238E27FC236}">
                <a16:creationId xmlns:a16="http://schemas.microsoft.com/office/drawing/2014/main" id="{545AEE29-A73A-8E7C-6252-838559143D3A}"/>
              </a:ext>
            </a:extLst>
          </p:cNvPr>
          <p:cNvGraphicFramePr/>
          <p:nvPr>
            <p:extLst>
              <p:ext uri="{D42A27DB-BD31-4B8C-83A1-F6EECF244321}">
                <p14:modId xmlns:p14="http://schemas.microsoft.com/office/powerpoint/2010/main" val="267730572"/>
              </p:ext>
            </p:extLst>
          </p:nvPr>
        </p:nvGraphicFramePr>
        <p:xfrm>
          <a:off x="905066" y="2286000"/>
          <a:ext cx="4754880" cy="40233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72461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BBE49EB-C7AF-445F-BAA9-C298EB64AD4A}"/>
              </a:ext>
            </a:extLst>
          </p:cNvPr>
          <p:cNvSpPr>
            <a:spLocks noGrp="1"/>
          </p:cNvSpPr>
          <p:nvPr>
            <p:ph type="title"/>
          </p:nvPr>
        </p:nvSpPr>
        <p:spPr>
          <a:xfrm>
            <a:off x="909801" y="785637"/>
            <a:ext cx="11026744" cy="1188410"/>
          </a:xfrm>
        </p:spPr>
        <p:txBody>
          <a:bodyPr>
            <a:normAutofit fontScale="90000"/>
          </a:bodyPr>
          <a:lstStyle/>
          <a:p>
            <a:r>
              <a:rPr lang="nb-NO"/>
              <a:t>GROWTH MINDSETT VIKTIG FOR PSYKOLOGISK TRYGGHET</a:t>
            </a:r>
          </a:p>
        </p:txBody>
      </p:sp>
      <p:pic>
        <p:nvPicPr>
          <p:cNvPr id="6" name="Media på Internett 5" title="Growth Mindset vs. Fixed Mindset">
            <a:hlinkClick r:id="" action="ppaction://media"/>
            <a:extLst>
              <a:ext uri="{FF2B5EF4-FFF2-40B4-BE49-F238E27FC236}">
                <a16:creationId xmlns:a16="http://schemas.microsoft.com/office/drawing/2014/main" id="{45AC5E33-BFDC-4E96-906E-F98128032F4E}"/>
              </a:ext>
            </a:extLst>
          </p:cNvPr>
          <p:cNvPicPr>
            <a:picLocks noRot="1" noChangeAspect="1"/>
          </p:cNvPicPr>
          <p:nvPr>
            <a:videoFile r:link="rId1"/>
          </p:nvPr>
        </p:nvPicPr>
        <p:blipFill>
          <a:blip r:embed="rId4"/>
          <a:stretch>
            <a:fillRect/>
          </a:stretch>
        </p:blipFill>
        <p:spPr>
          <a:xfrm>
            <a:off x="1783944" y="2140825"/>
            <a:ext cx="8172652" cy="4617549"/>
          </a:xfrm>
          <a:prstGeom prst="rect">
            <a:avLst/>
          </a:prstGeom>
        </p:spPr>
      </p:pic>
    </p:spTree>
    <p:extLst>
      <p:ext uri="{BB962C8B-B14F-4D97-AF65-F5344CB8AC3E}">
        <p14:creationId xmlns:p14="http://schemas.microsoft.com/office/powerpoint/2010/main" val="132733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154380429505C349A3824CD144CAC2F5" ma:contentTypeVersion="14" ma:contentTypeDescription="Opprett et nytt dokument." ma:contentTypeScope="" ma:versionID="1d4e2e6c156505e249fe9bfa6786d8d8">
  <xsd:schema xmlns:xsd="http://www.w3.org/2001/XMLSchema" xmlns:xs="http://www.w3.org/2001/XMLSchema" xmlns:p="http://schemas.microsoft.com/office/2006/metadata/properties" xmlns:ns3="931e67d8-54f8-4b02-b35f-113bc56ca346" xmlns:ns4="2fe967c2-8f51-4b0b-8546-2ec26e895352" targetNamespace="http://schemas.microsoft.com/office/2006/metadata/properties" ma:root="true" ma:fieldsID="08cd792fb0a5729e69fccebde8407bdb" ns3:_="" ns4:_="">
    <xsd:import namespace="931e67d8-54f8-4b02-b35f-113bc56ca346"/>
    <xsd:import namespace="2fe967c2-8f51-4b0b-8546-2ec26e89535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1e67d8-54f8-4b02-b35f-113bc56ca3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fe967c2-8f51-4b0b-8546-2ec26e895352"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SharingHintHash" ma:index="12" nillable="true" ma:displayName="Hash for deling av tips"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EC86C3E-60A5-4676-AE6C-88C99159521F}">
  <ds:schemaRefs>
    <ds:schemaRef ds:uri="http://purl.org/dc/terms/"/>
    <ds:schemaRef ds:uri="http://schemas.openxmlformats.org/package/2006/metadata/core-properties"/>
    <ds:schemaRef ds:uri="2fe967c2-8f51-4b0b-8546-2ec26e895352"/>
    <ds:schemaRef ds:uri="http://schemas.microsoft.com/office/2006/documentManagement/types"/>
    <ds:schemaRef ds:uri="http://schemas.microsoft.com/office/infopath/2007/PartnerControls"/>
    <ds:schemaRef ds:uri="931e67d8-54f8-4b02-b35f-113bc56ca346"/>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D1408B8C-338B-4072-A107-8EDA0CE4A4FC}">
  <ds:schemaRefs>
    <ds:schemaRef ds:uri="2fe967c2-8f51-4b0b-8546-2ec26e895352"/>
    <ds:schemaRef ds:uri="931e67d8-54f8-4b02-b35f-113bc56ca34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3BE7ADC-F3CC-4ECD-BE03-4FC33C9539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392</TotalTime>
  <Words>1632</Words>
  <Application>Microsoft Office PowerPoint</Application>
  <PresentationFormat>Widescreen</PresentationFormat>
  <Paragraphs>99</Paragraphs>
  <Slides>18</Slides>
  <Notes>11</Notes>
  <HiddenSlides>0</HiddenSlides>
  <MMClips>2</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18</vt:i4>
      </vt:variant>
    </vt:vector>
  </HeadingPairs>
  <TitlesOfParts>
    <vt:vector size="26" baseType="lpstr">
      <vt:lpstr>Calibri</vt:lpstr>
      <vt:lpstr>Source Sans Pro</vt:lpstr>
      <vt:lpstr>Trebuchet MS</vt:lpstr>
      <vt:lpstr>Tw Cen MT</vt:lpstr>
      <vt:lpstr>Tw Cen MT Condensed</vt:lpstr>
      <vt:lpstr>Wingdings</vt:lpstr>
      <vt:lpstr>Wingdings 3</vt:lpstr>
      <vt:lpstr>Integral</vt:lpstr>
      <vt:lpstr>Psykologisk trygghet</vt:lpstr>
      <vt:lpstr>Forberedelser FØR samling</vt:lpstr>
      <vt:lpstr>Agenda-PSYKOLOGISK TRYGGHET </vt:lpstr>
      <vt:lpstr>1. Hvilke forventninger har du til dagen?  </vt:lpstr>
      <vt:lpstr>ORDSKY: Forventninger </vt:lpstr>
      <vt:lpstr>Psykologisk trygghet</vt:lpstr>
      <vt:lpstr>HVORFOR ØNSKER VI PSYKOLOGISK TRYGGHET?</vt:lpstr>
      <vt:lpstr>HVA PSYKOLOGISK TRYGGHET IKKE ER...</vt:lpstr>
      <vt:lpstr>GROWTH MINDSETT VIKTIG FOR PSYKOLOGISK TRYGGHET</vt:lpstr>
      <vt:lpstr>PowerPoint-presentasjon</vt:lpstr>
      <vt:lpstr>Psykologisk trygghet krever ofte mot. Derfor kan hver og én av oss gå foran som et godt eksempel.</vt:lpstr>
      <vt:lpstr>Hva kan hver og en av oss gjøre?</vt:lpstr>
      <vt:lpstr>GRUPPEOPPGAVE PSYKOLOGISK TRYGGHET (del 1)? </vt:lpstr>
      <vt:lpstr>GRUPPEOPPGAVE PSYKOLOGISK TRYGGHET (del 2)? </vt:lpstr>
      <vt:lpstr>GRUPPEOPPGAVE PSYKOLOGISK TRYGGHET (del 3) </vt:lpstr>
      <vt:lpstr>GRUPPEOPPGAVE PSYKOLOGISK TRYGGHET (del 4)</vt:lpstr>
      <vt:lpstr>OPPSUMMERING OG VEIEN VIDERE</vt:lpstr>
      <vt:lpstr>INNFRIDDE VI FORVENTNINGENE?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HR-strategi</dc:title>
  <dc:creator>Kine Lundhagen Hesselroth</dc:creator>
  <cp:lastModifiedBy>Elin Thoresen</cp:lastModifiedBy>
  <cp:revision>165</cp:revision>
  <dcterms:created xsi:type="dcterms:W3CDTF">2021-10-08T06:12:06Z</dcterms:created>
  <dcterms:modified xsi:type="dcterms:W3CDTF">2023-03-23T09:44:20Z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0x010100154380429505C349A3824CD144CAC2F5</vt:lpwstr>
  </property>
</Properties>
</file>