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59" r:id="rId6"/>
    <p:sldId id="260" r:id="rId7"/>
    <p:sldId id="261" r:id="rId8"/>
    <p:sldId id="262" r:id="rId9"/>
    <p:sldId id="263" r:id="rId10"/>
    <p:sldId id="264" r:id="rId11"/>
    <p:sldId id="265" r:id="rId12"/>
    <p:sldId id="266" r:id="rId13"/>
    <p:sldId id="257" r:id="rId14"/>
    <p:sldId id="267" r:id="rId15"/>
    <p:sldId id="268" r:id="rId16"/>
    <p:sldId id="269" r:id="rId17"/>
  </p:sldIdLst>
  <p:sldSz cx="12188825"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18EF1-FB97-4A58-87CA-FB6088486C85}" v="8" dt="2024-03-13T20:29:37.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p:cViewPr varScale="1">
        <p:scale>
          <a:sx n="128" d="100"/>
          <a:sy n="128" d="100"/>
        </p:scale>
        <p:origin x="480" y="176"/>
      </p:cViewPr>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je Nathalie Olsen" userId="S::tonjeno@uio.no::9ad3c765-962f-48ef-b036-6e8eb937b3ad" providerId="AD" clId="Web-{E5718EF1-FB97-4A58-87CA-FB6088486C85}"/>
    <pc:docChg chg="modSld">
      <pc:chgData name="Tonje Nathalie Olsen" userId="S::tonjeno@uio.no::9ad3c765-962f-48ef-b036-6e8eb937b3ad" providerId="AD" clId="Web-{E5718EF1-FB97-4A58-87CA-FB6088486C85}" dt="2024-03-13T20:29:37.210" v="4" actId="20577"/>
      <pc:docMkLst>
        <pc:docMk/>
      </pc:docMkLst>
      <pc:sldChg chg="modSp">
        <pc:chgData name="Tonje Nathalie Olsen" userId="S::tonjeno@uio.no::9ad3c765-962f-48ef-b036-6e8eb937b3ad" providerId="AD" clId="Web-{E5718EF1-FB97-4A58-87CA-FB6088486C85}" dt="2024-03-13T20:29:37.210" v="4" actId="20577"/>
        <pc:sldMkLst>
          <pc:docMk/>
          <pc:sldMk cId="0" sldId="258"/>
        </pc:sldMkLst>
        <pc:spChg chg="mod">
          <ac:chgData name="Tonje Nathalie Olsen" userId="S::tonjeno@uio.no::9ad3c765-962f-48ef-b036-6e8eb937b3ad" providerId="AD" clId="Web-{E5718EF1-FB97-4A58-87CA-FB6088486C85}" dt="2024-03-13T20:29:37.210" v="4" actId="20577"/>
          <ac:spMkLst>
            <pc:docMk/>
            <pc:sldMk cId="0"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9323A-1C16-42BB-82B5-716CCFAB0B0E}" type="datetimeFigureOut">
              <a:t>13.03.2024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69E61-E2EC-449E-87ED-AE887DE1283E}" type="slidenum">
              <a:t>‹#›</a:t>
            </a:fld>
            <a:endParaRPr lang="nb-NO"/>
          </a:p>
        </p:txBody>
      </p:sp>
    </p:spTree>
    <p:extLst>
      <p:ext uri="{BB962C8B-B14F-4D97-AF65-F5344CB8AC3E}">
        <p14:creationId xmlns:p14="http://schemas.microsoft.com/office/powerpoint/2010/main" val="204514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On this slide, you can find an overview of the different levels of measures that are screened in the work environment survey. More detailed information about what has been measured within the different levels will be presented on the following slides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0" u="none">
                <a:solidFill>
                  <a:srgbClr val="000000"/>
                </a:solidFill>
                <a:latin typeface="Arial Narrow"/>
              </a:rPr>
              <a:t>Participation and flow of information
</a:t>
            </a:r>
            <a:r>
              <a:rPr sz="1200" b="0" i="0" u="none">
                <a:solidFill>
                  <a:srgbClr val="000000"/>
                </a:solidFill>
                <a:latin typeface="Arial Narrow"/>
              </a:rPr>
              <a:t>    1:Participation and involvement
    2:Internal flow of information
</a:t>
            </a:r>
            <a:r>
              <a:rPr sz="1200" b="1" i="0" u="none">
                <a:solidFill>
                  <a:srgbClr val="000000"/>
                </a:solidFill>
                <a:latin typeface="Arial Narrow"/>
              </a:rPr>
              <a:t>Interaction and support
</a:t>
            </a:r>
            <a:r>
              <a:rPr sz="1200" b="0" i="0" u="none">
                <a:solidFill>
                  <a:srgbClr val="000000"/>
                </a:solidFill>
                <a:latin typeface="Arial Narrow"/>
              </a:rPr>
              <a:t>    3:Support to do the job
    4:Cross-interaction
</a:t>
            </a:r>
            <a:r>
              <a:rPr sz="1200" b="1" i="0" u="none">
                <a:solidFill>
                  <a:srgbClr val="000000"/>
                </a:solidFill>
                <a:latin typeface="Arial Narrow"/>
              </a:rPr>
              <a:t>Our work climate
</a:t>
            </a:r>
            <a:r>
              <a:rPr sz="1200" b="0" i="0" u="none">
                <a:solidFill>
                  <a:srgbClr val="000000"/>
                </a:solidFill>
                <a:latin typeface="Arial Narrow"/>
              </a:rPr>
              <a:t>    5:Innovation climate
    6:Mastery climate
    7:Climate for conflict management
    8:Conflict climate (R)*
</a:t>
            </a:r>
            <a:r>
              <a:rPr sz="1200" b="1" i="0" u="none">
                <a:solidFill>
                  <a:srgbClr val="000000"/>
                </a:solidFill>
                <a:latin typeface="Arial Narrow"/>
              </a:rPr>
              <a:t>Management at our unit
</a:t>
            </a:r>
            <a:r>
              <a:rPr sz="1200" b="0" i="0" u="none">
                <a:solidFill>
                  <a:srgbClr val="000000"/>
                </a:solidFill>
                <a:latin typeface="Arial Narrow"/>
              </a:rPr>
              <a:t>    9:Management recognition
    10:Acceptance and appreciation
    11:Divergent expectations (R)*
</a:t>
            </a:r>
            <a:r>
              <a:rPr sz="1200" b="1" i="0" u="none">
                <a:solidFill>
                  <a:srgbClr val="000000"/>
                </a:solidFill>
                <a:latin typeface="Arial Narrow"/>
              </a:rPr>
              <a:t>Us and our colleagues
</a:t>
            </a:r>
            <a:r>
              <a:rPr sz="1200" b="0" i="0" u="none">
                <a:solidFill>
                  <a:srgbClr val="000000"/>
                </a:solidFill>
                <a:latin typeface="Arial Narrow"/>
              </a:rPr>
              <a:t>    12:Collegial community
    13:Acceptance and appreciation
    14:Divergent expectations (R)*
</a:t>
            </a:r>
            <a:r>
              <a:rPr sz="1200" b="1" i="0" u="none">
                <a:solidFill>
                  <a:srgbClr val="000000"/>
                </a:solidFill>
                <a:latin typeface="Arial Narrow"/>
              </a:rPr>
              <a:t>Us and our work
</a:t>
            </a:r>
            <a:r>
              <a:rPr sz="1200" b="0" i="0" u="none">
                <a:solidFill>
                  <a:srgbClr val="000000"/>
                </a:solidFill>
                <a:latin typeface="Arial Narrow"/>
              </a:rPr>
              <a:t>    15:Job autonomy
    16:Clear expectations
    17:Overload (R)*
</a:t>
            </a:r>
            <a:r>
              <a:rPr sz="1200" b="1" i="0" u="none">
                <a:solidFill>
                  <a:srgbClr val="000000"/>
                </a:solidFill>
                <a:latin typeface="Arial Narrow"/>
              </a:rPr>
              <a:t>Our job in everyday life
</a:t>
            </a:r>
            <a:r>
              <a:rPr sz="1200" b="0" i="0" u="none">
                <a:solidFill>
                  <a:srgbClr val="000000"/>
                </a:solidFill>
                <a:latin typeface="Arial Narrow"/>
              </a:rPr>
              <a:t>    18:Meaning and motivation in work
    19:Commitment to the workplace
    20:Work-home conflict (R)*
    21:Stagnation at work (R)*
    22:Employment insecurity (R)*
    23:Turnover intention (R)*
</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0" u="none">
                <a:solidFill>
                  <a:srgbClr val="000000"/>
                </a:solidFill>
                <a:latin typeface="Arial Narrow"/>
              </a:rPr>
              <a:t>Participation and flow of information
</a:t>
            </a:r>
            <a:r>
              <a:rPr sz="1200" b="0" i="0" u="none">
                <a:solidFill>
                  <a:srgbClr val="000000"/>
                </a:solidFill>
                <a:latin typeface="Arial Narrow"/>
              </a:rPr>
              <a:t>    1:Participation and involvement
    2:Internal flow of information
</a:t>
            </a:r>
            <a:r>
              <a:rPr sz="1200" b="1" i="0" u="none">
                <a:solidFill>
                  <a:srgbClr val="000000"/>
                </a:solidFill>
                <a:latin typeface="Arial Narrow"/>
              </a:rPr>
              <a:t>Interaction and support
</a:t>
            </a:r>
            <a:r>
              <a:rPr sz="1200" b="0" i="0" u="none">
                <a:solidFill>
                  <a:srgbClr val="000000"/>
                </a:solidFill>
                <a:latin typeface="Arial Narrow"/>
              </a:rPr>
              <a:t>    3:Support to do the job
    4:Cross-interaction
</a:t>
            </a:r>
            <a:r>
              <a:rPr sz="1200" b="1" i="0" u="none">
                <a:solidFill>
                  <a:srgbClr val="000000"/>
                </a:solidFill>
                <a:latin typeface="Arial Narrow"/>
              </a:rPr>
              <a:t>Our work climate
</a:t>
            </a:r>
            <a:r>
              <a:rPr sz="1200" b="0" i="0" u="none">
                <a:solidFill>
                  <a:srgbClr val="000000"/>
                </a:solidFill>
                <a:latin typeface="Arial Narrow"/>
              </a:rPr>
              <a:t>    5:Innovation climate
    6:Mastery climate
    7:Climate for conflict management
    8:Conflict climate (R)*
</a:t>
            </a:r>
            <a:r>
              <a:rPr sz="1200" b="1" i="0" u="none">
                <a:solidFill>
                  <a:srgbClr val="000000"/>
                </a:solidFill>
                <a:latin typeface="Arial Narrow"/>
              </a:rPr>
              <a:t>Management at our unit
</a:t>
            </a:r>
            <a:r>
              <a:rPr sz="1200" b="0" i="0" u="none">
                <a:solidFill>
                  <a:srgbClr val="000000"/>
                </a:solidFill>
                <a:latin typeface="Arial Narrow"/>
              </a:rPr>
              <a:t>    9:Management recognition
    10:Acceptance and appreciation
    11:Divergent expectations (R)*
</a:t>
            </a:r>
            <a:r>
              <a:rPr sz="1200" b="1" i="0" u="none">
                <a:solidFill>
                  <a:srgbClr val="000000"/>
                </a:solidFill>
                <a:latin typeface="Arial Narrow"/>
              </a:rPr>
              <a:t>Us and our colleagues
</a:t>
            </a:r>
            <a:r>
              <a:rPr sz="1200" b="0" i="0" u="none">
                <a:solidFill>
                  <a:srgbClr val="000000"/>
                </a:solidFill>
                <a:latin typeface="Arial Narrow"/>
              </a:rPr>
              <a:t>    12:Collegial community
    13:Acceptance and appreciation
    14:Divergent expectations (R)*
</a:t>
            </a:r>
            <a:r>
              <a:rPr sz="1200" b="1" i="0" u="none">
                <a:solidFill>
                  <a:srgbClr val="000000"/>
                </a:solidFill>
                <a:latin typeface="Arial Narrow"/>
              </a:rPr>
              <a:t>Us and our work
</a:t>
            </a:r>
            <a:r>
              <a:rPr sz="1200" b="0" i="0" u="none">
                <a:solidFill>
                  <a:srgbClr val="000000"/>
                </a:solidFill>
                <a:latin typeface="Arial Narrow"/>
              </a:rPr>
              <a:t>    15:Job autonomy
    16:Clear expectations
    17:Overload (R)*
</a:t>
            </a:r>
            <a:r>
              <a:rPr sz="1200" b="1" i="0" u="none">
                <a:solidFill>
                  <a:srgbClr val="000000"/>
                </a:solidFill>
                <a:latin typeface="Arial Narrow"/>
              </a:rPr>
              <a:t>Our job in everyday life
</a:t>
            </a:r>
            <a:r>
              <a:rPr sz="1200" b="0" i="0" u="none">
                <a:solidFill>
                  <a:srgbClr val="000000"/>
                </a:solidFill>
                <a:latin typeface="Arial Narrow"/>
              </a:rPr>
              <a:t>    18:Meaning and motivation in work
    19:Commitment to the workplace
    20:Work-home conflict (R)*
    21:Stagnation at work (R)*
    22:Employment insecurity (R)*
    23:Turnover intention (R)*
</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0" u="sng">
                <a:solidFill>
                  <a:srgbClr val="000000"/>
                </a:solidFill>
                <a:latin typeface="Arial Narrow"/>
              </a:rPr>
              <a:t>More information about the variables:
</a:t>
            </a:r>
            <a:r>
              <a:rPr sz="1200" b="1" i="0" u="none">
                <a:solidFill>
                  <a:srgbClr val="000000"/>
                </a:solidFill>
                <a:latin typeface="Arial Narrow"/>
              </a:rPr>
              <a:t>Accessible information on decisions
</a:t>
            </a:r>
            <a:r>
              <a:rPr sz="1200" b="0" i="0" u="none">
                <a:solidFill>
                  <a:srgbClr val="000000"/>
                </a:solidFill>
                <a:latin typeface="Arial Narrow"/>
              </a:rPr>
              <a:t>    At my unit, it is easy to stay informed about important decisions concerning my work: 3.8(0.9)</a:t>
            </a:r>
            <a:r>
              <a:rPr sz="1200" b="0" i="1" u="none">
                <a:solidFill>
                  <a:srgbClr val="000000"/>
                </a:solidFill>
                <a:latin typeface="Arial Narrow"/>
              </a:rPr>
              <a:t> 1: Very rarely - 5: Very often
</a:t>
            </a:r>
            <a:r>
              <a:rPr sz="1200" b="1" i="0" u="none">
                <a:solidFill>
                  <a:srgbClr val="000000"/>
                </a:solidFill>
                <a:latin typeface="Arial Narrow"/>
              </a:rPr>
              <a:t>We keep ourselves informed about decisions
</a:t>
            </a:r>
            <a:r>
              <a:rPr sz="1200" b="0" i="0" u="none">
                <a:solidFill>
                  <a:srgbClr val="000000"/>
                </a:solidFill>
                <a:latin typeface="Arial Narrow"/>
              </a:rPr>
              <a:t>    I try to keep informed about important decisions concerning my work: 3.8(0.9)</a:t>
            </a:r>
            <a:r>
              <a:rPr sz="1200" b="0" i="1" u="none">
                <a:solidFill>
                  <a:srgbClr val="000000"/>
                </a:solidFill>
                <a:latin typeface="Arial Narrow"/>
              </a:rPr>
              <a:t> 1: Very rarely - 5: Very often
</a:t>
            </a:r>
            <a:r>
              <a:rPr sz="1200" b="1" i="0" u="none">
                <a:solidFill>
                  <a:srgbClr val="000000"/>
                </a:solidFill>
                <a:latin typeface="Arial Narrow"/>
              </a:rPr>
              <a:t>Effective participation arenas
</a:t>
            </a:r>
            <a:r>
              <a:rPr sz="1200" b="0" i="0" u="none">
                <a:solidFill>
                  <a:srgbClr val="000000"/>
                </a:solidFill>
                <a:latin typeface="Arial Narrow"/>
              </a:rPr>
              <a:t>    At my unit we have functional arenas in which we can participate regarding decisions that affects work: 2.8(1.2)</a:t>
            </a:r>
            <a:r>
              <a:rPr sz="1200" b="0" i="1" u="none">
                <a:solidFill>
                  <a:srgbClr val="000000"/>
                </a:solidFill>
                <a:latin typeface="Arial Narrow"/>
              </a:rPr>
              <a:t> 1: Strongly disagree - 5: Strongly agree
</a:t>
            </a:r>
            <a:r>
              <a:rPr sz="1200" b="1" i="0" u="none">
                <a:solidFill>
                  <a:srgbClr val="000000"/>
                </a:solidFill>
                <a:latin typeface="Arial Narrow"/>
              </a:rPr>
              <a:t>Participation and involvement: 2.7(1.0), is a scale variable calculated from:
</a:t>
            </a:r>
            <a:r>
              <a:rPr sz="1200" b="0" i="0" u="none">
                <a:solidFill>
                  <a:srgbClr val="000000"/>
                </a:solidFill>
                <a:latin typeface="Arial Narrow"/>
              </a:rPr>
              <a:t>    At my unit we are encouraged to participate when important decisions are being made: 2.7(1.1)</a:t>
            </a:r>
            <a:r>
              <a:rPr sz="1200" b="0" i="1" u="none">
                <a:solidFill>
                  <a:srgbClr val="000000"/>
                </a:solidFill>
                <a:latin typeface="Arial Narrow"/>
              </a:rPr>
              <a:t> 1: Strongly disagree - 5: Strongly agree
</a:t>
            </a:r>
            <a:r>
              <a:rPr sz="1200" b="0" i="0" u="none">
                <a:solidFill>
                  <a:srgbClr val="000000"/>
                </a:solidFill>
                <a:latin typeface="Arial Narrow"/>
              </a:rPr>
              <a:t>    At my unit we are encouraged to express our views on planned decisions that affect our work: 2.8(1.2)</a:t>
            </a:r>
            <a:r>
              <a:rPr sz="1200" b="0" i="1" u="none">
                <a:solidFill>
                  <a:srgbClr val="000000"/>
                </a:solidFill>
                <a:latin typeface="Arial Narrow"/>
              </a:rPr>
              <a:t> 1: Strongly disagree - 5: Strongly agree
</a:t>
            </a:r>
            <a:r>
              <a:rPr sz="1200" b="0" i="0" u="none">
                <a:solidFill>
                  <a:srgbClr val="000000"/>
                </a:solidFill>
                <a:latin typeface="Arial Narrow"/>
              </a:rPr>
              <a:t>    At my unit only the management is involved in important decisions (R)*: 2.6(1.0)</a:t>
            </a:r>
            <a:r>
              <a:rPr sz="1200" b="0" i="1" u="none">
                <a:solidFill>
                  <a:srgbClr val="000000"/>
                </a:solidFill>
                <a:latin typeface="Arial Narrow"/>
              </a:rPr>
              <a:t> 1: Strongly disagree - 5: Strongly agree
</a:t>
            </a:r>
            <a:r>
              <a:rPr sz="1200" b="1" i="0" u="none">
                <a:solidFill>
                  <a:srgbClr val="000000"/>
                </a:solidFill>
                <a:latin typeface="Arial Narrow"/>
              </a:rPr>
              <a:t>Internal flow of information: 3.8(1.1), is a scale variable calculated from:
</a:t>
            </a:r>
            <a:r>
              <a:rPr sz="1200" b="0" i="0" u="none">
                <a:solidFill>
                  <a:srgbClr val="000000"/>
                </a:solidFill>
                <a:latin typeface="Arial Narrow"/>
              </a:rPr>
              <a:t>    At my unit it is easy to find the information I need to do my job: 4.0(1.0)</a:t>
            </a:r>
            <a:r>
              <a:rPr sz="1200" b="0" i="1" u="none">
                <a:solidFill>
                  <a:srgbClr val="000000"/>
                </a:solidFill>
                <a:latin typeface="Arial Narrow"/>
              </a:rPr>
              <a:t> 1: Strongly disagree - 5: Strongly agree
</a:t>
            </a:r>
            <a:r>
              <a:rPr sz="1200" b="0" i="0" u="none">
                <a:solidFill>
                  <a:srgbClr val="000000"/>
                </a:solidFill>
                <a:latin typeface="Arial Narrow"/>
              </a:rPr>
              <a:t>    At my unit we have good procedures for internal information flow: 3.3(1.3)</a:t>
            </a:r>
            <a:r>
              <a:rPr sz="1200" b="0" i="1" u="none">
                <a:solidFill>
                  <a:srgbClr val="000000"/>
                </a:solidFill>
                <a:latin typeface="Arial Narrow"/>
              </a:rPr>
              <a:t> 1: Strongly disagree - 5: Strongly agree
</a:t>
            </a:r>
            <a:r>
              <a:rPr sz="1200" b="0" i="0" u="none">
                <a:solidFill>
                  <a:srgbClr val="000000"/>
                </a:solidFill>
                <a:latin typeface="Arial Narrow"/>
              </a:rPr>
              <a:t>    At my unit there is room to communicate what I need to do my job: 4.1(1.1)</a:t>
            </a:r>
            <a:r>
              <a:rPr sz="1200" b="0" i="1" u="none">
                <a:solidFill>
                  <a:srgbClr val="000000"/>
                </a:solidFill>
                <a:latin typeface="Arial Narrow"/>
              </a:rPr>
              <a:t> 1: Strongly disagree - 5: Strongly agree
</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1" u="none">
                <a:solidFill>
                  <a:srgbClr val="000000"/>
                </a:solidFill>
                <a:latin typeface="Arial Narrow"/>
              </a:rPr>
              <a:t>* These questions were originally negatively formulated, here they are reversed so that a higher score represents a positive outcome.
</a:t>
            </a:r>
            <a:r>
              <a:rPr sz="1200" b="1" i="0" u="sng">
                <a:solidFill>
                  <a:srgbClr val="000000"/>
                </a:solidFill>
                <a:latin typeface="Arial Narrow"/>
              </a:rPr>
              <a:t>More information about the variables:
</a:t>
            </a:r>
            <a:r>
              <a:rPr sz="1200" b="1" i="0" u="none">
                <a:solidFill>
                  <a:srgbClr val="000000"/>
                </a:solidFill>
                <a:latin typeface="Arial Narrow"/>
              </a:rPr>
              <a:t>Know where to go to access what we need
</a:t>
            </a:r>
            <a:r>
              <a:rPr sz="1200" b="0" i="0" u="none">
                <a:solidFill>
                  <a:srgbClr val="000000"/>
                </a:solidFill>
                <a:latin typeface="Arial Narrow"/>
              </a:rPr>
              <a:t>    In my everyday working life I know where to go to get access to what I need: 4.1(1.0)</a:t>
            </a:r>
            <a:r>
              <a:rPr sz="1200" b="0" i="1" u="none">
                <a:solidFill>
                  <a:srgbClr val="000000"/>
                </a:solidFill>
                <a:latin typeface="Arial Narrow"/>
              </a:rPr>
              <a:t> 1: Very rarely - 5: Very often
</a:t>
            </a:r>
            <a:r>
              <a:rPr sz="1200" b="1" i="0" u="none">
                <a:solidFill>
                  <a:srgbClr val="000000"/>
                </a:solidFill>
                <a:latin typeface="Arial Narrow"/>
              </a:rPr>
              <a:t>We have access to what we need
</a:t>
            </a:r>
            <a:r>
              <a:rPr sz="1200" b="0" i="0" u="none">
                <a:solidFill>
                  <a:srgbClr val="000000"/>
                </a:solidFill>
                <a:latin typeface="Arial Narrow"/>
              </a:rPr>
              <a:t>    In my everyday working life I have access to what I need: 4.1(1.2)</a:t>
            </a:r>
            <a:r>
              <a:rPr sz="1200" b="0" i="1" u="none">
                <a:solidFill>
                  <a:srgbClr val="000000"/>
                </a:solidFill>
                <a:latin typeface="Arial Narrow"/>
              </a:rPr>
              <a:t> 1: Very rarely - 5: Very often
</a:t>
            </a:r>
            <a:r>
              <a:rPr sz="1200" b="1" i="0" u="none">
                <a:solidFill>
                  <a:srgbClr val="000000"/>
                </a:solidFill>
                <a:latin typeface="Arial Narrow"/>
              </a:rPr>
              <a:t>Language is a barrier to the work (R)*
</a:t>
            </a:r>
            <a:r>
              <a:rPr sz="1200" b="0" i="0" u="none">
                <a:solidFill>
                  <a:srgbClr val="000000"/>
                </a:solidFill>
                <a:latin typeface="Arial Narrow"/>
              </a:rPr>
              <a:t>    At my unit, language is a barrier in the planning and execution of work (R)*: 4.4(1.0)</a:t>
            </a:r>
            <a:r>
              <a:rPr sz="1200" b="0" i="1" u="none">
                <a:solidFill>
                  <a:srgbClr val="000000"/>
                </a:solidFill>
                <a:latin typeface="Arial Narrow"/>
              </a:rPr>
              <a:t> 1: Strongly disagree - 5: Strongly agree
</a:t>
            </a:r>
            <a:r>
              <a:rPr sz="1200" b="1" i="0" u="none">
                <a:solidFill>
                  <a:srgbClr val="000000"/>
                </a:solidFill>
                <a:latin typeface="Arial Narrow"/>
              </a:rPr>
              <a:t>Remote work affects the work environment negatively (R)*
</a:t>
            </a:r>
            <a:r>
              <a:rPr sz="1200" b="0" i="0" u="none">
                <a:solidFill>
                  <a:srgbClr val="000000"/>
                </a:solidFill>
                <a:latin typeface="Arial Narrow"/>
              </a:rPr>
              <a:t>    Working from home negatively affects the work environment at my unit (R)*: 3.5(1.4)</a:t>
            </a:r>
            <a:r>
              <a:rPr sz="1200" b="0" i="1" u="none">
                <a:solidFill>
                  <a:srgbClr val="000000"/>
                </a:solidFill>
                <a:latin typeface="Arial Narrow"/>
              </a:rPr>
              <a:t> 1: Strongly disagree - 5: Strongly agree
</a:t>
            </a:r>
            <a:r>
              <a:rPr sz="1200" b="1" i="0" u="none">
                <a:solidFill>
                  <a:srgbClr val="000000"/>
                </a:solidFill>
                <a:latin typeface="Arial Narrow"/>
              </a:rPr>
              <a:t>Support to do the job: 4.2(0.8), is a scale variable calculated from:
</a:t>
            </a:r>
            <a:r>
              <a:rPr sz="1200" b="0" i="0" u="none">
                <a:solidFill>
                  <a:srgbClr val="000000"/>
                </a:solidFill>
                <a:latin typeface="Arial Narrow"/>
              </a:rPr>
              <a:t>    In my everyday working life I receive the administrative support I need: 4.1(0.9)</a:t>
            </a:r>
            <a:r>
              <a:rPr sz="1200" b="0" i="1" u="none">
                <a:solidFill>
                  <a:srgbClr val="000000"/>
                </a:solidFill>
                <a:latin typeface="Arial Narrow"/>
              </a:rPr>
              <a:t> 1: Very rarely - 5: Very often
</a:t>
            </a:r>
            <a:r>
              <a:rPr sz="1200" b="0" i="0" u="none">
                <a:solidFill>
                  <a:srgbClr val="000000"/>
                </a:solidFill>
                <a:latin typeface="Arial Narrow"/>
              </a:rPr>
              <a:t>    In my everyday working life I receive the technical support I need: 4.2(0.9)</a:t>
            </a:r>
            <a:r>
              <a:rPr sz="1200" b="0" i="1" u="none">
                <a:solidFill>
                  <a:srgbClr val="000000"/>
                </a:solidFill>
                <a:latin typeface="Arial Narrow"/>
              </a:rPr>
              <a:t> 1: Very rarely - 5: Very often
</a:t>
            </a:r>
            <a:r>
              <a:rPr sz="1200" b="1" i="0" u="none">
                <a:solidFill>
                  <a:srgbClr val="000000"/>
                </a:solidFill>
                <a:latin typeface="Arial Narrow"/>
              </a:rPr>
              <a:t>Cross-interaction: 4.0(0.9), is a scale variable calculated from:
</a:t>
            </a:r>
            <a:r>
              <a:rPr sz="1200" b="0" i="0" u="none">
                <a:solidFill>
                  <a:srgbClr val="000000"/>
                </a:solidFill>
                <a:latin typeface="Arial Narrow"/>
              </a:rPr>
              <a:t>    The interaction between UN and AD works well at our unit: 3.8(1.1)</a:t>
            </a:r>
            <a:r>
              <a:rPr sz="1200" b="0" i="1" u="none">
                <a:solidFill>
                  <a:srgbClr val="000000"/>
                </a:solidFill>
                <a:latin typeface="Arial Narrow"/>
              </a:rPr>
              <a:t> 1: Strongly disagree - 5: Strongly agree
</a:t>
            </a:r>
            <a:r>
              <a:rPr sz="1200" b="0" i="0" u="none">
                <a:solidFill>
                  <a:srgbClr val="000000"/>
                </a:solidFill>
                <a:latin typeface="Arial Narrow"/>
              </a:rPr>
              <a:t>    The interaction between UN and ST works well at our unit: 4.2(0.9)</a:t>
            </a:r>
            <a:r>
              <a:rPr sz="1200" b="0" i="1" u="none">
                <a:solidFill>
                  <a:srgbClr val="000000"/>
                </a:solidFill>
                <a:latin typeface="Arial Narrow"/>
              </a:rPr>
              <a:t> 1: Strongly disagree - 5: Strongly agree
</a:t>
            </a:r>
            <a:r>
              <a:rPr sz="1200" b="0" i="0" u="none">
                <a:solidFill>
                  <a:srgbClr val="000000"/>
                </a:solidFill>
                <a:latin typeface="Arial Narrow"/>
              </a:rPr>
              <a:t>    The interaction between AD and ST works well at our unit: 4.2(1.0)</a:t>
            </a:r>
            <a:r>
              <a:rPr sz="1200" b="0" i="1" u="none">
                <a:solidFill>
                  <a:srgbClr val="000000"/>
                </a:solidFill>
                <a:latin typeface="Arial Narrow"/>
              </a:rPr>
              <a:t> 1: Strongly disagree - 5: Strongly agree
</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1" u="none">
                <a:solidFill>
                  <a:srgbClr val="000000"/>
                </a:solidFill>
                <a:latin typeface="Arial Narrow"/>
              </a:rPr>
              <a:t>* These questions were originally negatively formulated, here they are reversed so that a higher score represents a positive outcome.
</a:t>
            </a:r>
            <a:r>
              <a:rPr sz="1200" b="1" i="0" u="sng">
                <a:solidFill>
                  <a:srgbClr val="000000"/>
                </a:solidFill>
                <a:latin typeface="Arial Narrow"/>
              </a:rPr>
              <a:t>More information about the variables:
</a:t>
            </a:r>
            <a:r>
              <a:rPr sz="1200" b="1" i="0" u="none">
                <a:solidFill>
                  <a:srgbClr val="000000"/>
                </a:solidFill>
                <a:latin typeface="Arial Narrow"/>
              </a:rPr>
              <a:t>Opportunity for professional development
</a:t>
            </a:r>
            <a:r>
              <a:rPr sz="1200" b="0" i="0" u="none">
                <a:solidFill>
                  <a:srgbClr val="000000"/>
                </a:solidFill>
                <a:latin typeface="Arial Narrow"/>
              </a:rPr>
              <a:t>    At my unit I have good opportunities to develop professionally in my job: 3.7(1.3)</a:t>
            </a:r>
            <a:r>
              <a:rPr sz="1200" b="0" i="1" u="none">
                <a:solidFill>
                  <a:srgbClr val="000000"/>
                </a:solidFill>
                <a:latin typeface="Arial Narrow"/>
              </a:rPr>
              <a:t> 1: Strongly disagree - 5: Strongly agree
</a:t>
            </a:r>
            <a:r>
              <a:rPr sz="1200" b="1" i="0" u="none">
                <a:solidFill>
                  <a:srgbClr val="000000"/>
                </a:solidFill>
                <a:latin typeface="Arial Narrow"/>
              </a:rPr>
              <a:t>Utilisation of knowledge and skills
</a:t>
            </a:r>
            <a:r>
              <a:rPr sz="1200" b="0" i="0" u="none">
                <a:solidFill>
                  <a:srgbClr val="000000"/>
                </a:solidFill>
                <a:latin typeface="Arial Narrow"/>
              </a:rPr>
              <a:t>    At my unit I get to use my knowledge and skills at work: 4.3(0.8)</a:t>
            </a:r>
            <a:r>
              <a:rPr sz="1200" b="0" i="1" u="none">
                <a:solidFill>
                  <a:srgbClr val="000000"/>
                </a:solidFill>
                <a:latin typeface="Arial Narrow"/>
              </a:rPr>
              <a:t> 1: Strongly disagree - 5: Strongly agree
</a:t>
            </a:r>
            <a:r>
              <a:rPr sz="1200" b="1" i="0" u="none">
                <a:solidFill>
                  <a:srgbClr val="000000"/>
                </a:solidFill>
                <a:latin typeface="Arial Narrow"/>
              </a:rPr>
              <a:t>Innovation climate: 3.7(0.8), is a scale variable calculated from:
</a:t>
            </a:r>
            <a:r>
              <a:rPr sz="1200" b="0" i="0" u="none">
                <a:solidFill>
                  <a:srgbClr val="000000"/>
                </a:solidFill>
                <a:latin typeface="Arial Narrow"/>
              </a:rPr>
              <a:t>    At my unit there is no one who listens to new proposals and ideas (R)*: 3.7(0.9)</a:t>
            </a:r>
            <a:r>
              <a:rPr sz="1200" b="0" i="1" u="none">
                <a:solidFill>
                  <a:srgbClr val="000000"/>
                </a:solidFill>
                <a:latin typeface="Arial Narrow"/>
              </a:rPr>
              <a:t> 1: Strongly disagree - 5: Strongly agree
</a:t>
            </a:r>
            <a:r>
              <a:rPr sz="1200" b="0" i="0" u="none">
                <a:solidFill>
                  <a:srgbClr val="000000"/>
                </a:solidFill>
                <a:latin typeface="Arial Narrow"/>
              </a:rPr>
              <a:t>    At my unit we are flexible and open to new ideas: 3.7(1.0)</a:t>
            </a:r>
            <a:r>
              <a:rPr sz="1200" b="0" i="1" u="none">
                <a:solidFill>
                  <a:srgbClr val="000000"/>
                </a:solidFill>
                <a:latin typeface="Arial Narrow"/>
              </a:rPr>
              <a:t> 1: Strongly disagree - 5: Strongly agree
</a:t>
            </a:r>
            <a:r>
              <a:rPr sz="1200" b="0" i="0" u="none">
                <a:solidFill>
                  <a:srgbClr val="000000"/>
                </a:solidFill>
                <a:latin typeface="Arial Narrow"/>
              </a:rPr>
              <a:t>    At my unit we are open to and adapt to changes: 3.9(0.9)</a:t>
            </a:r>
            <a:r>
              <a:rPr sz="1200" b="0" i="1" u="none">
                <a:solidFill>
                  <a:srgbClr val="000000"/>
                </a:solidFill>
                <a:latin typeface="Arial Narrow"/>
              </a:rPr>
              <a:t> 1: Strongly disagree - 5: Strongly agree
</a:t>
            </a:r>
            <a:r>
              <a:rPr sz="1200" b="1" i="0" u="none">
                <a:solidFill>
                  <a:srgbClr val="000000"/>
                </a:solidFill>
                <a:latin typeface="Arial Narrow"/>
              </a:rPr>
              <a:t>Mastery climate: 3.8(1.0), is a scale variable calculated from:
</a:t>
            </a:r>
            <a:r>
              <a:rPr sz="1200" b="0" i="0" u="none">
                <a:solidFill>
                  <a:srgbClr val="000000"/>
                </a:solidFill>
                <a:latin typeface="Arial Narrow"/>
              </a:rPr>
              <a:t>    At my unit learning and development are prioritized: 3.7(1.2)</a:t>
            </a:r>
            <a:r>
              <a:rPr sz="1200" b="0" i="1" u="none">
                <a:solidFill>
                  <a:srgbClr val="000000"/>
                </a:solidFill>
                <a:latin typeface="Arial Narrow"/>
              </a:rPr>
              <a:t> 1: Strongly disagree - 5: Strongly agree
</a:t>
            </a:r>
            <a:r>
              <a:rPr sz="1200" b="0" i="0" u="none">
                <a:solidFill>
                  <a:srgbClr val="000000"/>
                </a:solidFill>
                <a:latin typeface="Arial Narrow"/>
              </a:rPr>
              <a:t>    At my unit we share ideas and knowledge with each other: 3.9(1.2)</a:t>
            </a:r>
            <a:r>
              <a:rPr sz="1200" b="0" i="1" u="none">
                <a:solidFill>
                  <a:srgbClr val="000000"/>
                </a:solidFill>
                <a:latin typeface="Arial Narrow"/>
              </a:rPr>
              <a:t> 1: Strongly disagree - 5: Strongly agree
</a:t>
            </a:r>
            <a:r>
              <a:rPr sz="1200" b="0" i="0" u="none">
                <a:solidFill>
                  <a:srgbClr val="000000"/>
                </a:solidFill>
                <a:latin typeface="Arial Narrow"/>
              </a:rPr>
              <a:t>    At my unit there is room to try out new ways of working: 3.7(1.1)</a:t>
            </a:r>
            <a:r>
              <a:rPr sz="1200" b="0" i="1" u="none">
                <a:solidFill>
                  <a:srgbClr val="000000"/>
                </a:solidFill>
                <a:latin typeface="Arial Narrow"/>
              </a:rPr>
              <a:t> 1: Strongly disagree - 5: Strongly agree
</a:t>
            </a:r>
            <a:r>
              <a:rPr sz="1200" b="1" i="0" u="none">
                <a:solidFill>
                  <a:srgbClr val="000000"/>
                </a:solidFill>
                <a:latin typeface="Arial Narrow"/>
              </a:rPr>
              <a:t>Climate for conflict management: 3.4(1.1), is a scale variable calculated from:
</a:t>
            </a:r>
            <a:r>
              <a:rPr sz="1200" b="0" i="0" u="none">
                <a:solidFill>
                  <a:srgbClr val="000000"/>
                </a:solidFill>
                <a:latin typeface="Arial Narrow"/>
              </a:rPr>
              <a:t>    At my unit irregularities are addressed with the person involved: 3.4(0.8)</a:t>
            </a:r>
            <a:r>
              <a:rPr sz="1200" b="0" i="1" u="none">
                <a:solidFill>
                  <a:srgbClr val="000000"/>
                </a:solidFill>
                <a:latin typeface="Arial Narrow"/>
              </a:rPr>
              <a:t> 1: Strongly disagree - 5: Strongly agree
</a:t>
            </a:r>
            <a:r>
              <a:rPr sz="1200" b="0" i="0" u="none">
                <a:solidFill>
                  <a:srgbClr val="000000"/>
                </a:solidFill>
                <a:latin typeface="Arial Narrow"/>
              </a:rPr>
              <a:t>    At my unit the management addresses problems as soon as they arise: 3.0(1.5)</a:t>
            </a:r>
            <a:r>
              <a:rPr sz="1200" b="0" i="1" u="none">
                <a:solidFill>
                  <a:srgbClr val="000000"/>
                </a:solidFill>
                <a:latin typeface="Arial Narrow"/>
              </a:rPr>
              <a:t> 1: Strongly disagree - 5: Strongly agree
</a:t>
            </a:r>
            <a:r>
              <a:rPr sz="1200" b="0" i="0" u="none">
                <a:solidFill>
                  <a:srgbClr val="000000"/>
                </a:solidFill>
                <a:latin typeface="Arial Narrow"/>
              </a:rPr>
              <a:t>    At my unit difficult issues are addressed as soon as they arise: 3.6(1.1)</a:t>
            </a:r>
            <a:r>
              <a:rPr sz="1200" b="0" i="1" u="none">
                <a:solidFill>
                  <a:srgbClr val="000000"/>
                </a:solidFill>
                <a:latin typeface="Arial Narrow"/>
              </a:rPr>
              <a:t> 1: Strongly disagree - 5: Strongly agree
</a:t>
            </a:r>
            <a:r>
              <a:rPr sz="1200" b="0" i="0" u="none">
                <a:solidFill>
                  <a:srgbClr val="000000"/>
                </a:solidFill>
                <a:latin typeface="Arial Narrow"/>
              </a:rPr>
              <a:t>    At my unit I feel that it is safe to report adverse incidents if they occur: 3.6(1.6)</a:t>
            </a:r>
            <a:r>
              <a:rPr sz="1200" b="0" i="1" u="none">
                <a:solidFill>
                  <a:srgbClr val="000000"/>
                </a:solidFill>
                <a:latin typeface="Arial Narrow"/>
              </a:rPr>
              <a:t> 1: Strongly disagree - 5: Strongly agree
</a:t>
            </a:r>
            <a:r>
              <a:rPr sz="1200" b="1" i="0" u="none">
                <a:solidFill>
                  <a:srgbClr val="000000"/>
                </a:solidFill>
                <a:latin typeface="Arial Narrow"/>
              </a:rPr>
              <a:t>Conflict climate (R)*: 4.5(0.7), is a scale variable calculated from:
</a:t>
            </a:r>
            <a:r>
              <a:rPr sz="1200" b="0" i="0" u="none">
                <a:solidFill>
                  <a:srgbClr val="000000"/>
                </a:solidFill>
                <a:latin typeface="Arial Narrow"/>
              </a:rPr>
              <a:t>    At my unit power struggles make it difficult to get the job done (R)*: 4.5(0.9)</a:t>
            </a:r>
            <a:r>
              <a:rPr sz="1200" b="0" i="1" u="none">
                <a:solidFill>
                  <a:srgbClr val="000000"/>
                </a:solidFill>
                <a:latin typeface="Arial Narrow"/>
              </a:rPr>
              <a:t> 1: To a very small extent - 5: To a very large extent
</a:t>
            </a:r>
            <a:r>
              <a:rPr sz="1200" b="0" i="0" u="none">
                <a:solidFill>
                  <a:srgbClr val="000000"/>
                </a:solidFill>
                <a:latin typeface="Arial Narrow"/>
              </a:rPr>
              <a:t>    At my unit the work environment is negatively affected by intrigues (R)*: 4.4(0.7)</a:t>
            </a:r>
            <a:r>
              <a:rPr sz="1200" b="0" i="1" u="none">
                <a:solidFill>
                  <a:srgbClr val="000000"/>
                </a:solidFill>
                <a:latin typeface="Arial Narrow"/>
              </a:rPr>
              <a:t> 1: To a very small extent - 5: To a very large extent
</a:t>
            </a:r>
            <a:r>
              <a:rPr sz="1200" b="0" i="0" u="none">
                <a:solidFill>
                  <a:srgbClr val="000000"/>
                </a:solidFill>
                <a:latin typeface="Arial Narrow"/>
              </a:rPr>
              <a:t>    At my unit there is a lot of tension due to prestige (R)*: 4.5(0.7)</a:t>
            </a:r>
            <a:r>
              <a:rPr sz="1200" b="0" i="1" u="none">
                <a:solidFill>
                  <a:srgbClr val="000000"/>
                </a:solidFill>
                <a:latin typeface="Arial Narrow"/>
              </a:rPr>
              <a:t> 1: To a very small extent - 5: To a very large extent
</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1" u="none">
                <a:solidFill>
                  <a:srgbClr val="000000"/>
                </a:solidFill>
                <a:latin typeface="Arial Narrow"/>
              </a:rPr>
              <a:t>* These questions were originally negatively formulated, here they are reversed so that a higher score represents a positive outcome.
</a:t>
            </a:r>
            <a:r>
              <a:rPr sz="1200" b="1" i="0" u="sng">
                <a:solidFill>
                  <a:srgbClr val="000000"/>
                </a:solidFill>
                <a:latin typeface="Arial Narrow"/>
              </a:rPr>
              <a:t>More information about the variables:
</a:t>
            </a:r>
            <a:r>
              <a:rPr sz="1200" b="1" i="0" u="none">
                <a:solidFill>
                  <a:srgbClr val="000000"/>
                </a:solidFill>
                <a:latin typeface="Arial Narrow"/>
              </a:rPr>
              <a:t>We receive the support we need
</a:t>
            </a:r>
            <a:r>
              <a:rPr sz="1200" b="0" i="0" u="none">
                <a:solidFill>
                  <a:srgbClr val="000000"/>
                </a:solidFill>
                <a:latin typeface="Arial Narrow"/>
              </a:rPr>
              <a:t>    I receive the support I need from the management to get my job done: 3.9(1.1)</a:t>
            </a:r>
            <a:r>
              <a:rPr sz="1200" b="0" i="1" u="none">
                <a:solidFill>
                  <a:srgbClr val="000000"/>
                </a:solidFill>
                <a:latin typeface="Arial Narrow"/>
              </a:rPr>
              <a:t> 1: Strongly disagree - 5: Strongly agree
</a:t>
            </a:r>
            <a:r>
              <a:rPr sz="1200" b="1" i="0" u="none">
                <a:solidFill>
                  <a:srgbClr val="000000"/>
                </a:solidFill>
                <a:latin typeface="Arial Narrow"/>
              </a:rPr>
              <a:t>We communicate our needs
</a:t>
            </a:r>
            <a:r>
              <a:rPr sz="1200" b="0" i="0" u="none">
                <a:solidFill>
                  <a:srgbClr val="000000"/>
                </a:solidFill>
                <a:latin typeface="Arial Narrow"/>
              </a:rPr>
              <a:t>    I try to inform the management about how they can contribute to me doing a good job: 3.2(1.4)</a:t>
            </a:r>
            <a:r>
              <a:rPr sz="1200" b="0" i="1" u="none">
                <a:solidFill>
                  <a:srgbClr val="000000"/>
                </a:solidFill>
                <a:latin typeface="Arial Narrow"/>
              </a:rPr>
              <a:t> 1: Strongly disagree - 5: Strongly agree
</a:t>
            </a:r>
            <a:r>
              <a:rPr sz="1200" b="1" i="0" u="none">
                <a:solidFill>
                  <a:srgbClr val="000000"/>
                </a:solidFill>
                <a:latin typeface="Arial Narrow"/>
              </a:rPr>
              <a:t>Management recognition: 3.9(0.9), is a scale variable calculated from:
</a:t>
            </a:r>
            <a:r>
              <a:rPr sz="1200" b="0" i="0" u="none">
                <a:solidFill>
                  <a:srgbClr val="000000"/>
                </a:solidFill>
                <a:latin typeface="Arial Narrow"/>
              </a:rPr>
              <a:t>    My work is recognized and appreciated by the management: 3.8(1.1)</a:t>
            </a:r>
            <a:r>
              <a:rPr sz="1200" b="0" i="1" u="none">
                <a:solidFill>
                  <a:srgbClr val="000000"/>
                </a:solidFill>
                <a:latin typeface="Arial Narrow"/>
              </a:rPr>
              <a:t> 1: To a very small extent - 5: To a very large extent
</a:t>
            </a:r>
            <a:r>
              <a:rPr sz="1200" b="0" i="0" u="none">
                <a:solidFill>
                  <a:srgbClr val="000000"/>
                </a:solidFill>
                <a:latin typeface="Arial Narrow"/>
              </a:rPr>
              <a:t>    I am respected by the management: 3.9(0.8)</a:t>
            </a:r>
            <a:r>
              <a:rPr sz="1200" b="0" i="1" u="none">
                <a:solidFill>
                  <a:srgbClr val="000000"/>
                </a:solidFill>
                <a:latin typeface="Arial Narrow"/>
              </a:rPr>
              <a:t> 1: To a very small extent - 5: To a very large extent
</a:t>
            </a:r>
            <a:r>
              <a:rPr sz="1200" b="0" i="0" u="none">
                <a:solidFill>
                  <a:srgbClr val="000000"/>
                </a:solidFill>
                <a:latin typeface="Arial Narrow"/>
              </a:rPr>
              <a:t>    I am treated fairly by the management: 4.1(0.9)</a:t>
            </a:r>
            <a:r>
              <a:rPr sz="1200" b="0" i="1" u="none">
                <a:solidFill>
                  <a:srgbClr val="000000"/>
                </a:solidFill>
                <a:latin typeface="Arial Narrow"/>
              </a:rPr>
              <a:t> 1: To a very small extent - 5: To a very large extent
</a:t>
            </a:r>
            <a:r>
              <a:rPr sz="1200" b="1" i="0" u="none">
                <a:solidFill>
                  <a:srgbClr val="000000"/>
                </a:solidFill>
                <a:latin typeface="Arial Narrow"/>
              </a:rPr>
              <a:t>Acceptance and appreciation: 3.6(1.0), is a scale variable calculated from:
</a:t>
            </a:r>
            <a:r>
              <a:rPr sz="1200" b="0" i="0" u="none">
                <a:solidFill>
                  <a:srgbClr val="000000"/>
                </a:solidFill>
                <a:latin typeface="Arial Narrow"/>
              </a:rPr>
              <a:t>    I find that the management creates room for trial and error at work: 3.9(1.3)</a:t>
            </a:r>
            <a:r>
              <a:rPr sz="1200" b="0" i="1" u="none">
                <a:solidFill>
                  <a:srgbClr val="000000"/>
                </a:solidFill>
                <a:latin typeface="Arial Narrow"/>
              </a:rPr>
              <a:t> 1: To a very small extent - 5: To a very large extent
</a:t>
            </a:r>
            <a:r>
              <a:rPr sz="1200" b="0" i="0" u="none">
                <a:solidFill>
                  <a:srgbClr val="000000"/>
                </a:solidFill>
                <a:latin typeface="Arial Narrow"/>
              </a:rPr>
              <a:t>    I find that my work efforts are appreciated by the management: 3.7(1.1)</a:t>
            </a:r>
            <a:r>
              <a:rPr sz="1200" b="0" i="1" u="none">
                <a:solidFill>
                  <a:srgbClr val="000000"/>
                </a:solidFill>
                <a:latin typeface="Arial Narrow"/>
              </a:rPr>
              <a:t> 1: To a very small extent - 5: To a very large extent
</a:t>
            </a:r>
            <a:r>
              <a:rPr sz="1200" b="0" i="0" u="none">
                <a:solidFill>
                  <a:srgbClr val="000000"/>
                </a:solidFill>
                <a:latin typeface="Arial Narrow"/>
              </a:rPr>
              <a:t>    I feel that my input and opinions are valued by the management: 3.2(1.2)</a:t>
            </a:r>
            <a:r>
              <a:rPr sz="1200" b="0" i="1" u="none">
                <a:solidFill>
                  <a:srgbClr val="000000"/>
                </a:solidFill>
                <a:latin typeface="Arial Narrow"/>
              </a:rPr>
              <a:t> 1: To a very small extent - 5: To a very large extent
</a:t>
            </a:r>
            <a:r>
              <a:rPr sz="1200" b="0" i="0" u="none">
                <a:solidFill>
                  <a:srgbClr val="000000"/>
                </a:solidFill>
                <a:latin typeface="Arial Narrow"/>
              </a:rPr>
              <a:t>    I can express my opinion without fearing negative reactions from the management: 3.8(1.3)</a:t>
            </a:r>
            <a:r>
              <a:rPr sz="1200" b="0" i="1" u="none">
                <a:solidFill>
                  <a:srgbClr val="000000"/>
                </a:solidFill>
                <a:latin typeface="Arial Narrow"/>
              </a:rPr>
              <a:t> 1: To a very small extent - 5: To a very large extent
</a:t>
            </a:r>
            <a:r>
              <a:rPr sz="1200" b="1" i="0" u="none">
                <a:solidFill>
                  <a:srgbClr val="000000"/>
                </a:solidFill>
                <a:latin typeface="Arial Narrow"/>
              </a:rPr>
              <a:t>Divergent expectations (R)*: 4.1(0.9), is a scale variable calculated from:
</a:t>
            </a:r>
            <a:r>
              <a:rPr sz="1200" b="0" i="0" u="none">
                <a:solidFill>
                  <a:srgbClr val="000000"/>
                </a:solidFill>
                <a:latin typeface="Arial Narrow"/>
              </a:rPr>
              <a:t>    I experience that the management and I have different perceptions of what my work tasks are (R)*: 4.0(1.1)</a:t>
            </a:r>
            <a:r>
              <a:rPr sz="1200" b="0" i="1" u="none">
                <a:solidFill>
                  <a:srgbClr val="000000"/>
                </a:solidFill>
                <a:latin typeface="Arial Narrow"/>
              </a:rPr>
              <a:t> 1: To a very small extent - 5: To a very large extent
</a:t>
            </a:r>
            <a:r>
              <a:rPr sz="1200" b="0" i="0" u="none">
                <a:solidFill>
                  <a:srgbClr val="000000"/>
                </a:solidFill>
                <a:latin typeface="Arial Narrow"/>
              </a:rPr>
              <a:t>    I experience unclear signals about my work tasks from one and the same leader (R)*: 4.1(0.8)</a:t>
            </a:r>
            <a:r>
              <a:rPr sz="1200" b="0" i="1" u="none">
                <a:solidFill>
                  <a:srgbClr val="000000"/>
                </a:solidFill>
                <a:latin typeface="Arial Narrow"/>
              </a:rPr>
              <a:t> 1: To a very small extent - 5: To a very large extent
</a:t>
            </a:r>
            <a:r>
              <a:rPr sz="1200" b="0" i="0" u="none">
                <a:solidFill>
                  <a:srgbClr val="000000"/>
                </a:solidFill>
                <a:latin typeface="Arial Narrow"/>
              </a:rPr>
              <a:t>    I experience different expectations from two or more of the leaders about what I should do at work (R)*: 4.1(1.0)</a:t>
            </a:r>
            <a:r>
              <a:rPr sz="1200" b="0" i="1" u="none">
                <a:solidFill>
                  <a:srgbClr val="000000"/>
                </a:solidFill>
                <a:latin typeface="Arial Narrow"/>
              </a:rPr>
              <a:t> 1: To a very small extent - 5: To a very large extent
</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1" u="none">
                <a:solidFill>
                  <a:srgbClr val="000000"/>
                </a:solidFill>
                <a:latin typeface="Arial Narrow"/>
              </a:rPr>
              <a:t>* These questions were originally negatively formulated, here they are reversed so that a higher score represents a positive outcome.
</a:t>
            </a:r>
            <a:r>
              <a:rPr sz="1200" b="1" i="0" u="sng">
                <a:solidFill>
                  <a:srgbClr val="000000"/>
                </a:solidFill>
                <a:latin typeface="Arial Narrow"/>
              </a:rPr>
              <a:t>More information about the variables:
</a:t>
            </a:r>
            <a:r>
              <a:rPr sz="1200" b="1" i="0" u="none">
                <a:solidFill>
                  <a:srgbClr val="000000"/>
                </a:solidFill>
                <a:latin typeface="Arial Narrow"/>
              </a:rPr>
              <a:t>We receive support from colleagues
</a:t>
            </a:r>
            <a:r>
              <a:rPr sz="1200" b="0" i="0" u="none">
                <a:solidFill>
                  <a:srgbClr val="000000"/>
                </a:solidFill>
                <a:latin typeface="Arial Narrow"/>
              </a:rPr>
              <a:t>    I find that my colleagues try to help me succeed in my work: 4.1(0.9)</a:t>
            </a:r>
            <a:r>
              <a:rPr sz="1200" b="0" i="1" u="none">
                <a:solidFill>
                  <a:srgbClr val="000000"/>
                </a:solidFill>
                <a:latin typeface="Arial Narrow"/>
              </a:rPr>
              <a:t> 1: Very rarely - 5: Very often
</a:t>
            </a:r>
            <a:r>
              <a:rPr sz="1200" b="1" i="0" u="none">
                <a:solidFill>
                  <a:srgbClr val="000000"/>
                </a:solidFill>
                <a:latin typeface="Arial Narrow"/>
              </a:rPr>
              <a:t>We support our colleagues
</a:t>
            </a:r>
            <a:r>
              <a:rPr sz="1200" b="0" i="0" u="none">
                <a:solidFill>
                  <a:srgbClr val="000000"/>
                </a:solidFill>
                <a:latin typeface="Arial Narrow"/>
              </a:rPr>
              <a:t>    I try to help my colleagues succeed in their work: 4.2(0.7)</a:t>
            </a:r>
            <a:r>
              <a:rPr sz="1200" b="0" i="1" u="none">
                <a:solidFill>
                  <a:srgbClr val="000000"/>
                </a:solidFill>
                <a:latin typeface="Arial Narrow"/>
              </a:rPr>
              <a:t> 1: Very rarely - 5: Very often
</a:t>
            </a:r>
            <a:r>
              <a:rPr sz="1200" b="1" i="0" u="none">
                <a:solidFill>
                  <a:srgbClr val="000000"/>
                </a:solidFill>
                <a:latin typeface="Arial Narrow"/>
              </a:rPr>
              <a:t>Collegial community: 4.0(1.0), is a scale variable calculated from:
</a:t>
            </a:r>
            <a:r>
              <a:rPr sz="1200" b="0" i="0" u="none">
                <a:solidFill>
                  <a:srgbClr val="000000"/>
                </a:solidFill>
                <a:latin typeface="Arial Narrow"/>
              </a:rPr>
              <a:t>    There is a good atmosphere between me and my colleagues: 4.5(0.6)</a:t>
            </a:r>
            <a:r>
              <a:rPr sz="1200" b="0" i="1" u="none">
                <a:solidFill>
                  <a:srgbClr val="000000"/>
                </a:solidFill>
                <a:latin typeface="Arial Narrow"/>
              </a:rPr>
              <a:t> 1: To a very small extent - 5: To a very large extent
</a:t>
            </a:r>
            <a:r>
              <a:rPr sz="1200" b="0" i="0" u="none">
                <a:solidFill>
                  <a:srgbClr val="000000"/>
                </a:solidFill>
                <a:latin typeface="Arial Narrow"/>
              </a:rPr>
              <a:t>    There is a strong sense of community between me and my colleagues: 3.7(1.3)</a:t>
            </a:r>
            <a:r>
              <a:rPr sz="1200" b="0" i="1" u="none">
                <a:solidFill>
                  <a:srgbClr val="000000"/>
                </a:solidFill>
                <a:latin typeface="Arial Narrow"/>
              </a:rPr>
              <a:t> 1: To a very small extent - 5: To a very large extent
</a:t>
            </a:r>
            <a:r>
              <a:rPr sz="1200" b="0" i="0" u="none">
                <a:solidFill>
                  <a:srgbClr val="000000"/>
                </a:solidFill>
                <a:latin typeface="Arial Narrow"/>
              </a:rPr>
              <a:t>    I feel that I am part of a community of colleagues: 3.7(1.1)</a:t>
            </a:r>
            <a:r>
              <a:rPr sz="1200" b="0" i="1" u="none">
                <a:solidFill>
                  <a:srgbClr val="000000"/>
                </a:solidFill>
                <a:latin typeface="Arial Narrow"/>
              </a:rPr>
              <a:t> 1: To a very small extent - 5: To a very large extent
</a:t>
            </a:r>
            <a:r>
              <a:rPr sz="1200" b="1" i="0" u="none">
                <a:solidFill>
                  <a:srgbClr val="000000"/>
                </a:solidFill>
                <a:latin typeface="Arial Narrow"/>
              </a:rPr>
              <a:t>Acceptance and appreciation: 4.0(0.8), is a scale variable calculated from:
</a:t>
            </a:r>
            <a:r>
              <a:rPr sz="1200" b="0" i="0" u="none">
                <a:solidFill>
                  <a:srgbClr val="000000"/>
                </a:solidFill>
                <a:latin typeface="Arial Narrow"/>
              </a:rPr>
              <a:t>    I find that there is room for trial and error among my colleagues: 4.1(0.8)</a:t>
            </a:r>
            <a:r>
              <a:rPr sz="1200" b="0" i="1" u="none">
                <a:solidFill>
                  <a:srgbClr val="000000"/>
                </a:solidFill>
                <a:latin typeface="Arial Narrow"/>
              </a:rPr>
              <a:t> 1: To a very small extent - 5: To a very large extent
</a:t>
            </a:r>
            <a:r>
              <a:rPr sz="1200" b="0" i="0" u="none">
                <a:solidFill>
                  <a:srgbClr val="000000"/>
                </a:solidFill>
                <a:latin typeface="Arial Narrow"/>
              </a:rPr>
              <a:t>    I find that my work efforts are appreciated by my colleagues: 4.1(0.9)</a:t>
            </a:r>
            <a:r>
              <a:rPr sz="1200" b="0" i="1" u="none">
                <a:solidFill>
                  <a:srgbClr val="000000"/>
                </a:solidFill>
                <a:latin typeface="Arial Narrow"/>
              </a:rPr>
              <a:t> 1: To a very small extent - 5: To a very large extent
</a:t>
            </a:r>
            <a:r>
              <a:rPr sz="1200" b="0" i="0" u="none">
                <a:solidFill>
                  <a:srgbClr val="000000"/>
                </a:solidFill>
                <a:latin typeface="Arial Narrow"/>
              </a:rPr>
              <a:t>    I feel that my colleagues appreciate when I share input and opinions: 4.1(1.0)</a:t>
            </a:r>
            <a:r>
              <a:rPr sz="1200" b="0" i="1" u="none">
                <a:solidFill>
                  <a:srgbClr val="000000"/>
                </a:solidFill>
                <a:latin typeface="Arial Narrow"/>
              </a:rPr>
              <a:t> 1: To a very small extent - 5: To a very large extent
</a:t>
            </a:r>
            <a:r>
              <a:rPr sz="1200" b="0" i="0" u="none">
                <a:solidFill>
                  <a:srgbClr val="000000"/>
                </a:solidFill>
                <a:latin typeface="Arial Narrow"/>
              </a:rPr>
              <a:t>    I can express my opinion without being afraid of negative reactions from my colleagues: 3.9(0.9)</a:t>
            </a:r>
            <a:r>
              <a:rPr sz="1200" b="0" i="1" u="none">
                <a:solidFill>
                  <a:srgbClr val="000000"/>
                </a:solidFill>
                <a:latin typeface="Arial Narrow"/>
              </a:rPr>
              <a:t> 1: To a very small extent - 5: To a very large extent
</a:t>
            </a:r>
            <a:r>
              <a:rPr sz="1200" b="1" i="0" u="none">
                <a:solidFill>
                  <a:srgbClr val="000000"/>
                </a:solidFill>
                <a:latin typeface="Arial Narrow"/>
              </a:rPr>
              <a:t>Divergent expectations (R)*: 4.5(0.8), is a scale variable calculated from:
</a:t>
            </a:r>
            <a:r>
              <a:rPr sz="1200" b="0" i="0" u="none">
                <a:solidFill>
                  <a:srgbClr val="000000"/>
                </a:solidFill>
                <a:latin typeface="Arial Narrow"/>
              </a:rPr>
              <a:t>    I experience that my colleagues and I have different perceptions of what my work responsibilities are (R)*: 4.4(0.9)</a:t>
            </a:r>
            <a:r>
              <a:rPr sz="1200" b="0" i="1" u="none">
                <a:solidFill>
                  <a:srgbClr val="000000"/>
                </a:solidFill>
                <a:latin typeface="Arial Narrow"/>
              </a:rPr>
              <a:t> 1: To a very small extent - 5: To a very large extent
</a:t>
            </a:r>
            <a:r>
              <a:rPr sz="1200" b="0" i="0" u="none">
                <a:solidFill>
                  <a:srgbClr val="000000"/>
                </a:solidFill>
                <a:latin typeface="Arial Narrow"/>
              </a:rPr>
              <a:t>    I experience unclear signals about my work tasks from one and the same colleague (R)*: 4.5(0.7)</a:t>
            </a:r>
            <a:r>
              <a:rPr sz="1200" b="0" i="1" u="none">
                <a:solidFill>
                  <a:srgbClr val="000000"/>
                </a:solidFill>
                <a:latin typeface="Arial Narrow"/>
              </a:rPr>
              <a:t> 1: To a very small extent - 5: To a very large extent
</a:t>
            </a:r>
            <a:r>
              <a:rPr sz="1200" b="0" i="0" u="none">
                <a:solidFill>
                  <a:srgbClr val="000000"/>
                </a:solidFill>
                <a:latin typeface="Arial Narrow"/>
              </a:rPr>
              <a:t>    I experience different expectations from two or more of my colleagues about what I should do at work (R)*: 4.5(0.7)</a:t>
            </a:r>
            <a:r>
              <a:rPr sz="1200" b="0" i="1" u="none">
                <a:solidFill>
                  <a:srgbClr val="000000"/>
                </a:solidFill>
                <a:latin typeface="Arial Narrow"/>
              </a:rPr>
              <a:t> 1: To a very small extent - 5: To a very large extent
</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1" u="none">
                <a:solidFill>
                  <a:srgbClr val="000000"/>
                </a:solidFill>
                <a:latin typeface="Arial Narrow"/>
              </a:rPr>
              <a:t>* These questions were originally negatively formulated, here they are reversed so that a higher score represents a positive outcome.
</a:t>
            </a:r>
            <a:r>
              <a:rPr sz="1200" b="1" i="0" u="sng">
                <a:solidFill>
                  <a:srgbClr val="000000"/>
                </a:solidFill>
                <a:latin typeface="Arial Narrow"/>
              </a:rPr>
              <a:t>More information about the variables:
</a:t>
            </a:r>
            <a:r>
              <a:rPr sz="1200" b="1" i="0" u="none">
                <a:solidFill>
                  <a:srgbClr val="000000"/>
                </a:solidFill>
                <a:latin typeface="Arial Narrow"/>
              </a:rPr>
              <a:t>Role conflict (R)*
</a:t>
            </a:r>
            <a:r>
              <a:rPr sz="1200" b="0" i="0" u="none">
                <a:solidFill>
                  <a:srgbClr val="000000"/>
                </a:solidFill>
                <a:latin typeface="Arial Narrow"/>
              </a:rPr>
              <a:t>    I have to carry out tasks that are in conflict with my personal values (R)*: 4.8(0.4)</a:t>
            </a:r>
            <a:r>
              <a:rPr sz="1200" b="0" i="1" u="none">
                <a:solidFill>
                  <a:srgbClr val="000000"/>
                </a:solidFill>
                <a:latin typeface="Arial Narrow"/>
              </a:rPr>
              <a:t> 1: Very rarely - 5: Very often
</a:t>
            </a:r>
            <a:r>
              <a:rPr sz="1200" b="1" i="0" u="none">
                <a:solidFill>
                  <a:srgbClr val="000000"/>
                </a:solidFill>
                <a:latin typeface="Arial Narrow"/>
              </a:rPr>
              <a:t>Job autonomy: 4.4(0.7), is a scale variable calculated from:
</a:t>
            </a:r>
            <a:r>
              <a:rPr sz="1200" b="0" i="0" u="none">
                <a:solidFill>
                  <a:srgbClr val="000000"/>
                </a:solidFill>
                <a:latin typeface="Arial Narrow"/>
              </a:rPr>
              <a:t>    I have sufficient influence in the execution of my work: 4.2(1.0)</a:t>
            </a:r>
            <a:r>
              <a:rPr sz="1200" b="0" i="1" u="none">
                <a:solidFill>
                  <a:srgbClr val="000000"/>
                </a:solidFill>
                <a:latin typeface="Arial Narrow"/>
              </a:rPr>
              <a:t> 1: Strongly disagree - 5: Strongly agree
</a:t>
            </a:r>
            <a:r>
              <a:rPr sz="1200" b="0" i="0" u="none">
                <a:solidFill>
                  <a:srgbClr val="000000"/>
                </a:solidFill>
                <a:latin typeface="Arial Narrow"/>
              </a:rPr>
              <a:t>    I can decide for myself how to plan the work that I do: 4.4(0.7)</a:t>
            </a:r>
            <a:r>
              <a:rPr sz="1200" b="0" i="1" u="none">
                <a:solidFill>
                  <a:srgbClr val="000000"/>
                </a:solidFill>
                <a:latin typeface="Arial Narrow"/>
              </a:rPr>
              <a:t> 1: Strongly disagree - 5: Strongly agree
</a:t>
            </a:r>
            <a:r>
              <a:rPr sz="1200" b="0" i="0" u="none">
                <a:solidFill>
                  <a:srgbClr val="000000"/>
                </a:solidFill>
                <a:latin typeface="Arial Narrow"/>
              </a:rPr>
              <a:t>    There is room for me to take my own initiatives in my work: 4.6(0.6)</a:t>
            </a:r>
            <a:r>
              <a:rPr sz="1200" b="0" i="1" u="none">
                <a:solidFill>
                  <a:srgbClr val="000000"/>
                </a:solidFill>
                <a:latin typeface="Arial Narrow"/>
              </a:rPr>
              <a:t> 1: Strongly disagree - 5: Strongly agree
</a:t>
            </a:r>
            <a:r>
              <a:rPr sz="1200" b="0" i="0" u="none">
                <a:solidFill>
                  <a:srgbClr val="000000"/>
                </a:solidFill>
                <a:latin typeface="Arial Narrow"/>
              </a:rPr>
              <a:t>    I manage my work situation in the direction I want: 4.3(0.9)</a:t>
            </a:r>
            <a:r>
              <a:rPr sz="1200" b="0" i="1" u="none">
                <a:solidFill>
                  <a:srgbClr val="000000"/>
                </a:solidFill>
                <a:latin typeface="Arial Narrow"/>
              </a:rPr>
              <a:t> 1: Strongly disagree - 5: Strongly agree
</a:t>
            </a:r>
            <a:r>
              <a:rPr sz="1200" b="1" i="0" u="none">
                <a:solidFill>
                  <a:srgbClr val="000000"/>
                </a:solidFill>
                <a:latin typeface="Arial Narrow"/>
              </a:rPr>
              <a:t>Clear expectations: 3.8(1.0), is a scale variable calculated from:
</a:t>
            </a:r>
            <a:r>
              <a:rPr sz="1200" b="0" i="0" u="none">
                <a:solidFill>
                  <a:srgbClr val="000000"/>
                </a:solidFill>
                <a:latin typeface="Arial Narrow"/>
              </a:rPr>
              <a:t>    It is clear and explicit what is expected of me at work: 3.7(1.2)</a:t>
            </a:r>
            <a:r>
              <a:rPr sz="1200" b="0" i="1" u="none">
                <a:solidFill>
                  <a:srgbClr val="000000"/>
                </a:solidFill>
                <a:latin typeface="Arial Narrow"/>
              </a:rPr>
              <a:t> 1: Strongly disagree - 5: Strongly agree
</a:t>
            </a:r>
            <a:r>
              <a:rPr sz="1200" b="0" i="0" u="none">
                <a:solidFill>
                  <a:srgbClr val="000000"/>
                </a:solidFill>
                <a:latin typeface="Arial Narrow"/>
              </a:rPr>
              <a:t>    I have a clear understanding of which tasks are part of my work responsibilities: 3.8(1.3)</a:t>
            </a:r>
            <a:r>
              <a:rPr sz="1200" b="0" i="1" u="none">
                <a:solidFill>
                  <a:srgbClr val="000000"/>
                </a:solidFill>
                <a:latin typeface="Arial Narrow"/>
              </a:rPr>
              <a:t> 1: Strongly disagree - 5: Strongly agree
</a:t>
            </a:r>
            <a:r>
              <a:rPr sz="1200" b="0" i="0" u="none">
                <a:solidFill>
                  <a:srgbClr val="000000"/>
                </a:solidFill>
                <a:latin typeface="Arial Narrow"/>
              </a:rPr>
              <a:t>    I find my work goals to be vague and unclear (R)*: 3.8(1.1)</a:t>
            </a:r>
            <a:r>
              <a:rPr sz="1200" b="0" i="1" u="none">
                <a:solidFill>
                  <a:srgbClr val="000000"/>
                </a:solidFill>
                <a:latin typeface="Arial Narrow"/>
              </a:rPr>
              <a:t> 1: Strongly disagree - 5: Strongly agree
</a:t>
            </a:r>
            <a:r>
              <a:rPr sz="1200" b="1" i="0" u="none">
                <a:solidFill>
                  <a:srgbClr val="000000"/>
                </a:solidFill>
                <a:latin typeface="Arial Narrow"/>
              </a:rPr>
              <a:t>Overload (R)*: 3.2(0.8), is a scale variable calculated from:
</a:t>
            </a:r>
            <a:r>
              <a:rPr sz="1200" b="0" i="0" u="none">
                <a:solidFill>
                  <a:srgbClr val="000000"/>
                </a:solidFill>
                <a:latin typeface="Arial Narrow"/>
              </a:rPr>
              <a:t>    I have sufficient time to complete my tasks: 3.1(1.0)</a:t>
            </a:r>
            <a:r>
              <a:rPr sz="1200" b="0" i="1" u="none">
                <a:solidFill>
                  <a:srgbClr val="000000"/>
                </a:solidFill>
                <a:latin typeface="Arial Narrow"/>
              </a:rPr>
              <a:t> 1: Very rarely - 5: Very often
</a:t>
            </a:r>
            <a:r>
              <a:rPr sz="1200" b="0" i="0" u="none">
                <a:solidFill>
                  <a:srgbClr val="000000"/>
                </a:solidFill>
                <a:latin typeface="Arial Narrow"/>
              </a:rPr>
              <a:t>    I work under excessive time pressure (R)*: 3.2(0.9)</a:t>
            </a:r>
            <a:r>
              <a:rPr sz="1200" b="0" i="1" u="none">
                <a:solidFill>
                  <a:srgbClr val="000000"/>
                </a:solidFill>
                <a:latin typeface="Arial Narrow"/>
              </a:rPr>
              <a:t> 1: Very rarely - 5: Very often
</a:t>
            </a:r>
            <a:r>
              <a:rPr sz="1200" b="0" i="0" u="none">
                <a:solidFill>
                  <a:srgbClr val="000000"/>
                </a:solidFill>
                <a:latin typeface="Arial Narrow"/>
              </a:rPr>
              <a:t>    I have too much to do at work (R)*: 3.1(0.8)</a:t>
            </a:r>
            <a:r>
              <a:rPr sz="1200" b="0" i="1" u="none">
                <a:solidFill>
                  <a:srgbClr val="000000"/>
                </a:solidFill>
                <a:latin typeface="Arial Narrow"/>
              </a:rPr>
              <a:t> 1: Very rarely - 5: Very often
</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b="1" i="1" u="none">
                <a:solidFill>
                  <a:srgbClr val="000000"/>
                </a:solidFill>
                <a:latin typeface="Arial Narrow"/>
              </a:rPr>
              <a:t>* These questions were originally negatively formulated, here they are reversed so that a higher score represents a positive outcome.
</a:t>
            </a:r>
            <a:r>
              <a:rPr sz="1200" b="1" i="0" u="sng">
                <a:solidFill>
                  <a:srgbClr val="000000"/>
                </a:solidFill>
                <a:latin typeface="Arial Narrow"/>
              </a:rPr>
              <a:t>More information about the variables:
</a:t>
            </a:r>
            <a:r>
              <a:rPr sz="1200" b="1" i="0" u="none">
                <a:solidFill>
                  <a:srgbClr val="000000"/>
                </a:solidFill>
                <a:latin typeface="Arial Narrow"/>
              </a:rPr>
              <a:t>Meaning and motivation in work: 3.2(1.3), is a scale variable calculated from:
</a:t>
            </a:r>
            <a:r>
              <a:rPr sz="1200" b="0" i="0" u="none">
                <a:solidFill>
                  <a:srgbClr val="000000"/>
                </a:solidFill>
                <a:latin typeface="Arial Narrow"/>
              </a:rPr>
              <a:t>    I find my work tasks to be meaningful: 3.2(1.3)</a:t>
            </a:r>
            <a:r>
              <a:rPr sz="1200" b="0" i="1" u="none">
                <a:solidFill>
                  <a:srgbClr val="000000"/>
                </a:solidFill>
                <a:latin typeface="Arial Narrow"/>
              </a:rPr>
              <a:t> 1: To a very small extent - 5: To a very large extent
</a:t>
            </a:r>
            <a:r>
              <a:rPr sz="1200" b="0" i="0" u="none">
                <a:solidFill>
                  <a:srgbClr val="000000"/>
                </a:solidFill>
                <a:latin typeface="Arial Narrow"/>
              </a:rPr>
              <a:t>    I feel that the work I do is important: 2.9(1.4)</a:t>
            </a:r>
            <a:r>
              <a:rPr sz="1200" b="0" i="1" u="none">
                <a:solidFill>
                  <a:srgbClr val="000000"/>
                </a:solidFill>
                <a:latin typeface="Arial Narrow"/>
              </a:rPr>
              <a:t> 1: To a very small extent - 5: To a very large extent
</a:t>
            </a:r>
            <a:r>
              <a:rPr sz="1200" b="0" i="0" u="none">
                <a:solidFill>
                  <a:srgbClr val="000000"/>
                </a:solidFill>
                <a:latin typeface="Arial Narrow"/>
              </a:rPr>
              <a:t>    I feel motivated and engaged in my work: 3.3(1.3)</a:t>
            </a:r>
            <a:r>
              <a:rPr sz="1200" b="0" i="1" u="none">
                <a:solidFill>
                  <a:srgbClr val="000000"/>
                </a:solidFill>
                <a:latin typeface="Arial Narrow"/>
              </a:rPr>
              <a:t> 1: To a very small extent - 5: To a very large extent
</a:t>
            </a:r>
            <a:r>
              <a:rPr sz="1200" b="1" i="0" u="none">
                <a:solidFill>
                  <a:srgbClr val="000000"/>
                </a:solidFill>
                <a:latin typeface="Arial Narrow"/>
              </a:rPr>
              <a:t>Commitment to the workplace: 3.3(1.2), is a scale variable calculated from:
</a:t>
            </a:r>
            <a:r>
              <a:rPr sz="1200" b="0" i="0" u="none">
                <a:solidFill>
                  <a:srgbClr val="000000"/>
                </a:solidFill>
                <a:latin typeface="Arial Narrow"/>
              </a:rPr>
              <a:t>    I am happy to tell others about my workplace: 3.3(1.4)</a:t>
            </a:r>
            <a:r>
              <a:rPr sz="1200" b="0" i="1" u="none">
                <a:solidFill>
                  <a:srgbClr val="000000"/>
                </a:solidFill>
                <a:latin typeface="Arial Narrow"/>
              </a:rPr>
              <a:t> 1: To a very small extent - 5: To a very large extent
</a:t>
            </a:r>
            <a:r>
              <a:rPr sz="1200" b="0" i="0" u="none">
                <a:solidFill>
                  <a:srgbClr val="000000"/>
                </a:solidFill>
                <a:latin typeface="Arial Narrow"/>
              </a:rPr>
              <a:t>    I would recommend a good friend to apply for a position at my workplace: 3.6(1.4)</a:t>
            </a:r>
            <a:r>
              <a:rPr sz="1200" b="0" i="1" u="none">
                <a:solidFill>
                  <a:srgbClr val="000000"/>
                </a:solidFill>
                <a:latin typeface="Arial Narrow"/>
              </a:rPr>
              <a:t> 1: To a very small extent - 5: To a very large extent
</a:t>
            </a:r>
            <a:r>
              <a:rPr sz="1200" b="0" i="0" u="none">
                <a:solidFill>
                  <a:srgbClr val="000000"/>
                </a:solidFill>
                <a:latin typeface="Arial Narrow"/>
              </a:rPr>
              <a:t>    My workplace means a lot to me: 3.1(1.3)</a:t>
            </a:r>
            <a:r>
              <a:rPr sz="1200" b="0" i="1" u="none">
                <a:solidFill>
                  <a:srgbClr val="000000"/>
                </a:solidFill>
                <a:latin typeface="Arial Narrow"/>
              </a:rPr>
              <a:t> 1: To a very small extent - 5: To a very large extent
</a:t>
            </a:r>
            <a:r>
              <a:rPr sz="1200" b="1" i="0" u="none">
                <a:solidFill>
                  <a:srgbClr val="000000"/>
                </a:solidFill>
                <a:latin typeface="Arial Narrow"/>
              </a:rPr>
              <a:t>Work-home conflict (R)*: 3.3(1.2), is a scale variable calculated from:
</a:t>
            </a:r>
            <a:r>
              <a:rPr sz="1200" b="0" i="0" u="none">
                <a:solidFill>
                  <a:srgbClr val="000000"/>
                </a:solidFill>
                <a:latin typeface="Arial Narrow"/>
              </a:rPr>
              <a:t>    Work-related stress makes me irritable at home (R)*: 3.5(1.4)</a:t>
            </a:r>
            <a:r>
              <a:rPr sz="1200" b="0" i="1" u="none">
                <a:solidFill>
                  <a:srgbClr val="000000"/>
                </a:solidFill>
                <a:latin typeface="Arial Narrow"/>
              </a:rPr>
              <a:t> 1: Very rarely - 5: Very often
</a:t>
            </a:r>
            <a:r>
              <a:rPr sz="1200" b="0" i="0" u="none">
                <a:solidFill>
                  <a:srgbClr val="000000"/>
                </a:solidFill>
                <a:latin typeface="Arial Narrow"/>
              </a:rPr>
              <a:t>    My job makes me too tired to do things that require my attention at home (R)*: 3.0(1.4)</a:t>
            </a:r>
            <a:r>
              <a:rPr sz="1200" b="0" i="1" u="none">
                <a:solidFill>
                  <a:srgbClr val="000000"/>
                </a:solidFill>
                <a:latin typeface="Arial Narrow"/>
              </a:rPr>
              <a:t> 1: Very rarely - 5: Very often
</a:t>
            </a:r>
            <a:r>
              <a:rPr sz="1200" b="0" i="0" u="none">
                <a:solidFill>
                  <a:srgbClr val="000000"/>
                </a:solidFill>
                <a:latin typeface="Arial Narrow"/>
              </a:rPr>
              <a:t>    Concerns or problems at work distract me at home (R)*: 3.4(1.3)</a:t>
            </a:r>
            <a:r>
              <a:rPr sz="1200" b="0" i="1" u="none">
                <a:solidFill>
                  <a:srgbClr val="000000"/>
                </a:solidFill>
                <a:latin typeface="Arial Narrow"/>
              </a:rPr>
              <a:t> 1: Very rarely - 5: Very often
</a:t>
            </a:r>
            <a:r>
              <a:rPr sz="1200" b="1" i="0" u="none">
                <a:solidFill>
                  <a:srgbClr val="000000"/>
                </a:solidFill>
                <a:latin typeface="Arial Narrow"/>
              </a:rPr>
              <a:t>Stagnation at work (R)*: 3.0(0.8), is a scale variable calculated from:
</a:t>
            </a:r>
            <a:r>
              <a:rPr sz="1200" b="0" i="0" u="none">
                <a:solidFill>
                  <a:srgbClr val="000000"/>
                </a:solidFill>
                <a:latin typeface="Arial Narrow"/>
              </a:rPr>
              <a:t>    My prospects in this organisation are good: 2.6(1.2)</a:t>
            </a:r>
            <a:r>
              <a:rPr sz="1200" b="0" i="1" u="none">
                <a:solidFill>
                  <a:srgbClr val="000000"/>
                </a:solidFill>
                <a:latin typeface="Arial Narrow"/>
              </a:rPr>
              <a:t> 1: Strongly disagree - 5: Strongly agree
</a:t>
            </a:r>
            <a:r>
              <a:rPr sz="1200" b="0" i="0" u="none">
                <a:solidFill>
                  <a:srgbClr val="000000"/>
                </a:solidFill>
                <a:latin typeface="Arial Narrow"/>
              </a:rPr>
              <a:t>    I worry about my career development in this organization (R)*: 3.2(1.2)</a:t>
            </a:r>
            <a:r>
              <a:rPr sz="1200" b="0" i="1" u="none">
                <a:solidFill>
                  <a:srgbClr val="000000"/>
                </a:solidFill>
                <a:latin typeface="Arial Narrow"/>
              </a:rPr>
              <a:t> 1: Strongly disagree - 5: Strongly agree
</a:t>
            </a:r>
            <a:r>
              <a:rPr sz="1200" b="0" i="0" u="none">
                <a:solidFill>
                  <a:srgbClr val="000000"/>
                </a:solidFill>
                <a:latin typeface="Arial Narrow"/>
              </a:rPr>
              <a:t>    I worry about having less stimulating work tasks in the future (R)*: 3.3(1.1)</a:t>
            </a:r>
            <a:r>
              <a:rPr sz="1200" b="0" i="1" u="none">
                <a:solidFill>
                  <a:srgbClr val="000000"/>
                </a:solidFill>
                <a:latin typeface="Arial Narrow"/>
              </a:rPr>
              <a:t> 1: Strongly disagree - 5: Strongly agree
</a:t>
            </a:r>
            <a:r>
              <a:rPr sz="1200" b="1" i="0" u="none">
                <a:solidFill>
                  <a:srgbClr val="000000"/>
                </a:solidFill>
                <a:latin typeface="Arial Narrow"/>
              </a:rPr>
              <a:t>Employment insecurity (R)*: 4.0(1.1), is a scale variable calculated from:
</a:t>
            </a:r>
            <a:r>
              <a:rPr sz="1200" b="0" i="0" u="none">
                <a:solidFill>
                  <a:srgbClr val="000000"/>
                </a:solidFill>
                <a:latin typeface="Arial Narrow"/>
              </a:rPr>
              <a:t>    I worry that I may lose my job (R)*: 4.2(1.2)</a:t>
            </a:r>
            <a:r>
              <a:rPr sz="1200" b="0" i="1" u="none">
                <a:solidFill>
                  <a:srgbClr val="000000"/>
                </a:solidFill>
                <a:latin typeface="Arial Narrow"/>
              </a:rPr>
              <a:t> 1: Strongly disagree - 5: Strongly agree
</a:t>
            </a:r>
            <a:r>
              <a:rPr sz="1200" b="0" i="0" u="none">
                <a:solidFill>
                  <a:srgbClr val="000000"/>
                </a:solidFill>
                <a:latin typeface="Arial Narrow"/>
              </a:rPr>
              <a:t>    I feel that my employment is safe and secure: 3.8(1.4)</a:t>
            </a:r>
            <a:r>
              <a:rPr sz="1200" b="0" i="1" u="none">
                <a:solidFill>
                  <a:srgbClr val="000000"/>
                </a:solidFill>
                <a:latin typeface="Arial Narrow"/>
              </a:rPr>
              <a:t> 1: Strongly disagree - 5: Strongly agree
</a:t>
            </a:r>
            <a:r>
              <a:rPr sz="1200" b="1" i="0" u="none">
                <a:solidFill>
                  <a:srgbClr val="000000"/>
                </a:solidFill>
                <a:latin typeface="Arial Narrow"/>
              </a:rPr>
              <a:t>Turnover intention (R)*: 3.4(1.3), is a scale variable calculated from:
</a:t>
            </a:r>
            <a:r>
              <a:rPr sz="1200" b="0" i="0" u="none">
                <a:solidFill>
                  <a:srgbClr val="000000"/>
                </a:solidFill>
                <a:latin typeface="Arial Narrow"/>
              </a:rPr>
              <a:t>    I often think about quitting my current job (R)*: 3.8(1.5)</a:t>
            </a:r>
            <a:r>
              <a:rPr sz="1200" b="0" i="1" u="none">
                <a:solidFill>
                  <a:srgbClr val="000000"/>
                </a:solidFill>
                <a:latin typeface="Arial Narrow"/>
              </a:rPr>
              <a:t> 1: Strongly disagree - 5: Strongly agree
</a:t>
            </a:r>
            <a:r>
              <a:rPr sz="1200" b="0" i="0" u="none">
                <a:solidFill>
                  <a:srgbClr val="000000"/>
                </a:solidFill>
                <a:latin typeface="Arial Narrow"/>
              </a:rPr>
              <a:t>    I may quit my current job in the next 12 months (R)*: 3.7(1.6)</a:t>
            </a:r>
            <a:r>
              <a:rPr sz="1200" b="0" i="1" u="none">
                <a:solidFill>
                  <a:srgbClr val="000000"/>
                </a:solidFill>
                <a:latin typeface="Arial Narrow"/>
              </a:rPr>
              <a:t> 1: Strongly disagree - 5: Strongly agree
</a:t>
            </a:r>
            <a:r>
              <a:rPr sz="1200" b="0" i="0" u="none">
                <a:solidFill>
                  <a:srgbClr val="000000"/>
                </a:solidFill>
                <a:latin typeface="Arial Narrow"/>
              </a:rPr>
              <a:t>    In the next 12 months, I will probably actively look for new employment opportunities (R)*: 2.8(1.8)</a:t>
            </a:r>
            <a:r>
              <a:rPr sz="1200" b="0" i="1" u="none">
                <a:solidFill>
                  <a:srgbClr val="000000"/>
                </a:solidFill>
                <a:latin typeface="Arial Narrow"/>
              </a:rPr>
              <a:t> 1: Strongly disagree - 5: Strongly agree
</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8AAF-7F25-5014-189B-A3041BCA8B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D446682E-D193-6EB7-8317-F7A317B35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2018DCFF-8F3E-A8AC-06A1-665AE9C67934}"/>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5" name="Footer Placeholder 4">
            <a:extLst>
              <a:ext uri="{FF2B5EF4-FFF2-40B4-BE49-F238E27FC236}">
                <a16:creationId xmlns:a16="http://schemas.microsoft.com/office/drawing/2014/main" id="{D30E04C1-B6E3-1584-1C66-330F47F18C2F}"/>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F7053B6-A052-5366-F2FA-CA793F74D242}"/>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327336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D8BD-3DF9-EE06-3432-6F4BDB81401A}"/>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4AC56033-D2CF-656B-5E4B-B4DFA76C61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4A6CBC54-D7C5-C484-6211-DE9F2E8E6239}"/>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5" name="Footer Placeholder 4">
            <a:extLst>
              <a:ext uri="{FF2B5EF4-FFF2-40B4-BE49-F238E27FC236}">
                <a16:creationId xmlns:a16="http://schemas.microsoft.com/office/drawing/2014/main" id="{55DE7CB5-7AAD-B6D0-2399-4EC516C7436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43161A8-D4AE-FD0A-2D77-9B82175401E3}"/>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334287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A829D-CD23-4ECD-C3AF-8A837D648B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84291CB6-1277-39C5-A578-1E4B0FE635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E7880FE0-7F56-1416-C147-D960338321A9}"/>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5" name="Footer Placeholder 4">
            <a:extLst>
              <a:ext uri="{FF2B5EF4-FFF2-40B4-BE49-F238E27FC236}">
                <a16:creationId xmlns:a16="http://schemas.microsoft.com/office/drawing/2014/main" id="{51F7AECB-603B-C174-5B3E-581C79F8C00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4A38350-5CA2-47A0-02E0-E2417339E12B}"/>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3642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FC55-2287-BF23-E657-0A1F975C787A}"/>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9574851F-3290-F5E1-ABE6-A043A0096A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77A8A5E-03E8-AF4A-23A7-64807F09872C}"/>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5" name="Footer Placeholder 4">
            <a:extLst>
              <a:ext uri="{FF2B5EF4-FFF2-40B4-BE49-F238E27FC236}">
                <a16:creationId xmlns:a16="http://schemas.microsoft.com/office/drawing/2014/main" id="{6B431655-9805-6587-1479-1181D66B59B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278E839-C5F6-A6B2-5502-C53909E8949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6782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ED73-7650-A88D-5F8D-ACF6B50A06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4C6E294D-462E-E5D1-21E9-ABC57E541B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CC885B-9A73-2D1D-F441-A0E268222D91}"/>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5" name="Footer Placeholder 4">
            <a:extLst>
              <a:ext uri="{FF2B5EF4-FFF2-40B4-BE49-F238E27FC236}">
                <a16:creationId xmlns:a16="http://schemas.microsoft.com/office/drawing/2014/main" id="{C0230DC6-43B4-69D5-4E9C-F3E16343D40A}"/>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49F4854B-06FD-6AFB-3270-7CEE2BDA13A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82059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AF31-29DF-82FE-1C23-68B76013CDA3}"/>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0737D1A8-6974-78EA-B78C-10C6D262C9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30B8237C-1242-A305-C7B2-5CB19ED7DA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F5BF0BB6-445F-98B5-E21A-EECC4348492E}"/>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6" name="Footer Placeholder 5">
            <a:extLst>
              <a:ext uri="{FF2B5EF4-FFF2-40B4-BE49-F238E27FC236}">
                <a16:creationId xmlns:a16="http://schemas.microsoft.com/office/drawing/2014/main" id="{D1212BC5-5DD7-6BBD-4289-EF258C4C9FA5}"/>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36B84A2F-3FBC-6607-8EA5-380B91C25FCF}"/>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20786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D6C0-63D0-0D68-E6CF-8BEDB001A034}"/>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930933F4-5C45-BBA5-0314-BB3EB6498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433A98-9F8D-8686-71E5-EE8B02F676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CB1F3139-9EBC-56FC-49F2-285C1504D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4094C7-2797-19AC-12FE-64AACC9ECF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13B489DB-64B2-D65A-8063-B96E5D0E0C37}"/>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8" name="Footer Placeholder 7">
            <a:extLst>
              <a:ext uri="{FF2B5EF4-FFF2-40B4-BE49-F238E27FC236}">
                <a16:creationId xmlns:a16="http://schemas.microsoft.com/office/drawing/2014/main" id="{10BC4121-EBE8-6386-B6C8-29626BB7AD0F}"/>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FEF482EA-3887-37D0-0CDA-0C1F8B0DF4FB}"/>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81141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B5D1-29D6-6FA8-A6B6-31A96D041A57}"/>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61FAFA38-5F4A-4E10-6048-F77873EE4D96}"/>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4" name="Footer Placeholder 3">
            <a:extLst>
              <a:ext uri="{FF2B5EF4-FFF2-40B4-BE49-F238E27FC236}">
                <a16:creationId xmlns:a16="http://schemas.microsoft.com/office/drawing/2014/main" id="{539BCDDC-BA5A-D9C8-8986-513EDB824F99}"/>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5EECDD17-1E1D-F9D8-9FB3-403DED60D6D7}"/>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02055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10E51-4EF8-6F97-7E46-51C26C3C3A2D}"/>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3" name="Footer Placeholder 2">
            <a:extLst>
              <a:ext uri="{FF2B5EF4-FFF2-40B4-BE49-F238E27FC236}">
                <a16:creationId xmlns:a16="http://schemas.microsoft.com/office/drawing/2014/main" id="{38777777-4FFD-BB6D-AD94-5F7127F69C86}"/>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2EA71DF6-1005-93DB-B8AB-88AFFCBE87C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76006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72AD-2709-0336-ED20-2B2B508557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CD5974A1-152A-C207-8E94-2667A3700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787A8342-3C78-AB86-0D6B-E625C2F42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46670D-4375-45BF-548F-EBF801142652}"/>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6" name="Footer Placeholder 5">
            <a:extLst>
              <a:ext uri="{FF2B5EF4-FFF2-40B4-BE49-F238E27FC236}">
                <a16:creationId xmlns:a16="http://schemas.microsoft.com/office/drawing/2014/main" id="{AAD8FA7B-151C-D7FC-8239-00D28EBFF099}"/>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5E7480A1-CD6C-6CFD-21A6-BBB6E9A9CB28}"/>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87815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A3F9-7BE8-9193-F4C0-D8D5256A9C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12696CA1-5C2F-39D9-2223-B3292D87F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A2FA3E90-D752-98CA-5ADD-58A51258B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3A1CE3-318D-0E97-887A-ADCF5673738A}"/>
              </a:ext>
            </a:extLst>
          </p:cNvPr>
          <p:cNvSpPr>
            <a:spLocks noGrp="1"/>
          </p:cNvSpPr>
          <p:nvPr>
            <p:ph type="dt" sz="half" idx="10"/>
          </p:nvPr>
        </p:nvSpPr>
        <p:spPr/>
        <p:txBody>
          <a:bodyPr/>
          <a:lstStyle/>
          <a:p>
            <a:fld id="{5876C525-475D-9540-937D-6BF5DE09989D}" type="datetimeFigureOut">
              <a:rPr lang="en-NO" smtClean="0"/>
              <a:t>03/13/2024</a:t>
            </a:fld>
            <a:endParaRPr lang="en-NO"/>
          </a:p>
        </p:txBody>
      </p:sp>
      <p:sp>
        <p:nvSpPr>
          <p:cNvPr id="6" name="Footer Placeholder 5">
            <a:extLst>
              <a:ext uri="{FF2B5EF4-FFF2-40B4-BE49-F238E27FC236}">
                <a16:creationId xmlns:a16="http://schemas.microsoft.com/office/drawing/2014/main" id="{E410F4E4-5EC0-43CA-06E6-5236D4CAA9E9}"/>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83012DC7-BA24-FB73-8CE0-235AA447B15E}"/>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81763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F1FF2-F234-B657-0D52-790DF4C86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33264F3D-73D4-7C19-21D0-73FC2F06E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976C46C-BDF6-2485-A323-0C4B6DCD6E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76C525-475D-9540-937D-6BF5DE09989D}" type="datetimeFigureOut">
              <a:rPr lang="en-NO" smtClean="0"/>
              <a:t>03/13/2024</a:t>
            </a:fld>
            <a:endParaRPr lang="en-NO"/>
          </a:p>
        </p:txBody>
      </p:sp>
      <p:sp>
        <p:nvSpPr>
          <p:cNvPr id="5" name="Footer Placeholder 4">
            <a:extLst>
              <a:ext uri="{FF2B5EF4-FFF2-40B4-BE49-F238E27FC236}">
                <a16:creationId xmlns:a16="http://schemas.microsoft.com/office/drawing/2014/main" id="{72D6E784-4D7B-B35F-60AB-F8E4B81CE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O"/>
          </a:p>
        </p:txBody>
      </p:sp>
      <p:sp>
        <p:nvSpPr>
          <p:cNvPr id="6" name="Slide Number Placeholder 5">
            <a:extLst>
              <a:ext uri="{FF2B5EF4-FFF2-40B4-BE49-F238E27FC236}">
                <a16:creationId xmlns:a16="http://schemas.microsoft.com/office/drawing/2014/main" id="{581D2B50-094D-7BFF-A706-89AEC1059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34074-7B85-5A4B-B17B-A2E2C804AED7}" type="slidenum">
              <a:rPr lang="en-NO" smtClean="0"/>
              <a:t>‹#›</a:t>
            </a:fld>
            <a:endParaRPr lang="en-NO"/>
          </a:p>
        </p:txBody>
      </p:sp>
    </p:spTree>
    <p:extLst>
      <p:ext uri="{BB962C8B-B14F-4D97-AF65-F5344CB8AC3E}">
        <p14:creationId xmlns:p14="http://schemas.microsoft.com/office/powerpoint/2010/main" val="65208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uio.no/om/hms/arbeidsmiljo/organisering-roller/verneombud/kontakt/verneombud-enhetene.html" TargetMode="External"/><Relationship Id="rId2" Type="http://schemas.openxmlformats.org/officeDocument/2006/relationships/hyperlink" Target="https://www.uio.no/english/about/hse/speak-up/reporting/" TargetMode="External"/><Relationship Id="rId1" Type="http://schemas.openxmlformats.org/officeDocument/2006/relationships/slideLayout" Target="../slideLayouts/slideLayout2.xml"/><Relationship Id="rId6" Type="http://schemas.openxmlformats.org/officeDocument/2006/relationships/hyperlink" Target="https://www.uio.no/english/for-employees/employment/trade-unions/#toc4" TargetMode="External"/><Relationship Id="rId5" Type="http://schemas.openxmlformats.org/officeDocument/2006/relationships/hyperlink" Target="https://www.uio.no/english/for-employees/employment/hse/ohsu/working-environment/converation-with-employees.html" TargetMode="External"/><Relationship Id="rId4" Type="http://schemas.openxmlformats.org/officeDocument/2006/relationships/hyperlink" Target="https://www.uio.no/om/hms/arbeidsmiljo/organisering-roller/verneombud/hovedverneombu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1-logo.png"/>
          <p:cNvPicPr>
            <a:picLocks noChangeAspect="1"/>
          </p:cNvPicPr>
          <p:nvPr/>
        </p:nvPicPr>
        <p:blipFill>
          <a:blip r:embed="rId2"/>
          <a:stretch>
            <a:fillRect/>
          </a:stretch>
        </p:blipFill>
        <p:spPr>
          <a:xfrm>
            <a:off x="2894076" y="685800"/>
            <a:ext cx="6400800" cy="3055554"/>
          </a:xfrm>
          <a:prstGeom prst="rect">
            <a:avLst/>
          </a:prstGeom>
        </p:spPr>
      </p:pic>
      <p:sp>
        <p:nvSpPr>
          <p:cNvPr id="3" name="TextBox 2"/>
          <p:cNvSpPr txBox="1"/>
          <p:nvPr/>
        </p:nvSpPr>
        <p:spPr>
          <a:xfrm>
            <a:off x="1371600" y="3741354"/>
            <a:ext cx="9445752" cy="1754326"/>
          </a:xfrm>
          <a:prstGeom prst="rect">
            <a:avLst/>
          </a:prstGeom>
          <a:noFill/>
        </p:spPr>
        <p:txBody>
          <a:bodyPr wrap="square" lIns="91440" tIns="45720" rIns="91440" bIns="45720" anchor="t">
            <a:spAutoFit/>
          </a:bodyPr>
          <a:lstStyle/>
          <a:p>
            <a:endParaRPr/>
          </a:p>
          <a:p>
            <a:pPr algn="ctr">
              <a:defRPr sz="3000">
                <a:latin typeface="Arial Narrow"/>
              </a:defRPr>
            </a:pPr>
            <a:r>
              <a:t>In-depth review of the results from the survey for</a:t>
            </a:r>
            <a:endParaRPr lang="nb-NO"/>
          </a:p>
          <a:p>
            <a:pPr algn="ctr">
              <a:defRPr sz="3000">
                <a:latin typeface="Arial Narrow"/>
              </a:defRPr>
            </a:pPr>
            <a:r>
              <a:rPr lang="en-US"/>
              <a:t>Department of Mathematics</a:t>
            </a:r>
            <a:br>
              <a:rPr dirty="0"/>
            </a:br>
            <a:r>
              <a:rPr lang="nb-NO"/>
              <a:t>PhD </a:t>
            </a:r>
            <a:r>
              <a:rPr lang="nb-NO" dirty="0" err="1"/>
              <a:t>research</a:t>
            </a:r>
            <a:r>
              <a:rPr lang="nb-NO" dirty="0"/>
              <a:t> </a:t>
            </a:r>
            <a:r>
              <a:rPr lang="nb-NO" dirty="0" err="1"/>
              <a:t>Fellows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0C4D-E11D-0FF7-39F8-1569DA275705}"/>
              </a:ext>
            </a:extLst>
          </p:cNvPr>
          <p:cNvSpPr>
            <a:spLocks noGrp="1"/>
          </p:cNvSpPr>
          <p:nvPr>
            <p:ph type="title"/>
          </p:nvPr>
        </p:nvSpPr>
        <p:spPr>
          <a:xfrm>
            <a:off x="838200" y="0"/>
            <a:ext cx="10512552" cy="1828800"/>
          </a:xfrm>
        </p:spPr>
        <p:txBody>
          <a:bodyPr/>
          <a:lstStyle/>
          <a:p>
            <a:pPr>
              <a:defRPr>
                <a:latin typeface="Arial Narrow"/>
              </a:defRPr>
            </a:pPr>
            <a:r>
              <a:t>Management of Adverse Incidents</a:t>
            </a:r>
          </a:p>
        </p:txBody>
      </p:sp>
      <p:sp>
        <p:nvSpPr>
          <p:cNvPr id="4" name="Plassholder for innhold 2">
            <a:extLst>
              <a:ext uri="{FF2B5EF4-FFF2-40B4-BE49-F238E27FC236}">
                <a16:creationId xmlns:a16="http://schemas.microsoft.com/office/drawing/2014/main" id="{4A38A28C-0E9C-A3E5-8843-2957ED73B687}"/>
              </a:ext>
            </a:extLst>
          </p:cNvPr>
          <p:cNvSpPr txBox="1">
            <a:spLocks/>
          </p:cNvSpPr>
          <p:nvPr/>
        </p:nvSpPr>
        <p:spPr>
          <a:xfrm>
            <a:off x="838200" y="2684691"/>
            <a:ext cx="10515600" cy="37701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nb-NO" sz="2400" b="1" dirty="0">
                <a:latin typeface="Arial Narrow" panose="020B0604020202020204" pitchFamily="34" charset="0"/>
                <a:cs typeface="Arial Narrow" panose="020B0604020202020204" pitchFamily="34" charset="0"/>
              </a:rPr>
              <a:t>UiO has </a:t>
            </a:r>
            <a:r>
              <a:rPr lang="nb-NO" sz="2400" b="1" dirty="0" err="1">
                <a:latin typeface="Arial Narrow" panose="020B0604020202020204" pitchFamily="34" charset="0"/>
                <a:cs typeface="Arial Narrow" panose="020B0604020202020204" pitchFamily="34" charset="0"/>
              </a:rPr>
              <a:t>its</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own</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employees</a:t>
            </a:r>
            <a:r>
              <a:rPr lang="nb-NO" sz="2400" b="1" dirty="0">
                <a:latin typeface="Arial Narrow" panose="020B0604020202020204" pitchFamily="34" charset="0"/>
                <a:cs typeface="Arial Narrow" panose="020B0604020202020204" pitchFamily="34" charset="0"/>
              </a:rPr>
              <a:t>, services, and systems for </a:t>
            </a:r>
            <a:r>
              <a:rPr lang="nb-NO" sz="2400" b="1" dirty="0" err="1">
                <a:latin typeface="Arial Narrow" panose="020B0604020202020204" pitchFamily="34" charset="0"/>
                <a:cs typeface="Arial Narrow" panose="020B0604020202020204" pitchFamily="34" charset="0"/>
              </a:rPr>
              <a:t>reporting</a:t>
            </a:r>
            <a:r>
              <a:rPr lang="nb-NO" sz="2400" b="1" dirty="0">
                <a:latin typeface="Arial Narrow" panose="020B0604020202020204" pitchFamily="34" charset="0"/>
                <a:cs typeface="Arial Narrow" panose="020B0604020202020204" pitchFamily="34" charset="0"/>
              </a:rPr>
              <a:t> and </a:t>
            </a:r>
            <a:r>
              <a:rPr lang="nb-NO" sz="2400" b="1" dirty="0" err="1">
                <a:latin typeface="Arial Narrow" panose="020B0604020202020204" pitchFamily="34" charset="0"/>
                <a:cs typeface="Arial Narrow" panose="020B0604020202020204" pitchFamily="34" charset="0"/>
              </a:rPr>
              <a:t>following</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you</a:t>
            </a:r>
            <a:r>
              <a:rPr lang="nb-NO" sz="2400" b="1" dirty="0">
                <a:latin typeface="Arial Narrow" panose="020B0604020202020204" pitchFamily="34" charset="0"/>
                <a:cs typeface="Arial Narrow" panose="020B0604020202020204" pitchFamily="34" charset="0"/>
              </a:rPr>
              <a:t> up</a:t>
            </a:r>
          </a:p>
          <a:p>
            <a:pPr marL="0" indent="0" algn="l">
              <a:buNone/>
            </a:pPr>
            <a:r>
              <a:rPr lang="nb-NO" dirty="0">
                <a:latin typeface="Arial Narrow" panose="020B0604020202020204" pitchFamily="34" charset="0"/>
                <a:cs typeface="Arial Narrow" panose="020B0604020202020204" pitchFamily="34" charset="0"/>
              </a:rPr>
              <a:t>If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wish</a:t>
            </a:r>
            <a:r>
              <a:rPr lang="nb-NO" dirty="0">
                <a:latin typeface="Arial Narrow" panose="020B0604020202020204" pitchFamily="34" charset="0"/>
                <a:cs typeface="Arial Narrow" panose="020B0604020202020204" pitchFamily="34" charset="0"/>
              </a:rPr>
              <a:t> or </a:t>
            </a:r>
            <a:r>
              <a:rPr lang="nb-NO" dirty="0" err="1">
                <a:latin typeface="Arial Narrow" panose="020B0604020202020204" pitchFamily="34" charset="0"/>
                <a:cs typeface="Arial Narrow" panose="020B0604020202020204" pitchFamily="34" charset="0"/>
              </a:rPr>
              <a:t>need</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follow</a:t>
            </a:r>
            <a:r>
              <a:rPr lang="nb-NO" dirty="0">
                <a:latin typeface="Arial Narrow" panose="020B0604020202020204" pitchFamily="34" charset="0"/>
                <a:cs typeface="Arial Narrow" panose="020B0604020202020204" pitchFamily="34" charset="0"/>
              </a:rPr>
              <a:t>-up </a:t>
            </a:r>
            <a:r>
              <a:rPr lang="nb-NO" dirty="0" err="1">
                <a:latin typeface="Arial Narrow" panose="020B0604020202020204" pitchFamily="34" charset="0"/>
                <a:cs typeface="Arial Narrow" panose="020B0604020202020204" pitchFamily="34" charset="0"/>
              </a:rPr>
              <a:t>on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case, it is </a:t>
            </a:r>
            <a:r>
              <a:rPr lang="nb-NO" dirty="0" err="1">
                <a:latin typeface="Arial Narrow" panose="020B0604020202020204" pitchFamily="34" charset="0"/>
                <a:cs typeface="Arial Narrow" panose="020B0604020202020204" pitchFamily="34" charset="0"/>
              </a:rPr>
              <a:t>important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that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notify</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someone</a:t>
            </a:r>
            <a:r>
              <a:rPr lang="nb-NO" dirty="0">
                <a:latin typeface="Arial Narrow" panose="020B0604020202020204" pitchFamily="34" charset="0"/>
                <a:cs typeface="Arial Narrow" panose="020B0604020202020204" pitchFamily="34" charset="0"/>
              </a:rPr>
              <a:t>.</a:t>
            </a:r>
          </a:p>
          <a:p>
            <a:pPr marL="0" indent="0" algn="l">
              <a:buNone/>
            </a:pPr>
            <a:r>
              <a:rPr lang="nb-NO" dirty="0" err="1">
                <a:latin typeface="Arial Narrow" panose="020B0604020202020204" pitchFamily="34" charset="0"/>
                <a:cs typeface="Arial Narrow" panose="020B0604020202020204" pitchFamily="34" charset="0"/>
              </a:rPr>
              <a:t>Inform</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immediate supervisor or a </a:t>
            </a:r>
            <a:r>
              <a:rPr lang="nb-NO" dirty="0" err="1">
                <a:latin typeface="Arial Narrow" panose="020B0604020202020204" pitchFamily="34" charset="0"/>
                <a:cs typeface="Arial Narrow" panose="020B0604020202020204" pitchFamily="34" charset="0"/>
              </a:rPr>
              <a:t>higher-level</a:t>
            </a:r>
            <a:r>
              <a:rPr lang="nb-NO" dirty="0">
                <a:latin typeface="Arial Narrow" panose="020B0604020202020204" pitchFamily="34" charset="0"/>
                <a:cs typeface="Arial Narrow" panose="020B0604020202020204" pitchFamily="34" charset="0"/>
              </a:rPr>
              <a:t> manager.</a:t>
            </a:r>
          </a:p>
          <a:p>
            <a:pPr marL="0" indent="0" algn="l">
              <a:buNone/>
            </a:pP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use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university’s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reporting</a:t>
            </a:r>
            <a:r>
              <a:rPr lang="nb-NO" dirty="0">
                <a:latin typeface="Arial Narrow" panose="020B0604020202020204" pitchFamily="34" charset="0"/>
                <a:cs typeface="Arial Narrow" panose="020B0604020202020204" pitchFamily="34" charset="0"/>
              </a:rPr>
              <a:t> system </a:t>
            </a:r>
            <a:r>
              <a:rPr lang="nb-NO" dirty="0" err="1">
                <a:latin typeface="Arial Narrow" panose="020B0604020202020204" pitchFamily="34" charset="0"/>
                <a:cs typeface="Arial Narrow" panose="020B0604020202020204" pitchFamily="34" charset="0"/>
              </a:rPr>
              <a:t>called</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2"/>
              </a:rPr>
              <a:t>Si i fra!</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Speak</a:t>
            </a:r>
            <a:r>
              <a:rPr lang="nb-NO" dirty="0">
                <a:latin typeface="Arial Narrow" panose="020B0604020202020204" pitchFamily="34" charset="0"/>
                <a:cs typeface="Arial Narrow" panose="020B0604020202020204" pitchFamily="34" charset="0"/>
              </a:rPr>
              <a:t>-up!)</a:t>
            </a:r>
          </a:p>
          <a:p>
            <a:pPr marL="0" indent="0" algn="l">
              <a:buNone/>
            </a:pP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also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inform</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3"/>
              </a:rPr>
              <a:t>safety representative</a:t>
            </a:r>
            <a:r>
              <a:rPr lang="nb-NO" dirty="0">
                <a:latin typeface="Arial Narrow" panose="020B0604020202020204" pitchFamily="34" charset="0"/>
                <a:cs typeface="Arial Narrow" panose="020B0604020202020204" pitchFamily="34" charset="0"/>
              </a:rPr>
              <a:t> or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4"/>
              </a:rPr>
              <a:t>chief safety representative</a:t>
            </a:r>
            <a:endParaRPr lang="nb-NO" dirty="0">
              <a:latin typeface="Arial Narrow" panose="020B0604020202020204" pitchFamily="34" charset="0"/>
              <a:cs typeface="Arial Narrow" panose="020B0604020202020204" pitchFamily="34" charset="0"/>
            </a:endParaRPr>
          </a:p>
          <a:p>
            <a:pPr marL="0" indent="0" algn="l">
              <a:buNone/>
            </a:pPr>
            <a:r>
              <a:rPr lang="nb-NO" dirty="0">
                <a:latin typeface="Arial Narrow" panose="020B0604020202020204" pitchFamily="34" charset="0"/>
                <a:cs typeface="Arial Narrow" panose="020B0604020202020204" pitchFamily="34" charset="0"/>
              </a:rPr>
              <a:t>If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want</a:t>
            </a:r>
            <a:r>
              <a:rPr lang="nb-NO" dirty="0">
                <a:latin typeface="Arial Narrow" panose="020B0604020202020204" pitchFamily="34" charset="0"/>
                <a:cs typeface="Arial Narrow" panose="020B0604020202020204" pitchFamily="34" charset="0"/>
              </a:rPr>
              <a:t> support or </a:t>
            </a:r>
            <a:r>
              <a:rPr lang="nb-NO" dirty="0" err="1">
                <a:latin typeface="Arial Narrow" panose="020B0604020202020204" pitchFamily="34" charset="0"/>
                <a:cs typeface="Arial Narrow" panose="020B0604020202020204" pitchFamily="34" charset="0"/>
              </a:rPr>
              <a:t>guidance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also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contact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5"/>
              </a:rPr>
              <a:t>Occupational Health Service</a:t>
            </a:r>
            <a:r>
              <a:rPr lang="nb-NO" dirty="0">
                <a:latin typeface="Arial Narrow" panose="020B0604020202020204" pitchFamily="34" charset="0"/>
                <a:cs typeface="Arial Narrow" panose="020B0604020202020204" pitchFamily="34" charset="0"/>
              </a:rPr>
              <a:t> (BHT)</a:t>
            </a:r>
            <a:r>
              <a:rPr lang="nb-NO" dirty="0">
                <a:solidFill>
                  <a:srgbClr val="444444"/>
                </a:solidFill>
                <a:effectLst/>
                <a:latin typeface="Arial Narrow" panose="020B0604020202020204" pitchFamily="34" charset="0"/>
                <a:cs typeface="Arial Narrow" panose="020B0604020202020204" pitchFamily="34" charset="0"/>
              </a:rPr>
              <a:t>. </a:t>
            </a:r>
            <a:r>
              <a:rPr lang="nb-NO" dirty="0">
                <a:effectLst/>
                <a:latin typeface="Arial Narrow" panose="020B0604020202020204" pitchFamily="34" charset="0"/>
                <a:cs typeface="Arial Narrow" panose="020B0604020202020204" pitchFamily="34" charset="0"/>
              </a:rPr>
              <a:t>The </a:t>
            </a:r>
            <a:r>
              <a:rPr lang="nb-NO" dirty="0" err="1">
                <a:effectLst/>
                <a:latin typeface="Arial Narrow" panose="020B0604020202020204" pitchFamily="34" charset="0"/>
                <a:cs typeface="Arial Narrow" panose="020B0604020202020204" pitchFamily="34" charset="0"/>
              </a:rPr>
              <a:t>Occupational</a:t>
            </a:r>
            <a:r>
              <a:rPr lang="nb-NO" dirty="0">
                <a:effectLst/>
                <a:latin typeface="Arial Narrow" panose="020B0604020202020204" pitchFamily="34" charset="0"/>
                <a:cs typeface="Arial Narrow" panose="020B0604020202020204" pitchFamily="34" charset="0"/>
              </a:rPr>
              <a:t> Health Service </a:t>
            </a:r>
            <a:r>
              <a:rPr lang="nb-NO" dirty="0" err="1">
                <a:effectLst/>
                <a:latin typeface="Arial Narrow" panose="020B0604020202020204" pitchFamily="34" charset="0"/>
                <a:cs typeface="Arial Narrow" panose="020B0604020202020204" pitchFamily="34" charset="0"/>
              </a:rPr>
              <a:t>are</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subject</a:t>
            </a:r>
            <a:r>
              <a:rPr lang="nb-NO" dirty="0">
                <a:effectLst/>
                <a:latin typeface="Arial Narrow" panose="020B0604020202020204" pitchFamily="34" charset="0"/>
                <a:cs typeface="Arial Narrow" panose="020B0604020202020204" pitchFamily="34" charset="0"/>
              </a:rPr>
              <a:t> to a </a:t>
            </a:r>
            <a:r>
              <a:rPr lang="nb-NO" dirty="0" err="1">
                <a:effectLst/>
                <a:latin typeface="Arial Narrow" panose="020B0604020202020204" pitchFamily="34" charset="0"/>
                <a:cs typeface="Arial Narrow" panose="020B0604020202020204" pitchFamily="34" charset="0"/>
              </a:rPr>
              <a:t>duty</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of</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confidentiality</a:t>
            </a:r>
            <a:r>
              <a:rPr lang="nb-NO" dirty="0">
                <a:effectLst/>
                <a:latin typeface="Arial Narrow" panose="020B0604020202020204" pitchFamily="34" charset="0"/>
                <a:cs typeface="Arial Narrow" panose="020B0604020202020204" pitchFamily="34" charset="0"/>
              </a:rPr>
              <a:t>.</a:t>
            </a:r>
            <a:endParaRPr lang="nb-NO" dirty="0">
              <a:latin typeface="Arial Narrow" panose="020B0604020202020204" pitchFamily="34" charset="0"/>
              <a:cs typeface="Arial Narrow" panose="020B0604020202020204" pitchFamily="34" charset="0"/>
            </a:endParaRPr>
          </a:p>
          <a:p>
            <a:pPr marL="0" indent="0" algn="l">
              <a:buNone/>
            </a:pPr>
            <a:r>
              <a:rPr lang="nb-NO" dirty="0" err="1">
                <a:latin typeface="Arial Narrow" panose="020B0604020202020204" pitchFamily="34" charset="0"/>
                <a:cs typeface="Arial Narrow" panose="020B0604020202020204" pitchFamily="34" charset="0"/>
              </a:rPr>
              <a:t>Others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who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provide</a:t>
            </a:r>
            <a:r>
              <a:rPr lang="nb-NO" dirty="0">
                <a:latin typeface="Arial Narrow" panose="020B0604020202020204" pitchFamily="34" charset="0"/>
                <a:cs typeface="Arial Narrow" panose="020B0604020202020204" pitchFamily="34" charset="0"/>
              </a:rPr>
              <a:t> support </a:t>
            </a:r>
            <a:r>
              <a:rPr lang="nb-NO" dirty="0" err="1">
                <a:latin typeface="Arial Narrow" panose="020B0604020202020204" pitchFamily="34" charset="0"/>
                <a:cs typeface="Arial Narrow" panose="020B0604020202020204" pitchFamily="34" charset="0"/>
              </a:rPr>
              <a:t>are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6"/>
              </a:rPr>
              <a:t>union representatives</a:t>
            </a:r>
            <a:r>
              <a:rPr lang="nb-NO" dirty="0">
                <a:latin typeface="Arial Narrow" panose="020B0604020202020204" pitchFamily="34" charset="0"/>
                <a:cs typeface="Arial Narrow" panose="020B0604020202020204" pitchFamily="34" charset="0"/>
              </a:rPr>
              <a:t> in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labor</a:t>
            </a:r>
            <a:r>
              <a:rPr lang="nb-NO" dirty="0">
                <a:latin typeface="Arial Narrow" panose="020B0604020202020204" pitchFamily="34" charset="0"/>
                <a:cs typeface="Arial Narrow" panose="020B0604020202020204" pitchFamily="34" charset="0"/>
              </a:rPr>
              <a:t> union or </a:t>
            </a:r>
            <a:r>
              <a:rPr lang="nb-NO" dirty="0" err="1">
                <a:latin typeface="Arial Narrow" panose="020B0604020202020204" pitchFamily="34" charset="0"/>
                <a:cs typeface="Arial Narrow" panose="020B0604020202020204" pitchFamily="34" charset="0"/>
              </a:rPr>
              <a:t>external</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professionals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with</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legally</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mandated</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confidentiality</a:t>
            </a:r>
            <a:r>
              <a:rPr lang="nb-NO" dirty="0">
                <a:latin typeface="Arial Narrow" panose="020B0604020202020204" pitchFamily="34" charset="0"/>
                <a:cs typeface="Arial Narrow" panose="020B0604020202020204" pitchFamily="34" charset="0"/>
              </a:rPr>
              <a:t> (e.g., </a:t>
            </a:r>
            <a:r>
              <a:rPr lang="nb-NO" dirty="0" err="1">
                <a:latin typeface="Arial Narrow" panose="020B0604020202020204" pitchFamily="34" charset="0"/>
                <a:cs typeface="Arial Narrow" panose="020B0604020202020204" pitchFamily="34" charset="0"/>
              </a:rPr>
              <a:t>lawyer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doctor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psychologist</a:t>
            </a:r>
            <a:r>
              <a:rPr lang="nb-NO" dirty="0">
                <a:latin typeface="Arial Narrow" panose="020B0604020202020204" pitchFamily="34" charset="0"/>
                <a:cs typeface="Arial Narrow" panose="020B0604020202020204" pitchFamily="34" charset="0"/>
              </a:rPr>
              <a:t>)</a:t>
            </a:r>
          </a:p>
          <a:p>
            <a:pPr marL="0" indent="0">
              <a:buNone/>
            </a:pPr>
            <a:endParaRPr lang="nb-NO" dirty="0"/>
          </a:p>
          <a:p>
            <a:pPr marL="0" indent="0" algn="l">
              <a:buNone/>
            </a:pPr>
            <a:endParaRPr lang="nb-NO" dirty="0">
              <a:latin typeface="Arial Narrow" panose="020B0604020202020204" pitchFamily="34" charset="0"/>
              <a:cs typeface="Arial Narrow" panose="020B0604020202020204" pitchFamily="34" charset="0"/>
            </a:endParaRPr>
          </a:p>
          <a:p>
            <a:pPr algn="l" fontAlgn="base"/>
            <a:endParaRPr lang="nb-NO" dirty="0">
              <a:solidFill>
                <a:srgbClr val="363534"/>
              </a:solidFill>
              <a:latin typeface="Arial Narrow" panose="020B0604020202020204" pitchFamily="34" charset="0"/>
              <a:cs typeface="Arial Narrow" panose="020B0604020202020204" pitchFamily="34" charset="0"/>
            </a:endParaRPr>
          </a:p>
        </p:txBody>
      </p:sp>
      <p:sp>
        <p:nvSpPr>
          <p:cNvPr id="5" name="TextBox 4"/>
          <p:cNvSpPr txBox="1"/>
          <p:nvPr/>
        </p:nvSpPr>
        <p:spPr>
          <a:xfrm>
            <a:off x="838200" y="1828800"/>
            <a:ext cx="10512552" cy="914400"/>
          </a:xfrm>
          <a:prstGeom prst="rect">
            <a:avLst/>
          </a:prstGeom>
          <a:noFill/>
        </p:spPr>
        <p:txBody>
          <a:bodyPr wrap="square">
            <a:spAutoFit/>
          </a:bodyPr>
          <a:lstStyle/>
          <a:p>
            <a:r>
              <a:rPr sz="2000" b="1" i="0" u="none">
                <a:solidFill>
                  <a:srgbClr val="000000"/>
                </a:solidFill>
                <a:latin typeface="Arial Narrow"/>
              </a:rPr>
              <a:t>We know what to do in case of unacceptable behavior: Towards ourself </a:t>
            </a:r>
            <a:r>
              <a:rPr sz="2000" b="0" i="0" u="none">
                <a:solidFill>
                  <a:srgbClr val="FFFFFF"/>
                </a:solidFill>
                <a:highlight>
                  <a:srgbClr val="2E7578"/>
                </a:highlight>
                <a:latin typeface="Arial Narrow"/>
              </a:rPr>
              <a:t>62.5 % </a:t>
            </a:r>
            <a:r>
              <a:rPr sz="2000" b="1" i="0" u="none">
                <a:solidFill>
                  <a:srgbClr val="000000"/>
                </a:solidFill>
                <a:latin typeface="Arial Narrow"/>
              </a:rPr>
              <a:t>, towards others </a:t>
            </a:r>
            <a:r>
              <a:rPr sz="2000" b="0" i="0" u="none">
                <a:solidFill>
                  <a:srgbClr val="FFFFFF"/>
                </a:solidFill>
                <a:highlight>
                  <a:srgbClr val="2E7578"/>
                </a:highlight>
                <a:latin typeface="Arial Narrow"/>
              </a:rPr>
              <a:t>50.0 % </a:t>
            </a:r>
            <a:r>
              <a:rPr sz="2000" b="1" i="0" u="none">
                <a:solidFill>
                  <a:srgbClr val="000000"/>
                </a:solidFill>
                <a:latin typeface="Arial Narrow"/>
              </a:rPr>
              <a:t>.</a:t>
            </a:r>
          </a:p>
        </p:txBody>
      </p:sp>
    </p:spTree>
    <p:extLst>
      <p:ext uri="{BB962C8B-B14F-4D97-AF65-F5344CB8AC3E}">
        <p14:creationId xmlns:p14="http://schemas.microsoft.com/office/powerpoint/2010/main" val="121618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2552" cy="1828800"/>
          </a:xfrm>
        </p:spPr>
        <p:txBody>
          <a:bodyPr/>
          <a:lstStyle/>
          <a:p>
            <a:r>
              <a:rPr sz="4400" b="0" i="0" u="none">
                <a:solidFill>
                  <a:srgbClr val="000000"/>
                </a:solidFill>
                <a:latin typeface="Arial Narrow"/>
              </a:rPr>
              <a:t>Our Work Environment Summarized </a:t>
            </a:r>
          </a:p>
        </p:txBody>
      </p:sp>
      <p:pic>
        <p:nvPicPr>
          <p:cNvPr id="3" name="Picture 2" descr="image.png"/>
          <p:cNvPicPr>
            <a:picLocks noChangeAspect="1"/>
          </p:cNvPicPr>
          <p:nvPr/>
        </p:nvPicPr>
        <p:blipFill>
          <a:blip r:embed="rId3"/>
          <a:stretch>
            <a:fillRect/>
          </a:stretch>
        </p:blipFill>
        <p:spPr>
          <a:xfrm>
            <a:off x="838200" y="1371600"/>
            <a:ext cx="11344656" cy="5486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3"/>
          <a:stretch>
            <a:fillRect/>
          </a:stretch>
        </p:blipFill>
        <p:spPr>
          <a:xfrm>
            <a:off x="91440" y="91440"/>
            <a:ext cx="11344656" cy="6400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3"/>
          <a:stretch>
            <a:fillRect/>
          </a:stretch>
        </p:blipFill>
        <p:spPr>
          <a:xfrm>
            <a:off x="91440" y="91440"/>
            <a:ext cx="11344656" cy="6400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2552" cy="1828800"/>
          </a:xfrm>
        </p:spPr>
        <p:txBody>
          <a:bodyPr/>
          <a:lstStyle/>
          <a:p>
            <a:r>
              <a:rPr sz="4400" b="0" i="0" u="none">
                <a:solidFill>
                  <a:srgbClr val="000000"/>
                </a:solidFill>
                <a:latin typeface="Arial Narrow"/>
              </a:rPr>
              <a:t>Development in Our Work Environment </a:t>
            </a:r>
          </a:p>
        </p:txBody>
      </p:sp>
      <p:pic>
        <p:nvPicPr>
          <p:cNvPr id="3" name="Picture 2" descr="image.png"/>
          <p:cNvPicPr>
            <a:picLocks noChangeAspect="1"/>
          </p:cNvPicPr>
          <p:nvPr/>
        </p:nvPicPr>
        <p:blipFill>
          <a:blip r:embed="rId3"/>
          <a:stretch>
            <a:fillRect/>
          </a:stretch>
        </p:blipFill>
        <p:spPr>
          <a:xfrm>
            <a:off x="838200" y="1371600"/>
            <a:ext cx="11344656" cy="5486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b="0" i="0" u="none">
                <a:solidFill>
                  <a:srgbClr val="000000"/>
                </a:solidFill>
                <a:latin typeface="Arial Narrow"/>
              </a:rPr>
              <a:t>Participation and flow of information </a:t>
            </a:r>
          </a:p>
        </p:txBody>
      </p:sp>
      <p:pic>
        <p:nvPicPr>
          <p:cNvPr id="3" name="Picture 2" descr="image.png"/>
          <p:cNvPicPr>
            <a:picLocks noChangeAspect="1"/>
          </p:cNvPicPr>
          <p:nvPr/>
        </p:nvPicPr>
        <p:blipFill>
          <a:blip r:embed="rId3"/>
          <a:stretch>
            <a:fillRect/>
          </a:stretch>
        </p:blipFill>
        <p:spPr>
          <a:xfrm>
            <a:off x="838200" y="1371600"/>
            <a:ext cx="11344656" cy="53035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b="0" i="0" u="none">
                <a:solidFill>
                  <a:srgbClr val="000000"/>
                </a:solidFill>
                <a:latin typeface="Arial Narrow"/>
              </a:rPr>
              <a:t>Interaction and support </a:t>
            </a:r>
          </a:p>
        </p:txBody>
      </p:sp>
      <p:pic>
        <p:nvPicPr>
          <p:cNvPr id="3" name="Picture 2" descr="image.png"/>
          <p:cNvPicPr>
            <a:picLocks noChangeAspect="1"/>
          </p:cNvPicPr>
          <p:nvPr/>
        </p:nvPicPr>
        <p:blipFill>
          <a:blip r:embed="rId3"/>
          <a:stretch>
            <a:fillRect/>
          </a:stretch>
        </p:blipFill>
        <p:spPr>
          <a:xfrm>
            <a:off x="838200" y="1371600"/>
            <a:ext cx="11344656" cy="5303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b="0" i="0" u="none">
                <a:solidFill>
                  <a:srgbClr val="000000"/>
                </a:solidFill>
                <a:latin typeface="Arial Narrow"/>
              </a:rPr>
              <a:t>Our work climate </a:t>
            </a:r>
          </a:p>
        </p:txBody>
      </p:sp>
      <p:pic>
        <p:nvPicPr>
          <p:cNvPr id="3" name="Picture 2" descr="image.png"/>
          <p:cNvPicPr>
            <a:picLocks noChangeAspect="1"/>
          </p:cNvPicPr>
          <p:nvPr/>
        </p:nvPicPr>
        <p:blipFill>
          <a:blip r:embed="rId3"/>
          <a:stretch>
            <a:fillRect/>
          </a:stretch>
        </p:blipFill>
        <p:spPr>
          <a:xfrm>
            <a:off x="838200" y="1371600"/>
            <a:ext cx="11344656" cy="5303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b="0" i="0" u="none">
                <a:solidFill>
                  <a:srgbClr val="000000"/>
                </a:solidFill>
                <a:latin typeface="Arial Narrow"/>
              </a:rPr>
              <a:t>Management at our unit </a:t>
            </a:r>
          </a:p>
        </p:txBody>
      </p:sp>
      <p:pic>
        <p:nvPicPr>
          <p:cNvPr id="3" name="Picture 2" descr="image.png"/>
          <p:cNvPicPr>
            <a:picLocks noChangeAspect="1"/>
          </p:cNvPicPr>
          <p:nvPr/>
        </p:nvPicPr>
        <p:blipFill>
          <a:blip r:embed="rId3"/>
          <a:stretch>
            <a:fillRect/>
          </a:stretch>
        </p:blipFill>
        <p:spPr>
          <a:xfrm>
            <a:off x="838200" y="1371600"/>
            <a:ext cx="11344656" cy="4846320"/>
          </a:xfrm>
          <a:prstGeom prst="rect">
            <a:avLst/>
          </a:prstGeom>
        </p:spPr>
      </p:pic>
      <p:sp>
        <p:nvSpPr>
          <p:cNvPr id="4" name="TextBox 3"/>
          <p:cNvSpPr txBox="1"/>
          <p:nvPr/>
        </p:nvSpPr>
        <p:spPr>
          <a:xfrm>
            <a:off x="838200" y="6217920"/>
            <a:ext cx="10515600" cy="457200"/>
          </a:xfrm>
          <a:prstGeom prst="rect">
            <a:avLst/>
          </a:prstGeom>
          <a:noFill/>
        </p:spPr>
        <p:txBody>
          <a:bodyPr wrap="none">
            <a:spAutoFit/>
          </a:bodyPr>
          <a:lstStyle/>
          <a:p>
            <a:r>
              <a:rPr sz="2000" b="0" i="0" u="none">
                <a:solidFill>
                  <a:srgbClr val="FFFFFF"/>
                </a:solidFill>
                <a:highlight>
                  <a:srgbClr val="2E7578"/>
                </a:highlight>
                <a:latin typeface="Arial Narrow"/>
              </a:rPr>
              <a:t>43.8 %</a:t>
            </a:r>
            <a:r>
              <a:rPr sz="2000" b="0" i="0" u="none">
                <a:solidFill>
                  <a:srgbClr val="000000"/>
                </a:solidFill>
                <a:latin typeface="Arial Narrow"/>
              </a:rPr>
              <a:t> states that they had an appraisal interview in the last year, and </a:t>
            </a:r>
            <a:r>
              <a:rPr sz="2000" b="0" i="0" u="none">
                <a:solidFill>
                  <a:srgbClr val="FFFFFF"/>
                </a:solidFill>
                <a:highlight>
                  <a:srgbClr val="2E7578"/>
                </a:highlight>
                <a:latin typeface="Arial Narrow"/>
              </a:rPr>
              <a:t>85.7 %</a:t>
            </a:r>
            <a:r>
              <a:rPr sz="2000" b="0" i="0" u="none">
                <a:solidFill>
                  <a:srgbClr val="000000"/>
                </a:solidFill>
                <a:latin typeface="Arial Narrow"/>
              </a:rPr>
              <a:t> experienced it as useful or very useful.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b="0" i="0" u="none">
                <a:solidFill>
                  <a:srgbClr val="000000"/>
                </a:solidFill>
                <a:latin typeface="Arial Narrow"/>
              </a:rPr>
              <a:t>Us and our colleagues </a:t>
            </a:r>
          </a:p>
        </p:txBody>
      </p:sp>
      <p:pic>
        <p:nvPicPr>
          <p:cNvPr id="3" name="Picture 2" descr="image.png"/>
          <p:cNvPicPr>
            <a:picLocks noChangeAspect="1"/>
          </p:cNvPicPr>
          <p:nvPr/>
        </p:nvPicPr>
        <p:blipFill>
          <a:blip r:embed="rId3"/>
          <a:stretch>
            <a:fillRect/>
          </a:stretch>
        </p:blipFill>
        <p:spPr>
          <a:xfrm>
            <a:off x="838200" y="1371600"/>
            <a:ext cx="11344656" cy="53035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b="0" i="0" u="none">
                <a:solidFill>
                  <a:srgbClr val="000000"/>
                </a:solidFill>
                <a:latin typeface="Arial Narrow"/>
              </a:rPr>
              <a:t>Us and our work </a:t>
            </a:r>
          </a:p>
        </p:txBody>
      </p:sp>
      <p:pic>
        <p:nvPicPr>
          <p:cNvPr id="3" name="Picture 2" descr="image.png"/>
          <p:cNvPicPr>
            <a:picLocks noChangeAspect="1"/>
          </p:cNvPicPr>
          <p:nvPr/>
        </p:nvPicPr>
        <p:blipFill>
          <a:blip r:embed="rId3"/>
          <a:stretch>
            <a:fillRect/>
          </a:stretch>
        </p:blipFill>
        <p:spPr>
          <a:xfrm>
            <a:off x="838200" y="1371600"/>
            <a:ext cx="11344656" cy="5303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b="0" i="0" u="none">
                <a:solidFill>
                  <a:srgbClr val="000000"/>
                </a:solidFill>
                <a:latin typeface="Arial Narrow"/>
              </a:rPr>
              <a:t>Our job in everyday life </a:t>
            </a:r>
          </a:p>
        </p:txBody>
      </p:sp>
      <p:pic>
        <p:nvPicPr>
          <p:cNvPr id="3" name="Picture 2" descr="image.png"/>
          <p:cNvPicPr>
            <a:picLocks noChangeAspect="1"/>
          </p:cNvPicPr>
          <p:nvPr/>
        </p:nvPicPr>
        <p:blipFill>
          <a:blip r:embed="rId3"/>
          <a:stretch>
            <a:fillRect/>
          </a:stretch>
        </p:blipFill>
        <p:spPr>
          <a:xfrm>
            <a:off x="838200" y="1371600"/>
            <a:ext cx="11344656" cy="53035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D5564D8877954479B01F44EEC89A996" ma:contentTypeVersion="4" ma:contentTypeDescription="Opprett et nytt dokument." ma:contentTypeScope="" ma:versionID="487d524500f239ce7e6cff63d2f23293">
  <xsd:schema xmlns:xsd="http://www.w3.org/2001/XMLSchema" xmlns:xs="http://www.w3.org/2001/XMLSchema" xmlns:p="http://schemas.microsoft.com/office/2006/metadata/properties" xmlns:ns2="fa6ba61f-575c-4846-aa19-b71c6892ddde" targetNamespace="http://schemas.microsoft.com/office/2006/metadata/properties" ma:root="true" ma:fieldsID="d70db124357f58cfe53833465582dde1" ns2:_="">
    <xsd:import namespace="fa6ba61f-575c-4846-aa19-b71c6892dd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ba61f-575c-4846-aa19-b71c6892d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7CBB8A-76E3-4E24-8E34-D30B3DDCFFB0}">
  <ds:schemaRefs>
    <ds:schemaRef ds:uri="http://schemas.microsoft.com/sharepoint/v3/contenttype/forms"/>
  </ds:schemaRefs>
</ds:datastoreItem>
</file>

<file path=customXml/itemProps2.xml><?xml version="1.0" encoding="utf-8"?>
<ds:datastoreItem xmlns:ds="http://schemas.openxmlformats.org/officeDocument/2006/customXml" ds:itemID="{0ABA7A71-B2E3-485C-9FE8-AB32AB11A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ba61f-575c-4846-aa19-b71c6892dd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16542F-967A-4F93-B167-4246B870843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TotalTime>
  <Words>130</Words>
  <Application>Microsoft Office PowerPoint</Application>
  <PresentationFormat>Egendefinert</PresentationFormat>
  <Paragraphs>8</Paragraphs>
  <Slides>13</Slides>
  <Notes>11</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Office Theme</vt:lpstr>
      <vt:lpstr>PowerPoint-presentasjon</vt:lpstr>
      <vt:lpstr>Development in Our Work Environment </vt:lpstr>
      <vt:lpstr>Participation and flow of information </vt:lpstr>
      <vt:lpstr>Interaction and support </vt:lpstr>
      <vt:lpstr>Our work climate </vt:lpstr>
      <vt:lpstr>Management at our unit </vt:lpstr>
      <vt:lpstr>Us and our colleagues </vt:lpstr>
      <vt:lpstr>Us and our work </vt:lpstr>
      <vt:lpstr>Our job in everyday life </vt:lpstr>
      <vt:lpstr>Management of Adverse Incidents</vt:lpstr>
      <vt:lpstr>Our Work Environment Summarized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 Bjarne Løvsletten</dc:creator>
  <cp:lastModifiedBy>Per Bjarne Løvsletten</cp:lastModifiedBy>
  <cp:revision>12</cp:revision>
  <dcterms:created xsi:type="dcterms:W3CDTF">2024-03-11T14:05:37Z</dcterms:created>
  <dcterms:modified xsi:type="dcterms:W3CDTF">2024-03-13T20:29:40Z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0x0101008D5564D8877954479B01F44EEC89A996</vt:lpwstr>
  </property>
</Properties>
</file>