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autoCompressPictures="0">
  <p:sldMasterIdLst>
    <p:sldMasterId id="2147483648" r:id="rId1"/>
  </p:sldMasterIdLst>
  <p:notesMasterIdLst>
    <p:notesMasterId r:id="rId11"/>
  </p:notesMasterIdLst>
  <p:handoutMasterIdLst>
    <p:handoutMasterId r:id="rId12"/>
  </p:handoutMasterIdLst>
  <p:sldIdLst>
    <p:sldId id="256" r:id="rId2"/>
    <p:sldId id="257" r:id="rId3"/>
    <p:sldId id="258" r:id="rId4"/>
    <p:sldId id="262" r:id="rId5"/>
    <p:sldId id="263" r:id="rId6"/>
    <p:sldId id="259" r:id="rId7"/>
    <p:sldId id="264" r:id="rId8"/>
    <p:sldId id="261" r:id="rId9"/>
    <p:sldId id="265" r:id="rId10"/>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p:restoredTop sz="94718"/>
  </p:normalViewPr>
  <p:slideViewPr>
    <p:cSldViewPr>
      <p:cViewPr varScale="1">
        <p:scale>
          <a:sx n="88" d="100"/>
          <a:sy n="88" d="100"/>
        </p:scale>
        <p:origin x="776" y="192"/>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42F7872-8BB3-0348-86FC-FBDB8714B39A}" type="datetime1">
              <a:rPr lang="nb-NO"/>
              <a:pPr>
                <a:defRPr/>
              </a:pPr>
              <a:t>30.10.2017</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607B376-96DE-A84C-AFD4-A0B91531378B}" type="slidenum">
              <a:rPr lang="nb-NO"/>
              <a:pPr>
                <a:defRPr/>
              </a:pPr>
              <a:t>‹#›</a:t>
            </a:fld>
            <a:endParaRPr lang="nb-NO"/>
          </a:p>
        </p:txBody>
      </p:sp>
    </p:spTree>
    <p:extLst>
      <p:ext uri="{BB962C8B-B14F-4D97-AF65-F5344CB8AC3E}">
        <p14:creationId xmlns:p14="http://schemas.microsoft.com/office/powerpoint/2010/main" val="17468638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80AA00C-E97E-5F46-8976-8B92237CAC91}" type="slidenum">
              <a:rPr lang="en-US"/>
              <a:pPr>
                <a:defRPr/>
              </a:pPr>
              <a:t>‹#›</a:t>
            </a:fld>
            <a:endParaRPr lang="en-US"/>
          </a:p>
        </p:txBody>
      </p:sp>
    </p:spTree>
    <p:extLst>
      <p:ext uri="{BB962C8B-B14F-4D97-AF65-F5344CB8AC3E}">
        <p14:creationId xmlns:p14="http://schemas.microsoft.com/office/powerpoint/2010/main" val="247040971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06957EE-E360-A34B-A417-28D26C803BD8}" type="slidenum">
              <a:rPr lang="en-US"/>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06957EE-E360-A34B-A417-28D26C803BD8}" type="slidenum">
              <a:rPr lang="en-US"/>
              <a:pPr/>
              <a:t>4</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06957EE-E360-A34B-A417-28D26C803BD8}" type="slidenum">
              <a:rPr lang="en-US"/>
              <a:pPr/>
              <a:t>5</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06957EE-E360-A34B-A417-28D26C803BD8}" type="slidenum">
              <a:rPr lang="en-US"/>
              <a:pPr/>
              <a:t>6</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06957EE-E360-A34B-A417-28D26C803BD8}" type="slidenum">
              <a:rPr lang="en-US"/>
              <a:pPr/>
              <a:t>7</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06957EE-E360-A34B-A417-28D26C803BD8}" type="slidenum">
              <a:rPr lang="en-US"/>
              <a:pPr/>
              <a:t>8</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06957EE-E360-A34B-A417-28D26C803BD8}" type="slidenum">
              <a:rPr lang="en-US"/>
              <a:pPr/>
              <a:t>9</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nb-N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06957EE-E360-A34B-A417-28D26C803BD8}" type="slidenum">
              <a:rPr lang="en-US"/>
              <a:pPr/>
              <a:t>10</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1143000" y="2286000"/>
            <a:ext cx="7543800" cy="1143000"/>
          </a:xfrm>
        </p:spPr>
        <p:txBody>
          <a:bodyPr anchor="b"/>
          <a:lstStyle>
            <a:lvl1pPr>
              <a:defRPr sz="2000"/>
            </a:lvl1pPr>
          </a:lstStyle>
          <a:p>
            <a:r>
              <a:rPr lang="nb-NO"/>
              <a:t>Click to edit Master title style</a:t>
            </a:r>
            <a:endParaRPr lang="en-US"/>
          </a:p>
        </p:txBody>
      </p:sp>
      <p:sp>
        <p:nvSpPr>
          <p:cNvPr id="3075" name="Rectangle 3"/>
          <p:cNvSpPr>
            <a:spLocks noGrp="1" noChangeArrowheads="1"/>
          </p:cNvSpPr>
          <p:nvPr>
            <p:ph type="subTitle" sz="quarter" idx="1"/>
          </p:nvPr>
        </p:nvSpPr>
        <p:spPr>
          <a:xfrm>
            <a:off x="1143000" y="3429000"/>
            <a:ext cx="7543800" cy="1752600"/>
          </a:xfrm>
        </p:spPr>
        <p:txBody>
          <a:bodyPr/>
          <a:lstStyle>
            <a:lvl1pPr marL="0" indent="0">
              <a:buFontTx/>
              <a:buNone/>
              <a:defRPr/>
            </a:lvl1pPr>
          </a:lstStyle>
          <a:p>
            <a:r>
              <a:rPr lang="nb-NO"/>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1BF9893C-A313-7E4F-A84F-6DD8D9C1C22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nb-NO"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38E18DA4-FB46-234C-821D-4627A8328BF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B5B71B44-2BB9-F748-A09F-EE32D254E73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Click to edit Master text styles</a:t>
            </a:r>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785CA845-B7E4-8E45-A796-55033C4E1A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EC2CF4D0-17DD-234E-B3E0-084C5DD32A8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nb-NO"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7" name="Rectangle 10"/>
          <p:cNvSpPr>
            <a:spLocks noGrp="1" noChangeArrowheads="1"/>
          </p:cNvSpPr>
          <p:nvPr>
            <p:ph type="dt" sz="half" idx="10"/>
          </p:nvPr>
        </p:nvSpPr>
        <p:spPr/>
        <p:txBody>
          <a:bodyPr/>
          <a:lstStyle>
            <a:lvl1pPr>
              <a:defRPr/>
            </a:lvl1pPr>
          </a:lstStyle>
          <a:p>
            <a:pPr>
              <a:defRPr/>
            </a:pPr>
            <a:r>
              <a:rPr lang="nb-NO"/>
              <a:t>11. april 2011</a:t>
            </a:r>
          </a:p>
        </p:txBody>
      </p:sp>
      <p:sp>
        <p:nvSpPr>
          <p:cNvPr id="8"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9" name="Rectangle 12"/>
          <p:cNvSpPr>
            <a:spLocks noGrp="1" noChangeArrowheads="1"/>
          </p:cNvSpPr>
          <p:nvPr>
            <p:ph type="sldNum" sz="quarter" idx="12"/>
          </p:nvPr>
        </p:nvSpPr>
        <p:spPr/>
        <p:txBody>
          <a:bodyPr/>
          <a:lstStyle>
            <a:lvl1pPr>
              <a:defRPr/>
            </a:lvl1pPr>
          </a:lstStyle>
          <a:p>
            <a:pPr>
              <a:defRPr/>
            </a:pPr>
            <a:fld id="{07E4DE7C-BEC6-C44D-AE5A-B1EE39F06C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Rectangle 10"/>
          <p:cNvSpPr>
            <a:spLocks noGrp="1" noChangeArrowheads="1"/>
          </p:cNvSpPr>
          <p:nvPr>
            <p:ph type="dt" sz="half" idx="10"/>
          </p:nvPr>
        </p:nvSpPr>
        <p:spPr/>
        <p:txBody>
          <a:bodyPr/>
          <a:lstStyle>
            <a:lvl1pPr>
              <a:defRPr/>
            </a:lvl1pPr>
          </a:lstStyle>
          <a:p>
            <a:pPr>
              <a:defRPr/>
            </a:pPr>
            <a:r>
              <a:rPr lang="nb-NO"/>
              <a:t>11. april 2011</a:t>
            </a:r>
          </a:p>
        </p:txBody>
      </p:sp>
      <p:sp>
        <p:nvSpPr>
          <p:cNvPr id="4"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5" name="Rectangle 12"/>
          <p:cNvSpPr>
            <a:spLocks noGrp="1" noChangeArrowheads="1"/>
          </p:cNvSpPr>
          <p:nvPr>
            <p:ph type="sldNum" sz="quarter" idx="12"/>
          </p:nvPr>
        </p:nvSpPr>
        <p:spPr/>
        <p:txBody>
          <a:bodyPr/>
          <a:lstStyle>
            <a:lvl1pPr>
              <a:defRPr/>
            </a:lvl1pPr>
          </a:lstStyle>
          <a:p>
            <a:pPr>
              <a:defRPr/>
            </a:pPr>
            <a:fld id="{CB42BD5F-F0D7-8C4D-B264-0BF2096E7C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a:defRPr/>
            </a:lvl1pPr>
          </a:lstStyle>
          <a:p>
            <a:pPr>
              <a:defRPr/>
            </a:pPr>
            <a:r>
              <a:rPr lang="nb-NO"/>
              <a:t>11. april 2011</a:t>
            </a:r>
          </a:p>
        </p:txBody>
      </p:sp>
      <p:sp>
        <p:nvSpPr>
          <p:cNvPr id="3"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4" name="Rectangle 12"/>
          <p:cNvSpPr>
            <a:spLocks noGrp="1" noChangeArrowheads="1"/>
          </p:cNvSpPr>
          <p:nvPr>
            <p:ph type="sldNum" sz="quarter" idx="12"/>
          </p:nvPr>
        </p:nvSpPr>
        <p:spPr/>
        <p:txBody>
          <a:bodyPr/>
          <a:lstStyle>
            <a:lvl1pPr>
              <a:defRPr/>
            </a:lvl1pPr>
          </a:lstStyle>
          <a:p>
            <a:pPr>
              <a:defRPr/>
            </a:pPr>
            <a:fld id="{5ADB4BBA-0DE6-214D-BE55-16F185F7BC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22091E5B-9275-CB42-A6FC-487F965EC2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799B09AB-0301-C44E-9C19-9F45FAB2C99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lang="en-US"/>
          </a:p>
        </p:txBody>
      </p:sp>
      <p:sp>
        <p:nvSpPr>
          <p:cNvPr id="1034" name="Rectangle 10"/>
          <p:cNvSpPr>
            <a:spLocks noGrp="1" noChangeArrowheads="1"/>
          </p:cNvSpPr>
          <p:nvPr>
            <p:ph type="dt" sz="half" idx="2"/>
          </p:nvPr>
        </p:nvSpPr>
        <p:spPr bwMode="auto">
          <a:xfrm>
            <a:off x="990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a:defRPr/>
            </a:pPr>
            <a:r>
              <a:rPr lang="nb-NO"/>
              <a:t>11. april 2011</a:t>
            </a:r>
          </a:p>
        </p:txBody>
      </p:sp>
      <p:sp>
        <p:nvSpPr>
          <p:cNvPr id="1035" name="Rectangle 11"/>
          <p:cNvSpPr>
            <a:spLocks noGrp="1" noChangeArrowheads="1"/>
          </p:cNvSpPr>
          <p:nvPr>
            <p:ph type="ftr" sz="quarter" idx="3"/>
          </p:nvPr>
        </p:nvSpPr>
        <p:spPr bwMode="auto">
          <a:xfrm>
            <a:off x="3048000" y="6248400"/>
            <a:ext cx="4800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a:defRPr/>
            </a:pPr>
            <a:r>
              <a:rPr lang="en-US"/>
              <a:t>Tema Powerpoint</a:t>
            </a:r>
          </a:p>
        </p:txBody>
      </p:sp>
      <p:sp>
        <p:nvSpPr>
          <p:cNvPr id="1036" name="Rectangle 12"/>
          <p:cNvSpPr>
            <a:spLocks noGrp="1" noChangeArrowheads="1"/>
          </p:cNvSpPr>
          <p:nvPr>
            <p:ph type="sldNum" sz="quarter" idx="4"/>
          </p:nvPr>
        </p:nvSpPr>
        <p:spPr bwMode="auto">
          <a:xfrm>
            <a:off x="8001000" y="6248400"/>
            <a:ext cx="685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900"/>
            </a:lvl1pPr>
          </a:lstStyle>
          <a:p>
            <a:pPr>
              <a:defRPr/>
            </a:pPr>
            <a:fld id="{6446777F-6D3E-E74B-9CDD-FECAF7A3B40E}" type="slidenum">
              <a:rPr lang="en-US"/>
              <a:pPr>
                <a:defRPr/>
              </a:pPr>
              <a:t>‹#›</a:t>
            </a:fld>
            <a:endParaRPr lang="en-US"/>
          </a:p>
        </p:txBody>
      </p:sp>
      <p:pic>
        <p:nvPicPr>
          <p:cNvPr id="10" name="Picture 9" descr="MN_MATH_A_ENG.png"/>
          <p:cNvPicPr>
            <a:picLocks noChangeAspect="1"/>
          </p:cNvPicPr>
          <p:nvPr/>
        </p:nvPicPr>
        <p:blipFill>
          <a:blip r:embed="rId13"/>
          <a:stretch>
            <a:fillRect/>
          </a:stretch>
        </p:blipFill>
        <p:spPr>
          <a:xfrm>
            <a:off x="304800" y="228600"/>
            <a:ext cx="3251344" cy="378930"/>
          </a:xfrm>
          <a:prstGeom prst="rect">
            <a:avLst/>
          </a:prstGeom>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www.sherpa.ac.uk/romeo/search.php" TargetMode="External"/><Relationship Id="rId4" Type="http://schemas.openxmlformats.org/officeDocument/2006/relationships/hyperlink" Target="http://www.cristin.no/" TargetMode="External"/><Relationship Id="rId5" Type="http://schemas.openxmlformats.org/officeDocument/2006/relationships/hyperlink" Target="https://www.duo.uio.no/" TargetMode="External"/><Relationship Id="rId6" Type="http://schemas.openxmlformats.org/officeDocument/2006/relationships/hyperlink" Target="http://www.mn.uio.no/math/english/people/aca/rwinther/index.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nb-NO"/>
              <a:t>Open Access</a:t>
            </a:r>
          </a:p>
        </p:txBody>
      </p:sp>
      <p:sp>
        <p:nvSpPr>
          <p:cNvPr id="15363" name="Rectangle 3"/>
          <p:cNvSpPr>
            <a:spLocks noGrp="1" noChangeArrowheads="1"/>
          </p:cNvSpPr>
          <p:nvPr>
            <p:ph type="subTitle" idx="1"/>
          </p:nvPr>
        </p:nvSpPr>
        <p:spPr/>
        <p:txBody>
          <a:bodyPr/>
          <a:lstStyle/>
          <a:p>
            <a:pPr eaLnBrk="1" hangingPunct="1"/>
            <a:r>
              <a:rPr lang="nb-NO"/>
              <a:t>have to, must, may, could, should...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nb-NO" smtClean="0"/>
              <a:t>fall 2017</a:t>
            </a:r>
          </a:p>
        </p:txBody>
      </p:sp>
      <p:sp>
        <p:nvSpPr>
          <p:cNvPr id="16387" name="Footer Placeholder 4"/>
          <p:cNvSpPr>
            <a:spLocks noGrp="1"/>
          </p:cNvSpPr>
          <p:nvPr>
            <p:ph type="ftr" sz="quarter" idx="11"/>
          </p:nvPr>
        </p:nvSpPr>
        <p:spPr>
          <a:noFill/>
        </p:spPr>
        <p:txBody>
          <a:bodyPr/>
          <a:lstStyle/>
          <a:p>
            <a:r>
              <a:rPr lang="en-US"/>
              <a:t>Section meetings Department of Mathematics</a:t>
            </a:r>
          </a:p>
        </p:txBody>
      </p:sp>
      <p:sp>
        <p:nvSpPr>
          <p:cNvPr id="16388" name="Slide Number Placeholder 5"/>
          <p:cNvSpPr>
            <a:spLocks noGrp="1"/>
          </p:cNvSpPr>
          <p:nvPr>
            <p:ph type="sldNum" sz="quarter" idx="12"/>
          </p:nvPr>
        </p:nvSpPr>
        <p:spPr>
          <a:noFill/>
        </p:spPr>
        <p:txBody>
          <a:bodyPr/>
          <a:lstStyle/>
          <a:p>
            <a:fld id="{978E668A-6C6D-2F4E-8059-F1D4A56734EC}" type="slidenum">
              <a:rPr lang="en-US" smtClean="0"/>
              <a:pPr/>
              <a:t>3</a:t>
            </a:fld>
            <a:endParaRPr lang="en-US" smtClean="0"/>
          </a:p>
        </p:txBody>
      </p:sp>
      <p:sp>
        <p:nvSpPr>
          <p:cNvPr id="16389" name="Rectangle 2"/>
          <p:cNvSpPr>
            <a:spLocks noGrp="1" noChangeArrowheads="1"/>
          </p:cNvSpPr>
          <p:nvPr>
            <p:ph type="title"/>
          </p:nvPr>
        </p:nvSpPr>
        <p:spPr>
          <a:xfrm>
            <a:off x="971600" y="332656"/>
            <a:ext cx="7696200" cy="1143000"/>
          </a:xfrm>
        </p:spPr>
        <p:txBody>
          <a:bodyPr/>
          <a:lstStyle/>
          <a:p>
            <a:pPr eaLnBrk="1" hangingPunct="1"/>
            <a:r>
              <a:rPr lang="nb-NO"/>
              <a:t>Common terms</a:t>
            </a:r>
          </a:p>
        </p:txBody>
      </p:sp>
      <p:sp>
        <p:nvSpPr>
          <p:cNvPr id="16390" name="Rectangle 3"/>
          <p:cNvSpPr>
            <a:spLocks noGrp="1" noChangeArrowheads="1"/>
          </p:cNvSpPr>
          <p:nvPr>
            <p:ph type="body" idx="1"/>
          </p:nvPr>
        </p:nvSpPr>
        <p:spPr>
          <a:xfrm>
            <a:off x="107504" y="1052736"/>
            <a:ext cx="8712968" cy="5040560"/>
          </a:xfrm>
        </p:spPr>
        <p:txBody>
          <a:bodyPr/>
          <a:lstStyle/>
          <a:p>
            <a:pPr eaLnBrk="1" hangingPunct="1"/>
            <a:r>
              <a:rPr lang="nb-NO" sz="2400" b="1" i="1"/>
              <a:t>Pre-print</a:t>
            </a:r>
            <a:r>
              <a:rPr lang="nb-NO" sz="2400"/>
              <a:t> </a:t>
            </a:r>
            <a:r>
              <a:rPr lang="mr-IN" sz="2400"/>
              <a:t>–</a:t>
            </a:r>
            <a:r>
              <a:rPr lang="nb-NO" sz="2400"/>
              <a:t> a scientific article before it has been peer reviewed (original manuscript).</a:t>
            </a:r>
          </a:p>
          <a:p>
            <a:pPr eaLnBrk="1" hangingPunct="1"/>
            <a:r>
              <a:rPr lang="nb-NO" sz="2400" b="1" i="1"/>
              <a:t>Post-print</a:t>
            </a:r>
            <a:r>
              <a:rPr lang="nb-NO" sz="2400"/>
              <a:t> - The final manuscript version following peer-review (accepted version).</a:t>
            </a:r>
          </a:p>
          <a:p>
            <a:pPr eaLnBrk="1" hangingPunct="1"/>
            <a:r>
              <a:rPr lang="nb-NO" sz="2400" b="1" i="1"/>
              <a:t>Published version </a:t>
            </a:r>
            <a:r>
              <a:rPr lang="mr-IN" sz="2400"/>
              <a:t>–</a:t>
            </a:r>
            <a:r>
              <a:rPr lang="nb-NO" sz="2400"/>
              <a:t> the final published version with the publishers layout</a:t>
            </a:r>
          </a:p>
          <a:p>
            <a:pPr eaLnBrk="1" hangingPunct="1"/>
            <a:r>
              <a:rPr lang="nb-NO" sz="2400" b="1" i="1"/>
              <a:t>Embargo</a:t>
            </a:r>
            <a:r>
              <a:rPr lang="nb-NO" sz="2400"/>
              <a:t> </a:t>
            </a:r>
            <a:r>
              <a:rPr lang="mr-IN" sz="2400"/>
              <a:t>–</a:t>
            </a:r>
            <a:r>
              <a:rPr lang="nb-NO" sz="2400"/>
              <a:t> A period defined by the publisher where it is not allowed to make the article publicly available.</a:t>
            </a:r>
          </a:p>
          <a:p>
            <a:pPr eaLnBrk="1" hangingPunct="1"/>
            <a:r>
              <a:rPr lang="nb-NO" sz="2400" b="1" i="1"/>
              <a:t>Institutional repository </a:t>
            </a:r>
            <a:r>
              <a:rPr lang="mr-IN" sz="2400"/>
              <a:t>–</a:t>
            </a:r>
            <a:r>
              <a:rPr lang="nb-NO" sz="2400"/>
              <a:t> An open electronic arichive for collecting, preserving and distributing copies of the academic production in an institution (at UiO: DUO).</a:t>
            </a:r>
          </a:p>
          <a:p>
            <a:pPr eaLnBrk="1" hangingPunct="1"/>
            <a:r>
              <a:rPr lang="nb-NO" sz="2400" b="1" i="1"/>
              <a:t>Subject archive </a:t>
            </a:r>
            <a:r>
              <a:rPr lang="mr-IN" sz="2400"/>
              <a:t>–</a:t>
            </a:r>
            <a:r>
              <a:rPr lang="nb-NO" sz="2400"/>
              <a:t> An open electronic archive organised by subject area (for example ArXiv).</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nb-NO" smtClean="0"/>
              <a:t>fall 2017</a:t>
            </a:r>
          </a:p>
        </p:txBody>
      </p:sp>
      <p:sp>
        <p:nvSpPr>
          <p:cNvPr id="16387" name="Footer Placeholder 4"/>
          <p:cNvSpPr>
            <a:spLocks noGrp="1"/>
          </p:cNvSpPr>
          <p:nvPr>
            <p:ph type="ftr" sz="quarter" idx="11"/>
          </p:nvPr>
        </p:nvSpPr>
        <p:spPr>
          <a:noFill/>
        </p:spPr>
        <p:txBody>
          <a:bodyPr/>
          <a:lstStyle/>
          <a:p>
            <a:r>
              <a:rPr lang="en-US"/>
              <a:t>Section meetings Department of Mathematics</a:t>
            </a:r>
          </a:p>
        </p:txBody>
      </p:sp>
      <p:sp>
        <p:nvSpPr>
          <p:cNvPr id="16388" name="Slide Number Placeholder 5"/>
          <p:cNvSpPr>
            <a:spLocks noGrp="1"/>
          </p:cNvSpPr>
          <p:nvPr>
            <p:ph type="sldNum" sz="quarter" idx="12"/>
          </p:nvPr>
        </p:nvSpPr>
        <p:spPr>
          <a:noFill/>
        </p:spPr>
        <p:txBody>
          <a:bodyPr/>
          <a:lstStyle/>
          <a:p>
            <a:fld id="{978E668A-6C6D-2F4E-8059-F1D4A56734EC}" type="slidenum">
              <a:rPr lang="en-US" smtClean="0"/>
              <a:pPr/>
              <a:t>4</a:t>
            </a:fld>
            <a:endParaRPr lang="en-US" smtClean="0"/>
          </a:p>
        </p:txBody>
      </p:sp>
      <p:sp>
        <p:nvSpPr>
          <p:cNvPr id="16389" name="Rectangle 2"/>
          <p:cNvSpPr>
            <a:spLocks noGrp="1" noChangeArrowheads="1"/>
          </p:cNvSpPr>
          <p:nvPr>
            <p:ph type="title"/>
          </p:nvPr>
        </p:nvSpPr>
        <p:spPr>
          <a:xfrm>
            <a:off x="990600" y="404664"/>
            <a:ext cx="7696200" cy="1143000"/>
          </a:xfrm>
        </p:spPr>
        <p:txBody>
          <a:bodyPr/>
          <a:lstStyle/>
          <a:p>
            <a:pPr eaLnBrk="1" hangingPunct="1"/>
            <a:r>
              <a:rPr lang="nb-NO"/>
              <a:t>UiO Open Access Policy 1</a:t>
            </a:r>
          </a:p>
        </p:txBody>
      </p:sp>
      <p:sp>
        <p:nvSpPr>
          <p:cNvPr id="16390" name="Rectangle 3"/>
          <p:cNvSpPr>
            <a:spLocks noGrp="1" noChangeArrowheads="1"/>
          </p:cNvSpPr>
          <p:nvPr>
            <p:ph type="body" idx="1"/>
          </p:nvPr>
        </p:nvSpPr>
        <p:spPr>
          <a:xfrm>
            <a:off x="251520" y="1340768"/>
            <a:ext cx="8640960" cy="4824536"/>
          </a:xfrm>
        </p:spPr>
        <p:txBody>
          <a:bodyPr/>
          <a:lstStyle/>
          <a:p>
            <a:pPr marL="514350" indent="-514350">
              <a:buFont typeface="+mj-lt"/>
              <a:buAutoNum type="arabicPeriod"/>
            </a:pPr>
            <a:r>
              <a:rPr lang="nb-NO"/>
              <a:t>Mandatory institutional archiving of all peer-reviewed articles in UiO’s institutional repository</a:t>
            </a:r>
          </a:p>
          <a:p>
            <a:pPr marL="914400" lvl="1" indent="-514350"/>
            <a:r>
              <a:rPr lang="nb-NO"/>
              <a:t>All members of staff employed by UiO after 4 July 2013 are obliged to deposit a post-print version of scientific articles produced in connection with the employment relationship into the institutional repository. </a:t>
            </a:r>
          </a:p>
          <a:p>
            <a:pPr marL="914400" lvl="1" indent="-514350"/>
            <a:r>
              <a:rPr lang="nb-NO"/>
              <a:t>UiO also encourages all members of staff whose employment commenced prior to 4 July 2013 to follow this practice.</a:t>
            </a:r>
          </a:p>
          <a:p>
            <a:pPr marL="400050" lvl="1" indent="0">
              <a:buNone/>
            </a:pPr>
            <a:r>
              <a:rPr lang="nb-NO" sz="1800"/>
              <a:t>If publication takes place in a journal that does not allow institutional archiving, and the employee, after inquiring, is not granted such permission by the publisher, the person concerned is relieved of this requirement.</a:t>
            </a:r>
          </a:p>
        </p:txBody>
      </p:sp>
    </p:spTree>
    <p:extLst>
      <p:ext uri="{BB962C8B-B14F-4D97-AF65-F5344CB8AC3E}">
        <p14:creationId xmlns:p14="http://schemas.microsoft.com/office/powerpoint/2010/main" val="2272596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nb-NO" smtClean="0"/>
              <a:t>fall 2017</a:t>
            </a:r>
          </a:p>
        </p:txBody>
      </p:sp>
      <p:sp>
        <p:nvSpPr>
          <p:cNvPr id="16387" name="Footer Placeholder 4"/>
          <p:cNvSpPr>
            <a:spLocks noGrp="1"/>
          </p:cNvSpPr>
          <p:nvPr>
            <p:ph type="ftr" sz="quarter" idx="11"/>
          </p:nvPr>
        </p:nvSpPr>
        <p:spPr>
          <a:noFill/>
        </p:spPr>
        <p:txBody>
          <a:bodyPr/>
          <a:lstStyle/>
          <a:p>
            <a:r>
              <a:rPr lang="en-US"/>
              <a:t>Section meetings Department of Mathematics</a:t>
            </a:r>
          </a:p>
        </p:txBody>
      </p:sp>
      <p:sp>
        <p:nvSpPr>
          <p:cNvPr id="16388" name="Slide Number Placeholder 5"/>
          <p:cNvSpPr>
            <a:spLocks noGrp="1"/>
          </p:cNvSpPr>
          <p:nvPr>
            <p:ph type="sldNum" sz="quarter" idx="12"/>
          </p:nvPr>
        </p:nvSpPr>
        <p:spPr>
          <a:noFill/>
        </p:spPr>
        <p:txBody>
          <a:bodyPr/>
          <a:lstStyle/>
          <a:p>
            <a:fld id="{978E668A-6C6D-2F4E-8059-F1D4A56734EC}" type="slidenum">
              <a:rPr lang="en-US" smtClean="0"/>
              <a:pPr/>
              <a:t>5</a:t>
            </a:fld>
            <a:endParaRPr lang="en-US" smtClean="0"/>
          </a:p>
        </p:txBody>
      </p:sp>
      <p:sp>
        <p:nvSpPr>
          <p:cNvPr id="16389" name="Rectangle 2"/>
          <p:cNvSpPr>
            <a:spLocks noGrp="1" noChangeArrowheads="1"/>
          </p:cNvSpPr>
          <p:nvPr>
            <p:ph type="title"/>
          </p:nvPr>
        </p:nvSpPr>
        <p:spPr>
          <a:xfrm>
            <a:off x="990600" y="404664"/>
            <a:ext cx="7696200" cy="1143000"/>
          </a:xfrm>
        </p:spPr>
        <p:txBody>
          <a:bodyPr/>
          <a:lstStyle/>
          <a:p>
            <a:pPr eaLnBrk="1" hangingPunct="1"/>
            <a:r>
              <a:rPr lang="nb-NO"/>
              <a:t>UiO Open Access Policy 2</a:t>
            </a:r>
          </a:p>
        </p:txBody>
      </p:sp>
      <p:sp>
        <p:nvSpPr>
          <p:cNvPr id="16390" name="Rectangle 3"/>
          <p:cNvSpPr>
            <a:spLocks noGrp="1" noChangeArrowheads="1"/>
          </p:cNvSpPr>
          <p:nvPr>
            <p:ph type="body" idx="1"/>
          </p:nvPr>
        </p:nvSpPr>
        <p:spPr>
          <a:xfrm>
            <a:off x="251520" y="1628800"/>
            <a:ext cx="8435280" cy="4467200"/>
          </a:xfrm>
        </p:spPr>
        <p:txBody>
          <a:bodyPr/>
          <a:lstStyle/>
          <a:p>
            <a:pPr marL="514350" indent="-514350">
              <a:buFont typeface="+mj-lt"/>
              <a:buAutoNum type="arabicPeriod" startAt="2"/>
            </a:pPr>
            <a:r>
              <a:rPr lang="nb-NO"/>
              <a:t>Making scientific articles deposited into the institutional repository openly available</a:t>
            </a:r>
          </a:p>
          <a:p>
            <a:pPr lvl="1"/>
            <a:r>
              <a:rPr lang="nb-NO"/>
              <a:t>All members of staff employed by UiO after 4 July 2013 shall undertake to do their best to ensure that scientific articles deposited into the institutional repository can be made openly available as soon as possible. </a:t>
            </a:r>
          </a:p>
          <a:p>
            <a:pPr lvl="1"/>
            <a:r>
              <a:rPr lang="nb-NO"/>
              <a:t>UiO also encourages all members of staff whose employment commenced prior to 4 July 2013 to comply with this practice of making scientific articles openly available</a:t>
            </a:r>
          </a:p>
        </p:txBody>
      </p:sp>
      <p:sp>
        <p:nvSpPr>
          <p:cNvPr id="2" name="TextBox 1"/>
          <p:cNvSpPr txBox="1"/>
          <p:nvPr/>
        </p:nvSpPr>
        <p:spPr>
          <a:xfrm>
            <a:off x="755576" y="5733256"/>
            <a:ext cx="6887472" cy="307777"/>
          </a:xfrm>
          <a:prstGeom prst="rect">
            <a:avLst/>
          </a:prstGeom>
          <a:noFill/>
        </p:spPr>
        <p:txBody>
          <a:bodyPr wrap="none" rtlCol="0">
            <a:spAutoFit/>
          </a:bodyPr>
          <a:lstStyle/>
          <a:p>
            <a:r>
              <a:rPr lang="en-US" sz="1400"/>
              <a:t>http://www.ub.uio.no/english/writing-publishing/open-access/open-access-policy.html</a:t>
            </a:r>
          </a:p>
        </p:txBody>
      </p:sp>
    </p:spTree>
    <p:extLst>
      <p:ext uri="{BB962C8B-B14F-4D97-AF65-F5344CB8AC3E}">
        <p14:creationId xmlns:p14="http://schemas.microsoft.com/office/powerpoint/2010/main" val="4224652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nb-NO" smtClean="0"/>
              <a:t>fall 2017</a:t>
            </a:r>
          </a:p>
        </p:txBody>
      </p:sp>
      <p:sp>
        <p:nvSpPr>
          <p:cNvPr id="16387" name="Footer Placeholder 4"/>
          <p:cNvSpPr>
            <a:spLocks noGrp="1"/>
          </p:cNvSpPr>
          <p:nvPr>
            <p:ph type="ftr" sz="quarter" idx="11"/>
          </p:nvPr>
        </p:nvSpPr>
        <p:spPr>
          <a:noFill/>
        </p:spPr>
        <p:txBody>
          <a:bodyPr/>
          <a:lstStyle/>
          <a:p>
            <a:r>
              <a:rPr lang="en-US"/>
              <a:t>Section meetings Department of Mathematics</a:t>
            </a:r>
          </a:p>
        </p:txBody>
      </p:sp>
      <p:sp>
        <p:nvSpPr>
          <p:cNvPr id="16388" name="Slide Number Placeholder 5"/>
          <p:cNvSpPr>
            <a:spLocks noGrp="1"/>
          </p:cNvSpPr>
          <p:nvPr>
            <p:ph type="sldNum" sz="quarter" idx="12"/>
          </p:nvPr>
        </p:nvSpPr>
        <p:spPr>
          <a:noFill/>
        </p:spPr>
        <p:txBody>
          <a:bodyPr/>
          <a:lstStyle/>
          <a:p>
            <a:fld id="{978E668A-6C6D-2F4E-8059-F1D4A56734EC}" type="slidenum">
              <a:rPr lang="en-US" smtClean="0"/>
              <a:pPr/>
              <a:t>6</a:t>
            </a:fld>
            <a:endParaRPr lang="en-US" smtClean="0"/>
          </a:p>
        </p:txBody>
      </p:sp>
      <p:sp>
        <p:nvSpPr>
          <p:cNvPr id="16389" name="Rectangle 2"/>
          <p:cNvSpPr>
            <a:spLocks noGrp="1" noChangeArrowheads="1"/>
          </p:cNvSpPr>
          <p:nvPr>
            <p:ph type="title"/>
          </p:nvPr>
        </p:nvSpPr>
        <p:spPr>
          <a:xfrm>
            <a:off x="990600" y="404664"/>
            <a:ext cx="7696200" cy="1143000"/>
          </a:xfrm>
        </p:spPr>
        <p:txBody>
          <a:bodyPr/>
          <a:lstStyle/>
          <a:p>
            <a:pPr eaLnBrk="1" hangingPunct="1"/>
            <a:r>
              <a:rPr lang="nb-NO"/>
              <a:t>UiO Open Access Policy 3</a:t>
            </a:r>
          </a:p>
        </p:txBody>
      </p:sp>
      <p:sp>
        <p:nvSpPr>
          <p:cNvPr id="16390" name="Rectangle 3"/>
          <p:cNvSpPr>
            <a:spLocks noGrp="1" noChangeArrowheads="1"/>
          </p:cNvSpPr>
          <p:nvPr>
            <p:ph type="body" idx="1"/>
          </p:nvPr>
        </p:nvSpPr>
        <p:spPr>
          <a:xfrm>
            <a:off x="251520" y="1628800"/>
            <a:ext cx="8435280" cy="4467200"/>
          </a:xfrm>
        </p:spPr>
        <p:txBody>
          <a:bodyPr/>
          <a:lstStyle/>
          <a:p>
            <a:pPr marL="514350" indent="-514350">
              <a:buFont typeface="+mj-lt"/>
              <a:buAutoNum type="arabicPeriod" startAt="3"/>
            </a:pPr>
            <a:r>
              <a:rPr lang="nb-NO"/>
              <a:t>Choosing where to publish</a:t>
            </a:r>
          </a:p>
          <a:p>
            <a:pPr marL="914400" lvl="1" indent="-514350"/>
            <a:r>
              <a:rPr lang="nb-NO"/>
              <a:t>When choosing where to publish, UiO recommends that all employees select journals that allow the article to be openly available. These may either be Open Access journals or those that permit articles to be deposited and made openly available in an institutional repository</a:t>
            </a:r>
          </a:p>
        </p:txBody>
      </p:sp>
      <p:sp>
        <p:nvSpPr>
          <p:cNvPr id="2" name="TextBox 1"/>
          <p:cNvSpPr txBox="1"/>
          <p:nvPr/>
        </p:nvSpPr>
        <p:spPr>
          <a:xfrm>
            <a:off x="755576" y="5805264"/>
            <a:ext cx="6887472" cy="307777"/>
          </a:xfrm>
          <a:prstGeom prst="rect">
            <a:avLst/>
          </a:prstGeom>
          <a:noFill/>
        </p:spPr>
        <p:txBody>
          <a:bodyPr wrap="none" rtlCol="0">
            <a:spAutoFit/>
          </a:bodyPr>
          <a:lstStyle/>
          <a:p>
            <a:r>
              <a:rPr lang="en-US" sz="1400"/>
              <a:t>http://www.ub.uio.no/english/writing-publishing/open-access/open-access-policy.html</a:t>
            </a:r>
          </a:p>
        </p:txBody>
      </p:sp>
    </p:spTree>
    <p:extLst>
      <p:ext uri="{BB962C8B-B14F-4D97-AF65-F5344CB8AC3E}">
        <p14:creationId xmlns:p14="http://schemas.microsoft.com/office/powerpoint/2010/main" val="4224652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nb-NO" smtClean="0"/>
              <a:t>fall 2017</a:t>
            </a:r>
          </a:p>
        </p:txBody>
      </p:sp>
      <p:sp>
        <p:nvSpPr>
          <p:cNvPr id="16387" name="Footer Placeholder 4"/>
          <p:cNvSpPr>
            <a:spLocks noGrp="1"/>
          </p:cNvSpPr>
          <p:nvPr>
            <p:ph type="ftr" sz="quarter" idx="11"/>
          </p:nvPr>
        </p:nvSpPr>
        <p:spPr>
          <a:noFill/>
        </p:spPr>
        <p:txBody>
          <a:bodyPr/>
          <a:lstStyle/>
          <a:p>
            <a:r>
              <a:rPr lang="en-US"/>
              <a:t>Section meetings Department of Mathematics</a:t>
            </a:r>
          </a:p>
        </p:txBody>
      </p:sp>
      <p:sp>
        <p:nvSpPr>
          <p:cNvPr id="16388" name="Slide Number Placeholder 5"/>
          <p:cNvSpPr>
            <a:spLocks noGrp="1"/>
          </p:cNvSpPr>
          <p:nvPr>
            <p:ph type="sldNum" sz="quarter" idx="12"/>
          </p:nvPr>
        </p:nvSpPr>
        <p:spPr>
          <a:noFill/>
        </p:spPr>
        <p:txBody>
          <a:bodyPr/>
          <a:lstStyle/>
          <a:p>
            <a:fld id="{978E668A-6C6D-2F4E-8059-F1D4A56734EC}" type="slidenum">
              <a:rPr lang="en-US" smtClean="0"/>
              <a:pPr/>
              <a:t>7</a:t>
            </a:fld>
            <a:endParaRPr lang="en-US" smtClean="0"/>
          </a:p>
        </p:txBody>
      </p:sp>
      <p:sp>
        <p:nvSpPr>
          <p:cNvPr id="16389" name="Rectangle 2"/>
          <p:cNvSpPr>
            <a:spLocks noGrp="1" noChangeArrowheads="1"/>
          </p:cNvSpPr>
          <p:nvPr>
            <p:ph type="title"/>
          </p:nvPr>
        </p:nvSpPr>
        <p:spPr/>
        <p:txBody>
          <a:bodyPr/>
          <a:lstStyle/>
          <a:p>
            <a:pPr eaLnBrk="1" hangingPunct="1"/>
            <a:r>
              <a:rPr lang="nb-NO"/>
              <a:t>EU policy (from contract)</a:t>
            </a:r>
          </a:p>
        </p:txBody>
      </p:sp>
      <p:sp>
        <p:nvSpPr>
          <p:cNvPr id="16390" name="Rectangle 3"/>
          <p:cNvSpPr>
            <a:spLocks noGrp="1" noChangeArrowheads="1"/>
          </p:cNvSpPr>
          <p:nvPr>
            <p:ph type="body" idx="1"/>
          </p:nvPr>
        </p:nvSpPr>
        <p:spPr/>
        <p:txBody>
          <a:bodyPr/>
          <a:lstStyle/>
          <a:p>
            <a:pPr eaLnBrk="1" hangingPunct="1"/>
            <a:r>
              <a:rPr lang="nb-NO" sz="2400"/>
              <a:t>”..as soon as possible and at the latest on publication deposit a machine-readable electronic copy of the published version or final peer-reviewed manuscript accepted for publication in a repository for scientific publications;</a:t>
            </a:r>
          </a:p>
          <a:p>
            <a:pPr eaLnBrk="1" hangingPunct="1"/>
            <a:r>
              <a:rPr lang="nb-NO" sz="2400"/>
              <a:t>..ensure open access to the deposited publication </a:t>
            </a:r>
            <a:r>
              <a:rPr lang="mr-IN" sz="2400"/>
              <a:t>–</a:t>
            </a:r>
            <a:r>
              <a:rPr lang="nb-NO" sz="2400"/>
              <a:t> via the repository </a:t>
            </a:r>
            <a:r>
              <a:rPr lang="mr-IN" sz="2400"/>
              <a:t>–</a:t>
            </a:r>
            <a:r>
              <a:rPr lang="nb-NO" sz="2400"/>
              <a:t> at the latest:</a:t>
            </a:r>
          </a:p>
          <a:p>
            <a:pPr marL="914400" lvl="1" indent="-514350">
              <a:buFont typeface="+mj-lt"/>
              <a:buAutoNum type="romanLcPeriod"/>
            </a:pPr>
            <a:r>
              <a:rPr lang="nb-NO" sz="1800"/>
              <a:t>on publication, if an electronic version is available for free via the publisher, or</a:t>
            </a:r>
          </a:p>
          <a:p>
            <a:pPr marL="914400" lvl="1" indent="-514350">
              <a:buFont typeface="+mj-lt"/>
              <a:buAutoNum type="romanLcPeriod"/>
            </a:pPr>
            <a:r>
              <a:rPr lang="nb-NO" sz="1800"/>
              <a:t>within six months of publication in any other case.</a:t>
            </a:r>
          </a:p>
          <a:p>
            <a:pPr marL="400050" lvl="1" indent="0">
              <a:buNone/>
            </a:pPr>
            <a:endParaRPr lang="nb-NO" sz="2800"/>
          </a:p>
        </p:txBody>
      </p:sp>
    </p:spTree>
    <p:extLst>
      <p:ext uri="{BB962C8B-B14F-4D97-AF65-F5344CB8AC3E}">
        <p14:creationId xmlns:p14="http://schemas.microsoft.com/office/powerpoint/2010/main" val="3316990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nb-NO" smtClean="0"/>
              <a:t>fall 2017</a:t>
            </a:r>
          </a:p>
        </p:txBody>
      </p:sp>
      <p:sp>
        <p:nvSpPr>
          <p:cNvPr id="16387" name="Footer Placeholder 4"/>
          <p:cNvSpPr>
            <a:spLocks noGrp="1"/>
          </p:cNvSpPr>
          <p:nvPr>
            <p:ph type="ftr" sz="quarter" idx="11"/>
          </p:nvPr>
        </p:nvSpPr>
        <p:spPr>
          <a:noFill/>
        </p:spPr>
        <p:txBody>
          <a:bodyPr/>
          <a:lstStyle/>
          <a:p>
            <a:r>
              <a:rPr lang="en-US"/>
              <a:t>Section meetings Department of Mathematics</a:t>
            </a:r>
          </a:p>
        </p:txBody>
      </p:sp>
      <p:sp>
        <p:nvSpPr>
          <p:cNvPr id="16388" name="Slide Number Placeholder 5"/>
          <p:cNvSpPr>
            <a:spLocks noGrp="1"/>
          </p:cNvSpPr>
          <p:nvPr>
            <p:ph type="sldNum" sz="quarter" idx="12"/>
          </p:nvPr>
        </p:nvSpPr>
        <p:spPr>
          <a:noFill/>
        </p:spPr>
        <p:txBody>
          <a:bodyPr/>
          <a:lstStyle/>
          <a:p>
            <a:fld id="{978E668A-6C6D-2F4E-8059-F1D4A56734EC}" type="slidenum">
              <a:rPr lang="en-US" smtClean="0"/>
              <a:pPr/>
              <a:t>8</a:t>
            </a:fld>
            <a:endParaRPr lang="en-US" smtClean="0"/>
          </a:p>
        </p:txBody>
      </p:sp>
      <p:sp>
        <p:nvSpPr>
          <p:cNvPr id="16389" name="Rectangle 2"/>
          <p:cNvSpPr>
            <a:spLocks noGrp="1" noChangeArrowheads="1"/>
          </p:cNvSpPr>
          <p:nvPr>
            <p:ph type="title"/>
          </p:nvPr>
        </p:nvSpPr>
        <p:spPr/>
        <p:txBody>
          <a:bodyPr/>
          <a:lstStyle/>
          <a:p>
            <a:pPr eaLnBrk="1" hangingPunct="1"/>
            <a:r>
              <a:rPr lang="nb-NO"/>
              <a:t>The RCN principles for Open Access to Scientific Publications</a:t>
            </a:r>
          </a:p>
        </p:txBody>
      </p:sp>
      <p:sp>
        <p:nvSpPr>
          <p:cNvPr id="16390" name="Rectangle 3"/>
          <p:cNvSpPr>
            <a:spLocks noGrp="1" noChangeArrowheads="1"/>
          </p:cNvSpPr>
          <p:nvPr>
            <p:ph type="body" idx="1"/>
          </p:nvPr>
        </p:nvSpPr>
        <p:spPr>
          <a:xfrm>
            <a:off x="395536" y="1981200"/>
            <a:ext cx="8496944" cy="4114800"/>
          </a:xfrm>
        </p:spPr>
        <p:txBody>
          <a:bodyPr/>
          <a:lstStyle/>
          <a:p>
            <a:r>
              <a:rPr lang="en-US" sz="2400"/>
              <a:t>“The Research Council requires all scientific articles resulting from research wholly or partially funded by the Research Council to be openly accessible. All articles with such funding must be self-archived....”</a:t>
            </a:r>
          </a:p>
          <a:p>
            <a:r>
              <a:rPr lang="en-US" sz="2400"/>
              <a:t>“The Research Council will permit a delay in open access to self-archived articles from the original publication date by six months for journals in medicine, health sciences, mathematics, natural sciences and technology ...”</a:t>
            </a:r>
          </a:p>
          <a:p>
            <a:endParaRPr lang="en-US"/>
          </a:p>
          <a:p>
            <a:pPr marL="400050" lvl="1" indent="0">
              <a:buNone/>
            </a:pPr>
            <a:endParaRPr lang="nb-NO" sz="2800"/>
          </a:p>
        </p:txBody>
      </p:sp>
    </p:spTree>
    <p:extLst>
      <p:ext uri="{BB962C8B-B14F-4D97-AF65-F5344CB8AC3E}">
        <p14:creationId xmlns:p14="http://schemas.microsoft.com/office/powerpoint/2010/main" val="3997708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nb-NO" smtClean="0"/>
              <a:t>fall 2017</a:t>
            </a:r>
          </a:p>
        </p:txBody>
      </p:sp>
      <p:sp>
        <p:nvSpPr>
          <p:cNvPr id="16387" name="Footer Placeholder 4"/>
          <p:cNvSpPr>
            <a:spLocks noGrp="1"/>
          </p:cNvSpPr>
          <p:nvPr>
            <p:ph type="ftr" sz="quarter" idx="11"/>
          </p:nvPr>
        </p:nvSpPr>
        <p:spPr>
          <a:noFill/>
        </p:spPr>
        <p:txBody>
          <a:bodyPr/>
          <a:lstStyle/>
          <a:p>
            <a:r>
              <a:rPr lang="en-US"/>
              <a:t>Section meetings Department of Mathematics</a:t>
            </a:r>
          </a:p>
        </p:txBody>
      </p:sp>
      <p:sp>
        <p:nvSpPr>
          <p:cNvPr id="16388" name="Slide Number Placeholder 5"/>
          <p:cNvSpPr>
            <a:spLocks noGrp="1"/>
          </p:cNvSpPr>
          <p:nvPr>
            <p:ph type="sldNum" sz="quarter" idx="12"/>
          </p:nvPr>
        </p:nvSpPr>
        <p:spPr>
          <a:noFill/>
        </p:spPr>
        <p:txBody>
          <a:bodyPr/>
          <a:lstStyle/>
          <a:p>
            <a:fld id="{978E668A-6C6D-2F4E-8059-F1D4A56734EC}" type="slidenum">
              <a:rPr lang="en-US" smtClean="0"/>
              <a:pPr/>
              <a:t>9</a:t>
            </a:fld>
            <a:endParaRPr lang="en-US" smtClean="0"/>
          </a:p>
        </p:txBody>
      </p:sp>
      <p:sp>
        <p:nvSpPr>
          <p:cNvPr id="16389" name="Rectangle 2"/>
          <p:cNvSpPr>
            <a:spLocks noGrp="1" noChangeArrowheads="1"/>
          </p:cNvSpPr>
          <p:nvPr>
            <p:ph type="title"/>
          </p:nvPr>
        </p:nvSpPr>
        <p:spPr/>
        <p:txBody>
          <a:bodyPr/>
          <a:lstStyle/>
          <a:p>
            <a:pPr eaLnBrk="1" hangingPunct="1"/>
            <a:r>
              <a:rPr lang="nb-NO"/>
              <a:t>Examples</a:t>
            </a:r>
          </a:p>
        </p:txBody>
      </p:sp>
      <p:sp>
        <p:nvSpPr>
          <p:cNvPr id="16390" name="Rectangle 3"/>
          <p:cNvSpPr>
            <a:spLocks noGrp="1" noChangeArrowheads="1"/>
          </p:cNvSpPr>
          <p:nvPr>
            <p:ph type="body" idx="1"/>
          </p:nvPr>
        </p:nvSpPr>
        <p:spPr/>
        <p:txBody>
          <a:bodyPr/>
          <a:lstStyle/>
          <a:p>
            <a:pPr eaLnBrk="1" hangingPunct="1"/>
            <a:r>
              <a:rPr lang="nb-NO">
                <a:hlinkClick r:id="rId3"/>
              </a:rPr>
              <a:t>Sherpa/Romeo</a:t>
            </a:r>
            <a:r>
              <a:rPr lang="nb-NO"/>
              <a:t> </a:t>
            </a:r>
            <a:r>
              <a:rPr lang="mr-IN"/>
              <a:t>–</a:t>
            </a:r>
            <a:r>
              <a:rPr lang="nb-NO"/>
              <a:t> look up your journals</a:t>
            </a:r>
          </a:p>
          <a:p>
            <a:pPr eaLnBrk="1" hangingPunct="1"/>
            <a:r>
              <a:rPr lang="nb-NO">
                <a:hlinkClick r:id="rId4"/>
              </a:rPr>
              <a:t>Cristin</a:t>
            </a:r>
            <a:r>
              <a:rPr lang="nb-NO"/>
              <a:t> </a:t>
            </a:r>
            <a:r>
              <a:rPr lang="mr-IN"/>
              <a:t>–</a:t>
            </a:r>
            <a:r>
              <a:rPr lang="nb-NO"/>
              <a:t> register your articles and upload fulltext</a:t>
            </a:r>
          </a:p>
          <a:p>
            <a:pPr eaLnBrk="1" hangingPunct="1"/>
            <a:r>
              <a:rPr lang="nb-NO">
                <a:hlinkClick r:id="rId5"/>
              </a:rPr>
              <a:t>Duo</a:t>
            </a:r>
            <a:r>
              <a:rPr lang="nb-NO"/>
              <a:t> </a:t>
            </a:r>
            <a:r>
              <a:rPr lang="mr-IN"/>
              <a:t>–</a:t>
            </a:r>
            <a:r>
              <a:rPr lang="nb-NO"/>
              <a:t> search the UiO institutional repository</a:t>
            </a:r>
          </a:p>
          <a:p>
            <a:pPr eaLnBrk="1" hangingPunct="1"/>
            <a:r>
              <a:rPr lang="nb-NO">
                <a:hlinkClick r:id="rId6"/>
              </a:rPr>
              <a:t>Personal web page UiO</a:t>
            </a:r>
            <a:r>
              <a:rPr lang="nb-NO"/>
              <a:t> </a:t>
            </a:r>
            <a:r>
              <a:rPr lang="mr-IN"/>
              <a:t>–</a:t>
            </a:r>
            <a:r>
              <a:rPr lang="nb-NO"/>
              <a:t> see what is exported from Cristin to your publication list on your web page</a:t>
            </a:r>
          </a:p>
        </p:txBody>
      </p:sp>
    </p:spTree>
    <p:extLst>
      <p:ext uri="{BB962C8B-B14F-4D97-AF65-F5344CB8AC3E}">
        <p14:creationId xmlns:p14="http://schemas.microsoft.com/office/powerpoint/2010/main" val="4010604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nb-NO" smtClean="0"/>
              <a:t>fall 2017</a:t>
            </a:r>
          </a:p>
        </p:txBody>
      </p:sp>
      <p:sp>
        <p:nvSpPr>
          <p:cNvPr id="16387" name="Footer Placeholder 4"/>
          <p:cNvSpPr>
            <a:spLocks noGrp="1"/>
          </p:cNvSpPr>
          <p:nvPr>
            <p:ph type="ftr" sz="quarter" idx="11"/>
          </p:nvPr>
        </p:nvSpPr>
        <p:spPr>
          <a:noFill/>
        </p:spPr>
        <p:txBody>
          <a:bodyPr/>
          <a:lstStyle/>
          <a:p>
            <a:r>
              <a:rPr lang="en-US"/>
              <a:t>Section meetings Department of Mathematics</a:t>
            </a:r>
          </a:p>
        </p:txBody>
      </p:sp>
      <p:sp>
        <p:nvSpPr>
          <p:cNvPr id="16388" name="Slide Number Placeholder 5"/>
          <p:cNvSpPr>
            <a:spLocks noGrp="1"/>
          </p:cNvSpPr>
          <p:nvPr>
            <p:ph type="sldNum" sz="quarter" idx="12"/>
          </p:nvPr>
        </p:nvSpPr>
        <p:spPr>
          <a:noFill/>
        </p:spPr>
        <p:txBody>
          <a:bodyPr/>
          <a:lstStyle/>
          <a:p>
            <a:fld id="{978E668A-6C6D-2F4E-8059-F1D4A56734EC}" type="slidenum">
              <a:rPr lang="en-US" smtClean="0"/>
              <a:pPr/>
              <a:t>10</a:t>
            </a:fld>
            <a:endParaRPr lang="en-US" smtClean="0"/>
          </a:p>
        </p:txBody>
      </p:sp>
      <p:sp>
        <p:nvSpPr>
          <p:cNvPr id="16389" name="Rectangle 2"/>
          <p:cNvSpPr>
            <a:spLocks noGrp="1" noChangeArrowheads="1"/>
          </p:cNvSpPr>
          <p:nvPr>
            <p:ph type="title"/>
          </p:nvPr>
        </p:nvSpPr>
        <p:spPr>
          <a:xfrm>
            <a:off x="323528" y="476672"/>
            <a:ext cx="7696200" cy="1143000"/>
          </a:xfrm>
        </p:spPr>
        <p:txBody>
          <a:bodyPr/>
          <a:lstStyle/>
          <a:p>
            <a:pPr eaLnBrk="1" hangingPunct="1"/>
            <a:r>
              <a:rPr lang="nb-NO"/>
              <a:t>Further reading</a:t>
            </a:r>
          </a:p>
        </p:txBody>
      </p:sp>
      <p:sp>
        <p:nvSpPr>
          <p:cNvPr id="16390" name="Rectangle 3"/>
          <p:cNvSpPr>
            <a:spLocks noGrp="1" noChangeArrowheads="1"/>
          </p:cNvSpPr>
          <p:nvPr>
            <p:ph type="body" idx="1"/>
          </p:nvPr>
        </p:nvSpPr>
        <p:spPr>
          <a:xfrm>
            <a:off x="323528" y="1340768"/>
            <a:ext cx="7696200" cy="5976664"/>
          </a:xfrm>
        </p:spPr>
        <p:txBody>
          <a:bodyPr/>
          <a:lstStyle/>
          <a:p>
            <a:pPr eaLnBrk="1" hangingPunct="1"/>
            <a:r>
              <a:rPr lang="nb-NO"/>
              <a:t>Sherpa/Romeo</a:t>
            </a:r>
          </a:p>
          <a:p>
            <a:pPr lvl="1"/>
            <a:r>
              <a:rPr lang="nb-NO" sz="1600"/>
              <a:t>http://www.sherpa.ac.uk/romeo/search.php</a:t>
            </a:r>
          </a:p>
          <a:p>
            <a:pPr eaLnBrk="1" hangingPunct="1"/>
            <a:r>
              <a:rPr lang="nb-NO"/>
              <a:t>UiO Open access policy</a:t>
            </a:r>
          </a:p>
          <a:p>
            <a:pPr lvl="1"/>
            <a:r>
              <a:rPr lang="nb-NO" sz="1800"/>
              <a:t>http://www.ub.uio.no/english/writing-publishing/open-access/index.html</a:t>
            </a:r>
          </a:p>
          <a:p>
            <a:pPr eaLnBrk="1" hangingPunct="1"/>
            <a:r>
              <a:rPr lang="nb-NO"/>
              <a:t>EU Open access policy</a:t>
            </a:r>
          </a:p>
          <a:p>
            <a:pPr lvl="1"/>
            <a:r>
              <a:rPr lang="nb-NO" sz="1400"/>
              <a:t>https://ec.europa.eu/research/openscience/index.cfm?pg=openaccess</a:t>
            </a:r>
          </a:p>
          <a:p>
            <a:pPr eaLnBrk="1" hangingPunct="1"/>
            <a:r>
              <a:rPr lang="nb-NO"/>
              <a:t>RCN Open access policy</a:t>
            </a:r>
          </a:p>
          <a:p>
            <a:pPr lvl="1"/>
            <a:r>
              <a:rPr lang="nb-NO" sz="1400"/>
              <a:t>https://www.forskningsradet.no/en/Article/Open_access_to_publications/1254008525829?lang=en</a:t>
            </a:r>
          </a:p>
          <a:p>
            <a:r>
              <a:rPr lang="nb-NO"/>
              <a:t>Cristin </a:t>
            </a:r>
            <a:r>
              <a:rPr lang="nb-NO" sz="1800"/>
              <a:t>http://www.cristin.no</a:t>
            </a:r>
            <a:endParaRPr lang="nb-NO"/>
          </a:p>
          <a:p>
            <a:r>
              <a:rPr lang="nb-NO"/>
              <a:t>DUO </a:t>
            </a:r>
            <a:r>
              <a:rPr lang="nb-NO" sz="1800"/>
              <a:t>https://www.duo.uio.no</a:t>
            </a:r>
          </a:p>
          <a:p>
            <a:pPr eaLnBrk="1" hangingPunct="1"/>
            <a:endParaRPr lang="nb-NO"/>
          </a:p>
        </p:txBody>
      </p:sp>
    </p:spTree>
    <p:extLst>
      <p:ext uri="{BB962C8B-B14F-4D97-AF65-F5344CB8AC3E}">
        <p14:creationId xmlns:p14="http://schemas.microsoft.com/office/powerpoint/2010/main" val="2795320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mn-mat-2-eng">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mn-mat-2-eng.potx</Template>
  <TotalTime>332</TotalTime>
  <Words>672</Words>
  <Application>Microsoft Macintosh PowerPoint</Application>
  <PresentationFormat>On-screen Show (4:3)</PresentationFormat>
  <Paragraphs>79</Paragraphs>
  <Slides>9</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ヒラギノ角ゴ Pro W3</vt:lpstr>
      <vt:lpstr>Arial</vt:lpstr>
      <vt:lpstr>mn-mat-2-eng</vt:lpstr>
      <vt:lpstr>Open Access</vt:lpstr>
      <vt:lpstr>Common terms</vt:lpstr>
      <vt:lpstr>UiO Open Access Policy 1</vt:lpstr>
      <vt:lpstr>UiO Open Access Policy 2</vt:lpstr>
      <vt:lpstr>UiO Open Access Policy 3</vt:lpstr>
      <vt:lpstr>EU policy (from contract)</vt:lpstr>
      <vt:lpstr>The RCN principles for Open Access to Scientific Publications</vt:lpstr>
      <vt:lpstr>Examples</vt:lpstr>
      <vt:lpstr>Further reading</vt:lpstr>
    </vt:vector>
  </TitlesOfParts>
  <Manager/>
  <Company>Rayon</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Henrik Haugan</dc:creator>
  <cp:keywords/>
  <dc:description/>
  <cp:lastModifiedBy>Microsoft Office User</cp:lastModifiedBy>
  <cp:revision>41</cp:revision>
  <dcterms:created xsi:type="dcterms:W3CDTF">2011-09-16T08:58:22Z</dcterms:created>
  <dcterms:modified xsi:type="dcterms:W3CDTF">2017-10-30T08:55:01Z</dcterms:modified>
  <cp:category/>
</cp:coreProperties>
</file>