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8"/>
  </p:notesMasterIdLst>
  <p:sldIdLst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57" r:id="rId14"/>
    <p:sldId id="267" r:id="rId15"/>
    <p:sldId id="268" r:id="rId16"/>
    <p:sldId id="269" r:id="rId17"/>
  </p:sldIdLst>
  <p:sldSz cx="12188825" cy="6858000"/>
  <p:notesSz cx="6858000" cy="9144000"/>
  <p:defaultTextStyle>
    <a:defPPr>
      <a:defRPr lang="en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59107" autoAdjust="0"/>
  </p:normalViewPr>
  <p:slideViewPr>
    <p:cSldViewPr>
      <p:cViewPr varScale="1">
        <p:scale>
          <a:sx n="65" d="100"/>
          <a:sy n="65" d="100"/>
        </p:scale>
        <p:origin x="2310" y="78"/>
      </p:cViewPr>
      <p:guideLst/>
    </p:cSldViewPr>
  </p:slideViewPr>
  <p:notesTextViewPr>
    <p:cViewPr>
      <p:scale>
        <a:sx n="1" d="1"/>
        <a:sy n="1" d="1"/>
      </p:scale>
      <p:origin x="0" y="-168"/>
    </p:cViewPr>
  </p:notesText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rd Merete Knutsmoen" userId="69af14cd-2898-4c05-90c6-89a61f29af8c" providerId="ADAL" clId="{4B428257-3C45-4AC3-B1D3-68B92A521433}"/>
    <pc:docChg chg="modSld">
      <pc:chgData name="Gerd Merete Knutsmoen" userId="69af14cd-2898-4c05-90c6-89a61f29af8c" providerId="ADAL" clId="{4B428257-3C45-4AC3-B1D3-68B92A521433}" dt="2024-03-20T08:05:45.480" v="1" actId="1076"/>
      <pc:docMkLst>
        <pc:docMk/>
      </pc:docMkLst>
      <pc:sldChg chg="modSp mod">
        <pc:chgData name="Gerd Merete Knutsmoen" userId="69af14cd-2898-4c05-90c6-89a61f29af8c" providerId="ADAL" clId="{4B428257-3C45-4AC3-B1D3-68B92A521433}" dt="2024-03-20T08:05:45.480" v="1" actId="1076"/>
        <pc:sldMkLst>
          <pc:docMk/>
          <pc:sldMk cId="0" sldId="260"/>
        </pc:sldMkLst>
        <pc:picChg chg="mod">
          <ac:chgData name="Gerd Merete Knutsmoen" userId="69af14cd-2898-4c05-90c6-89a61f29af8c" providerId="ADAL" clId="{4B428257-3C45-4AC3-B1D3-68B92A521433}" dt="2024-03-20T08:05:45.480" v="1" actId="1076"/>
          <ac:picMkLst>
            <pc:docMk/>
            <pc:sldMk cId="0" sldId="260"/>
            <ac:picMk id="3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521FF6-2CDB-441D-BCFB-A63E5F8A2E71}" type="datetimeFigureOut">
              <a:rPr lang="nb-NO" smtClean="0"/>
              <a:t>20.03.2024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008920-54FC-4922-8D3B-66292F7CC77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89212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dirty="0" err="1"/>
              <a:t>På</a:t>
            </a:r>
            <a:r>
              <a:rPr dirty="0"/>
              <a:t> </a:t>
            </a:r>
            <a:r>
              <a:rPr dirty="0" err="1"/>
              <a:t>denne</a:t>
            </a:r>
            <a:r>
              <a:rPr dirty="0"/>
              <a:t> </a:t>
            </a:r>
            <a:r>
              <a:rPr dirty="0" err="1"/>
              <a:t>sliden</a:t>
            </a:r>
            <a:r>
              <a:rPr dirty="0"/>
              <a:t> ser </a:t>
            </a:r>
            <a:r>
              <a:rPr dirty="0" err="1"/>
              <a:t>dere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oversikt</a:t>
            </a:r>
            <a:r>
              <a:rPr dirty="0"/>
              <a:t> over de </a:t>
            </a:r>
            <a:r>
              <a:rPr dirty="0" err="1"/>
              <a:t>tiltaksnivåene</a:t>
            </a:r>
            <a:r>
              <a:rPr dirty="0"/>
              <a:t> </a:t>
            </a:r>
            <a:r>
              <a:rPr dirty="0" err="1"/>
              <a:t>som</a:t>
            </a:r>
            <a:r>
              <a:rPr dirty="0"/>
              <a:t> </a:t>
            </a:r>
            <a:r>
              <a:rPr dirty="0" err="1"/>
              <a:t>kartlegges</a:t>
            </a:r>
            <a:r>
              <a:rPr dirty="0"/>
              <a:t> i </a:t>
            </a:r>
            <a:r>
              <a:rPr dirty="0" err="1"/>
              <a:t>arbeidsmiljøundersøkelsen</a:t>
            </a:r>
            <a:r>
              <a:rPr dirty="0"/>
              <a:t>. Mer </a:t>
            </a:r>
            <a:r>
              <a:rPr dirty="0" err="1"/>
              <a:t>detaljer</a:t>
            </a:r>
            <a:r>
              <a:rPr dirty="0"/>
              <a:t> om </a:t>
            </a:r>
            <a:r>
              <a:rPr dirty="0" err="1"/>
              <a:t>hva</a:t>
            </a:r>
            <a:r>
              <a:rPr dirty="0"/>
              <a:t> </a:t>
            </a:r>
            <a:r>
              <a:rPr dirty="0" err="1"/>
              <a:t>som</a:t>
            </a:r>
            <a:r>
              <a:rPr dirty="0"/>
              <a:t> </a:t>
            </a:r>
            <a:r>
              <a:rPr dirty="0" err="1"/>
              <a:t>har</a:t>
            </a:r>
            <a:r>
              <a:rPr dirty="0"/>
              <a:t> </a:t>
            </a:r>
            <a:r>
              <a:rPr dirty="0" err="1"/>
              <a:t>blitt</a:t>
            </a:r>
            <a:r>
              <a:rPr dirty="0"/>
              <a:t> </a:t>
            </a:r>
            <a:r>
              <a:rPr dirty="0" err="1"/>
              <a:t>målt</a:t>
            </a:r>
            <a:r>
              <a:rPr dirty="0"/>
              <a:t> </a:t>
            </a:r>
            <a:r>
              <a:rPr dirty="0" err="1"/>
              <a:t>innenfor</a:t>
            </a:r>
            <a:r>
              <a:rPr dirty="0"/>
              <a:t> de </a:t>
            </a:r>
            <a:r>
              <a:rPr dirty="0" err="1"/>
              <a:t>forskjellige</a:t>
            </a:r>
            <a:r>
              <a:rPr dirty="0"/>
              <a:t> </a:t>
            </a:r>
            <a:r>
              <a:rPr dirty="0" err="1"/>
              <a:t>nivåene</a:t>
            </a:r>
            <a:r>
              <a:rPr dirty="0"/>
              <a:t> </a:t>
            </a:r>
            <a:r>
              <a:rPr dirty="0" err="1"/>
              <a:t>kommer</a:t>
            </a:r>
            <a:r>
              <a:rPr dirty="0"/>
              <a:t> </a:t>
            </a:r>
            <a:r>
              <a:rPr dirty="0" err="1"/>
              <a:t>på</a:t>
            </a:r>
            <a:r>
              <a:rPr dirty="0"/>
              <a:t> de </a:t>
            </a:r>
            <a:r>
              <a:rPr dirty="0" err="1"/>
              <a:t>påfølgende</a:t>
            </a:r>
            <a:r>
              <a:rPr dirty="0"/>
              <a:t> </a:t>
            </a:r>
            <a:r>
              <a:rPr dirty="0" err="1"/>
              <a:t>lysbildene</a:t>
            </a:r>
            <a:r>
              <a:rPr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sz="1200" b="1" i="0" u="none">
                <a:solidFill>
                  <a:srgbClr val="000000"/>
                </a:solidFill>
                <a:latin typeface="Arial Narrow"/>
              </a:rPr>
              <a:t>Medvirkning og informasjonsflyt
</a:t>
            </a:r>
            <a:r>
              <a:rPr sz="1200" b="0" i="0" u="none">
                <a:solidFill>
                  <a:srgbClr val="000000"/>
                </a:solidFill>
                <a:latin typeface="Arial Narrow"/>
              </a:rPr>
              <a:t>    1:Medvirkning og involvering
    2:Intern informasjonsflyt
</a:t>
            </a:r>
            <a:r>
              <a:rPr sz="1200" b="1" i="0" u="none">
                <a:solidFill>
                  <a:srgbClr val="000000"/>
                </a:solidFill>
                <a:latin typeface="Arial Narrow"/>
              </a:rPr>
              <a:t>Samspill og støtte
</a:t>
            </a:r>
            <a:r>
              <a:rPr sz="1200" b="0" i="0" u="none">
                <a:solidFill>
                  <a:srgbClr val="000000"/>
                </a:solidFill>
                <a:latin typeface="Arial Narrow"/>
              </a:rPr>
              <a:t>    3:Støtte til å gjøre jobben
    4:Samspill på tvers
</a:t>
            </a:r>
            <a:r>
              <a:rPr sz="1200" b="1" i="0" u="none">
                <a:solidFill>
                  <a:srgbClr val="000000"/>
                </a:solidFill>
                <a:latin typeface="Arial Narrow"/>
              </a:rPr>
              <a:t>Vårt arbeidsklima
</a:t>
            </a:r>
            <a:r>
              <a:rPr sz="1200" b="0" i="0" u="none">
                <a:solidFill>
                  <a:srgbClr val="000000"/>
                </a:solidFill>
                <a:latin typeface="Arial Narrow"/>
              </a:rPr>
              <a:t>    5:Innovasjonsklima
    6:Mestringsklima
    7:Konflikthåndteringsklima
    8:Konfliktklima (R)*
</a:t>
            </a:r>
            <a:r>
              <a:rPr sz="1200" b="1" i="0" u="none">
                <a:solidFill>
                  <a:srgbClr val="000000"/>
                </a:solidFill>
                <a:latin typeface="Arial Narrow"/>
              </a:rPr>
              <a:t>Ledelse ved vår enhet
</a:t>
            </a:r>
            <a:r>
              <a:rPr sz="1200" b="0" i="0" u="none">
                <a:solidFill>
                  <a:srgbClr val="000000"/>
                </a:solidFill>
                <a:latin typeface="Arial Narrow"/>
              </a:rPr>
              <a:t>    9:Anerkjennelse fra ledelsen
    10:Aksept og verdsettelse
    11:Forskjellige forventninger (R)*
</a:t>
            </a:r>
            <a:r>
              <a:rPr sz="1200" b="1" i="0" u="none">
                <a:solidFill>
                  <a:srgbClr val="000000"/>
                </a:solidFill>
                <a:latin typeface="Arial Narrow"/>
              </a:rPr>
              <a:t>Oss og kollegene våre
</a:t>
            </a:r>
            <a:r>
              <a:rPr sz="1200" b="0" i="0" u="none">
                <a:solidFill>
                  <a:srgbClr val="000000"/>
                </a:solidFill>
                <a:latin typeface="Arial Narrow"/>
              </a:rPr>
              <a:t>    12:Kollegafellesskap
    13:Aksept og verdsettelse
    14:Forskjellige forventninger (R)*
</a:t>
            </a:r>
            <a:r>
              <a:rPr sz="1200" b="1" i="0" u="none">
                <a:solidFill>
                  <a:srgbClr val="000000"/>
                </a:solidFill>
                <a:latin typeface="Arial Narrow"/>
              </a:rPr>
              <a:t>Oss og arbeidet vårt
</a:t>
            </a:r>
            <a:r>
              <a:rPr sz="1200" b="0" i="0" u="none">
                <a:solidFill>
                  <a:srgbClr val="000000"/>
                </a:solidFill>
                <a:latin typeface="Arial Narrow"/>
              </a:rPr>
              <a:t>    15:Autonomi
    16:Tydelige forventninger
    17:Overbelastning (R)*
</a:t>
            </a:r>
            <a:r>
              <a:rPr sz="1200" b="1" i="0" u="none">
                <a:solidFill>
                  <a:srgbClr val="000000"/>
                </a:solidFill>
                <a:latin typeface="Arial Narrow"/>
              </a:rPr>
              <a:t>Arbeidet vårt i hverdagen
</a:t>
            </a:r>
            <a:r>
              <a:rPr sz="1200" b="0" i="0" u="none">
                <a:solidFill>
                  <a:srgbClr val="000000"/>
                </a:solidFill>
                <a:latin typeface="Arial Narrow"/>
              </a:rPr>
              <a:t>    18:Mening og motivasjon i arbeidet
    19:Tilknytning til arbeidsplassen
    20:Arbeid- hjemkonflikt (R)*
    21:Stagnasjon i jobben (R)*
    22:Usikkerhet i ansettelsesforholdet (R)*
    23:Turnoverintensjon (R)*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sz="1200" b="1" i="0" u="none">
                <a:solidFill>
                  <a:srgbClr val="000000"/>
                </a:solidFill>
                <a:latin typeface="Arial Narrow"/>
              </a:rPr>
              <a:t>Medvirkning og informasjonsflyt
</a:t>
            </a:r>
            <a:r>
              <a:rPr sz="1200" b="0" i="0" u="none">
                <a:solidFill>
                  <a:srgbClr val="000000"/>
                </a:solidFill>
                <a:latin typeface="Arial Narrow"/>
              </a:rPr>
              <a:t>    1:Medvirkning og involvering
    2:Intern informasjonsflyt
</a:t>
            </a:r>
            <a:r>
              <a:rPr sz="1200" b="1" i="0" u="none">
                <a:solidFill>
                  <a:srgbClr val="000000"/>
                </a:solidFill>
                <a:latin typeface="Arial Narrow"/>
              </a:rPr>
              <a:t>Samspill og støtte
</a:t>
            </a:r>
            <a:r>
              <a:rPr sz="1200" b="0" i="0" u="none">
                <a:solidFill>
                  <a:srgbClr val="000000"/>
                </a:solidFill>
                <a:latin typeface="Arial Narrow"/>
              </a:rPr>
              <a:t>    3:Støtte til å gjøre jobben
    4:Samspill på tvers
</a:t>
            </a:r>
            <a:r>
              <a:rPr sz="1200" b="1" i="0" u="none">
                <a:solidFill>
                  <a:srgbClr val="000000"/>
                </a:solidFill>
                <a:latin typeface="Arial Narrow"/>
              </a:rPr>
              <a:t>Vårt arbeidsklima
</a:t>
            </a:r>
            <a:r>
              <a:rPr sz="1200" b="0" i="0" u="none">
                <a:solidFill>
                  <a:srgbClr val="000000"/>
                </a:solidFill>
                <a:latin typeface="Arial Narrow"/>
              </a:rPr>
              <a:t>    5:Innovasjonsklima
    6:Mestringsklima
    7:Konflikthåndteringsklima
    8:Konfliktklima (R)*
</a:t>
            </a:r>
            <a:r>
              <a:rPr sz="1200" b="1" i="0" u="none">
                <a:solidFill>
                  <a:srgbClr val="000000"/>
                </a:solidFill>
                <a:latin typeface="Arial Narrow"/>
              </a:rPr>
              <a:t>Ledelse ved vår enhet
</a:t>
            </a:r>
            <a:r>
              <a:rPr sz="1200" b="0" i="0" u="none">
                <a:solidFill>
                  <a:srgbClr val="000000"/>
                </a:solidFill>
                <a:latin typeface="Arial Narrow"/>
              </a:rPr>
              <a:t>    9:Anerkjennelse fra ledelsen
    10:Aksept og verdsettelse
    11:Forskjellige forventninger (R)*
</a:t>
            </a:r>
            <a:r>
              <a:rPr sz="1200" b="1" i="0" u="none">
                <a:solidFill>
                  <a:srgbClr val="000000"/>
                </a:solidFill>
                <a:latin typeface="Arial Narrow"/>
              </a:rPr>
              <a:t>Oss og kollegene våre
</a:t>
            </a:r>
            <a:r>
              <a:rPr sz="1200" b="0" i="0" u="none">
                <a:solidFill>
                  <a:srgbClr val="000000"/>
                </a:solidFill>
                <a:latin typeface="Arial Narrow"/>
              </a:rPr>
              <a:t>    12:Kollegafellesskap
    13:Aksept og verdsettelse
    14:Forskjellige forventninger (R)*
</a:t>
            </a:r>
            <a:r>
              <a:rPr sz="1200" b="1" i="0" u="none">
                <a:solidFill>
                  <a:srgbClr val="000000"/>
                </a:solidFill>
                <a:latin typeface="Arial Narrow"/>
              </a:rPr>
              <a:t>Oss og arbeidet vårt
</a:t>
            </a:r>
            <a:r>
              <a:rPr sz="1200" b="0" i="0" u="none">
                <a:solidFill>
                  <a:srgbClr val="000000"/>
                </a:solidFill>
                <a:latin typeface="Arial Narrow"/>
              </a:rPr>
              <a:t>    15:Autonomi
    16:Tydelige forventninger
    17:Overbelastning (R)*
</a:t>
            </a:r>
            <a:r>
              <a:rPr sz="1200" b="1" i="0" u="none">
                <a:solidFill>
                  <a:srgbClr val="000000"/>
                </a:solidFill>
                <a:latin typeface="Arial Narrow"/>
              </a:rPr>
              <a:t>Arbeidet vårt i hverdagen
</a:t>
            </a:r>
            <a:r>
              <a:rPr sz="1200" b="0" i="0" u="none">
                <a:solidFill>
                  <a:srgbClr val="000000"/>
                </a:solidFill>
                <a:latin typeface="Arial Narrow"/>
              </a:rPr>
              <a:t>    18:Mening og motivasjon i arbeidet
    19:Tilknytning til arbeidsplassen
    20:Arbeid- hjemkonflikt (R)*
    21:Stagnasjon i jobben (R)*
    22:Usikkerhet i ansettelsesforholdet (R)*
    23:Turnoverintensjon (R)*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sz="1200" b="1" i="0" u="sng">
                <a:solidFill>
                  <a:srgbClr val="000000"/>
                </a:solidFill>
                <a:latin typeface="Arial Narrow"/>
              </a:rPr>
              <a:t>Informasjon om variablene på denne figuren:
</a:t>
            </a:r>
            <a:r>
              <a:rPr sz="1200" b="1" i="0" u="none">
                <a:solidFill>
                  <a:srgbClr val="000000"/>
                </a:solidFill>
                <a:latin typeface="Arial Narrow"/>
              </a:rPr>
              <a:t>Tilgjengelig informasjon om beslutninger
</a:t>
            </a:r>
            <a:r>
              <a:rPr sz="1200" b="0" i="0" u="none">
                <a:solidFill>
                  <a:srgbClr val="000000"/>
                </a:solidFill>
                <a:latin typeface="Arial Narrow"/>
              </a:rPr>
              <a:t>    Ved min enhet er det enkelt å holde seg informert om viktige beslutninger som gjelder mitt arbeid: 3,7(1,0)</a:t>
            </a:r>
            <a:r>
              <a:rPr sz="1200" b="0" i="1" u="none">
                <a:solidFill>
                  <a:srgbClr val="000000"/>
                </a:solidFill>
                <a:latin typeface="Arial Narrow"/>
              </a:rPr>
              <a:t> 1: Svært sjelden - 5: Svært ofte
</a:t>
            </a:r>
            <a:r>
              <a:rPr sz="1200" b="1" i="0" u="none">
                <a:solidFill>
                  <a:srgbClr val="000000"/>
                </a:solidFill>
                <a:latin typeface="Arial Narrow"/>
              </a:rPr>
              <a:t>Vi holder oss informert om beslutninger
</a:t>
            </a:r>
            <a:r>
              <a:rPr sz="1200" b="0" i="0" u="none">
                <a:solidFill>
                  <a:srgbClr val="000000"/>
                </a:solidFill>
                <a:latin typeface="Arial Narrow"/>
              </a:rPr>
              <a:t>    Jeg forsøker å holde meg informert om viktige beslutninger som gjelder mitt arbeid: 4,3(0,8)</a:t>
            </a:r>
            <a:r>
              <a:rPr sz="1200" b="0" i="1" u="none">
                <a:solidFill>
                  <a:srgbClr val="000000"/>
                </a:solidFill>
                <a:latin typeface="Arial Narrow"/>
              </a:rPr>
              <a:t> 1: Svært sjelden - 5: Svært ofte
</a:t>
            </a:r>
            <a:r>
              <a:rPr sz="1200" b="1" i="0" u="none">
                <a:solidFill>
                  <a:srgbClr val="000000"/>
                </a:solidFill>
                <a:latin typeface="Arial Narrow"/>
              </a:rPr>
              <a:t>Fungerende medvirkningsarenaer
</a:t>
            </a:r>
            <a:r>
              <a:rPr sz="1200" b="0" i="0" u="none">
                <a:solidFill>
                  <a:srgbClr val="000000"/>
                </a:solidFill>
                <a:latin typeface="Arial Narrow"/>
              </a:rPr>
              <a:t>    ... har vi fungerende arenaer for å medvirke i beslutninger som påvirker arbeidet: 3,4(1,0)</a:t>
            </a:r>
            <a:r>
              <a:rPr sz="1200" b="0" i="1" u="none">
                <a:solidFill>
                  <a:srgbClr val="000000"/>
                </a:solidFill>
                <a:latin typeface="Arial Narrow"/>
              </a:rPr>
              <a:t> 1: Svært uenig - 5: Svært enig
</a:t>
            </a:r>
            <a:r>
              <a:rPr sz="1200" b="1" i="0" u="none">
                <a:solidFill>
                  <a:srgbClr val="000000"/>
                </a:solidFill>
                <a:latin typeface="Arial Narrow"/>
              </a:rPr>
              <a:t>Medvirkning og involvering: 3,5(1,0), er en skalavariabel basert på:
</a:t>
            </a:r>
            <a:r>
              <a:rPr sz="1200" b="0" i="0" u="none">
                <a:solidFill>
                  <a:srgbClr val="000000"/>
                </a:solidFill>
                <a:latin typeface="Arial Narrow"/>
              </a:rPr>
              <a:t>    ... oppmuntres vi til å være delaktige når viktige beslutninger skal tas: 3,6(1,1)</a:t>
            </a:r>
            <a:r>
              <a:rPr sz="1200" b="0" i="1" u="none">
                <a:solidFill>
                  <a:srgbClr val="000000"/>
                </a:solidFill>
                <a:latin typeface="Arial Narrow"/>
              </a:rPr>
              <a:t> 1: Svært uenig - 5: Svært enig
</a:t>
            </a:r>
            <a:r>
              <a:rPr sz="1200" b="0" i="0" u="none">
                <a:solidFill>
                  <a:srgbClr val="000000"/>
                </a:solidFill>
                <a:latin typeface="Arial Narrow"/>
              </a:rPr>
              <a:t>    ... oppmuntres vi til å uttale oss om planlagte beslutninger som berører vårt arbeid: 3,6(1,1)</a:t>
            </a:r>
            <a:r>
              <a:rPr sz="1200" b="0" i="1" u="none">
                <a:solidFill>
                  <a:srgbClr val="000000"/>
                </a:solidFill>
                <a:latin typeface="Arial Narrow"/>
              </a:rPr>
              <a:t> 1: Svært uenig - 5: Svært enig
</a:t>
            </a:r>
            <a:r>
              <a:rPr sz="1200" b="0" i="0" u="none">
                <a:solidFill>
                  <a:srgbClr val="000000"/>
                </a:solidFill>
                <a:latin typeface="Arial Narrow"/>
              </a:rPr>
              <a:t>    ... er det bare ledelsen som er involvert i viktige beslutninger (R)*: 3,2(1,1)</a:t>
            </a:r>
            <a:r>
              <a:rPr sz="1200" b="0" i="1" u="none">
                <a:solidFill>
                  <a:srgbClr val="000000"/>
                </a:solidFill>
                <a:latin typeface="Arial Narrow"/>
              </a:rPr>
              <a:t> 1: Svært uenig - 5: Svært enig
</a:t>
            </a:r>
            <a:r>
              <a:rPr sz="1200" b="1" i="0" u="none">
                <a:solidFill>
                  <a:srgbClr val="000000"/>
                </a:solidFill>
                <a:latin typeface="Arial Narrow"/>
              </a:rPr>
              <a:t>Intern informasjonsflyt: 3,6(0,9), er en skalavariabel basert på:
</a:t>
            </a:r>
            <a:r>
              <a:rPr sz="1200" b="0" i="0" u="none">
                <a:solidFill>
                  <a:srgbClr val="000000"/>
                </a:solidFill>
                <a:latin typeface="Arial Narrow"/>
              </a:rPr>
              <a:t>    ... er det enkelt å finne informasjonen jeg trenger for å gjøre arbeidet mitt: 3,4(1,1)</a:t>
            </a:r>
            <a:r>
              <a:rPr sz="1200" b="0" i="1" u="none">
                <a:solidFill>
                  <a:srgbClr val="000000"/>
                </a:solidFill>
                <a:latin typeface="Arial Narrow"/>
              </a:rPr>
              <a:t> 1: Svært uenig - 5: Svært enig
</a:t>
            </a:r>
            <a:r>
              <a:rPr sz="1200" b="0" i="0" u="none">
                <a:solidFill>
                  <a:srgbClr val="000000"/>
                </a:solidFill>
                <a:latin typeface="Arial Narrow"/>
              </a:rPr>
              <a:t>    ... har vi gode rutiner for intern informasjonsflyt: 3,5(1,1)</a:t>
            </a:r>
            <a:r>
              <a:rPr sz="1200" b="0" i="1" u="none">
                <a:solidFill>
                  <a:srgbClr val="000000"/>
                </a:solidFill>
                <a:latin typeface="Arial Narrow"/>
              </a:rPr>
              <a:t> 1: Svært uenig - 5: Svært enig
</a:t>
            </a:r>
            <a:r>
              <a:rPr sz="1200" b="0" i="0" u="none">
                <a:solidFill>
                  <a:srgbClr val="000000"/>
                </a:solidFill>
                <a:latin typeface="Arial Narrow"/>
              </a:rPr>
              <a:t>    ... er det rom for å si ifra om hva jeg trenger for å gjøre arbeidet mitt: 4,0(1,0)</a:t>
            </a:r>
            <a:r>
              <a:rPr sz="1200" b="0" i="1" u="none">
                <a:solidFill>
                  <a:srgbClr val="000000"/>
                </a:solidFill>
                <a:latin typeface="Arial Narrow"/>
              </a:rPr>
              <a:t> 1: Svært uenig - 5: Svært enig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sz="1200" b="1" i="1" u="none" dirty="0">
                <a:solidFill>
                  <a:srgbClr val="000000"/>
                </a:solidFill>
                <a:latin typeface="Arial Narrow"/>
              </a:rPr>
              <a:t>* Dette er </a:t>
            </a:r>
            <a:r>
              <a:rPr sz="1200" b="1" i="1" u="none" dirty="0" err="1">
                <a:solidFill>
                  <a:srgbClr val="000000"/>
                </a:solidFill>
                <a:latin typeface="Arial Narrow"/>
              </a:rPr>
              <a:t>spørsmål</a:t>
            </a:r>
            <a:r>
              <a:rPr sz="1200" b="1" i="1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1" i="1" u="none" dirty="0" err="1">
                <a:solidFill>
                  <a:srgbClr val="000000"/>
                </a:solidFill>
                <a:latin typeface="Arial Narrow"/>
              </a:rPr>
              <a:t>som</a:t>
            </a:r>
            <a:r>
              <a:rPr sz="1200" b="1" i="1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1" i="1" u="none" dirty="0" err="1">
                <a:solidFill>
                  <a:srgbClr val="000000"/>
                </a:solidFill>
                <a:latin typeface="Arial Narrow"/>
              </a:rPr>
              <a:t>opprinnelig</a:t>
            </a:r>
            <a:r>
              <a:rPr sz="1200" b="1" i="1" u="none" dirty="0">
                <a:solidFill>
                  <a:srgbClr val="000000"/>
                </a:solidFill>
                <a:latin typeface="Arial Narrow"/>
              </a:rPr>
              <a:t> var </a:t>
            </a:r>
            <a:r>
              <a:rPr sz="1200" b="1" i="1" u="none" dirty="0" err="1">
                <a:solidFill>
                  <a:srgbClr val="000000"/>
                </a:solidFill>
                <a:latin typeface="Arial Narrow"/>
              </a:rPr>
              <a:t>negativt</a:t>
            </a:r>
            <a:r>
              <a:rPr sz="1200" b="1" i="1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1" i="1" u="none" dirty="0" err="1">
                <a:solidFill>
                  <a:srgbClr val="000000"/>
                </a:solidFill>
                <a:latin typeface="Arial Narrow"/>
              </a:rPr>
              <a:t>formulert</a:t>
            </a:r>
            <a:r>
              <a:rPr sz="1200" b="1" i="1" u="none" dirty="0">
                <a:solidFill>
                  <a:srgbClr val="000000"/>
                </a:solidFill>
                <a:latin typeface="Arial Narrow"/>
              </a:rPr>
              <a:t>, men er her </a:t>
            </a:r>
            <a:r>
              <a:rPr sz="1200" b="1" i="1" u="none" dirty="0" err="1">
                <a:solidFill>
                  <a:srgbClr val="000000"/>
                </a:solidFill>
                <a:latin typeface="Arial Narrow"/>
              </a:rPr>
              <a:t>snudd</a:t>
            </a:r>
            <a:r>
              <a:rPr sz="1200" b="1" i="1" u="none" dirty="0">
                <a:solidFill>
                  <a:srgbClr val="000000"/>
                </a:solidFill>
                <a:latin typeface="Arial Narrow"/>
              </a:rPr>
              <a:t>, </a:t>
            </a:r>
            <a:r>
              <a:rPr sz="1200" b="1" i="1" u="none" dirty="0" err="1">
                <a:solidFill>
                  <a:srgbClr val="000000"/>
                </a:solidFill>
                <a:latin typeface="Arial Narrow"/>
              </a:rPr>
              <a:t>slik</a:t>
            </a:r>
            <a:r>
              <a:rPr sz="1200" b="1" i="1" u="none" dirty="0">
                <a:solidFill>
                  <a:srgbClr val="000000"/>
                </a:solidFill>
                <a:latin typeface="Arial Narrow"/>
              </a:rPr>
              <a:t> at </a:t>
            </a:r>
            <a:r>
              <a:rPr sz="1200" b="1" i="1" u="none" dirty="0" err="1">
                <a:solidFill>
                  <a:srgbClr val="000000"/>
                </a:solidFill>
                <a:latin typeface="Arial Narrow"/>
              </a:rPr>
              <a:t>en</a:t>
            </a:r>
            <a:r>
              <a:rPr sz="1200" b="1" i="1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1" i="1" u="none" dirty="0" err="1">
                <a:solidFill>
                  <a:srgbClr val="000000"/>
                </a:solidFill>
                <a:latin typeface="Arial Narrow"/>
              </a:rPr>
              <a:t>høyere</a:t>
            </a:r>
            <a:r>
              <a:rPr sz="1200" b="1" i="1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1" i="1" u="none" dirty="0" err="1">
                <a:solidFill>
                  <a:srgbClr val="000000"/>
                </a:solidFill>
                <a:latin typeface="Arial Narrow"/>
              </a:rPr>
              <a:t>skåre</a:t>
            </a:r>
            <a:r>
              <a:rPr sz="1200" b="1" i="1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1" i="1" u="none" dirty="0" err="1">
                <a:solidFill>
                  <a:srgbClr val="000000"/>
                </a:solidFill>
                <a:latin typeface="Arial Narrow"/>
              </a:rPr>
              <a:t>representerer</a:t>
            </a:r>
            <a:r>
              <a:rPr sz="1200" b="1" i="1" u="none" dirty="0">
                <a:solidFill>
                  <a:srgbClr val="000000"/>
                </a:solidFill>
                <a:latin typeface="Arial Narrow"/>
              </a:rPr>
              <a:t> et </a:t>
            </a:r>
            <a:r>
              <a:rPr sz="1200" b="1" i="1" u="none" dirty="0" err="1">
                <a:solidFill>
                  <a:srgbClr val="000000"/>
                </a:solidFill>
                <a:latin typeface="Arial Narrow"/>
              </a:rPr>
              <a:t>positivt</a:t>
            </a:r>
            <a:r>
              <a:rPr sz="1200" b="1" i="1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1" i="1" u="none" dirty="0" err="1">
                <a:solidFill>
                  <a:srgbClr val="000000"/>
                </a:solidFill>
                <a:latin typeface="Arial Narrow"/>
              </a:rPr>
              <a:t>resultat</a:t>
            </a:r>
            <a:r>
              <a:rPr sz="1200" b="1" i="1" u="none" dirty="0">
                <a:solidFill>
                  <a:srgbClr val="000000"/>
                </a:solidFill>
                <a:latin typeface="Arial Narrow"/>
              </a:rPr>
              <a:t>
</a:t>
            </a:r>
            <a:r>
              <a:rPr sz="1200" b="1" i="0" u="sng" dirty="0" err="1">
                <a:solidFill>
                  <a:srgbClr val="000000"/>
                </a:solidFill>
                <a:latin typeface="Arial Narrow"/>
              </a:rPr>
              <a:t>Informasjon</a:t>
            </a:r>
            <a:r>
              <a:rPr sz="1200" b="1" i="0" u="sng" dirty="0">
                <a:solidFill>
                  <a:srgbClr val="000000"/>
                </a:solidFill>
                <a:latin typeface="Arial Narrow"/>
              </a:rPr>
              <a:t> om </a:t>
            </a:r>
            <a:r>
              <a:rPr sz="1200" b="1" i="0" u="sng" dirty="0" err="1">
                <a:solidFill>
                  <a:srgbClr val="000000"/>
                </a:solidFill>
                <a:latin typeface="Arial Narrow"/>
              </a:rPr>
              <a:t>variablene</a:t>
            </a:r>
            <a:r>
              <a:rPr sz="1200" b="1" i="0" u="sng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1" i="0" u="sng" dirty="0" err="1">
                <a:solidFill>
                  <a:srgbClr val="000000"/>
                </a:solidFill>
                <a:latin typeface="Arial Narrow"/>
              </a:rPr>
              <a:t>på</a:t>
            </a:r>
            <a:r>
              <a:rPr sz="1200" b="1" i="0" u="sng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1" i="0" u="sng" dirty="0" err="1">
                <a:solidFill>
                  <a:srgbClr val="000000"/>
                </a:solidFill>
                <a:latin typeface="Arial Narrow"/>
              </a:rPr>
              <a:t>denne</a:t>
            </a:r>
            <a:r>
              <a:rPr sz="1200" b="1" i="0" u="sng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1" i="0" u="sng" dirty="0" err="1">
                <a:solidFill>
                  <a:srgbClr val="000000"/>
                </a:solidFill>
                <a:latin typeface="Arial Narrow"/>
              </a:rPr>
              <a:t>figuren</a:t>
            </a:r>
            <a:r>
              <a:rPr sz="1200" b="1" i="0" u="sng" dirty="0">
                <a:solidFill>
                  <a:srgbClr val="000000"/>
                </a:solidFill>
                <a:latin typeface="Arial Narrow"/>
              </a:rPr>
              <a:t>:
</a:t>
            </a:r>
            <a:r>
              <a:rPr sz="1200" b="1" i="0" u="none" dirty="0">
                <a:solidFill>
                  <a:srgbClr val="000000"/>
                </a:solidFill>
                <a:latin typeface="Arial Narrow"/>
              </a:rPr>
              <a:t>Vet </a:t>
            </a:r>
            <a:r>
              <a:rPr sz="1200" b="1" i="0" u="none" dirty="0" err="1">
                <a:solidFill>
                  <a:srgbClr val="000000"/>
                </a:solidFill>
                <a:latin typeface="Arial Narrow"/>
              </a:rPr>
              <a:t>hvor</a:t>
            </a:r>
            <a:r>
              <a:rPr sz="1200" b="1" i="0" u="none" dirty="0">
                <a:solidFill>
                  <a:srgbClr val="000000"/>
                </a:solidFill>
                <a:latin typeface="Arial Narrow"/>
              </a:rPr>
              <a:t> vi </a:t>
            </a:r>
            <a:r>
              <a:rPr sz="1200" b="1" i="0" u="none" dirty="0" err="1">
                <a:solidFill>
                  <a:srgbClr val="000000"/>
                </a:solidFill>
                <a:latin typeface="Arial Narrow"/>
              </a:rPr>
              <a:t>skal</a:t>
            </a:r>
            <a:r>
              <a:rPr sz="1200" b="1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1" i="0" u="none" dirty="0" err="1">
                <a:solidFill>
                  <a:srgbClr val="000000"/>
                </a:solidFill>
                <a:latin typeface="Arial Narrow"/>
              </a:rPr>
              <a:t>gå</a:t>
            </a:r>
            <a:r>
              <a:rPr sz="1200" b="1" i="0" u="none" dirty="0">
                <a:solidFill>
                  <a:srgbClr val="000000"/>
                </a:solidFill>
                <a:latin typeface="Arial Narrow"/>
              </a:rPr>
              <a:t> for å </a:t>
            </a:r>
            <a:r>
              <a:rPr sz="1200" b="1" i="0" u="none" dirty="0" err="1">
                <a:solidFill>
                  <a:srgbClr val="000000"/>
                </a:solidFill>
                <a:latin typeface="Arial Narrow"/>
              </a:rPr>
              <a:t>få</a:t>
            </a:r>
            <a:r>
              <a:rPr sz="1200" b="1" i="0" u="none" dirty="0">
                <a:solidFill>
                  <a:srgbClr val="000000"/>
                </a:solidFill>
                <a:latin typeface="Arial Narrow"/>
              </a:rPr>
              <a:t> det vi </a:t>
            </a:r>
            <a:r>
              <a:rPr sz="1200" b="1" i="0" u="none" dirty="0" err="1">
                <a:solidFill>
                  <a:srgbClr val="000000"/>
                </a:solidFill>
                <a:latin typeface="Arial Narrow"/>
              </a:rPr>
              <a:t>trenger</a:t>
            </a:r>
            <a:r>
              <a:rPr sz="1200" b="1" i="0" u="none" dirty="0">
                <a:solidFill>
                  <a:srgbClr val="000000"/>
                </a:solidFill>
                <a:latin typeface="Arial Narrow"/>
              </a:rPr>
              <a:t>
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   ... vet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jeg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hvor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jeg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skal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henvende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meg, for å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få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tilgang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til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det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jeg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trenger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: 3,7(1,0)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 1: </a:t>
            </a:r>
            <a:r>
              <a:rPr sz="1200" b="0" i="1" u="none" dirty="0" err="1">
                <a:solidFill>
                  <a:srgbClr val="000000"/>
                </a:solidFill>
                <a:latin typeface="Arial Narrow"/>
              </a:rPr>
              <a:t>Svært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1" u="none" dirty="0" err="1">
                <a:solidFill>
                  <a:srgbClr val="000000"/>
                </a:solidFill>
                <a:latin typeface="Arial Narrow"/>
              </a:rPr>
              <a:t>sjelden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 - 5: </a:t>
            </a:r>
            <a:r>
              <a:rPr sz="1200" b="0" i="1" u="none" dirty="0" err="1">
                <a:solidFill>
                  <a:srgbClr val="000000"/>
                </a:solidFill>
                <a:latin typeface="Arial Narrow"/>
              </a:rPr>
              <a:t>Svært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1" u="none" dirty="0" err="1">
                <a:solidFill>
                  <a:srgbClr val="000000"/>
                </a:solidFill>
                <a:latin typeface="Arial Narrow"/>
              </a:rPr>
              <a:t>ofte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
</a:t>
            </a:r>
            <a:r>
              <a:rPr sz="1200" b="1" i="0" u="none" dirty="0">
                <a:solidFill>
                  <a:srgbClr val="000000"/>
                </a:solidFill>
                <a:latin typeface="Arial Narrow"/>
              </a:rPr>
              <a:t>Vi </a:t>
            </a:r>
            <a:r>
              <a:rPr sz="1200" b="1" i="0" u="none" dirty="0" err="1">
                <a:solidFill>
                  <a:srgbClr val="000000"/>
                </a:solidFill>
                <a:latin typeface="Arial Narrow"/>
              </a:rPr>
              <a:t>har</a:t>
            </a:r>
            <a:r>
              <a:rPr sz="1200" b="1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1" i="0" u="none" dirty="0" err="1">
                <a:solidFill>
                  <a:srgbClr val="000000"/>
                </a:solidFill>
                <a:latin typeface="Arial Narrow"/>
              </a:rPr>
              <a:t>tilgang</a:t>
            </a:r>
            <a:r>
              <a:rPr sz="1200" b="1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1" i="0" u="none" dirty="0" err="1">
                <a:solidFill>
                  <a:srgbClr val="000000"/>
                </a:solidFill>
                <a:latin typeface="Arial Narrow"/>
              </a:rPr>
              <a:t>til</a:t>
            </a:r>
            <a:r>
              <a:rPr sz="1200" b="1" i="0" u="none" dirty="0">
                <a:solidFill>
                  <a:srgbClr val="000000"/>
                </a:solidFill>
                <a:latin typeface="Arial Narrow"/>
              </a:rPr>
              <a:t> det vi </a:t>
            </a:r>
            <a:r>
              <a:rPr sz="1200" b="1" i="0" u="none" dirty="0" err="1">
                <a:solidFill>
                  <a:srgbClr val="000000"/>
                </a:solidFill>
                <a:latin typeface="Arial Narrow"/>
              </a:rPr>
              <a:t>trenger</a:t>
            </a:r>
            <a:r>
              <a:rPr sz="1200" b="1" i="0" u="none" dirty="0">
                <a:solidFill>
                  <a:srgbClr val="000000"/>
                </a:solidFill>
                <a:latin typeface="Arial Narrow"/>
              </a:rPr>
              <a:t>
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   ...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har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jeg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tilgang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til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det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jeg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trenger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: 4,0(0,9)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 1: </a:t>
            </a:r>
            <a:r>
              <a:rPr sz="1200" b="0" i="1" u="none" dirty="0" err="1">
                <a:solidFill>
                  <a:srgbClr val="000000"/>
                </a:solidFill>
                <a:latin typeface="Arial Narrow"/>
              </a:rPr>
              <a:t>Svært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1" u="none" dirty="0" err="1">
                <a:solidFill>
                  <a:srgbClr val="000000"/>
                </a:solidFill>
                <a:latin typeface="Arial Narrow"/>
              </a:rPr>
              <a:t>sjelden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 - 5: </a:t>
            </a:r>
            <a:r>
              <a:rPr sz="1200" b="0" i="1" u="none" dirty="0" err="1">
                <a:solidFill>
                  <a:srgbClr val="000000"/>
                </a:solidFill>
                <a:latin typeface="Arial Narrow"/>
              </a:rPr>
              <a:t>Svært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1" u="none" dirty="0" err="1">
                <a:solidFill>
                  <a:srgbClr val="000000"/>
                </a:solidFill>
                <a:latin typeface="Arial Narrow"/>
              </a:rPr>
              <a:t>ofte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
</a:t>
            </a:r>
            <a:r>
              <a:rPr sz="1200" b="1" i="0" u="none" dirty="0" err="1">
                <a:solidFill>
                  <a:srgbClr val="000000"/>
                </a:solidFill>
                <a:latin typeface="Arial Narrow"/>
              </a:rPr>
              <a:t>Språk</a:t>
            </a:r>
            <a:r>
              <a:rPr sz="1200" b="1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1" i="0" u="none" dirty="0" err="1">
                <a:solidFill>
                  <a:srgbClr val="000000"/>
                </a:solidFill>
                <a:latin typeface="Arial Narrow"/>
              </a:rPr>
              <a:t>en</a:t>
            </a:r>
            <a:r>
              <a:rPr sz="1200" b="1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1" i="0" u="none" dirty="0" err="1">
                <a:solidFill>
                  <a:srgbClr val="000000"/>
                </a:solidFill>
                <a:latin typeface="Arial Narrow"/>
              </a:rPr>
              <a:t>barriere</a:t>
            </a:r>
            <a:r>
              <a:rPr sz="1200" b="1" i="0" u="none" dirty="0">
                <a:solidFill>
                  <a:srgbClr val="000000"/>
                </a:solidFill>
                <a:latin typeface="Arial Narrow"/>
              </a:rPr>
              <a:t> for </a:t>
            </a:r>
            <a:r>
              <a:rPr sz="1200" b="1" i="0" u="none" dirty="0" err="1">
                <a:solidFill>
                  <a:srgbClr val="000000"/>
                </a:solidFill>
                <a:latin typeface="Arial Narrow"/>
              </a:rPr>
              <a:t>arbeidet</a:t>
            </a:r>
            <a:r>
              <a:rPr sz="1200" b="1" i="0" u="none" dirty="0">
                <a:solidFill>
                  <a:srgbClr val="000000"/>
                </a:solidFill>
                <a:latin typeface="Arial Narrow"/>
              </a:rPr>
              <a:t> (R)*
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   Ved min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enhet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er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språk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en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barriere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i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planlegging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og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gjennomføring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av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arbeidet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(R)*: 4,1(1,1)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 1: </a:t>
            </a:r>
            <a:r>
              <a:rPr sz="1200" b="0" i="1" u="none" dirty="0" err="1">
                <a:solidFill>
                  <a:srgbClr val="000000"/>
                </a:solidFill>
                <a:latin typeface="Arial Narrow"/>
              </a:rPr>
              <a:t>Svært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1" u="none" dirty="0" err="1">
                <a:solidFill>
                  <a:srgbClr val="000000"/>
                </a:solidFill>
                <a:latin typeface="Arial Narrow"/>
              </a:rPr>
              <a:t>uenig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 - 5: </a:t>
            </a:r>
            <a:r>
              <a:rPr sz="1200" b="0" i="1" u="none" dirty="0" err="1">
                <a:solidFill>
                  <a:srgbClr val="000000"/>
                </a:solidFill>
                <a:latin typeface="Arial Narrow"/>
              </a:rPr>
              <a:t>Svært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1" u="none" dirty="0" err="1">
                <a:solidFill>
                  <a:srgbClr val="000000"/>
                </a:solidFill>
                <a:latin typeface="Arial Narrow"/>
              </a:rPr>
              <a:t>enig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
</a:t>
            </a:r>
            <a:r>
              <a:rPr sz="1200" b="1" i="0" u="none" dirty="0" err="1">
                <a:solidFill>
                  <a:srgbClr val="000000"/>
                </a:solidFill>
                <a:latin typeface="Arial Narrow"/>
              </a:rPr>
              <a:t>Hjemmekontor</a:t>
            </a:r>
            <a:r>
              <a:rPr sz="1200" b="1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1" i="0" u="none" dirty="0" err="1">
                <a:solidFill>
                  <a:srgbClr val="000000"/>
                </a:solidFill>
                <a:latin typeface="Arial Narrow"/>
              </a:rPr>
              <a:t>påvirker</a:t>
            </a:r>
            <a:r>
              <a:rPr sz="1200" b="1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1" i="0" u="none" dirty="0" err="1">
                <a:solidFill>
                  <a:srgbClr val="000000"/>
                </a:solidFill>
                <a:latin typeface="Arial Narrow"/>
              </a:rPr>
              <a:t>arbeidsmiljøet</a:t>
            </a:r>
            <a:r>
              <a:rPr sz="1200" b="1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1" i="0" u="none" dirty="0" err="1">
                <a:solidFill>
                  <a:srgbClr val="000000"/>
                </a:solidFill>
                <a:latin typeface="Arial Narrow"/>
              </a:rPr>
              <a:t>negativt</a:t>
            </a:r>
            <a:r>
              <a:rPr sz="1200" b="1" i="0" u="none" dirty="0">
                <a:solidFill>
                  <a:srgbClr val="000000"/>
                </a:solidFill>
                <a:latin typeface="Arial Narrow"/>
              </a:rPr>
              <a:t> (R)*
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   Bruk av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hjemmekontor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påvirker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arbeidsmiljøet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negativt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ved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min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enhet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(R)*: 3,7(1,2)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 1: </a:t>
            </a:r>
            <a:r>
              <a:rPr sz="1200" b="0" i="1" u="none" dirty="0" err="1">
                <a:solidFill>
                  <a:srgbClr val="000000"/>
                </a:solidFill>
                <a:latin typeface="Arial Narrow"/>
              </a:rPr>
              <a:t>Svært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1" u="none" dirty="0" err="1">
                <a:solidFill>
                  <a:srgbClr val="000000"/>
                </a:solidFill>
                <a:latin typeface="Arial Narrow"/>
              </a:rPr>
              <a:t>uenig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 - 5: </a:t>
            </a:r>
            <a:r>
              <a:rPr sz="1200" b="0" i="1" u="none" dirty="0" err="1">
                <a:solidFill>
                  <a:srgbClr val="000000"/>
                </a:solidFill>
                <a:latin typeface="Arial Narrow"/>
              </a:rPr>
              <a:t>Svært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1" u="none" dirty="0" err="1">
                <a:solidFill>
                  <a:srgbClr val="000000"/>
                </a:solidFill>
                <a:latin typeface="Arial Narrow"/>
              </a:rPr>
              <a:t>enig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
</a:t>
            </a:r>
            <a:r>
              <a:rPr sz="1200" b="1" i="0" u="none" dirty="0" err="1">
                <a:solidFill>
                  <a:srgbClr val="000000"/>
                </a:solidFill>
                <a:latin typeface="Arial Narrow"/>
              </a:rPr>
              <a:t>Støtte</a:t>
            </a:r>
            <a:r>
              <a:rPr sz="1200" b="1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1" i="0" u="none" dirty="0" err="1">
                <a:solidFill>
                  <a:srgbClr val="000000"/>
                </a:solidFill>
                <a:latin typeface="Arial Narrow"/>
              </a:rPr>
              <a:t>til</a:t>
            </a:r>
            <a:r>
              <a:rPr sz="1200" b="1" i="0" u="none" dirty="0">
                <a:solidFill>
                  <a:srgbClr val="000000"/>
                </a:solidFill>
                <a:latin typeface="Arial Narrow"/>
              </a:rPr>
              <a:t> å </a:t>
            </a:r>
            <a:r>
              <a:rPr sz="1200" b="1" i="0" u="none" dirty="0" err="1">
                <a:solidFill>
                  <a:srgbClr val="000000"/>
                </a:solidFill>
                <a:latin typeface="Arial Narrow"/>
              </a:rPr>
              <a:t>gjøre</a:t>
            </a:r>
            <a:r>
              <a:rPr sz="1200" b="1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1" i="0" u="none" dirty="0" err="1">
                <a:solidFill>
                  <a:srgbClr val="000000"/>
                </a:solidFill>
                <a:latin typeface="Arial Narrow"/>
              </a:rPr>
              <a:t>jobben</a:t>
            </a:r>
            <a:r>
              <a:rPr sz="1200" b="1" i="0" u="none" dirty="0">
                <a:solidFill>
                  <a:srgbClr val="000000"/>
                </a:solidFill>
                <a:latin typeface="Arial Narrow"/>
              </a:rPr>
              <a:t>: 3,9(0,9), er </a:t>
            </a:r>
            <a:r>
              <a:rPr sz="1200" b="1" i="0" u="none" dirty="0" err="1">
                <a:solidFill>
                  <a:srgbClr val="000000"/>
                </a:solidFill>
                <a:latin typeface="Arial Narrow"/>
              </a:rPr>
              <a:t>en</a:t>
            </a:r>
            <a:r>
              <a:rPr sz="1200" b="1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1" i="0" u="none" dirty="0" err="1">
                <a:solidFill>
                  <a:srgbClr val="000000"/>
                </a:solidFill>
                <a:latin typeface="Arial Narrow"/>
              </a:rPr>
              <a:t>skalavariabel</a:t>
            </a:r>
            <a:r>
              <a:rPr sz="1200" b="1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1" i="0" u="none" dirty="0" err="1">
                <a:solidFill>
                  <a:srgbClr val="000000"/>
                </a:solidFill>
                <a:latin typeface="Arial Narrow"/>
              </a:rPr>
              <a:t>basert</a:t>
            </a:r>
            <a:r>
              <a:rPr sz="1200" b="1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1" i="0" u="none" dirty="0" err="1">
                <a:solidFill>
                  <a:srgbClr val="000000"/>
                </a:solidFill>
                <a:latin typeface="Arial Narrow"/>
              </a:rPr>
              <a:t>på</a:t>
            </a:r>
            <a:r>
              <a:rPr sz="1200" b="1" i="0" u="none" dirty="0">
                <a:solidFill>
                  <a:srgbClr val="000000"/>
                </a:solidFill>
                <a:latin typeface="Arial Narrow"/>
              </a:rPr>
              <a:t>:
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   ...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får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jeg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den administrative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støtten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jeg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trenger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: 4,0(1,0)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 1: </a:t>
            </a:r>
            <a:r>
              <a:rPr sz="1200" b="0" i="1" u="none" dirty="0" err="1">
                <a:solidFill>
                  <a:srgbClr val="000000"/>
                </a:solidFill>
                <a:latin typeface="Arial Narrow"/>
              </a:rPr>
              <a:t>Svært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1" u="none" dirty="0" err="1">
                <a:solidFill>
                  <a:srgbClr val="000000"/>
                </a:solidFill>
                <a:latin typeface="Arial Narrow"/>
              </a:rPr>
              <a:t>sjelden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 - 5: </a:t>
            </a:r>
            <a:r>
              <a:rPr sz="1200" b="0" i="1" u="none" dirty="0" err="1">
                <a:solidFill>
                  <a:srgbClr val="000000"/>
                </a:solidFill>
                <a:latin typeface="Arial Narrow"/>
              </a:rPr>
              <a:t>Svært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1" u="none" dirty="0" err="1">
                <a:solidFill>
                  <a:srgbClr val="000000"/>
                </a:solidFill>
                <a:latin typeface="Arial Narrow"/>
              </a:rPr>
              <a:t>ofte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
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   ...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får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jeg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den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tekniske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støtten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jeg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trenger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: 3,8(1,0)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 1: </a:t>
            </a:r>
            <a:r>
              <a:rPr sz="1200" b="0" i="1" u="none" dirty="0" err="1">
                <a:solidFill>
                  <a:srgbClr val="000000"/>
                </a:solidFill>
                <a:latin typeface="Arial Narrow"/>
              </a:rPr>
              <a:t>Svært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1" u="none" dirty="0" err="1">
                <a:solidFill>
                  <a:srgbClr val="000000"/>
                </a:solidFill>
                <a:latin typeface="Arial Narrow"/>
              </a:rPr>
              <a:t>sjelden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 - 5: </a:t>
            </a:r>
            <a:r>
              <a:rPr sz="1200" b="0" i="1" u="none" dirty="0" err="1">
                <a:solidFill>
                  <a:srgbClr val="000000"/>
                </a:solidFill>
                <a:latin typeface="Arial Narrow"/>
              </a:rPr>
              <a:t>Svært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1" u="none" dirty="0" err="1">
                <a:solidFill>
                  <a:srgbClr val="000000"/>
                </a:solidFill>
                <a:latin typeface="Arial Narrow"/>
              </a:rPr>
              <a:t>ofte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
</a:t>
            </a:r>
            <a:r>
              <a:rPr sz="1200" b="1" i="0" u="none" dirty="0" err="1">
                <a:solidFill>
                  <a:srgbClr val="000000"/>
                </a:solidFill>
                <a:latin typeface="Arial Narrow"/>
              </a:rPr>
              <a:t>Samspill</a:t>
            </a:r>
            <a:r>
              <a:rPr sz="1200" b="1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1" i="0" u="none" dirty="0" err="1">
                <a:solidFill>
                  <a:srgbClr val="000000"/>
                </a:solidFill>
                <a:latin typeface="Arial Narrow"/>
              </a:rPr>
              <a:t>på</a:t>
            </a:r>
            <a:r>
              <a:rPr sz="1200" b="1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1" i="0" u="none" dirty="0" err="1">
                <a:solidFill>
                  <a:srgbClr val="000000"/>
                </a:solidFill>
                <a:latin typeface="Arial Narrow"/>
              </a:rPr>
              <a:t>tvers</a:t>
            </a:r>
            <a:r>
              <a:rPr sz="1200" b="1" i="0" u="none" dirty="0">
                <a:solidFill>
                  <a:srgbClr val="000000"/>
                </a:solidFill>
                <a:latin typeface="Arial Narrow"/>
              </a:rPr>
              <a:t>: 3,8(0,8), er </a:t>
            </a:r>
            <a:r>
              <a:rPr sz="1200" b="1" i="0" u="none" dirty="0" err="1">
                <a:solidFill>
                  <a:srgbClr val="000000"/>
                </a:solidFill>
                <a:latin typeface="Arial Narrow"/>
              </a:rPr>
              <a:t>en</a:t>
            </a:r>
            <a:r>
              <a:rPr sz="1200" b="1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1" i="0" u="none" dirty="0" err="1">
                <a:solidFill>
                  <a:srgbClr val="000000"/>
                </a:solidFill>
                <a:latin typeface="Arial Narrow"/>
              </a:rPr>
              <a:t>skalavariabel</a:t>
            </a:r>
            <a:r>
              <a:rPr sz="1200" b="1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1" i="0" u="none" dirty="0" err="1">
                <a:solidFill>
                  <a:srgbClr val="000000"/>
                </a:solidFill>
                <a:latin typeface="Arial Narrow"/>
              </a:rPr>
              <a:t>basert</a:t>
            </a:r>
            <a:r>
              <a:rPr sz="1200" b="1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1" i="0" u="none" dirty="0" err="1">
                <a:solidFill>
                  <a:srgbClr val="000000"/>
                </a:solidFill>
                <a:latin typeface="Arial Narrow"/>
              </a:rPr>
              <a:t>på</a:t>
            </a:r>
            <a:r>
              <a:rPr sz="1200" b="1" i="0" u="none" dirty="0">
                <a:solidFill>
                  <a:srgbClr val="000000"/>
                </a:solidFill>
                <a:latin typeface="Arial Narrow"/>
              </a:rPr>
              <a:t>:
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  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Samspillet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mellom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UN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og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AD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fungerer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godt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ved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vår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enhet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: 3,9(1,0)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 1: </a:t>
            </a:r>
            <a:r>
              <a:rPr sz="1200" b="0" i="1" u="none" dirty="0" err="1">
                <a:solidFill>
                  <a:srgbClr val="000000"/>
                </a:solidFill>
                <a:latin typeface="Arial Narrow"/>
              </a:rPr>
              <a:t>Svært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1" u="none" dirty="0" err="1">
                <a:solidFill>
                  <a:srgbClr val="000000"/>
                </a:solidFill>
                <a:latin typeface="Arial Narrow"/>
              </a:rPr>
              <a:t>uenig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 - 5: </a:t>
            </a:r>
            <a:r>
              <a:rPr sz="1200" b="0" i="1" u="none" dirty="0" err="1">
                <a:solidFill>
                  <a:srgbClr val="000000"/>
                </a:solidFill>
                <a:latin typeface="Arial Narrow"/>
              </a:rPr>
              <a:t>Svært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1" u="none" dirty="0" err="1">
                <a:solidFill>
                  <a:srgbClr val="000000"/>
                </a:solidFill>
                <a:latin typeface="Arial Narrow"/>
              </a:rPr>
              <a:t>enig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
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  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Samspillet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mellom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UN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og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ST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fungerer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godt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ved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vår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enhet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: 3,6(0,9)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 1: </a:t>
            </a:r>
            <a:r>
              <a:rPr sz="1200" b="0" i="1" u="none" dirty="0" err="1">
                <a:solidFill>
                  <a:srgbClr val="000000"/>
                </a:solidFill>
                <a:latin typeface="Arial Narrow"/>
              </a:rPr>
              <a:t>Svært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1" u="none" dirty="0" err="1">
                <a:solidFill>
                  <a:srgbClr val="000000"/>
                </a:solidFill>
                <a:latin typeface="Arial Narrow"/>
              </a:rPr>
              <a:t>uenig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 - 5: </a:t>
            </a:r>
            <a:r>
              <a:rPr sz="1200" b="0" i="1" u="none" dirty="0" err="1">
                <a:solidFill>
                  <a:srgbClr val="000000"/>
                </a:solidFill>
                <a:latin typeface="Arial Narrow"/>
              </a:rPr>
              <a:t>Svært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1" u="none" dirty="0" err="1">
                <a:solidFill>
                  <a:srgbClr val="000000"/>
                </a:solidFill>
                <a:latin typeface="Arial Narrow"/>
              </a:rPr>
              <a:t>enig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
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  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Samspillet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mellom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AD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og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ST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fungerer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godt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ved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vår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enhet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: 3,8(0,9)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 1: </a:t>
            </a:r>
            <a:r>
              <a:rPr sz="1200" b="0" i="1" u="none" dirty="0" err="1">
                <a:solidFill>
                  <a:srgbClr val="000000"/>
                </a:solidFill>
                <a:latin typeface="Arial Narrow"/>
              </a:rPr>
              <a:t>Svært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1" u="none" dirty="0" err="1">
                <a:solidFill>
                  <a:srgbClr val="000000"/>
                </a:solidFill>
                <a:latin typeface="Arial Narrow"/>
              </a:rPr>
              <a:t>uenig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 - 5: </a:t>
            </a:r>
            <a:r>
              <a:rPr sz="1200" b="0" i="1" u="none" dirty="0" err="1">
                <a:solidFill>
                  <a:srgbClr val="000000"/>
                </a:solidFill>
                <a:latin typeface="Arial Narrow"/>
              </a:rPr>
              <a:t>Svært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1" u="none" dirty="0" err="1">
                <a:solidFill>
                  <a:srgbClr val="000000"/>
                </a:solidFill>
                <a:latin typeface="Arial Narrow"/>
              </a:rPr>
              <a:t>enig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sz="1200" b="1" i="1" u="none" dirty="0">
                <a:solidFill>
                  <a:srgbClr val="000000"/>
                </a:solidFill>
                <a:latin typeface="Arial Narrow"/>
              </a:rPr>
              <a:t>* Dette er </a:t>
            </a:r>
            <a:r>
              <a:rPr sz="1200" b="1" i="1" u="none" dirty="0" err="1">
                <a:solidFill>
                  <a:srgbClr val="000000"/>
                </a:solidFill>
                <a:latin typeface="Arial Narrow"/>
              </a:rPr>
              <a:t>spørsmål</a:t>
            </a:r>
            <a:r>
              <a:rPr sz="1200" b="1" i="1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1" i="1" u="none" dirty="0" err="1">
                <a:solidFill>
                  <a:srgbClr val="000000"/>
                </a:solidFill>
                <a:latin typeface="Arial Narrow"/>
              </a:rPr>
              <a:t>som</a:t>
            </a:r>
            <a:r>
              <a:rPr sz="1200" b="1" i="1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1" i="1" u="none" dirty="0" err="1">
                <a:solidFill>
                  <a:srgbClr val="000000"/>
                </a:solidFill>
                <a:latin typeface="Arial Narrow"/>
              </a:rPr>
              <a:t>opprinnelig</a:t>
            </a:r>
            <a:r>
              <a:rPr sz="1200" b="1" i="1" u="none" dirty="0">
                <a:solidFill>
                  <a:srgbClr val="000000"/>
                </a:solidFill>
                <a:latin typeface="Arial Narrow"/>
              </a:rPr>
              <a:t> var </a:t>
            </a:r>
            <a:r>
              <a:rPr sz="1200" b="1" i="1" u="none" dirty="0" err="1">
                <a:solidFill>
                  <a:srgbClr val="000000"/>
                </a:solidFill>
                <a:latin typeface="Arial Narrow"/>
              </a:rPr>
              <a:t>negativt</a:t>
            </a:r>
            <a:r>
              <a:rPr sz="1200" b="1" i="1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1" i="1" u="none" dirty="0" err="1">
                <a:solidFill>
                  <a:srgbClr val="000000"/>
                </a:solidFill>
                <a:latin typeface="Arial Narrow"/>
              </a:rPr>
              <a:t>formulert</a:t>
            </a:r>
            <a:r>
              <a:rPr sz="1200" b="1" i="1" u="none" dirty="0">
                <a:solidFill>
                  <a:srgbClr val="000000"/>
                </a:solidFill>
                <a:latin typeface="Arial Narrow"/>
              </a:rPr>
              <a:t>, men er her </a:t>
            </a:r>
            <a:r>
              <a:rPr sz="1200" b="1" i="1" u="none" dirty="0" err="1">
                <a:solidFill>
                  <a:srgbClr val="000000"/>
                </a:solidFill>
                <a:latin typeface="Arial Narrow"/>
              </a:rPr>
              <a:t>snudd</a:t>
            </a:r>
            <a:r>
              <a:rPr sz="1200" b="1" i="1" u="none" dirty="0">
                <a:solidFill>
                  <a:srgbClr val="000000"/>
                </a:solidFill>
                <a:latin typeface="Arial Narrow"/>
              </a:rPr>
              <a:t>, </a:t>
            </a:r>
            <a:r>
              <a:rPr sz="1200" b="1" i="1" u="none" dirty="0" err="1">
                <a:solidFill>
                  <a:srgbClr val="000000"/>
                </a:solidFill>
                <a:latin typeface="Arial Narrow"/>
              </a:rPr>
              <a:t>slik</a:t>
            </a:r>
            <a:r>
              <a:rPr sz="1200" b="1" i="1" u="none" dirty="0">
                <a:solidFill>
                  <a:srgbClr val="000000"/>
                </a:solidFill>
                <a:latin typeface="Arial Narrow"/>
              </a:rPr>
              <a:t> at </a:t>
            </a:r>
            <a:r>
              <a:rPr sz="1200" b="1" i="1" u="none" dirty="0" err="1">
                <a:solidFill>
                  <a:srgbClr val="000000"/>
                </a:solidFill>
                <a:latin typeface="Arial Narrow"/>
              </a:rPr>
              <a:t>en</a:t>
            </a:r>
            <a:r>
              <a:rPr sz="1200" b="1" i="1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1" i="1" u="none" dirty="0" err="1">
                <a:solidFill>
                  <a:srgbClr val="000000"/>
                </a:solidFill>
                <a:latin typeface="Arial Narrow"/>
              </a:rPr>
              <a:t>høyere</a:t>
            </a:r>
            <a:r>
              <a:rPr sz="1200" b="1" i="1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1" i="1" u="none" dirty="0" err="1">
                <a:solidFill>
                  <a:srgbClr val="000000"/>
                </a:solidFill>
                <a:latin typeface="Arial Narrow"/>
              </a:rPr>
              <a:t>skåre</a:t>
            </a:r>
            <a:r>
              <a:rPr sz="1200" b="1" i="1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1" i="1" u="none" dirty="0" err="1">
                <a:solidFill>
                  <a:srgbClr val="000000"/>
                </a:solidFill>
                <a:latin typeface="Arial Narrow"/>
              </a:rPr>
              <a:t>representerer</a:t>
            </a:r>
            <a:r>
              <a:rPr sz="1200" b="1" i="1" u="none" dirty="0">
                <a:solidFill>
                  <a:srgbClr val="000000"/>
                </a:solidFill>
                <a:latin typeface="Arial Narrow"/>
              </a:rPr>
              <a:t> et </a:t>
            </a:r>
            <a:r>
              <a:rPr sz="1200" b="1" i="1" u="none" dirty="0" err="1">
                <a:solidFill>
                  <a:srgbClr val="000000"/>
                </a:solidFill>
                <a:latin typeface="Arial Narrow"/>
              </a:rPr>
              <a:t>positivt</a:t>
            </a:r>
            <a:r>
              <a:rPr sz="1200" b="1" i="1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1" i="1" u="none" dirty="0" err="1">
                <a:solidFill>
                  <a:srgbClr val="000000"/>
                </a:solidFill>
                <a:latin typeface="Arial Narrow"/>
              </a:rPr>
              <a:t>resultat</a:t>
            </a:r>
            <a:r>
              <a:rPr sz="1200" b="1" i="1" u="none" dirty="0">
                <a:solidFill>
                  <a:srgbClr val="000000"/>
                </a:solidFill>
                <a:latin typeface="Arial Narrow"/>
              </a:rPr>
              <a:t>
</a:t>
            </a:r>
            <a:r>
              <a:rPr sz="1200" b="1" i="0" u="sng" dirty="0" err="1">
                <a:solidFill>
                  <a:srgbClr val="000000"/>
                </a:solidFill>
                <a:latin typeface="Arial Narrow"/>
              </a:rPr>
              <a:t>Informasjon</a:t>
            </a:r>
            <a:r>
              <a:rPr sz="1200" b="1" i="0" u="sng" dirty="0">
                <a:solidFill>
                  <a:srgbClr val="000000"/>
                </a:solidFill>
                <a:latin typeface="Arial Narrow"/>
              </a:rPr>
              <a:t> om </a:t>
            </a:r>
            <a:r>
              <a:rPr sz="1200" b="1" i="0" u="sng" dirty="0" err="1">
                <a:solidFill>
                  <a:srgbClr val="000000"/>
                </a:solidFill>
                <a:latin typeface="Arial Narrow"/>
              </a:rPr>
              <a:t>variablene</a:t>
            </a:r>
            <a:r>
              <a:rPr sz="1200" b="1" i="0" u="sng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1" i="0" u="sng" dirty="0" err="1">
                <a:solidFill>
                  <a:srgbClr val="000000"/>
                </a:solidFill>
                <a:latin typeface="Arial Narrow"/>
              </a:rPr>
              <a:t>på</a:t>
            </a:r>
            <a:r>
              <a:rPr sz="1200" b="1" i="0" u="sng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1" i="0" u="sng" dirty="0" err="1">
                <a:solidFill>
                  <a:srgbClr val="000000"/>
                </a:solidFill>
                <a:latin typeface="Arial Narrow"/>
              </a:rPr>
              <a:t>denne</a:t>
            </a:r>
            <a:r>
              <a:rPr sz="1200" b="1" i="0" u="sng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1" i="0" u="sng" dirty="0" err="1">
                <a:solidFill>
                  <a:srgbClr val="000000"/>
                </a:solidFill>
                <a:latin typeface="Arial Narrow"/>
              </a:rPr>
              <a:t>figuren</a:t>
            </a:r>
            <a:r>
              <a:rPr sz="1200" b="1" i="0" u="sng" dirty="0">
                <a:solidFill>
                  <a:srgbClr val="000000"/>
                </a:solidFill>
                <a:latin typeface="Arial Narrow"/>
              </a:rPr>
              <a:t>:
</a:t>
            </a:r>
            <a:r>
              <a:rPr sz="1200" b="1" i="0" u="none" dirty="0" err="1">
                <a:solidFill>
                  <a:srgbClr val="000000"/>
                </a:solidFill>
                <a:latin typeface="Arial Narrow"/>
              </a:rPr>
              <a:t>Mulighet</a:t>
            </a:r>
            <a:r>
              <a:rPr sz="1200" b="1" i="0" u="none" dirty="0">
                <a:solidFill>
                  <a:srgbClr val="000000"/>
                </a:solidFill>
                <a:latin typeface="Arial Narrow"/>
              </a:rPr>
              <a:t> for </a:t>
            </a:r>
            <a:r>
              <a:rPr sz="1200" b="1" i="0" u="none" dirty="0" err="1">
                <a:solidFill>
                  <a:srgbClr val="000000"/>
                </a:solidFill>
                <a:latin typeface="Arial Narrow"/>
              </a:rPr>
              <a:t>faglig</a:t>
            </a:r>
            <a:r>
              <a:rPr sz="1200" b="1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1" i="0" u="none" dirty="0" err="1">
                <a:solidFill>
                  <a:srgbClr val="000000"/>
                </a:solidFill>
                <a:latin typeface="Arial Narrow"/>
              </a:rPr>
              <a:t>utvikling</a:t>
            </a:r>
            <a:r>
              <a:rPr sz="1200" b="1" i="0" u="none" dirty="0">
                <a:solidFill>
                  <a:srgbClr val="000000"/>
                </a:solidFill>
                <a:latin typeface="Arial Narrow"/>
              </a:rPr>
              <a:t>
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   ...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har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jeg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gode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muligheter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til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å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utvikle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meg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faglig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i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arbeidet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: 4,0(1,0)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 1: </a:t>
            </a:r>
            <a:r>
              <a:rPr sz="1200" b="0" i="1" u="none" dirty="0" err="1">
                <a:solidFill>
                  <a:srgbClr val="000000"/>
                </a:solidFill>
                <a:latin typeface="Arial Narrow"/>
              </a:rPr>
              <a:t>Svært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1" u="none" dirty="0" err="1">
                <a:solidFill>
                  <a:srgbClr val="000000"/>
                </a:solidFill>
                <a:latin typeface="Arial Narrow"/>
              </a:rPr>
              <a:t>uenig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 - 5: </a:t>
            </a:r>
            <a:r>
              <a:rPr sz="1200" b="0" i="1" u="none" dirty="0" err="1">
                <a:solidFill>
                  <a:srgbClr val="000000"/>
                </a:solidFill>
                <a:latin typeface="Arial Narrow"/>
              </a:rPr>
              <a:t>Svært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1" u="none" dirty="0" err="1">
                <a:solidFill>
                  <a:srgbClr val="000000"/>
                </a:solidFill>
                <a:latin typeface="Arial Narrow"/>
              </a:rPr>
              <a:t>enig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
</a:t>
            </a:r>
            <a:r>
              <a:rPr sz="1200" b="1" i="0" u="none" dirty="0" err="1">
                <a:solidFill>
                  <a:srgbClr val="000000"/>
                </a:solidFill>
                <a:latin typeface="Arial Narrow"/>
              </a:rPr>
              <a:t>Brukes</a:t>
            </a:r>
            <a:r>
              <a:rPr sz="1200" b="1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1" i="0" u="none" dirty="0" err="1">
                <a:solidFill>
                  <a:srgbClr val="000000"/>
                </a:solidFill>
                <a:latin typeface="Arial Narrow"/>
              </a:rPr>
              <a:t>kunnskap</a:t>
            </a:r>
            <a:r>
              <a:rPr sz="1200" b="1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1" i="0" u="none" dirty="0" err="1">
                <a:solidFill>
                  <a:srgbClr val="000000"/>
                </a:solidFill>
                <a:latin typeface="Arial Narrow"/>
              </a:rPr>
              <a:t>og</a:t>
            </a:r>
            <a:r>
              <a:rPr sz="1200" b="1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1" i="0" u="none" dirty="0" err="1">
                <a:solidFill>
                  <a:srgbClr val="000000"/>
                </a:solidFill>
                <a:latin typeface="Arial Narrow"/>
              </a:rPr>
              <a:t>ferdigheter</a:t>
            </a:r>
            <a:r>
              <a:rPr sz="1200" b="1" i="0" u="none" dirty="0">
                <a:solidFill>
                  <a:srgbClr val="000000"/>
                </a:solidFill>
                <a:latin typeface="Arial Narrow"/>
              </a:rPr>
              <a:t>
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   ...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får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jeg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brukt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min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kunnskap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og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mine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ferdigheter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i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arbeidet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: 4,3(0,9)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 1: </a:t>
            </a:r>
            <a:r>
              <a:rPr sz="1200" b="0" i="1" u="none" dirty="0" err="1">
                <a:solidFill>
                  <a:srgbClr val="000000"/>
                </a:solidFill>
                <a:latin typeface="Arial Narrow"/>
              </a:rPr>
              <a:t>Svært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1" u="none" dirty="0" err="1">
                <a:solidFill>
                  <a:srgbClr val="000000"/>
                </a:solidFill>
                <a:latin typeface="Arial Narrow"/>
              </a:rPr>
              <a:t>uenig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 - 5: </a:t>
            </a:r>
            <a:r>
              <a:rPr sz="1200" b="0" i="1" u="none" dirty="0" err="1">
                <a:solidFill>
                  <a:srgbClr val="000000"/>
                </a:solidFill>
                <a:latin typeface="Arial Narrow"/>
              </a:rPr>
              <a:t>Svært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1" u="none" dirty="0" err="1">
                <a:solidFill>
                  <a:srgbClr val="000000"/>
                </a:solidFill>
                <a:latin typeface="Arial Narrow"/>
              </a:rPr>
              <a:t>enig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
</a:t>
            </a:r>
            <a:r>
              <a:rPr sz="1200" b="1" i="0" u="none" dirty="0" err="1">
                <a:solidFill>
                  <a:srgbClr val="000000"/>
                </a:solidFill>
                <a:latin typeface="Arial Narrow"/>
              </a:rPr>
              <a:t>Innovasjonsklima</a:t>
            </a:r>
            <a:r>
              <a:rPr sz="1200" b="1" i="0" u="none" dirty="0">
                <a:solidFill>
                  <a:srgbClr val="000000"/>
                </a:solidFill>
                <a:latin typeface="Arial Narrow"/>
              </a:rPr>
              <a:t>: 3,9(0,8), er </a:t>
            </a:r>
            <a:r>
              <a:rPr sz="1200" b="1" i="0" u="none" dirty="0" err="1">
                <a:solidFill>
                  <a:srgbClr val="000000"/>
                </a:solidFill>
                <a:latin typeface="Arial Narrow"/>
              </a:rPr>
              <a:t>en</a:t>
            </a:r>
            <a:r>
              <a:rPr sz="1200" b="1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1" i="0" u="none" dirty="0" err="1">
                <a:solidFill>
                  <a:srgbClr val="000000"/>
                </a:solidFill>
                <a:latin typeface="Arial Narrow"/>
              </a:rPr>
              <a:t>skalavariabel</a:t>
            </a:r>
            <a:r>
              <a:rPr sz="1200" b="1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1" i="0" u="none" dirty="0" err="1">
                <a:solidFill>
                  <a:srgbClr val="000000"/>
                </a:solidFill>
                <a:latin typeface="Arial Narrow"/>
              </a:rPr>
              <a:t>basert</a:t>
            </a:r>
            <a:r>
              <a:rPr sz="1200" b="1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1" i="0" u="none" dirty="0" err="1">
                <a:solidFill>
                  <a:srgbClr val="000000"/>
                </a:solidFill>
                <a:latin typeface="Arial Narrow"/>
              </a:rPr>
              <a:t>på</a:t>
            </a:r>
            <a:r>
              <a:rPr sz="1200" b="1" i="0" u="none" dirty="0">
                <a:solidFill>
                  <a:srgbClr val="000000"/>
                </a:solidFill>
                <a:latin typeface="Arial Narrow"/>
              </a:rPr>
              <a:t>:
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   ... er det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ingen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som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hører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på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nye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forslag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og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ideer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(R)*: 4,2(1,0)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 1: </a:t>
            </a:r>
            <a:r>
              <a:rPr sz="1200" b="0" i="1" u="none" dirty="0" err="1">
                <a:solidFill>
                  <a:srgbClr val="000000"/>
                </a:solidFill>
                <a:latin typeface="Arial Narrow"/>
              </a:rPr>
              <a:t>Svært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1" u="none" dirty="0" err="1">
                <a:solidFill>
                  <a:srgbClr val="000000"/>
                </a:solidFill>
                <a:latin typeface="Arial Narrow"/>
              </a:rPr>
              <a:t>uenig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 - 5: </a:t>
            </a:r>
            <a:r>
              <a:rPr sz="1200" b="0" i="1" u="none" dirty="0" err="1">
                <a:solidFill>
                  <a:srgbClr val="000000"/>
                </a:solidFill>
                <a:latin typeface="Arial Narrow"/>
              </a:rPr>
              <a:t>Svært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1" u="none" dirty="0" err="1">
                <a:solidFill>
                  <a:srgbClr val="000000"/>
                </a:solidFill>
                <a:latin typeface="Arial Narrow"/>
              </a:rPr>
              <a:t>enig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
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   ... er vi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fleksible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og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åpne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for nye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ideer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: 3,8(1,0)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 1: </a:t>
            </a:r>
            <a:r>
              <a:rPr sz="1200" b="0" i="1" u="none" dirty="0" err="1">
                <a:solidFill>
                  <a:srgbClr val="000000"/>
                </a:solidFill>
                <a:latin typeface="Arial Narrow"/>
              </a:rPr>
              <a:t>Svært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1" u="none" dirty="0" err="1">
                <a:solidFill>
                  <a:srgbClr val="000000"/>
                </a:solidFill>
                <a:latin typeface="Arial Narrow"/>
              </a:rPr>
              <a:t>uenig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 - 5: </a:t>
            </a:r>
            <a:r>
              <a:rPr sz="1200" b="0" i="1" u="none" dirty="0" err="1">
                <a:solidFill>
                  <a:srgbClr val="000000"/>
                </a:solidFill>
                <a:latin typeface="Arial Narrow"/>
              </a:rPr>
              <a:t>Svært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1" u="none" dirty="0" err="1">
                <a:solidFill>
                  <a:srgbClr val="000000"/>
                </a:solidFill>
                <a:latin typeface="Arial Narrow"/>
              </a:rPr>
              <a:t>enig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
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   ... er vi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åpne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for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og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tilpasser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oss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til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forandringer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: 3,7(1,0)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 1: </a:t>
            </a:r>
            <a:r>
              <a:rPr sz="1200" b="0" i="1" u="none" dirty="0" err="1">
                <a:solidFill>
                  <a:srgbClr val="000000"/>
                </a:solidFill>
                <a:latin typeface="Arial Narrow"/>
              </a:rPr>
              <a:t>Svært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1" u="none" dirty="0" err="1">
                <a:solidFill>
                  <a:srgbClr val="000000"/>
                </a:solidFill>
                <a:latin typeface="Arial Narrow"/>
              </a:rPr>
              <a:t>uenig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 - 5: </a:t>
            </a:r>
            <a:r>
              <a:rPr sz="1200" b="0" i="1" u="none" dirty="0" err="1">
                <a:solidFill>
                  <a:srgbClr val="000000"/>
                </a:solidFill>
                <a:latin typeface="Arial Narrow"/>
              </a:rPr>
              <a:t>Svært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1" u="none" dirty="0" err="1">
                <a:solidFill>
                  <a:srgbClr val="000000"/>
                </a:solidFill>
                <a:latin typeface="Arial Narrow"/>
              </a:rPr>
              <a:t>enig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
</a:t>
            </a:r>
            <a:r>
              <a:rPr sz="1200" b="1" i="0" u="none" dirty="0" err="1">
                <a:solidFill>
                  <a:srgbClr val="000000"/>
                </a:solidFill>
                <a:latin typeface="Arial Narrow"/>
              </a:rPr>
              <a:t>Mestringsklima</a:t>
            </a:r>
            <a:r>
              <a:rPr sz="1200" b="1" i="0" u="none" dirty="0">
                <a:solidFill>
                  <a:srgbClr val="000000"/>
                </a:solidFill>
                <a:latin typeface="Arial Narrow"/>
              </a:rPr>
              <a:t>: 3,9(0,8), er </a:t>
            </a:r>
            <a:r>
              <a:rPr sz="1200" b="1" i="0" u="none" dirty="0" err="1">
                <a:solidFill>
                  <a:srgbClr val="000000"/>
                </a:solidFill>
                <a:latin typeface="Arial Narrow"/>
              </a:rPr>
              <a:t>en</a:t>
            </a:r>
            <a:r>
              <a:rPr sz="1200" b="1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1" i="0" u="none" dirty="0" err="1">
                <a:solidFill>
                  <a:srgbClr val="000000"/>
                </a:solidFill>
                <a:latin typeface="Arial Narrow"/>
              </a:rPr>
              <a:t>skalavariabel</a:t>
            </a:r>
            <a:r>
              <a:rPr sz="1200" b="1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1" i="0" u="none" dirty="0" err="1">
                <a:solidFill>
                  <a:srgbClr val="000000"/>
                </a:solidFill>
                <a:latin typeface="Arial Narrow"/>
              </a:rPr>
              <a:t>basert</a:t>
            </a:r>
            <a:r>
              <a:rPr sz="1200" b="1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1" i="0" u="none" dirty="0" err="1">
                <a:solidFill>
                  <a:srgbClr val="000000"/>
                </a:solidFill>
                <a:latin typeface="Arial Narrow"/>
              </a:rPr>
              <a:t>på</a:t>
            </a:r>
            <a:r>
              <a:rPr sz="1200" b="1" i="0" u="none" dirty="0">
                <a:solidFill>
                  <a:srgbClr val="000000"/>
                </a:solidFill>
                <a:latin typeface="Arial Narrow"/>
              </a:rPr>
              <a:t>:
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   ...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prioriteres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læring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og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utvikling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: 3,7(1,0)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 1: </a:t>
            </a:r>
            <a:r>
              <a:rPr sz="1200" b="0" i="1" u="none" dirty="0" err="1">
                <a:solidFill>
                  <a:srgbClr val="000000"/>
                </a:solidFill>
                <a:latin typeface="Arial Narrow"/>
              </a:rPr>
              <a:t>Svært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1" u="none" dirty="0" err="1">
                <a:solidFill>
                  <a:srgbClr val="000000"/>
                </a:solidFill>
                <a:latin typeface="Arial Narrow"/>
              </a:rPr>
              <a:t>uenig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 - 5: </a:t>
            </a:r>
            <a:r>
              <a:rPr sz="1200" b="0" i="1" u="none" dirty="0" err="1">
                <a:solidFill>
                  <a:srgbClr val="000000"/>
                </a:solidFill>
                <a:latin typeface="Arial Narrow"/>
              </a:rPr>
              <a:t>Svært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1" u="none" dirty="0" err="1">
                <a:solidFill>
                  <a:srgbClr val="000000"/>
                </a:solidFill>
                <a:latin typeface="Arial Narrow"/>
              </a:rPr>
              <a:t>enig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
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   ...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deler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vi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ideer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og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kunnskap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med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hverandre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: 4,0(1,0)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 1: </a:t>
            </a:r>
            <a:r>
              <a:rPr sz="1200" b="0" i="1" u="none" dirty="0" err="1">
                <a:solidFill>
                  <a:srgbClr val="000000"/>
                </a:solidFill>
                <a:latin typeface="Arial Narrow"/>
              </a:rPr>
              <a:t>Svært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1" u="none" dirty="0" err="1">
                <a:solidFill>
                  <a:srgbClr val="000000"/>
                </a:solidFill>
                <a:latin typeface="Arial Narrow"/>
              </a:rPr>
              <a:t>uenig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 - 5: </a:t>
            </a:r>
            <a:r>
              <a:rPr sz="1200" b="0" i="1" u="none" dirty="0" err="1">
                <a:solidFill>
                  <a:srgbClr val="000000"/>
                </a:solidFill>
                <a:latin typeface="Arial Narrow"/>
              </a:rPr>
              <a:t>Svært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1" u="none" dirty="0" err="1">
                <a:solidFill>
                  <a:srgbClr val="000000"/>
                </a:solidFill>
                <a:latin typeface="Arial Narrow"/>
              </a:rPr>
              <a:t>enig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
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   ... er det rom for å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prøve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ut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nye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måter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å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jobbe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på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: 4,0(1,0)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 1: </a:t>
            </a:r>
            <a:r>
              <a:rPr sz="1200" b="0" i="1" u="none" dirty="0" err="1">
                <a:solidFill>
                  <a:srgbClr val="000000"/>
                </a:solidFill>
                <a:latin typeface="Arial Narrow"/>
              </a:rPr>
              <a:t>Svært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1" u="none" dirty="0" err="1">
                <a:solidFill>
                  <a:srgbClr val="000000"/>
                </a:solidFill>
                <a:latin typeface="Arial Narrow"/>
              </a:rPr>
              <a:t>uenig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 - 5: </a:t>
            </a:r>
            <a:r>
              <a:rPr sz="1200" b="0" i="1" u="none" dirty="0" err="1">
                <a:solidFill>
                  <a:srgbClr val="000000"/>
                </a:solidFill>
                <a:latin typeface="Arial Narrow"/>
              </a:rPr>
              <a:t>Svært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1" u="none" dirty="0" err="1">
                <a:solidFill>
                  <a:srgbClr val="000000"/>
                </a:solidFill>
                <a:latin typeface="Arial Narrow"/>
              </a:rPr>
              <a:t>enig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
</a:t>
            </a:r>
            <a:r>
              <a:rPr sz="1200" b="1" i="0" u="none" dirty="0" err="1">
                <a:solidFill>
                  <a:srgbClr val="000000"/>
                </a:solidFill>
                <a:latin typeface="Arial Narrow"/>
              </a:rPr>
              <a:t>Konflikthåndteringsklima</a:t>
            </a:r>
            <a:r>
              <a:rPr sz="1200" b="1" i="0" u="none" dirty="0">
                <a:solidFill>
                  <a:srgbClr val="000000"/>
                </a:solidFill>
                <a:latin typeface="Arial Narrow"/>
              </a:rPr>
              <a:t>: 3,6(1,0), er </a:t>
            </a:r>
            <a:r>
              <a:rPr sz="1200" b="1" i="0" u="none" dirty="0" err="1">
                <a:solidFill>
                  <a:srgbClr val="000000"/>
                </a:solidFill>
                <a:latin typeface="Arial Narrow"/>
              </a:rPr>
              <a:t>en</a:t>
            </a:r>
            <a:r>
              <a:rPr sz="1200" b="1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1" i="0" u="none" dirty="0" err="1">
                <a:solidFill>
                  <a:srgbClr val="000000"/>
                </a:solidFill>
                <a:latin typeface="Arial Narrow"/>
              </a:rPr>
              <a:t>skalavariabel</a:t>
            </a:r>
            <a:r>
              <a:rPr sz="1200" b="1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1" i="0" u="none" dirty="0" err="1">
                <a:solidFill>
                  <a:srgbClr val="000000"/>
                </a:solidFill>
                <a:latin typeface="Arial Narrow"/>
              </a:rPr>
              <a:t>basert</a:t>
            </a:r>
            <a:r>
              <a:rPr sz="1200" b="1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1" i="0" u="none" dirty="0" err="1">
                <a:solidFill>
                  <a:srgbClr val="000000"/>
                </a:solidFill>
                <a:latin typeface="Arial Narrow"/>
              </a:rPr>
              <a:t>på</a:t>
            </a:r>
            <a:r>
              <a:rPr sz="1200" b="1" i="0" u="none" dirty="0">
                <a:solidFill>
                  <a:srgbClr val="000000"/>
                </a:solidFill>
                <a:latin typeface="Arial Narrow"/>
              </a:rPr>
              <a:t>:
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   ...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tas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uregelmessigheter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opp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med den det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gjelder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: 3,6(1,1)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 1: </a:t>
            </a:r>
            <a:r>
              <a:rPr sz="1200" b="0" i="1" u="none" dirty="0" err="1">
                <a:solidFill>
                  <a:srgbClr val="000000"/>
                </a:solidFill>
                <a:latin typeface="Arial Narrow"/>
              </a:rPr>
              <a:t>Svært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1" u="none" dirty="0" err="1">
                <a:solidFill>
                  <a:srgbClr val="000000"/>
                </a:solidFill>
                <a:latin typeface="Arial Narrow"/>
              </a:rPr>
              <a:t>uenig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 - 5: </a:t>
            </a:r>
            <a:r>
              <a:rPr sz="1200" b="0" i="1" u="none" dirty="0" err="1">
                <a:solidFill>
                  <a:srgbClr val="000000"/>
                </a:solidFill>
                <a:latin typeface="Arial Narrow"/>
              </a:rPr>
              <a:t>Svært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1" u="none" dirty="0" err="1">
                <a:solidFill>
                  <a:srgbClr val="000000"/>
                </a:solidFill>
                <a:latin typeface="Arial Narrow"/>
              </a:rPr>
              <a:t>enig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
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   ... tar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ledelsen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tak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i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problemer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med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en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gang de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oppstår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: 3,4(1,1)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 1: </a:t>
            </a:r>
            <a:r>
              <a:rPr sz="1200" b="0" i="1" u="none" dirty="0" err="1">
                <a:solidFill>
                  <a:srgbClr val="000000"/>
                </a:solidFill>
                <a:latin typeface="Arial Narrow"/>
              </a:rPr>
              <a:t>Svært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1" u="none" dirty="0" err="1">
                <a:solidFill>
                  <a:srgbClr val="000000"/>
                </a:solidFill>
                <a:latin typeface="Arial Narrow"/>
              </a:rPr>
              <a:t>uenig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 - 5: </a:t>
            </a:r>
            <a:r>
              <a:rPr sz="1200" b="0" i="1" u="none" dirty="0" err="1">
                <a:solidFill>
                  <a:srgbClr val="000000"/>
                </a:solidFill>
                <a:latin typeface="Arial Narrow"/>
              </a:rPr>
              <a:t>Svært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1" u="none" dirty="0" err="1">
                <a:solidFill>
                  <a:srgbClr val="000000"/>
                </a:solidFill>
                <a:latin typeface="Arial Narrow"/>
              </a:rPr>
              <a:t>enig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
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   ...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tas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vanskelige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ting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opp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med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en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gang de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oppstår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: 3,3(1,2)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 1: </a:t>
            </a:r>
            <a:r>
              <a:rPr sz="1200" b="0" i="1" u="none" dirty="0" err="1">
                <a:solidFill>
                  <a:srgbClr val="000000"/>
                </a:solidFill>
                <a:latin typeface="Arial Narrow"/>
              </a:rPr>
              <a:t>Svært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1" u="none" dirty="0" err="1">
                <a:solidFill>
                  <a:srgbClr val="000000"/>
                </a:solidFill>
                <a:latin typeface="Arial Narrow"/>
              </a:rPr>
              <a:t>uenig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 - 5: </a:t>
            </a:r>
            <a:r>
              <a:rPr sz="1200" b="0" i="1" u="none" dirty="0" err="1">
                <a:solidFill>
                  <a:srgbClr val="000000"/>
                </a:solidFill>
                <a:latin typeface="Arial Narrow"/>
              </a:rPr>
              <a:t>Svært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1" u="none" dirty="0" err="1">
                <a:solidFill>
                  <a:srgbClr val="000000"/>
                </a:solidFill>
                <a:latin typeface="Arial Narrow"/>
              </a:rPr>
              <a:t>enig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
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   ...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opplever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jeg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at det er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trygt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å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si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ifra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dersom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det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oppstår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uønskede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hendelser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: 4,0(1,2)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 1: </a:t>
            </a:r>
            <a:r>
              <a:rPr sz="1200" b="0" i="1" u="none" dirty="0" err="1">
                <a:solidFill>
                  <a:srgbClr val="000000"/>
                </a:solidFill>
                <a:latin typeface="Arial Narrow"/>
              </a:rPr>
              <a:t>Svært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1" u="none" dirty="0" err="1">
                <a:solidFill>
                  <a:srgbClr val="000000"/>
                </a:solidFill>
                <a:latin typeface="Arial Narrow"/>
              </a:rPr>
              <a:t>uenig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 - 5: </a:t>
            </a:r>
            <a:r>
              <a:rPr sz="1200" b="0" i="1" u="none" dirty="0" err="1">
                <a:solidFill>
                  <a:srgbClr val="000000"/>
                </a:solidFill>
                <a:latin typeface="Arial Narrow"/>
              </a:rPr>
              <a:t>Svært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1" u="none" dirty="0" err="1">
                <a:solidFill>
                  <a:srgbClr val="000000"/>
                </a:solidFill>
                <a:latin typeface="Arial Narrow"/>
              </a:rPr>
              <a:t>enig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
</a:t>
            </a:r>
            <a:r>
              <a:rPr sz="1200" b="1" i="0" u="none" dirty="0" err="1">
                <a:solidFill>
                  <a:srgbClr val="000000"/>
                </a:solidFill>
                <a:latin typeface="Arial Narrow"/>
              </a:rPr>
              <a:t>Konfliktklima</a:t>
            </a:r>
            <a:r>
              <a:rPr sz="1200" b="1" i="0" u="none" dirty="0">
                <a:solidFill>
                  <a:srgbClr val="000000"/>
                </a:solidFill>
                <a:latin typeface="Arial Narrow"/>
              </a:rPr>
              <a:t> (R)*: 4,1(1,0), er </a:t>
            </a:r>
            <a:r>
              <a:rPr sz="1200" b="1" i="0" u="none" dirty="0" err="1">
                <a:solidFill>
                  <a:srgbClr val="000000"/>
                </a:solidFill>
                <a:latin typeface="Arial Narrow"/>
              </a:rPr>
              <a:t>en</a:t>
            </a:r>
            <a:r>
              <a:rPr sz="1200" b="1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1" i="0" u="none" dirty="0" err="1">
                <a:solidFill>
                  <a:srgbClr val="000000"/>
                </a:solidFill>
                <a:latin typeface="Arial Narrow"/>
              </a:rPr>
              <a:t>skalavariabel</a:t>
            </a:r>
            <a:r>
              <a:rPr sz="1200" b="1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1" i="0" u="none" dirty="0" err="1">
                <a:solidFill>
                  <a:srgbClr val="000000"/>
                </a:solidFill>
                <a:latin typeface="Arial Narrow"/>
              </a:rPr>
              <a:t>basert</a:t>
            </a:r>
            <a:r>
              <a:rPr sz="1200" b="1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1" i="0" u="none" dirty="0" err="1">
                <a:solidFill>
                  <a:srgbClr val="000000"/>
                </a:solidFill>
                <a:latin typeface="Arial Narrow"/>
              </a:rPr>
              <a:t>på</a:t>
            </a:r>
            <a:r>
              <a:rPr sz="1200" b="1" i="0" u="none" dirty="0">
                <a:solidFill>
                  <a:srgbClr val="000000"/>
                </a:solidFill>
                <a:latin typeface="Arial Narrow"/>
              </a:rPr>
              <a:t>:
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   ...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gjør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maktkamper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det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vanskelig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å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få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arbeidet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gjort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(R)*: 4,2(1,0)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 1: I </a:t>
            </a:r>
            <a:r>
              <a:rPr sz="1200" b="0" i="1" u="none" dirty="0" err="1">
                <a:solidFill>
                  <a:srgbClr val="000000"/>
                </a:solidFill>
                <a:latin typeface="Arial Narrow"/>
              </a:rPr>
              <a:t>svært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1" u="none" dirty="0" err="1">
                <a:solidFill>
                  <a:srgbClr val="000000"/>
                </a:solidFill>
                <a:latin typeface="Arial Narrow"/>
              </a:rPr>
              <a:t>liten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 grad - 5: I </a:t>
            </a:r>
            <a:r>
              <a:rPr sz="1200" b="0" i="1" u="none" dirty="0" err="1">
                <a:solidFill>
                  <a:srgbClr val="000000"/>
                </a:solidFill>
                <a:latin typeface="Arial Narrow"/>
              </a:rPr>
              <a:t>svært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1" u="none" dirty="0" err="1">
                <a:solidFill>
                  <a:srgbClr val="000000"/>
                </a:solidFill>
                <a:latin typeface="Arial Narrow"/>
              </a:rPr>
              <a:t>stor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 grad
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   ...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forsures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arbeidsmiljøet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av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intriger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(R)*: 4,1(1,1)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 1: I </a:t>
            </a:r>
            <a:r>
              <a:rPr sz="1200" b="0" i="1" u="none" dirty="0" err="1">
                <a:solidFill>
                  <a:srgbClr val="000000"/>
                </a:solidFill>
                <a:latin typeface="Arial Narrow"/>
              </a:rPr>
              <a:t>svært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1" u="none" dirty="0" err="1">
                <a:solidFill>
                  <a:srgbClr val="000000"/>
                </a:solidFill>
                <a:latin typeface="Arial Narrow"/>
              </a:rPr>
              <a:t>liten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 grad - 5: I </a:t>
            </a:r>
            <a:r>
              <a:rPr sz="1200" b="0" i="1" u="none" dirty="0" err="1">
                <a:solidFill>
                  <a:srgbClr val="000000"/>
                </a:solidFill>
                <a:latin typeface="Arial Narrow"/>
              </a:rPr>
              <a:t>svært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1" u="none" dirty="0" err="1">
                <a:solidFill>
                  <a:srgbClr val="000000"/>
                </a:solidFill>
                <a:latin typeface="Arial Narrow"/>
              </a:rPr>
              <a:t>stor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 grad
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   ... er det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mye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spenninger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på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grunn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av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prestisje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(R)*: 4,0(1,1)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 1: I </a:t>
            </a:r>
            <a:r>
              <a:rPr sz="1200" b="0" i="1" u="none" dirty="0" err="1">
                <a:solidFill>
                  <a:srgbClr val="000000"/>
                </a:solidFill>
                <a:latin typeface="Arial Narrow"/>
              </a:rPr>
              <a:t>svært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1" u="none" dirty="0" err="1">
                <a:solidFill>
                  <a:srgbClr val="000000"/>
                </a:solidFill>
                <a:latin typeface="Arial Narrow"/>
              </a:rPr>
              <a:t>liten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 grad - 5: I </a:t>
            </a:r>
            <a:r>
              <a:rPr sz="1200" b="0" i="1" u="none" dirty="0" err="1">
                <a:solidFill>
                  <a:srgbClr val="000000"/>
                </a:solidFill>
                <a:latin typeface="Arial Narrow"/>
              </a:rPr>
              <a:t>svært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1" u="none" dirty="0" err="1">
                <a:solidFill>
                  <a:srgbClr val="000000"/>
                </a:solidFill>
                <a:latin typeface="Arial Narrow"/>
              </a:rPr>
              <a:t>stor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 grad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sz="1200" b="1" i="1" u="none" dirty="0">
                <a:solidFill>
                  <a:srgbClr val="000000"/>
                </a:solidFill>
                <a:latin typeface="Arial Narrow"/>
              </a:rPr>
              <a:t>* Dette er </a:t>
            </a:r>
            <a:r>
              <a:rPr sz="1200" b="1" i="1" u="none" dirty="0" err="1">
                <a:solidFill>
                  <a:srgbClr val="000000"/>
                </a:solidFill>
                <a:latin typeface="Arial Narrow"/>
              </a:rPr>
              <a:t>spørsmål</a:t>
            </a:r>
            <a:r>
              <a:rPr sz="1200" b="1" i="1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1" i="1" u="none" dirty="0" err="1">
                <a:solidFill>
                  <a:srgbClr val="000000"/>
                </a:solidFill>
                <a:latin typeface="Arial Narrow"/>
              </a:rPr>
              <a:t>som</a:t>
            </a:r>
            <a:r>
              <a:rPr sz="1200" b="1" i="1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1" i="1" u="none" dirty="0" err="1">
                <a:solidFill>
                  <a:srgbClr val="000000"/>
                </a:solidFill>
                <a:latin typeface="Arial Narrow"/>
              </a:rPr>
              <a:t>opprinnelig</a:t>
            </a:r>
            <a:r>
              <a:rPr sz="1200" b="1" i="1" u="none" dirty="0">
                <a:solidFill>
                  <a:srgbClr val="000000"/>
                </a:solidFill>
                <a:latin typeface="Arial Narrow"/>
              </a:rPr>
              <a:t> var </a:t>
            </a:r>
            <a:r>
              <a:rPr sz="1200" b="1" i="1" u="none" dirty="0" err="1">
                <a:solidFill>
                  <a:srgbClr val="000000"/>
                </a:solidFill>
                <a:latin typeface="Arial Narrow"/>
              </a:rPr>
              <a:t>negativt</a:t>
            </a:r>
            <a:r>
              <a:rPr sz="1200" b="1" i="1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1" i="1" u="none" dirty="0" err="1">
                <a:solidFill>
                  <a:srgbClr val="000000"/>
                </a:solidFill>
                <a:latin typeface="Arial Narrow"/>
              </a:rPr>
              <a:t>formulert</a:t>
            </a:r>
            <a:r>
              <a:rPr sz="1200" b="1" i="1" u="none" dirty="0">
                <a:solidFill>
                  <a:srgbClr val="000000"/>
                </a:solidFill>
                <a:latin typeface="Arial Narrow"/>
              </a:rPr>
              <a:t>, men er her </a:t>
            </a:r>
            <a:r>
              <a:rPr sz="1200" b="1" i="1" u="none" dirty="0" err="1">
                <a:solidFill>
                  <a:srgbClr val="000000"/>
                </a:solidFill>
                <a:latin typeface="Arial Narrow"/>
              </a:rPr>
              <a:t>snudd</a:t>
            </a:r>
            <a:r>
              <a:rPr sz="1200" b="1" i="1" u="none" dirty="0">
                <a:solidFill>
                  <a:srgbClr val="000000"/>
                </a:solidFill>
                <a:latin typeface="Arial Narrow"/>
              </a:rPr>
              <a:t>, </a:t>
            </a:r>
            <a:r>
              <a:rPr sz="1200" b="1" i="1" u="none" dirty="0" err="1">
                <a:solidFill>
                  <a:srgbClr val="000000"/>
                </a:solidFill>
                <a:latin typeface="Arial Narrow"/>
              </a:rPr>
              <a:t>slik</a:t>
            </a:r>
            <a:r>
              <a:rPr sz="1200" b="1" i="1" u="none" dirty="0">
                <a:solidFill>
                  <a:srgbClr val="000000"/>
                </a:solidFill>
                <a:latin typeface="Arial Narrow"/>
              </a:rPr>
              <a:t> at </a:t>
            </a:r>
            <a:r>
              <a:rPr sz="1200" b="1" i="1" u="none" dirty="0" err="1">
                <a:solidFill>
                  <a:srgbClr val="000000"/>
                </a:solidFill>
                <a:latin typeface="Arial Narrow"/>
              </a:rPr>
              <a:t>en</a:t>
            </a:r>
            <a:r>
              <a:rPr sz="1200" b="1" i="1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1" i="1" u="none" dirty="0" err="1">
                <a:solidFill>
                  <a:srgbClr val="000000"/>
                </a:solidFill>
                <a:latin typeface="Arial Narrow"/>
              </a:rPr>
              <a:t>høyere</a:t>
            </a:r>
            <a:r>
              <a:rPr sz="1200" b="1" i="1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1" i="1" u="none" dirty="0" err="1">
                <a:solidFill>
                  <a:srgbClr val="000000"/>
                </a:solidFill>
                <a:latin typeface="Arial Narrow"/>
              </a:rPr>
              <a:t>skåre</a:t>
            </a:r>
            <a:r>
              <a:rPr sz="1200" b="1" i="1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1" i="1" u="none" dirty="0" err="1">
                <a:solidFill>
                  <a:srgbClr val="000000"/>
                </a:solidFill>
                <a:latin typeface="Arial Narrow"/>
              </a:rPr>
              <a:t>representerer</a:t>
            </a:r>
            <a:r>
              <a:rPr sz="1200" b="1" i="1" u="none" dirty="0">
                <a:solidFill>
                  <a:srgbClr val="000000"/>
                </a:solidFill>
                <a:latin typeface="Arial Narrow"/>
              </a:rPr>
              <a:t> et </a:t>
            </a:r>
            <a:r>
              <a:rPr sz="1200" b="1" i="1" u="none" dirty="0" err="1">
                <a:solidFill>
                  <a:srgbClr val="000000"/>
                </a:solidFill>
                <a:latin typeface="Arial Narrow"/>
              </a:rPr>
              <a:t>positivt</a:t>
            </a:r>
            <a:r>
              <a:rPr sz="1200" b="1" i="1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1" i="1" u="none" dirty="0" err="1">
                <a:solidFill>
                  <a:srgbClr val="000000"/>
                </a:solidFill>
                <a:latin typeface="Arial Narrow"/>
              </a:rPr>
              <a:t>resultat</a:t>
            </a:r>
            <a:r>
              <a:rPr sz="1200" b="1" i="1" u="none" dirty="0">
                <a:solidFill>
                  <a:srgbClr val="000000"/>
                </a:solidFill>
                <a:latin typeface="Arial Narrow"/>
              </a:rPr>
              <a:t>
</a:t>
            </a:r>
            <a:r>
              <a:rPr sz="1200" b="1" i="0" u="sng" dirty="0" err="1">
                <a:solidFill>
                  <a:srgbClr val="000000"/>
                </a:solidFill>
                <a:latin typeface="Arial Narrow"/>
              </a:rPr>
              <a:t>Informasjon</a:t>
            </a:r>
            <a:r>
              <a:rPr sz="1200" b="1" i="0" u="sng" dirty="0">
                <a:solidFill>
                  <a:srgbClr val="000000"/>
                </a:solidFill>
                <a:latin typeface="Arial Narrow"/>
              </a:rPr>
              <a:t> om </a:t>
            </a:r>
            <a:r>
              <a:rPr sz="1200" b="1" i="0" u="sng" dirty="0" err="1">
                <a:solidFill>
                  <a:srgbClr val="000000"/>
                </a:solidFill>
                <a:latin typeface="Arial Narrow"/>
              </a:rPr>
              <a:t>variablene</a:t>
            </a:r>
            <a:r>
              <a:rPr sz="1200" b="1" i="0" u="sng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1" i="0" u="sng" dirty="0" err="1">
                <a:solidFill>
                  <a:srgbClr val="000000"/>
                </a:solidFill>
                <a:latin typeface="Arial Narrow"/>
              </a:rPr>
              <a:t>på</a:t>
            </a:r>
            <a:r>
              <a:rPr sz="1200" b="1" i="0" u="sng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1" i="0" u="sng" dirty="0" err="1">
                <a:solidFill>
                  <a:srgbClr val="000000"/>
                </a:solidFill>
                <a:latin typeface="Arial Narrow"/>
              </a:rPr>
              <a:t>denne</a:t>
            </a:r>
            <a:r>
              <a:rPr sz="1200" b="1" i="0" u="sng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1" i="0" u="sng" dirty="0" err="1">
                <a:solidFill>
                  <a:srgbClr val="000000"/>
                </a:solidFill>
                <a:latin typeface="Arial Narrow"/>
              </a:rPr>
              <a:t>figuren</a:t>
            </a:r>
            <a:r>
              <a:rPr sz="1200" b="1" i="0" u="sng" dirty="0">
                <a:solidFill>
                  <a:srgbClr val="000000"/>
                </a:solidFill>
                <a:latin typeface="Arial Narrow"/>
              </a:rPr>
              <a:t>:
</a:t>
            </a:r>
            <a:r>
              <a:rPr sz="1200" b="1" i="0" u="none" dirty="0">
                <a:solidFill>
                  <a:srgbClr val="000000"/>
                </a:solidFill>
                <a:latin typeface="Arial Narrow"/>
              </a:rPr>
              <a:t>Vi </a:t>
            </a:r>
            <a:r>
              <a:rPr sz="1200" b="1" i="0" u="none" dirty="0" err="1">
                <a:solidFill>
                  <a:srgbClr val="000000"/>
                </a:solidFill>
                <a:latin typeface="Arial Narrow"/>
              </a:rPr>
              <a:t>får</a:t>
            </a:r>
            <a:r>
              <a:rPr sz="1200" b="1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1" i="0" u="none" dirty="0" err="1">
                <a:solidFill>
                  <a:srgbClr val="000000"/>
                </a:solidFill>
                <a:latin typeface="Arial Narrow"/>
              </a:rPr>
              <a:t>støtten</a:t>
            </a:r>
            <a:r>
              <a:rPr sz="1200" b="1" i="0" u="none" dirty="0">
                <a:solidFill>
                  <a:srgbClr val="000000"/>
                </a:solidFill>
                <a:latin typeface="Arial Narrow"/>
              </a:rPr>
              <a:t> vi </a:t>
            </a:r>
            <a:r>
              <a:rPr sz="1200" b="1" i="0" u="none" dirty="0" err="1">
                <a:solidFill>
                  <a:srgbClr val="000000"/>
                </a:solidFill>
                <a:latin typeface="Arial Narrow"/>
              </a:rPr>
              <a:t>trenger</a:t>
            </a:r>
            <a:r>
              <a:rPr sz="1200" b="1" i="0" u="none" dirty="0">
                <a:solidFill>
                  <a:srgbClr val="000000"/>
                </a:solidFill>
                <a:latin typeface="Arial Narrow"/>
              </a:rPr>
              <a:t>
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  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Jeg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får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den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støtten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jeg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trenger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fra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ledelsen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for å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få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gjort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jobben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min: 4,0(1,0)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 1: </a:t>
            </a:r>
            <a:r>
              <a:rPr sz="1200" b="0" i="1" u="none" dirty="0" err="1">
                <a:solidFill>
                  <a:srgbClr val="000000"/>
                </a:solidFill>
                <a:latin typeface="Arial Narrow"/>
              </a:rPr>
              <a:t>Svært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1" u="none" dirty="0" err="1">
                <a:solidFill>
                  <a:srgbClr val="000000"/>
                </a:solidFill>
                <a:latin typeface="Arial Narrow"/>
              </a:rPr>
              <a:t>uenig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 - 5: </a:t>
            </a:r>
            <a:r>
              <a:rPr sz="1200" b="0" i="1" u="none" dirty="0" err="1">
                <a:solidFill>
                  <a:srgbClr val="000000"/>
                </a:solidFill>
                <a:latin typeface="Arial Narrow"/>
              </a:rPr>
              <a:t>Svært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1" u="none" dirty="0" err="1">
                <a:solidFill>
                  <a:srgbClr val="000000"/>
                </a:solidFill>
                <a:latin typeface="Arial Narrow"/>
              </a:rPr>
              <a:t>enig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
</a:t>
            </a:r>
            <a:r>
              <a:rPr sz="1200" b="1" i="0" u="none" dirty="0">
                <a:solidFill>
                  <a:srgbClr val="000000"/>
                </a:solidFill>
                <a:latin typeface="Arial Narrow"/>
              </a:rPr>
              <a:t>Vi </a:t>
            </a:r>
            <a:r>
              <a:rPr sz="1200" b="1" i="0" u="none" dirty="0" err="1">
                <a:solidFill>
                  <a:srgbClr val="000000"/>
                </a:solidFill>
                <a:latin typeface="Arial Narrow"/>
              </a:rPr>
              <a:t>sier</a:t>
            </a:r>
            <a:r>
              <a:rPr sz="1200" b="1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1" i="0" u="none" dirty="0" err="1">
                <a:solidFill>
                  <a:srgbClr val="000000"/>
                </a:solidFill>
                <a:latin typeface="Arial Narrow"/>
              </a:rPr>
              <a:t>fra</a:t>
            </a:r>
            <a:r>
              <a:rPr sz="1200" b="1" i="0" u="none" dirty="0">
                <a:solidFill>
                  <a:srgbClr val="000000"/>
                </a:solidFill>
                <a:latin typeface="Arial Narrow"/>
              </a:rPr>
              <a:t> om </a:t>
            </a:r>
            <a:r>
              <a:rPr sz="1200" b="1" i="0" u="none" dirty="0" err="1">
                <a:solidFill>
                  <a:srgbClr val="000000"/>
                </a:solidFill>
                <a:latin typeface="Arial Narrow"/>
              </a:rPr>
              <a:t>behov</a:t>
            </a:r>
            <a:r>
              <a:rPr sz="1200" b="1" i="0" u="none" dirty="0">
                <a:solidFill>
                  <a:srgbClr val="000000"/>
                </a:solidFill>
                <a:latin typeface="Arial Narrow"/>
              </a:rPr>
              <a:t>
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  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Jeg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forsøker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å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informere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ledelsen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om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hvordan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de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kan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bidra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til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at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jeg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får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gjort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en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god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jobb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: 3,7(1,1)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 1: </a:t>
            </a:r>
            <a:r>
              <a:rPr sz="1200" b="0" i="1" u="none" dirty="0" err="1">
                <a:solidFill>
                  <a:srgbClr val="000000"/>
                </a:solidFill>
                <a:latin typeface="Arial Narrow"/>
              </a:rPr>
              <a:t>Svært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1" u="none" dirty="0" err="1">
                <a:solidFill>
                  <a:srgbClr val="000000"/>
                </a:solidFill>
                <a:latin typeface="Arial Narrow"/>
              </a:rPr>
              <a:t>uenig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 - 5: </a:t>
            </a:r>
            <a:r>
              <a:rPr sz="1200" b="0" i="1" u="none" dirty="0" err="1">
                <a:solidFill>
                  <a:srgbClr val="000000"/>
                </a:solidFill>
                <a:latin typeface="Arial Narrow"/>
              </a:rPr>
              <a:t>Svært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1" u="none" dirty="0" err="1">
                <a:solidFill>
                  <a:srgbClr val="000000"/>
                </a:solidFill>
                <a:latin typeface="Arial Narrow"/>
              </a:rPr>
              <a:t>enig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
</a:t>
            </a:r>
            <a:r>
              <a:rPr sz="1200" b="1" i="0" u="none" dirty="0" err="1">
                <a:solidFill>
                  <a:srgbClr val="000000"/>
                </a:solidFill>
                <a:latin typeface="Arial Narrow"/>
              </a:rPr>
              <a:t>Anerkjennelse</a:t>
            </a:r>
            <a:r>
              <a:rPr sz="1200" b="1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1" i="0" u="none" dirty="0" err="1">
                <a:solidFill>
                  <a:srgbClr val="000000"/>
                </a:solidFill>
                <a:latin typeface="Arial Narrow"/>
              </a:rPr>
              <a:t>fra</a:t>
            </a:r>
            <a:r>
              <a:rPr sz="1200" b="1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1" i="0" u="none" dirty="0" err="1">
                <a:solidFill>
                  <a:srgbClr val="000000"/>
                </a:solidFill>
                <a:latin typeface="Arial Narrow"/>
              </a:rPr>
              <a:t>ledelsen</a:t>
            </a:r>
            <a:r>
              <a:rPr sz="1200" b="1" i="0" u="none" dirty="0">
                <a:solidFill>
                  <a:srgbClr val="000000"/>
                </a:solidFill>
                <a:latin typeface="Arial Narrow"/>
              </a:rPr>
              <a:t>: 4,0(0,9), er </a:t>
            </a:r>
            <a:r>
              <a:rPr sz="1200" b="1" i="0" u="none" dirty="0" err="1">
                <a:solidFill>
                  <a:srgbClr val="000000"/>
                </a:solidFill>
                <a:latin typeface="Arial Narrow"/>
              </a:rPr>
              <a:t>en</a:t>
            </a:r>
            <a:r>
              <a:rPr sz="1200" b="1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1" i="0" u="none" dirty="0" err="1">
                <a:solidFill>
                  <a:srgbClr val="000000"/>
                </a:solidFill>
                <a:latin typeface="Arial Narrow"/>
              </a:rPr>
              <a:t>skalavariabel</a:t>
            </a:r>
            <a:r>
              <a:rPr sz="1200" b="1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1" i="0" u="none" dirty="0" err="1">
                <a:solidFill>
                  <a:srgbClr val="000000"/>
                </a:solidFill>
                <a:latin typeface="Arial Narrow"/>
              </a:rPr>
              <a:t>basert</a:t>
            </a:r>
            <a:r>
              <a:rPr sz="1200" b="1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1" i="0" u="none" dirty="0" err="1">
                <a:solidFill>
                  <a:srgbClr val="000000"/>
                </a:solidFill>
                <a:latin typeface="Arial Narrow"/>
              </a:rPr>
              <a:t>på</a:t>
            </a:r>
            <a:r>
              <a:rPr sz="1200" b="1" i="0" u="none" dirty="0">
                <a:solidFill>
                  <a:srgbClr val="000000"/>
                </a:solidFill>
                <a:latin typeface="Arial Narrow"/>
              </a:rPr>
              <a:t>:
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   Mitt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arbeid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blir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anerkjent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og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verdsatt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av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ledelsen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: 3,8(1,2)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 1: I </a:t>
            </a:r>
            <a:r>
              <a:rPr sz="1200" b="0" i="1" u="none" dirty="0" err="1">
                <a:solidFill>
                  <a:srgbClr val="000000"/>
                </a:solidFill>
                <a:latin typeface="Arial Narrow"/>
              </a:rPr>
              <a:t>svært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1" u="none" dirty="0" err="1">
                <a:solidFill>
                  <a:srgbClr val="000000"/>
                </a:solidFill>
                <a:latin typeface="Arial Narrow"/>
              </a:rPr>
              <a:t>liten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 grad - 5: I </a:t>
            </a:r>
            <a:r>
              <a:rPr sz="1200" b="0" i="1" u="none" dirty="0" err="1">
                <a:solidFill>
                  <a:srgbClr val="000000"/>
                </a:solidFill>
                <a:latin typeface="Arial Narrow"/>
              </a:rPr>
              <a:t>svært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1" u="none" dirty="0" err="1">
                <a:solidFill>
                  <a:srgbClr val="000000"/>
                </a:solidFill>
                <a:latin typeface="Arial Narrow"/>
              </a:rPr>
              <a:t>stor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 grad
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  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Jeg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blir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respektert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av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ledelsen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: 4,2(1,0)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 1: I </a:t>
            </a:r>
            <a:r>
              <a:rPr sz="1200" b="0" i="1" u="none" dirty="0" err="1">
                <a:solidFill>
                  <a:srgbClr val="000000"/>
                </a:solidFill>
                <a:latin typeface="Arial Narrow"/>
              </a:rPr>
              <a:t>svært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1" u="none" dirty="0" err="1">
                <a:solidFill>
                  <a:srgbClr val="000000"/>
                </a:solidFill>
                <a:latin typeface="Arial Narrow"/>
              </a:rPr>
              <a:t>liten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 grad - 5: I </a:t>
            </a:r>
            <a:r>
              <a:rPr sz="1200" b="0" i="1" u="none" dirty="0" err="1">
                <a:solidFill>
                  <a:srgbClr val="000000"/>
                </a:solidFill>
                <a:latin typeface="Arial Narrow"/>
              </a:rPr>
              <a:t>svært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1" u="none" dirty="0" err="1">
                <a:solidFill>
                  <a:srgbClr val="000000"/>
                </a:solidFill>
                <a:latin typeface="Arial Narrow"/>
              </a:rPr>
              <a:t>stor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 grad
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  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Jeg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blir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behandlet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rettferdig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av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ledelsen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: 4,2(1,0)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 1: I </a:t>
            </a:r>
            <a:r>
              <a:rPr sz="1200" b="0" i="1" u="none" dirty="0" err="1">
                <a:solidFill>
                  <a:srgbClr val="000000"/>
                </a:solidFill>
                <a:latin typeface="Arial Narrow"/>
              </a:rPr>
              <a:t>svært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1" u="none" dirty="0" err="1">
                <a:solidFill>
                  <a:srgbClr val="000000"/>
                </a:solidFill>
                <a:latin typeface="Arial Narrow"/>
              </a:rPr>
              <a:t>liten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 grad - 5: I </a:t>
            </a:r>
            <a:r>
              <a:rPr sz="1200" b="0" i="1" u="none" dirty="0" err="1">
                <a:solidFill>
                  <a:srgbClr val="000000"/>
                </a:solidFill>
                <a:latin typeface="Arial Narrow"/>
              </a:rPr>
              <a:t>svært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1" u="none" dirty="0" err="1">
                <a:solidFill>
                  <a:srgbClr val="000000"/>
                </a:solidFill>
                <a:latin typeface="Arial Narrow"/>
              </a:rPr>
              <a:t>stor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 grad
</a:t>
            </a:r>
            <a:r>
              <a:rPr sz="1200" b="1" i="0" u="none" dirty="0" err="1">
                <a:solidFill>
                  <a:srgbClr val="000000"/>
                </a:solidFill>
                <a:latin typeface="Arial Narrow"/>
              </a:rPr>
              <a:t>Aksept</a:t>
            </a:r>
            <a:r>
              <a:rPr sz="1200" b="1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1" i="0" u="none" dirty="0" err="1">
                <a:solidFill>
                  <a:srgbClr val="000000"/>
                </a:solidFill>
                <a:latin typeface="Arial Narrow"/>
              </a:rPr>
              <a:t>og</a:t>
            </a:r>
            <a:r>
              <a:rPr sz="1200" b="1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1" i="0" u="none" dirty="0" err="1">
                <a:solidFill>
                  <a:srgbClr val="000000"/>
                </a:solidFill>
                <a:latin typeface="Arial Narrow"/>
              </a:rPr>
              <a:t>verdsettelse</a:t>
            </a:r>
            <a:r>
              <a:rPr sz="1200" b="1" i="0" u="none" dirty="0">
                <a:solidFill>
                  <a:srgbClr val="000000"/>
                </a:solidFill>
                <a:latin typeface="Arial Narrow"/>
              </a:rPr>
              <a:t>: 3,9(1,0), er </a:t>
            </a:r>
            <a:r>
              <a:rPr sz="1200" b="1" i="0" u="none" dirty="0" err="1">
                <a:solidFill>
                  <a:srgbClr val="000000"/>
                </a:solidFill>
                <a:latin typeface="Arial Narrow"/>
              </a:rPr>
              <a:t>en</a:t>
            </a:r>
            <a:r>
              <a:rPr sz="1200" b="1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1" i="0" u="none" dirty="0" err="1">
                <a:solidFill>
                  <a:srgbClr val="000000"/>
                </a:solidFill>
                <a:latin typeface="Arial Narrow"/>
              </a:rPr>
              <a:t>skalavariabel</a:t>
            </a:r>
            <a:r>
              <a:rPr sz="1200" b="1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1" i="0" u="none" dirty="0" err="1">
                <a:solidFill>
                  <a:srgbClr val="000000"/>
                </a:solidFill>
                <a:latin typeface="Arial Narrow"/>
              </a:rPr>
              <a:t>basert</a:t>
            </a:r>
            <a:r>
              <a:rPr sz="1200" b="1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1" i="0" u="none" dirty="0" err="1">
                <a:solidFill>
                  <a:srgbClr val="000000"/>
                </a:solidFill>
                <a:latin typeface="Arial Narrow"/>
              </a:rPr>
              <a:t>på</a:t>
            </a:r>
            <a:r>
              <a:rPr sz="1200" b="1" i="0" u="none" dirty="0">
                <a:solidFill>
                  <a:srgbClr val="000000"/>
                </a:solidFill>
                <a:latin typeface="Arial Narrow"/>
              </a:rPr>
              <a:t>:
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  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Jeg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opplever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at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ledelsen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skaper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rom for å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prøve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og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feile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i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arbeidet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: 4,0(1,0)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 1: I </a:t>
            </a:r>
            <a:r>
              <a:rPr sz="1200" b="0" i="1" u="none" dirty="0" err="1">
                <a:solidFill>
                  <a:srgbClr val="000000"/>
                </a:solidFill>
                <a:latin typeface="Arial Narrow"/>
              </a:rPr>
              <a:t>svært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1" u="none" dirty="0" err="1">
                <a:solidFill>
                  <a:srgbClr val="000000"/>
                </a:solidFill>
                <a:latin typeface="Arial Narrow"/>
              </a:rPr>
              <a:t>liten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 grad - 5: I </a:t>
            </a:r>
            <a:r>
              <a:rPr sz="1200" b="0" i="1" u="none" dirty="0" err="1">
                <a:solidFill>
                  <a:srgbClr val="000000"/>
                </a:solidFill>
                <a:latin typeface="Arial Narrow"/>
              </a:rPr>
              <a:t>svært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1" u="none" dirty="0" err="1">
                <a:solidFill>
                  <a:srgbClr val="000000"/>
                </a:solidFill>
                <a:latin typeface="Arial Narrow"/>
              </a:rPr>
              <a:t>stor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 grad
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  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Jeg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opplever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at min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arbeidsinnsats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verdsettes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av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ledelsen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: 3,9(1,2)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 1: I </a:t>
            </a:r>
            <a:r>
              <a:rPr sz="1200" b="0" i="1" u="none" dirty="0" err="1">
                <a:solidFill>
                  <a:srgbClr val="000000"/>
                </a:solidFill>
                <a:latin typeface="Arial Narrow"/>
              </a:rPr>
              <a:t>svært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1" u="none" dirty="0" err="1">
                <a:solidFill>
                  <a:srgbClr val="000000"/>
                </a:solidFill>
                <a:latin typeface="Arial Narrow"/>
              </a:rPr>
              <a:t>liten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 grad - 5: I </a:t>
            </a:r>
            <a:r>
              <a:rPr sz="1200" b="0" i="1" u="none" dirty="0" err="1">
                <a:solidFill>
                  <a:srgbClr val="000000"/>
                </a:solidFill>
                <a:latin typeface="Arial Narrow"/>
              </a:rPr>
              <a:t>svært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1" u="none" dirty="0" err="1">
                <a:solidFill>
                  <a:srgbClr val="000000"/>
                </a:solidFill>
                <a:latin typeface="Arial Narrow"/>
              </a:rPr>
              <a:t>stor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 grad
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  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Jeg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opplever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at mine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innspill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og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meninger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settes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pris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på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av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ledelsen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: 3,9(1,1)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 1: I </a:t>
            </a:r>
            <a:r>
              <a:rPr sz="1200" b="0" i="1" u="none" dirty="0" err="1">
                <a:solidFill>
                  <a:srgbClr val="000000"/>
                </a:solidFill>
                <a:latin typeface="Arial Narrow"/>
              </a:rPr>
              <a:t>svært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1" u="none" dirty="0" err="1">
                <a:solidFill>
                  <a:srgbClr val="000000"/>
                </a:solidFill>
                <a:latin typeface="Arial Narrow"/>
              </a:rPr>
              <a:t>liten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 grad - 5: I </a:t>
            </a:r>
            <a:r>
              <a:rPr sz="1200" b="0" i="1" u="none" dirty="0" err="1">
                <a:solidFill>
                  <a:srgbClr val="000000"/>
                </a:solidFill>
                <a:latin typeface="Arial Narrow"/>
              </a:rPr>
              <a:t>svært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1" u="none" dirty="0" err="1">
                <a:solidFill>
                  <a:srgbClr val="000000"/>
                </a:solidFill>
                <a:latin typeface="Arial Narrow"/>
              </a:rPr>
              <a:t>stor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 grad
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  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Jeg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kan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si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det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jeg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mener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uten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å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være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redd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for negative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reaksjoner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fra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ledelsen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: 4,0(1,1)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 1: I </a:t>
            </a:r>
            <a:r>
              <a:rPr sz="1200" b="0" i="1" u="none" dirty="0" err="1">
                <a:solidFill>
                  <a:srgbClr val="000000"/>
                </a:solidFill>
                <a:latin typeface="Arial Narrow"/>
              </a:rPr>
              <a:t>svært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1" u="none" dirty="0" err="1">
                <a:solidFill>
                  <a:srgbClr val="000000"/>
                </a:solidFill>
                <a:latin typeface="Arial Narrow"/>
              </a:rPr>
              <a:t>liten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 grad - 5: I </a:t>
            </a:r>
            <a:r>
              <a:rPr sz="1200" b="0" i="1" u="none" dirty="0" err="1">
                <a:solidFill>
                  <a:srgbClr val="000000"/>
                </a:solidFill>
                <a:latin typeface="Arial Narrow"/>
              </a:rPr>
              <a:t>svært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1" u="none" dirty="0" err="1">
                <a:solidFill>
                  <a:srgbClr val="000000"/>
                </a:solidFill>
                <a:latin typeface="Arial Narrow"/>
              </a:rPr>
              <a:t>stor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 grad
</a:t>
            </a:r>
            <a:r>
              <a:rPr sz="1200" b="1" i="0" u="none" dirty="0" err="1">
                <a:solidFill>
                  <a:srgbClr val="000000"/>
                </a:solidFill>
                <a:latin typeface="Arial Narrow"/>
              </a:rPr>
              <a:t>Forskjellige</a:t>
            </a:r>
            <a:r>
              <a:rPr sz="1200" b="1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1" i="0" u="none" dirty="0" err="1">
                <a:solidFill>
                  <a:srgbClr val="000000"/>
                </a:solidFill>
                <a:latin typeface="Arial Narrow"/>
              </a:rPr>
              <a:t>forventninger</a:t>
            </a:r>
            <a:r>
              <a:rPr sz="1200" b="1" i="0" u="none" dirty="0">
                <a:solidFill>
                  <a:srgbClr val="000000"/>
                </a:solidFill>
                <a:latin typeface="Arial Narrow"/>
              </a:rPr>
              <a:t> (R)*: 4,3(0,8), er </a:t>
            </a:r>
            <a:r>
              <a:rPr sz="1200" b="1" i="0" u="none" dirty="0" err="1">
                <a:solidFill>
                  <a:srgbClr val="000000"/>
                </a:solidFill>
                <a:latin typeface="Arial Narrow"/>
              </a:rPr>
              <a:t>en</a:t>
            </a:r>
            <a:r>
              <a:rPr sz="1200" b="1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1" i="0" u="none" dirty="0" err="1">
                <a:solidFill>
                  <a:srgbClr val="000000"/>
                </a:solidFill>
                <a:latin typeface="Arial Narrow"/>
              </a:rPr>
              <a:t>skalavariabel</a:t>
            </a:r>
            <a:r>
              <a:rPr sz="1200" b="1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1" i="0" u="none" dirty="0" err="1">
                <a:solidFill>
                  <a:srgbClr val="000000"/>
                </a:solidFill>
                <a:latin typeface="Arial Narrow"/>
              </a:rPr>
              <a:t>basert</a:t>
            </a:r>
            <a:r>
              <a:rPr sz="1200" b="1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1" i="0" u="none" dirty="0" err="1">
                <a:solidFill>
                  <a:srgbClr val="000000"/>
                </a:solidFill>
                <a:latin typeface="Arial Narrow"/>
              </a:rPr>
              <a:t>på</a:t>
            </a:r>
            <a:r>
              <a:rPr sz="1200" b="1" i="0" u="none" dirty="0">
                <a:solidFill>
                  <a:srgbClr val="000000"/>
                </a:solidFill>
                <a:latin typeface="Arial Narrow"/>
              </a:rPr>
              <a:t>:
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   ... at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jeg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og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ledelsen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har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forskjellig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oppfatning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av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hva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som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er mine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arbeidsoppgaver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(R)*: 4,2(1,0)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 1: I </a:t>
            </a:r>
            <a:r>
              <a:rPr sz="1200" b="0" i="1" u="none" dirty="0" err="1">
                <a:solidFill>
                  <a:srgbClr val="000000"/>
                </a:solidFill>
                <a:latin typeface="Arial Narrow"/>
              </a:rPr>
              <a:t>svært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1" u="none" dirty="0" err="1">
                <a:solidFill>
                  <a:srgbClr val="000000"/>
                </a:solidFill>
                <a:latin typeface="Arial Narrow"/>
              </a:rPr>
              <a:t>liten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 grad - 5: I </a:t>
            </a:r>
            <a:r>
              <a:rPr sz="1200" b="0" i="1" u="none" dirty="0" err="1">
                <a:solidFill>
                  <a:srgbClr val="000000"/>
                </a:solidFill>
                <a:latin typeface="Arial Narrow"/>
              </a:rPr>
              <a:t>svært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1" u="none" dirty="0" err="1">
                <a:solidFill>
                  <a:srgbClr val="000000"/>
                </a:solidFill>
                <a:latin typeface="Arial Narrow"/>
              </a:rPr>
              <a:t>stor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 grad
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   ...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uklare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signaler om mine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arbeidsoppgaver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fra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én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og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samme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leder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(R)*: 4,4(0,9)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 1: I </a:t>
            </a:r>
            <a:r>
              <a:rPr sz="1200" b="0" i="1" u="none" dirty="0" err="1">
                <a:solidFill>
                  <a:srgbClr val="000000"/>
                </a:solidFill>
                <a:latin typeface="Arial Narrow"/>
              </a:rPr>
              <a:t>svært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1" u="none" dirty="0" err="1">
                <a:solidFill>
                  <a:srgbClr val="000000"/>
                </a:solidFill>
                <a:latin typeface="Arial Narrow"/>
              </a:rPr>
              <a:t>liten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 grad - 5: I </a:t>
            </a:r>
            <a:r>
              <a:rPr sz="1200" b="0" i="1" u="none" dirty="0" err="1">
                <a:solidFill>
                  <a:srgbClr val="000000"/>
                </a:solidFill>
                <a:latin typeface="Arial Narrow"/>
              </a:rPr>
              <a:t>svært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1" u="none" dirty="0" err="1">
                <a:solidFill>
                  <a:srgbClr val="000000"/>
                </a:solidFill>
                <a:latin typeface="Arial Narrow"/>
              </a:rPr>
              <a:t>stor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 grad
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   ...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forskjellige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forventninger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fra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to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eller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flere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av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lederne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om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hva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jeg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skal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gjøre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på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jobb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(R)*: 4,3(1,0)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 1: I </a:t>
            </a:r>
            <a:r>
              <a:rPr sz="1200" b="0" i="1" u="none" dirty="0" err="1">
                <a:solidFill>
                  <a:srgbClr val="000000"/>
                </a:solidFill>
                <a:latin typeface="Arial Narrow"/>
              </a:rPr>
              <a:t>svært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1" u="none" dirty="0" err="1">
                <a:solidFill>
                  <a:srgbClr val="000000"/>
                </a:solidFill>
                <a:latin typeface="Arial Narrow"/>
              </a:rPr>
              <a:t>liten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 grad - 5: I </a:t>
            </a:r>
            <a:r>
              <a:rPr sz="1200" b="0" i="1" u="none" dirty="0" err="1">
                <a:solidFill>
                  <a:srgbClr val="000000"/>
                </a:solidFill>
                <a:latin typeface="Arial Narrow"/>
              </a:rPr>
              <a:t>svært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1" u="none" dirty="0" err="1">
                <a:solidFill>
                  <a:srgbClr val="000000"/>
                </a:solidFill>
                <a:latin typeface="Arial Narrow"/>
              </a:rPr>
              <a:t>stor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 grad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sz="1200" b="1" i="1" u="none">
                <a:solidFill>
                  <a:srgbClr val="000000"/>
                </a:solidFill>
                <a:latin typeface="Arial Narrow"/>
              </a:rPr>
              <a:t>* Dette er spørsmål som opprinnelig var negativt formulert, men er her snudd, slik at en høyere skåre representerer et positivt resultat
</a:t>
            </a:r>
            <a:r>
              <a:rPr sz="1200" b="1" i="0" u="sng">
                <a:solidFill>
                  <a:srgbClr val="000000"/>
                </a:solidFill>
                <a:latin typeface="Arial Narrow"/>
              </a:rPr>
              <a:t>Informasjon om variablene på denne figuren:
</a:t>
            </a:r>
            <a:r>
              <a:rPr sz="1200" b="1" i="0" u="none">
                <a:solidFill>
                  <a:srgbClr val="000000"/>
                </a:solidFill>
                <a:latin typeface="Arial Narrow"/>
              </a:rPr>
              <a:t>Vi får støtte fra kolleger
</a:t>
            </a:r>
            <a:r>
              <a:rPr sz="1200" b="0" i="0" u="none">
                <a:solidFill>
                  <a:srgbClr val="000000"/>
                </a:solidFill>
                <a:latin typeface="Arial Narrow"/>
              </a:rPr>
              <a:t>    Jeg opplever at mine kolleger forsøker å hjelpe meg med å lykkes i arbeidet mitt: 4,2(1,0)</a:t>
            </a:r>
            <a:r>
              <a:rPr sz="1200" b="0" i="1" u="none">
                <a:solidFill>
                  <a:srgbClr val="000000"/>
                </a:solidFill>
                <a:latin typeface="Arial Narrow"/>
              </a:rPr>
              <a:t> 1: Svært sjelden - 5: Svært ofte
</a:t>
            </a:r>
            <a:r>
              <a:rPr sz="1200" b="1" i="0" u="none">
                <a:solidFill>
                  <a:srgbClr val="000000"/>
                </a:solidFill>
                <a:latin typeface="Arial Narrow"/>
              </a:rPr>
              <a:t>Vi støtter våre kolleger
</a:t>
            </a:r>
            <a:r>
              <a:rPr sz="1200" b="0" i="0" u="none">
                <a:solidFill>
                  <a:srgbClr val="000000"/>
                </a:solidFill>
                <a:latin typeface="Arial Narrow"/>
              </a:rPr>
              <a:t>    Jeg forsøker å hjelpe mine kolleger med å lykkes i deres arbeid: 4,4(0,8)</a:t>
            </a:r>
            <a:r>
              <a:rPr sz="1200" b="0" i="1" u="none">
                <a:solidFill>
                  <a:srgbClr val="000000"/>
                </a:solidFill>
                <a:latin typeface="Arial Narrow"/>
              </a:rPr>
              <a:t> 1: Svært sjelden - 5: Svært ofte
</a:t>
            </a:r>
            <a:r>
              <a:rPr sz="1200" b="1" i="0" u="none">
                <a:solidFill>
                  <a:srgbClr val="000000"/>
                </a:solidFill>
                <a:latin typeface="Arial Narrow"/>
              </a:rPr>
              <a:t>Kollegafellesskap: 4,2(0,9), er en skalavariabel basert på:
</a:t>
            </a:r>
            <a:r>
              <a:rPr sz="1200" b="0" i="0" u="none">
                <a:solidFill>
                  <a:srgbClr val="000000"/>
                </a:solidFill>
                <a:latin typeface="Arial Narrow"/>
              </a:rPr>
              <a:t>    Det er en god stemning mellom meg og mine kolleger: 4,4(0,8)</a:t>
            </a:r>
            <a:r>
              <a:rPr sz="1200" b="0" i="1" u="none">
                <a:solidFill>
                  <a:srgbClr val="000000"/>
                </a:solidFill>
                <a:latin typeface="Arial Narrow"/>
              </a:rPr>
              <a:t> 1: I svært liten grad - 5: I svært stor grad
</a:t>
            </a:r>
            <a:r>
              <a:rPr sz="1200" b="0" i="0" u="none">
                <a:solidFill>
                  <a:srgbClr val="000000"/>
                </a:solidFill>
                <a:latin typeface="Arial Narrow"/>
              </a:rPr>
              <a:t>    Det er et godt fellesskap mellom kollegene mine og meg: 4,1(1,0)</a:t>
            </a:r>
            <a:r>
              <a:rPr sz="1200" b="0" i="1" u="none">
                <a:solidFill>
                  <a:srgbClr val="000000"/>
                </a:solidFill>
                <a:latin typeface="Arial Narrow"/>
              </a:rPr>
              <a:t> 1: I svært liten grad - 5: I svært stor grad
</a:t>
            </a:r>
            <a:r>
              <a:rPr sz="1200" b="0" i="0" u="none">
                <a:solidFill>
                  <a:srgbClr val="000000"/>
                </a:solidFill>
                <a:latin typeface="Arial Narrow"/>
              </a:rPr>
              <a:t>    Jeg opplever at jeg er en del av et kollegafellesskap: 4,0(1,1)</a:t>
            </a:r>
            <a:r>
              <a:rPr sz="1200" b="0" i="1" u="none">
                <a:solidFill>
                  <a:srgbClr val="000000"/>
                </a:solidFill>
                <a:latin typeface="Arial Narrow"/>
              </a:rPr>
              <a:t> 1: I svært liten grad - 5: I svært stor grad
</a:t>
            </a:r>
            <a:r>
              <a:rPr sz="1200" b="1" i="0" u="none">
                <a:solidFill>
                  <a:srgbClr val="000000"/>
                </a:solidFill>
                <a:latin typeface="Arial Narrow"/>
              </a:rPr>
              <a:t>Aksept og verdsettelse: 4,2(0,8), er en skalavariabel basert på:
</a:t>
            </a:r>
            <a:r>
              <a:rPr sz="1200" b="0" i="0" u="none">
                <a:solidFill>
                  <a:srgbClr val="000000"/>
                </a:solidFill>
                <a:latin typeface="Arial Narrow"/>
              </a:rPr>
              <a:t>    Jeg opplever at det rom for å prøve og feile blant mine kolleger: 4,2(0,8)</a:t>
            </a:r>
            <a:r>
              <a:rPr sz="1200" b="0" i="1" u="none">
                <a:solidFill>
                  <a:srgbClr val="000000"/>
                </a:solidFill>
                <a:latin typeface="Arial Narrow"/>
              </a:rPr>
              <a:t> 1: I svært liten grad - 5: I svært stor grad
</a:t>
            </a:r>
            <a:r>
              <a:rPr sz="1200" b="0" i="0" u="none">
                <a:solidFill>
                  <a:srgbClr val="000000"/>
                </a:solidFill>
                <a:latin typeface="Arial Narrow"/>
              </a:rPr>
              <a:t>    Jeg opplever at min arbeidsinnsats verdsettes av mine kolleger: 4,1(1,0)</a:t>
            </a:r>
            <a:r>
              <a:rPr sz="1200" b="0" i="1" u="none">
                <a:solidFill>
                  <a:srgbClr val="000000"/>
                </a:solidFill>
                <a:latin typeface="Arial Narrow"/>
              </a:rPr>
              <a:t> 1: I svært liten grad - 5: I svært stor grad
</a:t>
            </a:r>
            <a:r>
              <a:rPr sz="1200" b="0" i="0" u="none">
                <a:solidFill>
                  <a:srgbClr val="000000"/>
                </a:solidFill>
                <a:latin typeface="Arial Narrow"/>
              </a:rPr>
              <a:t>    Jeg opplever at mine kolleger setter pris på at jeg deler innspill og meninger: 4,2(0,9)</a:t>
            </a:r>
            <a:r>
              <a:rPr sz="1200" b="0" i="1" u="none">
                <a:solidFill>
                  <a:srgbClr val="000000"/>
                </a:solidFill>
                <a:latin typeface="Arial Narrow"/>
              </a:rPr>
              <a:t> 1: I svært liten grad - 5: I svært stor grad
</a:t>
            </a:r>
            <a:r>
              <a:rPr sz="1200" b="0" i="0" u="none">
                <a:solidFill>
                  <a:srgbClr val="000000"/>
                </a:solidFill>
                <a:latin typeface="Arial Narrow"/>
              </a:rPr>
              <a:t>    Jeg kan si det jeg mener uten å være redd for negative reaksjoner fra mine kolleger: 4,2(1,0)</a:t>
            </a:r>
            <a:r>
              <a:rPr sz="1200" b="0" i="1" u="none">
                <a:solidFill>
                  <a:srgbClr val="000000"/>
                </a:solidFill>
                <a:latin typeface="Arial Narrow"/>
              </a:rPr>
              <a:t> 1: I svært liten grad - 5: I svært stor grad
</a:t>
            </a:r>
            <a:r>
              <a:rPr sz="1200" b="1" i="0" u="none">
                <a:solidFill>
                  <a:srgbClr val="000000"/>
                </a:solidFill>
                <a:latin typeface="Arial Narrow"/>
              </a:rPr>
              <a:t>Forskjellige forventninger (R)*: 4,4(0,8), er en skalavariabel basert på:
</a:t>
            </a:r>
            <a:r>
              <a:rPr sz="1200" b="0" i="0" u="none">
                <a:solidFill>
                  <a:srgbClr val="000000"/>
                </a:solidFill>
                <a:latin typeface="Arial Narrow"/>
              </a:rPr>
              <a:t>    ... at jeg og mine kolleger har forskjellig oppfatning av hva som er mine arbeidsoppgaver (R)*: 4,3(0,8)</a:t>
            </a:r>
            <a:r>
              <a:rPr sz="1200" b="0" i="1" u="none">
                <a:solidFill>
                  <a:srgbClr val="000000"/>
                </a:solidFill>
                <a:latin typeface="Arial Narrow"/>
              </a:rPr>
              <a:t> 1: I svært liten grad - 5: I svært stor grad
</a:t>
            </a:r>
            <a:r>
              <a:rPr sz="1200" b="0" i="0" u="none">
                <a:solidFill>
                  <a:srgbClr val="000000"/>
                </a:solidFill>
                <a:latin typeface="Arial Narrow"/>
              </a:rPr>
              <a:t>    ... uklare signaler om mine arbeidsoppgaver fra én og samme kollega (R)*: 4,5(0,8)</a:t>
            </a:r>
            <a:r>
              <a:rPr sz="1200" b="0" i="1" u="none">
                <a:solidFill>
                  <a:srgbClr val="000000"/>
                </a:solidFill>
                <a:latin typeface="Arial Narrow"/>
              </a:rPr>
              <a:t> 1: I svært liten grad - 5: I svært stor grad
</a:t>
            </a:r>
            <a:r>
              <a:rPr sz="1200" b="0" i="0" u="none">
                <a:solidFill>
                  <a:srgbClr val="000000"/>
                </a:solidFill>
                <a:latin typeface="Arial Narrow"/>
              </a:rPr>
              <a:t>    ... forskjellige forventninger fra to eller flere av mine kolleger om hva jeg skal gjøre på jobb (R)*: 4,4(0,9)</a:t>
            </a:r>
            <a:r>
              <a:rPr sz="1200" b="0" i="1" u="none">
                <a:solidFill>
                  <a:srgbClr val="000000"/>
                </a:solidFill>
                <a:latin typeface="Arial Narrow"/>
              </a:rPr>
              <a:t> 1: I svært liten grad - 5: I svært stor grad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sz="1200" b="1" i="1" u="none" dirty="0">
                <a:solidFill>
                  <a:srgbClr val="000000"/>
                </a:solidFill>
                <a:latin typeface="Arial Narrow"/>
              </a:rPr>
              <a:t>* Dette er </a:t>
            </a:r>
            <a:r>
              <a:rPr sz="1200" b="1" i="1" u="none" dirty="0" err="1">
                <a:solidFill>
                  <a:srgbClr val="000000"/>
                </a:solidFill>
                <a:latin typeface="Arial Narrow"/>
              </a:rPr>
              <a:t>spørsmål</a:t>
            </a:r>
            <a:r>
              <a:rPr sz="1200" b="1" i="1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1" i="1" u="none" dirty="0" err="1">
                <a:solidFill>
                  <a:srgbClr val="000000"/>
                </a:solidFill>
                <a:latin typeface="Arial Narrow"/>
              </a:rPr>
              <a:t>som</a:t>
            </a:r>
            <a:r>
              <a:rPr sz="1200" b="1" i="1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1" i="1" u="none" dirty="0" err="1">
                <a:solidFill>
                  <a:srgbClr val="000000"/>
                </a:solidFill>
                <a:latin typeface="Arial Narrow"/>
              </a:rPr>
              <a:t>opprinnelig</a:t>
            </a:r>
            <a:r>
              <a:rPr sz="1200" b="1" i="1" u="none" dirty="0">
                <a:solidFill>
                  <a:srgbClr val="000000"/>
                </a:solidFill>
                <a:latin typeface="Arial Narrow"/>
              </a:rPr>
              <a:t> var </a:t>
            </a:r>
            <a:r>
              <a:rPr sz="1200" b="1" i="1" u="none" dirty="0" err="1">
                <a:solidFill>
                  <a:srgbClr val="000000"/>
                </a:solidFill>
                <a:latin typeface="Arial Narrow"/>
              </a:rPr>
              <a:t>negativt</a:t>
            </a:r>
            <a:r>
              <a:rPr sz="1200" b="1" i="1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1" i="1" u="none" dirty="0" err="1">
                <a:solidFill>
                  <a:srgbClr val="000000"/>
                </a:solidFill>
                <a:latin typeface="Arial Narrow"/>
              </a:rPr>
              <a:t>formulert</a:t>
            </a:r>
            <a:r>
              <a:rPr sz="1200" b="1" i="1" u="none" dirty="0">
                <a:solidFill>
                  <a:srgbClr val="000000"/>
                </a:solidFill>
                <a:latin typeface="Arial Narrow"/>
              </a:rPr>
              <a:t>, men er her </a:t>
            </a:r>
            <a:r>
              <a:rPr sz="1200" b="1" i="1" u="none" dirty="0" err="1">
                <a:solidFill>
                  <a:srgbClr val="000000"/>
                </a:solidFill>
                <a:latin typeface="Arial Narrow"/>
              </a:rPr>
              <a:t>snudd</a:t>
            </a:r>
            <a:r>
              <a:rPr sz="1200" b="1" i="1" u="none" dirty="0">
                <a:solidFill>
                  <a:srgbClr val="000000"/>
                </a:solidFill>
                <a:latin typeface="Arial Narrow"/>
              </a:rPr>
              <a:t>, </a:t>
            </a:r>
            <a:r>
              <a:rPr sz="1200" b="1" i="1" u="none" dirty="0" err="1">
                <a:solidFill>
                  <a:srgbClr val="000000"/>
                </a:solidFill>
                <a:latin typeface="Arial Narrow"/>
              </a:rPr>
              <a:t>slik</a:t>
            </a:r>
            <a:r>
              <a:rPr sz="1200" b="1" i="1" u="none" dirty="0">
                <a:solidFill>
                  <a:srgbClr val="000000"/>
                </a:solidFill>
                <a:latin typeface="Arial Narrow"/>
              </a:rPr>
              <a:t> at </a:t>
            </a:r>
            <a:r>
              <a:rPr sz="1200" b="1" i="1" u="none" dirty="0" err="1">
                <a:solidFill>
                  <a:srgbClr val="000000"/>
                </a:solidFill>
                <a:latin typeface="Arial Narrow"/>
              </a:rPr>
              <a:t>en</a:t>
            </a:r>
            <a:r>
              <a:rPr sz="1200" b="1" i="1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1" i="1" u="none" dirty="0" err="1">
                <a:solidFill>
                  <a:srgbClr val="000000"/>
                </a:solidFill>
                <a:latin typeface="Arial Narrow"/>
              </a:rPr>
              <a:t>høyere</a:t>
            </a:r>
            <a:r>
              <a:rPr sz="1200" b="1" i="1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1" i="1" u="none" dirty="0" err="1">
                <a:solidFill>
                  <a:srgbClr val="000000"/>
                </a:solidFill>
                <a:latin typeface="Arial Narrow"/>
              </a:rPr>
              <a:t>skåre</a:t>
            </a:r>
            <a:r>
              <a:rPr sz="1200" b="1" i="1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1" i="1" u="none" dirty="0" err="1">
                <a:solidFill>
                  <a:srgbClr val="000000"/>
                </a:solidFill>
                <a:latin typeface="Arial Narrow"/>
              </a:rPr>
              <a:t>representerer</a:t>
            </a:r>
            <a:r>
              <a:rPr sz="1200" b="1" i="1" u="none" dirty="0">
                <a:solidFill>
                  <a:srgbClr val="000000"/>
                </a:solidFill>
                <a:latin typeface="Arial Narrow"/>
              </a:rPr>
              <a:t> et </a:t>
            </a:r>
            <a:r>
              <a:rPr sz="1200" b="1" i="1" u="none" dirty="0" err="1">
                <a:solidFill>
                  <a:srgbClr val="000000"/>
                </a:solidFill>
                <a:latin typeface="Arial Narrow"/>
              </a:rPr>
              <a:t>positivt</a:t>
            </a:r>
            <a:r>
              <a:rPr sz="1200" b="1" i="1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1" i="1" u="none" dirty="0" err="1">
                <a:solidFill>
                  <a:srgbClr val="000000"/>
                </a:solidFill>
                <a:latin typeface="Arial Narrow"/>
              </a:rPr>
              <a:t>resultat</a:t>
            </a:r>
            <a:r>
              <a:rPr sz="1200" b="1" i="1" u="none" dirty="0">
                <a:solidFill>
                  <a:srgbClr val="000000"/>
                </a:solidFill>
                <a:latin typeface="Arial Narrow"/>
              </a:rPr>
              <a:t>
</a:t>
            </a:r>
            <a:r>
              <a:rPr sz="1200" b="1" i="0" u="sng" dirty="0" err="1">
                <a:solidFill>
                  <a:srgbClr val="000000"/>
                </a:solidFill>
                <a:latin typeface="Arial Narrow"/>
              </a:rPr>
              <a:t>Informasjon</a:t>
            </a:r>
            <a:r>
              <a:rPr sz="1200" b="1" i="0" u="sng" dirty="0">
                <a:solidFill>
                  <a:srgbClr val="000000"/>
                </a:solidFill>
                <a:latin typeface="Arial Narrow"/>
              </a:rPr>
              <a:t> om </a:t>
            </a:r>
            <a:r>
              <a:rPr sz="1200" b="1" i="0" u="sng" dirty="0" err="1">
                <a:solidFill>
                  <a:srgbClr val="000000"/>
                </a:solidFill>
                <a:latin typeface="Arial Narrow"/>
              </a:rPr>
              <a:t>variablene</a:t>
            </a:r>
            <a:r>
              <a:rPr sz="1200" b="1" i="0" u="sng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1" i="0" u="sng" dirty="0" err="1">
                <a:solidFill>
                  <a:srgbClr val="000000"/>
                </a:solidFill>
                <a:latin typeface="Arial Narrow"/>
              </a:rPr>
              <a:t>på</a:t>
            </a:r>
            <a:r>
              <a:rPr sz="1200" b="1" i="0" u="sng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1" i="0" u="sng" dirty="0" err="1">
                <a:solidFill>
                  <a:srgbClr val="000000"/>
                </a:solidFill>
                <a:latin typeface="Arial Narrow"/>
              </a:rPr>
              <a:t>denne</a:t>
            </a:r>
            <a:r>
              <a:rPr sz="1200" b="1" i="0" u="sng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1" i="0" u="sng" dirty="0" err="1">
                <a:solidFill>
                  <a:srgbClr val="000000"/>
                </a:solidFill>
                <a:latin typeface="Arial Narrow"/>
              </a:rPr>
              <a:t>figuren</a:t>
            </a:r>
            <a:r>
              <a:rPr sz="1200" b="1" i="0" u="sng" dirty="0">
                <a:solidFill>
                  <a:srgbClr val="000000"/>
                </a:solidFill>
                <a:latin typeface="Arial Narrow"/>
              </a:rPr>
              <a:t>:
</a:t>
            </a:r>
            <a:r>
              <a:rPr sz="1200" b="1" i="0" u="none" dirty="0" err="1">
                <a:solidFill>
                  <a:srgbClr val="000000"/>
                </a:solidFill>
                <a:latin typeface="Arial Narrow"/>
              </a:rPr>
              <a:t>Jeg</a:t>
            </a:r>
            <a:r>
              <a:rPr sz="1200" b="1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1" i="0" u="none" dirty="0" err="1">
                <a:solidFill>
                  <a:srgbClr val="000000"/>
                </a:solidFill>
                <a:latin typeface="Arial Narrow"/>
              </a:rPr>
              <a:t>må</a:t>
            </a:r>
            <a:r>
              <a:rPr sz="1200" b="1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1" i="0" u="none" dirty="0" err="1">
                <a:solidFill>
                  <a:srgbClr val="000000"/>
                </a:solidFill>
                <a:latin typeface="Arial Narrow"/>
              </a:rPr>
              <a:t>utføre</a:t>
            </a:r>
            <a:r>
              <a:rPr sz="1200" b="1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1" i="0" u="none" dirty="0" err="1">
                <a:solidFill>
                  <a:srgbClr val="000000"/>
                </a:solidFill>
                <a:latin typeface="Arial Narrow"/>
              </a:rPr>
              <a:t>arbeidsoppgaver</a:t>
            </a:r>
            <a:r>
              <a:rPr sz="1200" b="1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1" i="0" u="none" dirty="0" err="1">
                <a:solidFill>
                  <a:srgbClr val="000000"/>
                </a:solidFill>
                <a:latin typeface="Arial Narrow"/>
              </a:rPr>
              <a:t>som</a:t>
            </a:r>
            <a:r>
              <a:rPr sz="1200" b="1" i="0" u="none" dirty="0">
                <a:solidFill>
                  <a:srgbClr val="000000"/>
                </a:solidFill>
                <a:latin typeface="Arial Narrow"/>
              </a:rPr>
              <a:t> er i strid med mine </a:t>
            </a:r>
            <a:r>
              <a:rPr sz="1200" b="1" i="0" u="none" dirty="0" err="1">
                <a:solidFill>
                  <a:srgbClr val="000000"/>
                </a:solidFill>
                <a:latin typeface="Arial Narrow"/>
              </a:rPr>
              <a:t>personlige</a:t>
            </a:r>
            <a:r>
              <a:rPr sz="1200" b="1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1" i="0" u="none" dirty="0" err="1">
                <a:solidFill>
                  <a:srgbClr val="000000"/>
                </a:solidFill>
                <a:latin typeface="Arial Narrow"/>
              </a:rPr>
              <a:t>verdier</a:t>
            </a:r>
            <a:r>
              <a:rPr sz="1200" b="1" i="0" u="none" dirty="0">
                <a:solidFill>
                  <a:srgbClr val="000000"/>
                </a:solidFill>
                <a:latin typeface="Arial Narrow"/>
              </a:rPr>
              <a:t> (R)*
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  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Jeg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må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utføre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arbeidsoppgaver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som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er i strid med mine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personlige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verdier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(R)*: 4,7(0,6)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 1: </a:t>
            </a:r>
            <a:r>
              <a:rPr sz="1200" b="0" i="1" u="none" dirty="0" err="1">
                <a:solidFill>
                  <a:srgbClr val="000000"/>
                </a:solidFill>
                <a:latin typeface="Arial Narrow"/>
              </a:rPr>
              <a:t>Svært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1" u="none" dirty="0" err="1">
                <a:solidFill>
                  <a:srgbClr val="000000"/>
                </a:solidFill>
                <a:latin typeface="Arial Narrow"/>
              </a:rPr>
              <a:t>sjelden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 - 5: </a:t>
            </a:r>
            <a:r>
              <a:rPr sz="1200" b="0" i="1" u="none" dirty="0" err="1">
                <a:solidFill>
                  <a:srgbClr val="000000"/>
                </a:solidFill>
                <a:latin typeface="Arial Narrow"/>
              </a:rPr>
              <a:t>Svært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1" u="none" dirty="0" err="1">
                <a:solidFill>
                  <a:srgbClr val="000000"/>
                </a:solidFill>
                <a:latin typeface="Arial Narrow"/>
              </a:rPr>
              <a:t>ofte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
</a:t>
            </a:r>
            <a:r>
              <a:rPr sz="1200" b="1" i="0" u="none" dirty="0" err="1">
                <a:solidFill>
                  <a:srgbClr val="000000"/>
                </a:solidFill>
                <a:latin typeface="Arial Narrow"/>
              </a:rPr>
              <a:t>Autonomi</a:t>
            </a:r>
            <a:r>
              <a:rPr sz="1200" b="1" i="0" u="none" dirty="0">
                <a:solidFill>
                  <a:srgbClr val="000000"/>
                </a:solidFill>
                <a:latin typeface="Arial Narrow"/>
              </a:rPr>
              <a:t>: 4,3(0,7), er </a:t>
            </a:r>
            <a:r>
              <a:rPr sz="1200" b="1" i="0" u="none" dirty="0" err="1">
                <a:solidFill>
                  <a:srgbClr val="000000"/>
                </a:solidFill>
                <a:latin typeface="Arial Narrow"/>
              </a:rPr>
              <a:t>en</a:t>
            </a:r>
            <a:r>
              <a:rPr sz="1200" b="1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1" i="0" u="none" dirty="0" err="1">
                <a:solidFill>
                  <a:srgbClr val="000000"/>
                </a:solidFill>
                <a:latin typeface="Arial Narrow"/>
              </a:rPr>
              <a:t>skalavariabel</a:t>
            </a:r>
            <a:r>
              <a:rPr sz="1200" b="1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1" i="0" u="none" dirty="0" err="1">
                <a:solidFill>
                  <a:srgbClr val="000000"/>
                </a:solidFill>
                <a:latin typeface="Arial Narrow"/>
              </a:rPr>
              <a:t>basert</a:t>
            </a:r>
            <a:r>
              <a:rPr sz="1200" b="1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1" i="0" u="none" dirty="0" err="1">
                <a:solidFill>
                  <a:srgbClr val="000000"/>
                </a:solidFill>
                <a:latin typeface="Arial Narrow"/>
              </a:rPr>
              <a:t>på</a:t>
            </a:r>
            <a:r>
              <a:rPr sz="1200" b="1" i="0" u="none" dirty="0">
                <a:solidFill>
                  <a:srgbClr val="000000"/>
                </a:solidFill>
                <a:latin typeface="Arial Narrow"/>
              </a:rPr>
              <a:t>:
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  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Jeg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har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tilstrekkelig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innflytelse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i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utøvelsen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av mitt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arbeid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: 4,2(0,8)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 1: </a:t>
            </a:r>
            <a:r>
              <a:rPr sz="1200" b="0" i="1" u="none" dirty="0" err="1">
                <a:solidFill>
                  <a:srgbClr val="000000"/>
                </a:solidFill>
                <a:latin typeface="Arial Narrow"/>
              </a:rPr>
              <a:t>Svært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1" u="none" dirty="0" err="1">
                <a:solidFill>
                  <a:srgbClr val="000000"/>
                </a:solidFill>
                <a:latin typeface="Arial Narrow"/>
              </a:rPr>
              <a:t>uenig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 - 5: </a:t>
            </a:r>
            <a:r>
              <a:rPr sz="1200" b="0" i="1" u="none" dirty="0" err="1">
                <a:solidFill>
                  <a:srgbClr val="000000"/>
                </a:solidFill>
                <a:latin typeface="Arial Narrow"/>
              </a:rPr>
              <a:t>Svært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1" u="none" dirty="0" err="1">
                <a:solidFill>
                  <a:srgbClr val="000000"/>
                </a:solidFill>
                <a:latin typeface="Arial Narrow"/>
              </a:rPr>
              <a:t>enig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
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  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Jeg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kan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selv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bestemme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hvordan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jeg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skal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planlegge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arbeidet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mitt: 4,4(0,8)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 1: </a:t>
            </a:r>
            <a:r>
              <a:rPr sz="1200" b="0" i="1" u="none" dirty="0" err="1">
                <a:solidFill>
                  <a:srgbClr val="000000"/>
                </a:solidFill>
                <a:latin typeface="Arial Narrow"/>
              </a:rPr>
              <a:t>Svært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1" u="none" dirty="0" err="1">
                <a:solidFill>
                  <a:srgbClr val="000000"/>
                </a:solidFill>
                <a:latin typeface="Arial Narrow"/>
              </a:rPr>
              <a:t>uenig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 - 5: </a:t>
            </a:r>
            <a:r>
              <a:rPr sz="1200" b="0" i="1" u="none" dirty="0" err="1">
                <a:solidFill>
                  <a:srgbClr val="000000"/>
                </a:solidFill>
                <a:latin typeface="Arial Narrow"/>
              </a:rPr>
              <a:t>Svært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1" u="none" dirty="0" err="1">
                <a:solidFill>
                  <a:srgbClr val="000000"/>
                </a:solidFill>
                <a:latin typeface="Arial Narrow"/>
              </a:rPr>
              <a:t>enig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
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   Det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finnes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rom for at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jeg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kan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ta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egne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initiativ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i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arbeidet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mitt: 4,5(0,8)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 1: </a:t>
            </a:r>
            <a:r>
              <a:rPr sz="1200" b="0" i="1" u="none" dirty="0" err="1">
                <a:solidFill>
                  <a:srgbClr val="000000"/>
                </a:solidFill>
                <a:latin typeface="Arial Narrow"/>
              </a:rPr>
              <a:t>Svært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1" u="none" dirty="0" err="1">
                <a:solidFill>
                  <a:srgbClr val="000000"/>
                </a:solidFill>
                <a:latin typeface="Arial Narrow"/>
              </a:rPr>
              <a:t>uenig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 - 5: </a:t>
            </a:r>
            <a:r>
              <a:rPr sz="1200" b="0" i="1" u="none" dirty="0" err="1">
                <a:solidFill>
                  <a:srgbClr val="000000"/>
                </a:solidFill>
                <a:latin typeface="Arial Narrow"/>
              </a:rPr>
              <a:t>Svært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1" u="none" dirty="0" err="1">
                <a:solidFill>
                  <a:srgbClr val="000000"/>
                </a:solidFill>
                <a:latin typeface="Arial Narrow"/>
              </a:rPr>
              <a:t>enig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
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  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Jeg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styrer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selv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min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arbeidssituasjon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i den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retningen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jeg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ønsker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: 4,2(0,9)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 1: </a:t>
            </a:r>
            <a:r>
              <a:rPr sz="1200" b="0" i="1" u="none" dirty="0" err="1">
                <a:solidFill>
                  <a:srgbClr val="000000"/>
                </a:solidFill>
                <a:latin typeface="Arial Narrow"/>
              </a:rPr>
              <a:t>Svært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1" u="none" dirty="0" err="1">
                <a:solidFill>
                  <a:srgbClr val="000000"/>
                </a:solidFill>
                <a:latin typeface="Arial Narrow"/>
              </a:rPr>
              <a:t>uenig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 - 5: </a:t>
            </a:r>
            <a:r>
              <a:rPr sz="1200" b="0" i="1" u="none" dirty="0" err="1">
                <a:solidFill>
                  <a:srgbClr val="000000"/>
                </a:solidFill>
                <a:latin typeface="Arial Narrow"/>
              </a:rPr>
              <a:t>Svært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1" u="none" dirty="0" err="1">
                <a:solidFill>
                  <a:srgbClr val="000000"/>
                </a:solidFill>
                <a:latin typeface="Arial Narrow"/>
              </a:rPr>
              <a:t>enig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
</a:t>
            </a:r>
            <a:r>
              <a:rPr sz="1200" b="1" i="0" u="none" dirty="0" err="1">
                <a:solidFill>
                  <a:srgbClr val="000000"/>
                </a:solidFill>
                <a:latin typeface="Arial Narrow"/>
              </a:rPr>
              <a:t>Tydelige</a:t>
            </a:r>
            <a:r>
              <a:rPr sz="1200" b="1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1" i="0" u="none" dirty="0" err="1">
                <a:solidFill>
                  <a:srgbClr val="000000"/>
                </a:solidFill>
                <a:latin typeface="Arial Narrow"/>
              </a:rPr>
              <a:t>forventninger</a:t>
            </a:r>
            <a:r>
              <a:rPr sz="1200" b="1" i="0" u="none" dirty="0">
                <a:solidFill>
                  <a:srgbClr val="000000"/>
                </a:solidFill>
                <a:latin typeface="Arial Narrow"/>
              </a:rPr>
              <a:t>: 4,0(0,8), er </a:t>
            </a:r>
            <a:r>
              <a:rPr sz="1200" b="1" i="0" u="none" dirty="0" err="1">
                <a:solidFill>
                  <a:srgbClr val="000000"/>
                </a:solidFill>
                <a:latin typeface="Arial Narrow"/>
              </a:rPr>
              <a:t>en</a:t>
            </a:r>
            <a:r>
              <a:rPr sz="1200" b="1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1" i="0" u="none" dirty="0" err="1">
                <a:solidFill>
                  <a:srgbClr val="000000"/>
                </a:solidFill>
                <a:latin typeface="Arial Narrow"/>
              </a:rPr>
              <a:t>skalavariabel</a:t>
            </a:r>
            <a:r>
              <a:rPr sz="1200" b="1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1" i="0" u="none" dirty="0" err="1">
                <a:solidFill>
                  <a:srgbClr val="000000"/>
                </a:solidFill>
                <a:latin typeface="Arial Narrow"/>
              </a:rPr>
              <a:t>basert</a:t>
            </a:r>
            <a:r>
              <a:rPr sz="1200" b="1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1" i="0" u="none" dirty="0" err="1">
                <a:solidFill>
                  <a:srgbClr val="000000"/>
                </a:solidFill>
                <a:latin typeface="Arial Narrow"/>
              </a:rPr>
              <a:t>på</a:t>
            </a:r>
            <a:r>
              <a:rPr sz="1200" b="1" i="0" u="none" dirty="0">
                <a:solidFill>
                  <a:srgbClr val="000000"/>
                </a:solidFill>
                <a:latin typeface="Arial Narrow"/>
              </a:rPr>
              <a:t>:
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   Det er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klart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og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tydelig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hva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som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forventes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av meg i mitt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arbeid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: 3,9(1,0)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 1: </a:t>
            </a:r>
            <a:r>
              <a:rPr sz="1200" b="0" i="1" u="none" dirty="0" err="1">
                <a:solidFill>
                  <a:srgbClr val="000000"/>
                </a:solidFill>
                <a:latin typeface="Arial Narrow"/>
              </a:rPr>
              <a:t>Svært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1" u="none" dirty="0" err="1">
                <a:solidFill>
                  <a:srgbClr val="000000"/>
                </a:solidFill>
                <a:latin typeface="Arial Narrow"/>
              </a:rPr>
              <a:t>uenig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 - 5: </a:t>
            </a:r>
            <a:r>
              <a:rPr sz="1200" b="0" i="1" u="none" dirty="0" err="1">
                <a:solidFill>
                  <a:srgbClr val="000000"/>
                </a:solidFill>
                <a:latin typeface="Arial Narrow"/>
              </a:rPr>
              <a:t>Svært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1" u="none" dirty="0" err="1">
                <a:solidFill>
                  <a:srgbClr val="000000"/>
                </a:solidFill>
                <a:latin typeface="Arial Narrow"/>
              </a:rPr>
              <a:t>enig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
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  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Jeg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har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en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klar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oppfatning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av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hvilke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arbeidsoppgaver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som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inngår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i mitt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arbeidsområde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: 4,2(0,9)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 1: </a:t>
            </a:r>
            <a:r>
              <a:rPr sz="1200" b="0" i="1" u="none" dirty="0" err="1">
                <a:solidFill>
                  <a:srgbClr val="000000"/>
                </a:solidFill>
                <a:latin typeface="Arial Narrow"/>
              </a:rPr>
              <a:t>Svært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1" u="none" dirty="0" err="1">
                <a:solidFill>
                  <a:srgbClr val="000000"/>
                </a:solidFill>
                <a:latin typeface="Arial Narrow"/>
              </a:rPr>
              <a:t>uenig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 - 5: </a:t>
            </a:r>
            <a:r>
              <a:rPr sz="1200" b="0" i="1" u="none" dirty="0" err="1">
                <a:solidFill>
                  <a:srgbClr val="000000"/>
                </a:solidFill>
                <a:latin typeface="Arial Narrow"/>
              </a:rPr>
              <a:t>Svært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1" u="none" dirty="0" err="1">
                <a:solidFill>
                  <a:srgbClr val="000000"/>
                </a:solidFill>
                <a:latin typeface="Arial Narrow"/>
              </a:rPr>
              <a:t>enig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
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  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Jeg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synes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at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målene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for mitt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arbeid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er diffuse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og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uklare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(R)*: 4,1(1,1)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 1: </a:t>
            </a:r>
            <a:r>
              <a:rPr sz="1200" b="0" i="1" u="none" dirty="0" err="1">
                <a:solidFill>
                  <a:srgbClr val="000000"/>
                </a:solidFill>
                <a:latin typeface="Arial Narrow"/>
              </a:rPr>
              <a:t>Svært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1" u="none" dirty="0" err="1">
                <a:solidFill>
                  <a:srgbClr val="000000"/>
                </a:solidFill>
                <a:latin typeface="Arial Narrow"/>
              </a:rPr>
              <a:t>uenig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 - 5: </a:t>
            </a:r>
            <a:r>
              <a:rPr sz="1200" b="0" i="1" u="none" dirty="0" err="1">
                <a:solidFill>
                  <a:srgbClr val="000000"/>
                </a:solidFill>
                <a:latin typeface="Arial Narrow"/>
              </a:rPr>
              <a:t>Svært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1" u="none" dirty="0" err="1">
                <a:solidFill>
                  <a:srgbClr val="000000"/>
                </a:solidFill>
                <a:latin typeface="Arial Narrow"/>
              </a:rPr>
              <a:t>enig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
</a:t>
            </a:r>
            <a:r>
              <a:rPr sz="1200" b="1" i="0" u="none" dirty="0" err="1">
                <a:solidFill>
                  <a:srgbClr val="000000"/>
                </a:solidFill>
                <a:latin typeface="Arial Narrow"/>
              </a:rPr>
              <a:t>Overbelastning</a:t>
            </a:r>
            <a:r>
              <a:rPr sz="1200" b="1" i="0" u="none" dirty="0">
                <a:solidFill>
                  <a:srgbClr val="000000"/>
                </a:solidFill>
                <a:latin typeface="Arial Narrow"/>
              </a:rPr>
              <a:t> (R)*: 2,8(1,1), er </a:t>
            </a:r>
            <a:r>
              <a:rPr sz="1200" b="1" i="0" u="none" dirty="0" err="1">
                <a:solidFill>
                  <a:srgbClr val="000000"/>
                </a:solidFill>
                <a:latin typeface="Arial Narrow"/>
              </a:rPr>
              <a:t>en</a:t>
            </a:r>
            <a:r>
              <a:rPr sz="1200" b="1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1" i="0" u="none" dirty="0" err="1">
                <a:solidFill>
                  <a:srgbClr val="000000"/>
                </a:solidFill>
                <a:latin typeface="Arial Narrow"/>
              </a:rPr>
              <a:t>skalavariabel</a:t>
            </a:r>
            <a:r>
              <a:rPr sz="1200" b="1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1" i="0" u="none" dirty="0" err="1">
                <a:solidFill>
                  <a:srgbClr val="000000"/>
                </a:solidFill>
                <a:latin typeface="Arial Narrow"/>
              </a:rPr>
              <a:t>basert</a:t>
            </a:r>
            <a:r>
              <a:rPr sz="1200" b="1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1" i="0" u="none" dirty="0" err="1">
                <a:solidFill>
                  <a:srgbClr val="000000"/>
                </a:solidFill>
                <a:latin typeface="Arial Narrow"/>
              </a:rPr>
              <a:t>på</a:t>
            </a:r>
            <a:r>
              <a:rPr sz="1200" b="1" i="0" u="none" dirty="0">
                <a:solidFill>
                  <a:srgbClr val="000000"/>
                </a:solidFill>
                <a:latin typeface="Arial Narrow"/>
              </a:rPr>
              <a:t>:
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  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Jeg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har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tilstrekkelig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med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tid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til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å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gjøre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mine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arbeidsoppgaver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: 2,9(1,2)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 1: </a:t>
            </a:r>
            <a:r>
              <a:rPr sz="1200" b="0" i="1" u="none" dirty="0" err="1">
                <a:solidFill>
                  <a:srgbClr val="000000"/>
                </a:solidFill>
                <a:latin typeface="Arial Narrow"/>
              </a:rPr>
              <a:t>Svært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1" u="none" dirty="0" err="1">
                <a:solidFill>
                  <a:srgbClr val="000000"/>
                </a:solidFill>
                <a:latin typeface="Arial Narrow"/>
              </a:rPr>
              <a:t>sjelden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 - 5: </a:t>
            </a:r>
            <a:r>
              <a:rPr sz="1200" b="0" i="1" u="none" dirty="0" err="1">
                <a:solidFill>
                  <a:srgbClr val="000000"/>
                </a:solidFill>
                <a:latin typeface="Arial Narrow"/>
              </a:rPr>
              <a:t>Svært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1" u="none" dirty="0" err="1">
                <a:solidFill>
                  <a:srgbClr val="000000"/>
                </a:solidFill>
                <a:latin typeface="Arial Narrow"/>
              </a:rPr>
              <a:t>ofte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
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  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Jeg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jobber under for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sterkt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tidspress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(R)*: 2,9(1,2)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 1: </a:t>
            </a:r>
            <a:r>
              <a:rPr sz="1200" b="0" i="1" u="none" dirty="0" err="1">
                <a:solidFill>
                  <a:srgbClr val="000000"/>
                </a:solidFill>
                <a:latin typeface="Arial Narrow"/>
              </a:rPr>
              <a:t>Svært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1" u="none" dirty="0" err="1">
                <a:solidFill>
                  <a:srgbClr val="000000"/>
                </a:solidFill>
                <a:latin typeface="Arial Narrow"/>
              </a:rPr>
              <a:t>sjelden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 - 5: </a:t>
            </a:r>
            <a:r>
              <a:rPr sz="1200" b="0" i="1" u="none" dirty="0" err="1">
                <a:solidFill>
                  <a:srgbClr val="000000"/>
                </a:solidFill>
                <a:latin typeface="Arial Narrow"/>
              </a:rPr>
              <a:t>Svært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1" u="none" dirty="0" err="1">
                <a:solidFill>
                  <a:srgbClr val="000000"/>
                </a:solidFill>
                <a:latin typeface="Arial Narrow"/>
              </a:rPr>
              <a:t>ofte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
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  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Jeg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har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for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mye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å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gjøre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på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jobb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(R)*: 2,7(1,1)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 1: </a:t>
            </a:r>
            <a:r>
              <a:rPr sz="1200" b="0" i="1" u="none" dirty="0" err="1">
                <a:solidFill>
                  <a:srgbClr val="000000"/>
                </a:solidFill>
                <a:latin typeface="Arial Narrow"/>
              </a:rPr>
              <a:t>Svært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1" u="none" dirty="0" err="1">
                <a:solidFill>
                  <a:srgbClr val="000000"/>
                </a:solidFill>
                <a:latin typeface="Arial Narrow"/>
              </a:rPr>
              <a:t>sjelden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 - 5: </a:t>
            </a:r>
            <a:r>
              <a:rPr sz="1200" b="0" i="1" u="none" dirty="0" err="1">
                <a:solidFill>
                  <a:srgbClr val="000000"/>
                </a:solidFill>
                <a:latin typeface="Arial Narrow"/>
              </a:rPr>
              <a:t>Svært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1" u="none" dirty="0" err="1">
                <a:solidFill>
                  <a:srgbClr val="000000"/>
                </a:solidFill>
                <a:latin typeface="Arial Narrow"/>
              </a:rPr>
              <a:t>ofte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sz="1200" b="1" i="1" u="none">
                <a:solidFill>
                  <a:srgbClr val="000000"/>
                </a:solidFill>
                <a:latin typeface="Arial Narrow"/>
              </a:rPr>
              <a:t>* Dette er </a:t>
            </a:r>
            <a:r>
              <a:rPr sz="1200" b="1" i="1" u="none" dirty="0" err="1">
                <a:solidFill>
                  <a:srgbClr val="000000"/>
                </a:solidFill>
                <a:latin typeface="Arial Narrow"/>
              </a:rPr>
              <a:t>spørsmål</a:t>
            </a:r>
            <a:r>
              <a:rPr sz="1200" b="1" i="1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1" i="1" u="none" dirty="0" err="1">
                <a:solidFill>
                  <a:srgbClr val="000000"/>
                </a:solidFill>
                <a:latin typeface="Arial Narrow"/>
              </a:rPr>
              <a:t>som</a:t>
            </a:r>
            <a:r>
              <a:rPr sz="1200" b="1" i="1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1" i="1" u="none" dirty="0" err="1">
                <a:solidFill>
                  <a:srgbClr val="000000"/>
                </a:solidFill>
                <a:latin typeface="Arial Narrow"/>
              </a:rPr>
              <a:t>opprinnelig</a:t>
            </a:r>
            <a:r>
              <a:rPr sz="1200" b="1" i="1" u="none" dirty="0">
                <a:solidFill>
                  <a:srgbClr val="000000"/>
                </a:solidFill>
                <a:latin typeface="Arial Narrow"/>
              </a:rPr>
              <a:t> var </a:t>
            </a:r>
            <a:r>
              <a:rPr sz="1200" b="1" i="1" u="none" dirty="0" err="1">
                <a:solidFill>
                  <a:srgbClr val="000000"/>
                </a:solidFill>
                <a:latin typeface="Arial Narrow"/>
              </a:rPr>
              <a:t>negativt</a:t>
            </a:r>
            <a:r>
              <a:rPr sz="1200" b="1" i="1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1" i="1" u="none" dirty="0" err="1">
                <a:solidFill>
                  <a:srgbClr val="000000"/>
                </a:solidFill>
                <a:latin typeface="Arial Narrow"/>
              </a:rPr>
              <a:t>formulert</a:t>
            </a:r>
            <a:r>
              <a:rPr sz="1200" b="1" i="1" u="none" dirty="0">
                <a:solidFill>
                  <a:srgbClr val="000000"/>
                </a:solidFill>
                <a:latin typeface="Arial Narrow"/>
              </a:rPr>
              <a:t>, men er her </a:t>
            </a:r>
            <a:r>
              <a:rPr sz="1200" b="1" i="1" u="none" dirty="0" err="1">
                <a:solidFill>
                  <a:srgbClr val="000000"/>
                </a:solidFill>
                <a:latin typeface="Arial Narrow"/>
              </a:rPr>
              <a:t>snudd</a:t>
            </a:r>
            <a:r>
              <a:rPr sz="1200" b="1" i="1" u="none" dirty="0">
                <a:solidFill>
                  <a:srgbClr val="000000"/>
                </a:solidFill>
                <a:latin typeface="Arial Narrow"/>
              </a:rPr>
              <a:t>, </a:t>
            </a:r>
            <a:r>
              <a:rPr sz="1200" b="1" i="1" u="none" dirty="0" err="1">
                <a:solidFill>
                  <a:srgbClr val="000000"/>
                </a:solidFill>
                <a:latin typeface="Arial Narrow"/>
              </a:rPr>
              <a:t>slik</a:t>
            </a:r>
            <a:r>
              <a:rPr sz="1200" b="1" i="1" u="none" dirty="0">
                <a:solidFill>
                  <a:srgbClr val="000000"/>
                </a:solidFill>
                <a:latin typeface="Arial Narrow"/>
              </a:rPr>
              <a:t> at </a:t>
            </a:r>
            <a:r>
              <a:rPr sz="1200" b="1" i="1" u="none" dirty="0" err="1">
                <a:solidFill>
                  <a:srgbClr val="000000"/>
                </a:solidFill>
                <a:latin typeface="Arial Narrow"/>
              </a:rPr>
              <a:t>en</a:t>
            </a:r>
            <a:r>
              <a:rPr sz="1200" b="1" i="1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1" i="1" u="none" dirty="0" err="1">
                <a:solidFill>
                  <a:srgbClr val="000000"/>
                </a:solidFill>
                <a:latin typeface="Arial Narrow"/>
              </a:rPr>
              <a:t>høyere</a:t>
            </a:r>
            <a:r>
              <a:rPr sz="1200" b="1" i="1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1" i="1" u="none" dirty="0" err="1">
                <a:solidFill>
                  <a:srgbClr val="000000"/>
                </a:solidFill>
                <a:latin typeface="Arial Narrow"/>
              </a:rPr>
              <a:t>skåre</a:t>
            </a:r>
            <a:r>
              <a:rPr sz="1200" b="1" i="1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1" i="1" u="none" dirty="0" err="1">
                <a:solidFill>
                  <a:srgbClr val="000000"/>
                </a:solidFill>
                <a:latin typeface="Arial Narrow"/>
              </a:rPr>
              <a:t>representerer</a:t>
            </a:r>
            <a:r>
              <a:rPr sz="1200" b="1" i="1" u="none" dirty="0">
                <a:solidFill>
                  <a:srgbClr val="000000"/>
                </a:solidFill>
                <a:latin typeface="Arial Narrow"/>
              </a:rPr>
              <a:t> et </a:t>
            </a:r>
            <a:r>
              <a:rPr sz="1200" b="1" i="1" u="none" dirty="0" err="1">
                <a:solidFill>
                  <a:srgbClr val="000000"/>
                </a:solidFill>
                <a:latin typeface="Arial Narrow"/>
              </a:rPr>
              <a:t>positivt</a:t>
            </a:r>
            <a:r>
              <a:rPr sz="1200" b="1" i="1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1" i="1" u="none" dirty="0" err="1">
                <a:solidFill>
                  <a:srgbClr val="000000"/>
                </a:solidFill>
                <a:latin typeface="Arial Narrow"/>
              </a:rPr>
              <a:t>resultat</a:t>
            </a:r>
            <a:r>
              <a:rPr sz="1200" b="1" i="1" u="none" dirty="0">
                <a:solidFill>
                  <a:srgbClr val="000000"/>
                </a:solidFill>
                <a:latin typeface="Arial Narrow"/>
              </a:rPr>
              <a:t>
</a:t>
            </a:r>
            <a:r>
              <a:rPr sz="1200" b="1" i="0" u="sng" dirty="0" err="1">
                <a:solidFill>
                  <a:srgbClr val="000000"/>
                </a:solidFill>
                <a:latin typeface="Arial Narrow"/>
              </a:rPr>
              <a:t>Informasjon</a:t>
            </a:r>
            <a:r>
              <a:rPr sz="1200" b="1" i="0" u="sng" dirty="0">
                <a:solidFill>
                  <a:srgbClr val="000000"/>
                </a:solidFill>
                <a:latin typeface="Arial Narrow"/>
              </a:rPr>
              <a:t> om </a:t>
            </a:r>
            <a:r>
              <a:rPr sz="1200" b="1" i="0" u="sng" dirty="0" err="1">
                <a:solidFill>
                  <a:srgbClr val="000000"/>
                </a:solidFill>
                <a:latin typeface="Arial Narrow"/>
              </a:rPr>
              <a:t>variablene</a:t>
            </a:r>
            <a:r>
              <a:rPr sz="1200" b="1" i="0" u="sng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1" i="0" u="sng" dirty="0" err="1">
                <a:solidFill>
                  <a:srgbClr val="000000"/>
                </a:solidFill>
                <a:latin typeface="Arial Narrow"/>
              </a:rPr>
              <a:t>på</a:t>
            </a:r>
            <a:r>
              <a:rPr sz="1200" b="1" i="0" u="sng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1" i="0" u="sng" dirty="0" err="1">
                <a:solidFill>
                  <a:srgbClr val="000000"/>
                </a:solidFill>
                <a:latin typeface="Arial Narrow"/>
              </a:rPr>
              <a:t>denne</a:t>
            </a:r>
            <a:r>
              <a:rPr sz="1200" b="1" i="0" u="sng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1" i="0" u="sng" dirty="0" err="1">
                <a:solidFill>
                  <a:srgbClr val="000000"/>
                </a:solidFill>
                <a:latin typeface="Arial Narrow"/>
              </a:rPr>
              <a:t>figuren</a:t>
            </a:r>
            <a:r>
              <a:rPr sz="1200" b="1" i="0" u="sng" dirty="0">
                <a:solidFill>
                  <a:srgbClr val="000000"/>
                </a:solidFill>
                <a:latin typeface="Arial Narrow"/>
              </a:rPr>
              <a:t>:
</a:t>
            </a:r>
            <a:r>
              <a:rPr sz="1200" b="1" i="0" u="none" dirty="0" err="1">
                <a:solidFill>
                  <a:srgbClr val="000000"/>
                </a:solidFill>
                <a:latin typeface="Arial Narrow"/>
              </a:rPr>
              <a:t>Mening</a:t>
            </a:r>
            <a:r>
              <a:rPr sz="1200" b="1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1" i="0" u="none" dirty="0" err="1">
                <a:solidFill>
                  <a:srgbClr val="000000"/>
                </a:solidFill>
                <a:latin typeface="Arial Narrow"/>
              </a:rPr>
              <a:t>og</a:t>
            </a:r>
            <a:r>
              <a:rPr sz="1200" b="1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1" i="0" u="none" dirty="0" err="1">
                <a:solidFill>
                  <a:srgbClr val="000000"/>
                </a:solidFill>
                <a:latin typeface="Arial Narrow"/>
              </a:rPr>
              <a:t>motivasjon</a:t>
            </a:r>
            <a:r>
              <a:rPr sz="1200" b="1" i="0" u="none" dirty="0">
                <a:solidFill>
                  <a:srgbClr val="000000"/>
                </a:solidFill>
                <a:latin typeface="Arial Narrow"/>
              </a:rPr>
              <a:t> i </a:t>
            </a:r>
            <a:r>
              <a:rPr sz="1200" b="1" i="0" u="none" dirty="0" err="1">
                <a:solidFill>
                  <a:srgbClr val="000000"/>
                </a:solidFill>
                <a:latin typeface="Arial Narrow"/>
              </a:rPr>
              <a:t>arbeidet</a:t>
            </a:r>
            <a:r>
              <a:rPr sz="1200" b="1" i="0" u="none" dirty="0">
                <a:solidFill>
                  <a:srgbClr val="000000"/>
                </a:solidFill>
                <a:latin typeface="Arial Narrow"/>
              </a:rPr>
              <a:t>: 4,2(0,8), er </a:t>
            </a:r>
            <a:r>
              <a:rPr sz="1200" b="1" i="0" u="none" dirty="0" err="1">
                <a:solidFill>
                  <a:srgbClr val="000000"/>
                </a:solidFill>
                <a:latin typeface="Arial Narrow"/>
              </a:rPr>
              <a:t>en</a:t>
            </a:r>
            <a:r>
              <a:rPr sz="1200" b="1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1" i="0" u="none" dirty="0" err="1">
                <a:solidFill>
                  <a:srgbClr val="000000"/>
                </a:solidFill>
                <a:latin typeface="Arial Narrow"/>
              </a:rPr>
              <a:t>skalavariabel</a:t>
            </a:r>
            <a:r>
              <a:rPr sz="1200" b="1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1" i="0" u="none" dirty="0" err="1">
                <a:solidFill>
                  <a:srgbClr val="000000"/>
                </a:solidFill>
                <a:latin typeface="Arial Narrow"/>
              </a:rPr>
              <a:t>basert</a:t>
            </a:r>
            <a:r>
              <a:rPr sz="1200" b="1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1" i="0" u="none" dirty="0" err="1">
                <a:solidFill>
                  <a:srgbClr val="000000"/>
                </a:solidFill>
                <a:latin typeface="Arial Narrow"/>
              </a:rPr>
              <a:t>på</a:t>
            </a:r>
            <a:r>
              <a:rPr sz="1200" b="1" i="0" u="none" dirty="0">
                <a:solidFill>
                  <a:srgbClr val="000000"/>
                </a:solidFill>
                <a:latin typeface="Arial Narrow"/>
              </a:rPr>
              <a:t>:
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  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Jeg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opplever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at mine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arbeidsoppgaver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er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meningsfylte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: 4,2(0,9)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 1: I </a:t>
            </a:r>
            <a:r>
              <a:rPr sz="1200" b="0" i="1" u="none" dirty="0" err="1">
                <a:solidFill>
                  <a:srgbClr val="000000"/>
                </a:solidFill>
                <a:latin typeface="Arial Narrow"/>
              </a:rPr>
              <a:t>svært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1" u="none" dirty="0" err="1">
                <a:solidFill>
                  <a:srgbClr val="000000"/>
                </a:solidFill>
                <a:latin typeface="Arial Narrow"/>
              </a:rPr>
              <a:t>liten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 grad - 5: I </a:t>
            </a:r>
            <a:r>
              <a:rPr sz="1200" b="0" i="1" u="none" dirty="0" err="1">
                <a:solidFill>
                  <a:srgbClr val="000000"/>
                </a:solidFill>
                <a:latin typeface="Arial Narrow"/>
              </a:rPr>
              <a:t>svært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1" u="none" dirty="0" err="1">
                <a:solidFill>
                  <a:srgbClr val="000000"/>
                </a:solidFill>
                <a:latin typeface="Arial Narrow"/>
              </a:rPr>
              <a:t>stor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 grad
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  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Jeg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føler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at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arbeidet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jeg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gjør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er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viktig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: 4,2(0,9)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 1: I </a:t>
            </a:r>
            <a:r>
              <a:rPr sz="1200" b="0" i="1" u="none" dirty="0" err="1">
                <a:solidFill>
                  <a:srgbClr val="000000"/>
                </a:solidFill>
                <a:latin typeface="Arial Narrow"/>
              </a:rPr>
              <a:t>svært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1" u="none" dirty="0" err="1">
                <a:solidFill>
                  <a:srgbClr val="000000"/>
                </a:solidFill>
                <a:latin typeface="Arial Narrow"/>
              </a:rPr>
              <a:t>liten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 grad - 5: I </a:t>
            </a:r>
            <a:r>
              <a:rPr sz="1200" b="0" i="1" u="none" dirty="0" err="1">
                <a:solidFill>
                  <a:srgbClr val="000000"/>
                </a:solidFill>
                <a:latin typeface="Arial Narrow"/>
              </a:rPr>
              <a:t>svært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1" u="none" dirty="0" err="1">
                <a:solidFill>
                  <a:srgbClr val="000000"/>
                </a:solidFill>
                <a:latin typeface="Arial Narrow"/>
              </a:rPr>
              <a:t>stor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 grad
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  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Jeg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føler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meg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motivert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og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engasjert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i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arbeidet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mitt: 4,2(0,9)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 1: I </a:t>
            </a:r>
            <a:r>
              <a:rPr sz="1200" b="0" i="1" u="none" dirty="0" err="1">
                <a:solidFill>
                  <a:srgbClr val="000000"/>
                </a:solidFill>
                <a:latin typeface="Arial Narrow"/>
              </a:rPr>
              <a:t>svært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1" u="none" dirty="0" err="1">
                <a:solidFill>
                  <a:srgbClr val="000000"/>
                </a:solidFill>
                <a:latin typeface="Arial Narrow"/>
              </a:rPr>
              <a:t>liten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 grad - 5: I </a:t>
            </a:r>
            <a:r>
              <a:rPr sz="1200" b="0" i="1" u="none" dirty="0" err="1">
                <a:solidFill>
                  <a:srgbClr val="000000"/>
                </a:solidFill>
                <a:latin typeface="Arial Narrow"/>
              </a:rPr>
              <a:t>svært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1" u="none" dirty="0" err="1">
                <a:solidFill>
                  <a:srgbClr val="000000"/>
                </a:solidFill>
                <a:latin typeface="Arial Narrow"/>
              </a:rPr>
              <a:t>stor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 grad
</a:t>
            </a:r>
            <a:r>
              <a:rPr sz="1200" b="1" i="0" u="none" dirty="0" err="1">
                <a:solidFill>
                  <a:srgbClr val="000000"/>
                </a:solidFill>
                <a:latin typeface="Arial Narrow"/>
              </a:rPr>
              <a:t>Tilknytning</a:t>
            </a:r>
            <a:r>
              <a:rPr sz="1200" b="1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1" i="0" u="none" dirty="0" err="1">
                <a:solidFill>
                  <a:srgbClr val="000000"/>
                </a:solidFill>
                <a:latin typeface="Arial Narrow"/>
              </a:rPr>
              <a:t>til</a:t>
            </a:r>
            <a:r>
              <a:rPr sz="1200" b="1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1" i="0" u="none" dirty="0" err="1">
                <a:solidFill>
                  <a:srgbClr val="000000"/>
                </a:solidFill>
                <a:latin typeface="Arial Narrow"/>
              </a:rPr>
              <a:t>arbeidsplassen</a:t>
            </a:r>
            <a:r>
              <a:rPr sz="1200" b="1" i="0" u="none" dirty="0">
                <a:solidFill>
                  <a:srgbClr val="000000"/>
                </a:solidFill>
                <a:latin typeface="Arial Narrow"/>
              </a:rPr>
              <a:t>: 4,0(0,9), er </a:t>
            </a:r>
            <a:r>
              <a:rPr sz="1200" b="1" i="0" u="none" dirty="0" err="1">
                <a:solidFill>
                  <a:srgbClr val="000000"/>
                </a:solidFill>
                <a:latin typeface="Arial Narrow"/>
              </a:rPr>
              <a:t>en</a:t>
            </a:r>
            <a:r>
              <a:rPr sz="1200" b="1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1" i="0" u="none" dirty="0" err="1">
                <a:solidFill>
                  <a:srgbClr val="000000"/>
                </a:solidFill>
                <a:latin typeface="Arial Narrow"/>
              </a:rPr>
              <a:t>skalavariabel</a:t>
            </a:r>
            <a:r>
              <a:rPr sz="1200" b="1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1" i="0" u="none" dirty="0" err="1">
                <a:solidFill>
                  <a:srgbClr val="000000"/>
                </a:solidFill>
                <a:latin typeface="Arial Narrow"/>
              </a:rPr>
              <a:t>basert</a:t>
            </a:r>
            <a:r>
              <a:rPr sz="1200" b="1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1" i="0" u="none" dirty="0" err="1">
                <a:solidFill>
                  <a:srgbClr val="000000"/>
                </a:solidFill>
                <a:latin typeface="Arial Narrow"/>
              </a:rPr>
              <a:t>på</a:t>
            </a:r>
            <a:r>
              <a:rPr sz="1200" b="1" i="0" u="none" dirty="0">
                <a:solidFill>
                  <a:srgbClr val="000000"/>
                </a:solidFill>
                <a:latin typeface="Arial Narrow"/>
              </a:rPr>
              <a:t>:
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  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Jeg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forteller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med glede om min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arbeidsplass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: 4,0(1,0)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 1: I </a:t>
            </a:r>
            <a:r>
              <a:rPr sz="1200" b="0" i="1" u="none" dirty="0" err="1">
                <a:solidFill>
                  <a:srgbClr val="000000"/>
                </a:solidFill>
                <a:latin typeface="Arial Narrow"/>
              </a:rPr>
              <a:t>svært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1" u="none" dirty="0" err="1">
                <a:solidFill>
                  <a:srgbClr val="000000"/>
                </a:solidFill>
                <a:latin typeface="Arial Narrow"/>
              </a:rPr>
              <a:t>liten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 grad - 5: I </a:t>
            </a:r>
            <a:r>
              <a:rPr sz="1200" b="0" i="1" u="none" dirty="0" err="1">
                <a:solidFill>
                  <a:srgbClr val="000000"/>
                </a:solidFill>
                <a:latin typeface="Arial Narrow"/>
              </a:rPr>
              <a:t>svært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1" u="none" dirty="0" err="1">
                <a:solidFill>
                  <a:srgbClr val="000000"/>
                </a:solidFill>
                <a:latin typeface="Arial Narrow"/>
              </a:rPr>
              <a:t>stor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 grad
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  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Jeg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vil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kunne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anbefale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en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god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venn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å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søke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stilling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på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min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arbeidsplass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: 4,0(1,1)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 1: I </a:t>
            </a:r>
            <a:r>
              <a:rPr sz="1200" b="0" i="1" u="none" dirty="0" err="1">
                <a:solidFill>
                  <a:srgbClr val="000000"/>
                </a:solidFill>
                <a:latin typeface="Arial Narrow"/>
              </a:rPr>
              <a:t>svært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1" u="none" dirty="0" err="1">
                <a:solidFill>
                  <a:srgbClr val="000000"/>
                </a:solidFill>
                <a:latin typeface="Arial Narrow"/>
              </a:rPr>
              <a:t>liten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 grad - 5: I </a:t>
            </a:r>
            <a:r>
              <a:rPr sz="1200" b="0" i="1" u="none" dirty="0" err="1">
                <a:solidFill>
                  <a:srgbClr val="000000"/>
                </a:solidFill>
                <a:latin typeface="Arial Narrow"/>
              </a:rPr>
              <a:t>svært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1" u="none" dirty="0" err="1">
                <a:solidFill>
                  <a:srgbClr val="000000"/>
                </a:solidFill>
                <a:latin typeface="Arial Narrow"/>
              </a:rPr>
              <a:t>stor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 grad
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  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Arbeidsplassen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min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betyr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mye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for meg: 4,2(1,0)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 1: I </a:t>
            </a:r>
            <a:r>
              <a:rPr sz="1200" b="0" i="1" u="none" dirty="0" err="1">
                <a:solidFill>
                  <a:srgbClr val="000000"/>
                </a:solidFill>
                <a:latin typeface="Arial Narrow"/>
              </a:rPr>
              <a:t>svært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1" u="none" dirty="0" err="1">
                <a:solidFill>
                  <a:srgbClr val="000000"/>
                </a:solidFill>
                <a:latin typeface="Arial Narrow"/>
              </a:rPr>
              <a:t>liten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 grad - 5: I </a:t>
            </a:r>
            <a:r>
              <a:rPr sz="1200" b="0" i="1" u="none" dirty="0" err="1">
                <a:solidFill>
                  <a:srgbClr val="000000"/>
                </a:solidFill>
                <a:latin typeface="Arial Narrow"/>
              </a:rPr>
              <a:t>svært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1" u="none" dirty="0" err="1">
                <a:solidFill>
                  <a:srgbClr val="000000"/>
                </a:solidFill>
                <a:latin typeface="Arial Narrow"/>
              </a:rPr>
              <a:t>stor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 grad
</a:t>
            </a:r>
            <a:r>
              <a:rPr sz="1200" b="1" i="0" u="none" dirty="0">
                <a:solidFill>
                  <a:srgbClr val="000000"/>
                </a:solidFill>
                <a:latin typeface="Arial Narrow"/>
              </a:rPr>
              <a:t>Arbeid- </a:t>
            </a:r>
            <a:r>
              <a:rPr sz="1200" b="1" i="0" u="none" dirty="0" err="1">
                <a:solidFill>
                  <a:srgbClr val="000000"/>
                </a:solidFill>
                <a:latin typeface="Arial Narrow"/>
              </a:rPr>
              <a:t>hjemkonflikt</a:t>
            </a:r>
            <a:r>
              <a:rPr sz="1200" b="1" i="0" u="none" dirty="0">
                <a:solidFill>
                  <a:srgbClr val="000000"/>
                </a:solidFill>
                <a:latin typeface="Arial Narrow"/>
              </a:rPr>
              <a:t> (R)*: 3,4(1,1), er </a:t>
            </a:r>
            <a:r>
              <a:rPr sz="1200" b="1" i="0" u="none" dirty="0" err="1">
                <a:solidFill>
                  <a:srgbClr val="000000"/>
                </a:solidFill>
                <a:latin typeface="Arial Narrow"/>
              </a:rPr>
              <a:t>en</a:t>
            </a:r>
            <a:r>
              <a:rPr sz="1200" b="1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1" i="0" u="none" dirty="0" err="1">
                <a:solidFill>
                  <a:srgbClr val="000000"/>
                </a:solidFill>
                <a:latin typeface="Arial Narrow"/>
              </a:rPr>
              <a:t>skalavariabel</a:t>
            </a:r>
            <a:r>
              <a:rPr sz="1200" b="1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1" i="0" u="none" dirty="0" err="1">
                <a:solidFill>
                  <a:srgbClr val="000000"/>
                </a:solidFill>
                <a:latin typeface="Arial Narrow"/>
              </a:rPr>
              <a:t>basert</a:t>
            </a:r>
            <a:r>
              <a:rPr sz="1200" b="1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1" i="0" u="none" dirty="0" err="1">
                <a:solidFill>
                  <a:srgbClr val="000000"/>
                </a:solidFill>
                <a:latin typeface="Arial Narrow"/>
              </a:rPr>
              <a:t>på</a:t>
            </a:r>
            <a:r>
              <a:rPr sz="1200" b="1" i="0" u="none" dirty="0">
                <a:solidFill>
                  <a:srgbClr val="000000"/>
                </a:solidFill>
                <a:latin typeface="Arial Narrow"/>
              </a:rPr>
              <a:t>:
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   Stress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på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jobben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gjør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meg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irritabel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hjemme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(R)*: 3,5(1,2)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 1: </a:t>
            </a:r>
            <a:r>
              <a:rPr sz="1200" b="0" i="1" u="none" dirty="0" err="1">
                <a:solidFill>
                  <a:srgbClr val="000000"/>
                </a:solidFill>
                <a:latin typeface="Arial Narrow"/>
              </a:rPr>
              <a:t>Svært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1" u="none" dirty="0" err="1">
                <a:solidFill>
                  <a:srgbClr val="000000"/>
                </a:solidFill>
                <a:latin typeface="Arial Narrow"/>
              </a:rPr>
              <a:t>sjelden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 - 5: </a:t>
            </a:r>
            <a:r>
              <a:rPr sz="1200" b="0" i="1" u="none" dirty="0" err="1">
                <a:solidFill>
                  <a:srgbClr val="000000"/>
                </a:solidFill>
                <a:latin typeface="Arial Narrow"/>
              </a:rPr>
              <a:t>Svært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1" u="none" dirty="0" err="1">
                <a:solidFill>
                  <a:srgbClr val="000000"/>
                </a:solidFill>
                <a:latin typeface="Arial Narrow"/>
              </a:rPr>
              <a:t>ofte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
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  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Jobben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min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gjør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meg for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sliten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til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å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gjøre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ting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som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trenger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min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oppmerksomhet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hjemme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(R)*: 3,4(1,2)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 1: </a:t>
            </a:r>
            <a:r>
              <a:rPr sz="1200" b="0" i="1" u="none" dirty="0" err="1">
                <a:solidFill>
                  <a:srgbClr val="000000"/>
                </a:solidFill>
                <a:latin typeface="Arial Narrow"/>
              </a:rPr>
              <a:t>Svært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1" u="none" dirty="0" err="1">
                <a:solidFill>
                  <a:srgbClr val="000000"/>
                </a:solidFill>
                <a:latin typeface="Arial Narrow"/>
              </a:rPr>
              <a:t>sjelden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 - 5: </a:t>
            </a:r>
            <a:r>
              <a:rPr sz="1200" b="0" i="1" u="none" dirty="0" err="1">
                <a:solidFill>
                  <a:srgbClr val="000000"/>
                </a:solidFill>
                <a:latin typeface="Arial Narrow"/>
              </a:rPr>
              <a:t>Svært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1" u="none" dirty="0" err="1">
                <a:solidFill>
                  <a:srgbClr val="000000"/>
                </a:solidFill>
                <a:latin typeface="Arial Narrow"/>
              </a:rPr>
              <a:t>ofte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
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  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Bekymringer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eller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problemer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på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jobben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distraherer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meg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hjemme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(R)*: 3,3(1,3)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 1: </a:t>
            </a:r>
            <a:r>
              <a:rPr sz="1200" b="0" i="1" u="none" dirty="0" err="1">
                <a:solidFill>
                  <a:srgbClr val="000000"/>
                </a:solidFill>
                <a:latin typeface="Arial Narrow"/>
              </a:rPr>
              <a:t>Svært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1" u="none" dirty="0" err="1">
                <a:solidFill>
                  <a:srgbClr val="000000"/>
                </a:solidFill>
                <a:latin typeface="Arial Narrow"/>
              </a:rPr>
              <a:t>sjelden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 - 5: </a:t>
            </a:r>
            <a:r>
              <a:rPr sz="1200" b="0" i="1" u="none" dirty="0" err="1">
                <a:solidFill>
                  <a:srgbClr val="000000"/>
                </a:solidFill>
                <a:latin typeface="Arial Narrow"/>
              </a:rPr>
              <a:t>Svært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1" u="none" dirty="0" err="1">
                <a:solidFill>
                  <a:srgbClr val="000000"/>
                </a:solidFill>
                <a:latin typeface="Arial Narrow"/>
              </a:rPr>
              <a:t>ofte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
</a:t>
            </a:r>
            <a:r>
              <a:rPr sz="1200" b="1" i="0" u="none" dirty="0" err="1">
                <a:solidFill>
                  <a:srgbClr val="000000"/>
                </a:solidFill>
                <a:latin typeface="Arial Narrow"/>
              </a:rPr>
              <a:t>Stagnasjon</a:t>
            </a:r>
            <a:r>
              <a:rPr sz="1200" b="1" i="0" u="none" dirty="0">
                <a:solidFill>
                  <a:srgbClr val="000000"/>
                </a:solidFill>
                <a:latin typeface="Arial Narrow"/>
              </a:rPr>
              <a:t> i </a:t>
            </a:r>
            <a:r>
              <a:rPr sz="1200" b="1" i="0" u="none" dirty="0" err="1">
                <a:solidFill>
                  <a:srgbClr val="000000"/>
                </a:solidFill>
                <a:latin typeface="Arial Narrow"/>
              </a:rPr>
              <a:t>jobben</a:t>
            </a:r>
            <a:r>
              <a:rPr sz="1200" b="1" i="0" u="none" dirty="0">
                <a:solidFill>
                  <a:srgbClr val="000000"/>
                </a:solidFill>
                <a:latin typeface="Arial Narrow"/>
              </a:rPr>
              <a:t> (R)*: 3,5(1,1), er </a:t>
            </a:r>
            <a:r>
              <a:rPr sz="1200" b="1" i="0" u="none" dirty="0" err="1">
                <a:solidFill>
                  <a:srgbClr val="000000"/>
                </a:solidFill>
                <a:latin typeface="Arial Narrow"/>
              </a:rPr>
              <a:t>en</a:t>
            </a:r>
            <a:r>
              <a:rPr sz="1200" b="1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1" i="0" u="none" dirty="0" err="1">
                <a:solidFill>
                  <a:srgbClr val="000000"/>
                </a:solidFill>
                <a:latin typeface="Arial Narrow"/>
              </a:rPr>
              <a:t>skalavariabel</a:t>
            </a:r>
            <a:r>
              <a:rPr sz="1200" b="1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1" i="0" u="none" dirty="0" err="1">
                <a:solidFill>
                  <a:srgbClr val="000000"/>
                </a:solidFill>
                <a:latin typeface="Arial Narrow"/>
              </a:rPr>
              <a:t>basert</a:t>
            </a:r>
            <a:r>
              <a:rPr sz="1200" b="1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1" i="0" u="none" dirty="0" err="1">
                <a:solidFill>
                  <a:srgbClr val="000000"/>
                </a:solidFill>
                <a:latin typeface="Arial Narrow"/>
              </a:rPr>
              <a:t>på</a:t>
            </a:r>
            <a:r>
              <a:rPr sz="1200" b="1" i="0" u="none" dirty="0">
                <a:solidFill>
                  <a:srgbClr val="000000"/>
                </a:solidFill>
                <a:latin typeface="Arial Narrow"/>
              </a:rPr>
              <a:t>:
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   Mine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framtidsutsikter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i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denne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organisasjonen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er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gode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: 3,3(1,3)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 1: </a:t>
            </a:r>
            <a:r>
              <a:rPr sz="1200" b="0" i="1" u="none" dirty="0" err="1">
                <a:solidFill>
                  <a:srgbClr val="000000"/>
                </a:solidFill>
                <a:latin typeface="Arial Narrow"/>
              </a:rPr>
              <a:t>Svært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1" u="none" dirty="0" err="1">
                <a:solidFill>
                  <a:srgbClr val="000000"/>
                </a:solidFill>
                <a:latin typeface="Arial Narrow"/>
              </a:rPr>
              <a:t>uenig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 - 5: </a:t>
            </a:r>
            <a:r>
              <a:rPr sz="1200" b="0" i="1" u="none" dirty="0" err="1">
                <a:solidFill>
                  <a:srgbClr val="000000"/>
                </a:solidFill>
                <a:latin typeface="Arial Narrow"/>
              </a:rPr>
              <a:t>Svært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1" u="none" dirty="0" err="1">
                <a:solidFill>
                  <a:srgbClr val="000000"/>
                </a:solidFill>
                <a:latin typeface="Arial Narrow"/>
              </a:rPr>
              <a:t>enig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
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  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Jeg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er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urolig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for min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karriereutvikling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i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denne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organisasjonen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(R)*: 3,4(1,4)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 1: </a:t>
            </a:r>
            <a:r>
              <a:rPr sz="1200" b="0" i="1" u="none" dirty="0" err="1">
                <a:solidFill>
                  <a:srgbClr val="000000"/>
                </a:solidFill>
                <a:latin typeface="Arial Narrow"/>
              </a:rPr>
              <a:t>Svært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1" u="none" dirty="0" err="1">
                <a:solidFill>
                  <a:srgbClr val="000000"/>
                </a:solidFill>
                <a:latin typeface="Arial Narrow"/>
              </a:rPr>
              <a:t>uenig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 - 5: </a:t>
            </a:r>
            <a:r>
              <a:rPr sz="1200" b="0" i="1" u="none" dirty="0" err="1">
                <a:solidFill>
                  <a:srgbClr val="000000"/>
                </a:solidFill>
                <a:latin typeface="Arial Narrow"/>
              </a:rPr>
              <a:t>Svært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1" u="none" dirty="0" err="1">
                <a:solidFill>
                  <a:srgbClr val="000000"/>
                </a:solidFill>
                <a:latin typeface="Arial Narrow"/>
              </a:rPr>
              <a:t>enig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
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  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Jeg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er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urolig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for at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jeg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skal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få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mindre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stimulerende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arbeidsoppgaver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i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framtiden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(R)*: 3,8(1,2)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 1: </a:t>
            </a:r>
            <a:r>
              <a:rPr sz="1200" b="0" i="1" u="none" dirty="0" err="1">
                <a:solidFill>
                  <a:srgbClr val="000000"/>
                </a:solidFill>
                <a:latin typeface="Arial Narrow"/>
              </a:rPr>
              <a:t>Svært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1" u="none" dirty="0" err="1">
                <a:solidFill>
                  <a:srgbClr val="000000"/>
                </a:solidFill>
                <a:latin typeface="Arial Narrow"/>
              </a:rPr>
              <a:t>uenig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 - 5: </a:t>
            </a:r>
            <a:r>
              <a:rPr sz="1200" b="0" i="1" u="none" dirty="0" err="1">
                <a:solidFill>
                  <a:srgbClr val="000000"/>
                </a:solidFill>
                <a:latin typeface="Arial Narrow"/>
              </a:rPr>
              <a:t>Svært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1" u="none" dirty="0" err="1">
                <a:solidFill>
                  <a:srgbClr val="000000"/>
                </a:solidFill>
                <a:latin typeface="Arial Narrow"/>
              </a:rPr>
              <a:t>enig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
</a:t>
            </a:r>
            <a:r>
              <a:rPr sz="1200" b="1" i="0" u="none" dirty="0" err="1">
                <a:solidFill>
                  <a:srgbClr val="000000"/>
                </a:solidFill>
                <a:latin typeface="Arial Narrow"/>
              </a:rPr>
              <a:t>Usikkerhet</a:t>
            </a:r>
            <a:r>
              <a:rPr sz="1200" b="1" i="0" u="none" dirty="0">
                <a:solidFill>
                  <a:srgbClr val="000000"/>
                </a:solidFill>
                <a:latin typeface="Arial Narrow"/>
              </a:rPr>
              <a:t> i </a:t>
            </a:r>
            <a:r>
              <a:rPr sz="1200" b="1" i="0" u="none" dirty="0" err="1">
                <a:solidFill>
                  <a:srgbClr val="000000"/>
                </a:solidFill>
                <a:latin typeface="Arial Narrow"/>
              </a:rPr>
              <a:t>ansettelsesforholdet</a:t>
            </a:r>
            <a:r>
              <a:rPr sz="1200" b="1" i="0" u="none" dirty="0">
                <a:solidFill>
                  <a:srgbClr val="000000"/>
                </a:solidFill>
                <a:latin typeface="Arial Narrow"/>
              </a:rPr>
              <a:t> (R)*: 3,9(1,3), er </a:t>
            </a:r>
            <a:r>
              <a:rPr sz="1200" b="1" i="0" u="none" dirty="0" err="1">
                <a:solidFill>
                  <a:srgbClr val="000000"/>
                </a:solidFill>
                <a:latin typeface="Arial Narrow"/>
              </a:rPr>
              <a:t>en</a:t>
            </a:r>
            <a:r>
              <a:rPr sz="1200" b="1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1" i="0" u="none" dirty="0" err="1">
                <a:solidFill>
                  <a:srgbClr val="000000"/>
                </a:solidFill>
                <a:latin typeface="Arial Narrow"/>
              </a:rPr>
              <a:t>skalavariabel</a:t>
            </a:r>
            <a:r>
              <a:rPr sz="1200" b="1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1" i="0" u="none" dirty="0" err="1">
                <a:solidFill>
                  <a:srgbClr val="000000"/>
                </a:solidFill>
                <a:latin typeface="Arial Narrow"/>
              </a:rPr>
              <a:t>basert</a:t>
            </a:r>
            <a:r>
              <a:rPr sz="1200" b="1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1" i="0" u="none" dirty="0" err="1">
                <a:solidFill>
                  <a:srgbClr val="000000"/>
                </a:solidFill>
                <a:latin typeface="Arial Narrow"/>
              </a:rPr>
              <a:t>på</a:t>
            </a:r>
            <a:r>
              <a:rPr sz="1200" b="1" i="0" u="none" dirty="0">
                <a:solidFill>
                  <a:srgbClr val="000000"/>
                </a:solidFill>
                <a:latin typeface="Arial Narrow"/>
              </a:rPr>
              <a:t>:
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  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Jeg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er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urolig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for at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jeg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ikke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får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beholde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jobben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(R)*: 4,0(1,4)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 1: </a:t>
            </a:r>
            <a:r>
              <a:rPr sz="1200" b="0" i="1" u="none" dirty="0" err="1">
                <a:solidFill>
                  <a:srgbClr val="000000"/>
                </a:solidFill>
                <a:latin typeface="Arial Narrow"/>
              </a:rPr>
              <a:t>Svært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1" u="none" dirty="0" err="1">
                <a:solidFill>
                  <a:srgbClr val="000000"/>
                </a:solidFill>
                <a:latin typeface="Arial Narrow"/>
              </a:rPr>
              <a:t>uenig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 - 5: </a:t>
            </a:r>
            <a:r>
              <a:rPr sz="1200" b="0" i="1" u="none" dirty="0" err="1">
                <a:solidFill>
                  <a:srgbClr val="000000"/>
                </a:solidFill>
                <a:latin typeface="Arial Narrow"/>
              </a:rPr>
              <a:t>Svært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1" u="none" dirty="0" err="1">
                <a:solidFill>
                  <a:srgbClr val="000000"/>
                </a:solidFill>
                <a:latin typeface="Arial Narrow"/>
              </a:rPr>
              <a:t>enig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
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  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Jeg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opplever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ansettelsesforholdet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mitt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som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trygt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og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sikkert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: 3,7(1,5)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 1: </a:t>
            </a:r>
            <a:r>
              <a:rPr sz="1200" b="0" i="1" u="none" dirty="0" err="1">
                <a:solidFill>
                  <a:srgbClr val="000000"/>
                </a:solidFill>
                <a:latin typeface="Arial Narrow"/>
              </a:rPr>
              <a:t>Svært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1" u="none" dirty="0" err="1">
                <a:solidFill>
                  <a:srgbClr val="000000"/>
                </a:solidFill>
                <a:latin typeface="Arial Narrow"/>
              </a:rPr>
              <a:t>uenig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 - 5: </a:t>
            </a:r>
            <a:r>
              <a:rPr sz="1200" b="0" i="1" u="none" dirty="0" err="1">
                <a:solidFill>
                  <a:srgbClr val="000000"/>
                </a:solidFill>
                <a:latin typeface="Arial Narrow"/>
              </a:rPr>
              <a:t>Svært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1" u="none" dirty="0" err="1">
                <a:solidFill>
                  <a:srgbClr val="000000"/>
                </a:solidFill>
                <a:latin typeface="Arial Narrow"/>
              </a:rPr>
              <a:t>enig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
</a:t>
            </a:r>
            <a:r>
              <a:rPr sz="1200" b="1" i="0" u="none" dirty="0" err="1">
                <a:solidFill>
                  <a:srgbClr val="000000"/>
                </a:solidFill>
                <a:latin typeface="Arial Narrow"/>
              </a:rPr>
              <a:t>Turnoverintensjon</a:t>
            </a:r>
            <a:r>
              <a:rPr sz="1200" b="1" i="0" u="none" dirty="0">
                <a:solidFill>
                  <a:srgbClr val="000000"/>
                </a:solidFill>
                <a:latin typeface="Arial Narrow"/>
              </a:rPr>
              <a:t> (R)*: 4,0(1,1), er </a:t>
            </a:r>
            <a:r>
              <a:rPr sz="1200" b="1" i="0" u="none" dirty="0" err="1">
                <a:solidFill>
                  <a:srgbClr val="000000"/>
                </a:solidFill>
                <a:latin typeface="Arial Narrow"/>
              </a:rPr>
              <a:t>en</a:t>
            </a:r>
            <a:r>
              <a:rPr sz="1200" b="1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1" i="0" u="none" dirty="0" err="1">
                <a:solidFill>
                  <a:srgbClr val="000000"/>
                </a:solidFill>
                <a:latin typeface="Arial Narrow"/>
              </a:rPr>
              <a:t>skalavariabel</a:t>
            </a:r>
            <a:r>
              <a:rPr sz="1200" b="1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1" i="0" u="none" dirty="0" err="1">
                <a:solidFill>
                  <a:srgbClr val="000000"/>
                </a:solidFill>
                <a:latin typeface="Arial Narrow"/>
              </a:rPr>
              <a:t>basert</a:t>
            </a:r>
            <a:r>
              <a:rPr sz="1200" b="1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1" i="0" u="none" dirty="0" err="1">
                <a:solidFill>
                  <a:srgbClr val="000000"/>
                </a:solidFill>
                <a:latin typeface="Arial Narrow"/>
              </a:rPr>
              <a:t>på</a:t>
            </a:r>
            <a:r>
              <a:rPr sz="1200" b="1" i="0" u="none" dirty="0">
                <a:solidFill>
                  <a:srgbClr val="000000"/>
                </a:solidFill>
                <a:latin typeface="Arial Narrow"/>
              </a:rPr>
              <a:t>:
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  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Jeg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tenker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ofte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på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å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slutte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i min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nåværende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jobb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(R)*: 4,0(1,2)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 1: </a:t>
            </a:r>
            <a:r>
              <a:rPr sz="1200" b="0" i="1" u="none" dirty="0" err="1">
                <a:solidFill>
                  <a:srgbClr val="000000"/>
                </a:solidFill>
                <a:latin typeface="Arial Narrow"/>
              </a:rPr>
              <a:t>Svært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1" u="none" dirty="0" err="1">
                <a:solidFill>
                  <a:srgbClr val="000000"/>
                </a:solidFill>
                <a:latin typeface="Arial Narrow"/>
              </a:rPr>
              <a:t>uenig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 - 5: </a:t>
            </a:r>
            <a:r>
              <a:rPr sz="1200" b="0" i="1" u="none" dirty="0" err="1">
                <a:solidFill>
                  <a:srgbClr val="000000"/>
                </a:solidFill>
                <a:latin typeface="Arial Narrow"/>
              </a:rPr>
              <a:t>Svært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1" u="none" dirty="0" err="1">
                <a:solidFill>
                  <a:srgbClr val="000000"/>
                </a:solidFill>
                <a:latin typeface="Arial Narrow"/>
              </a:rPr>
              <a:t>enig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
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  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Jeg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kan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komme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til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å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slutte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i min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nåværende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jobb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i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løpet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av de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neste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12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månedene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(R)*: 4,1(1,3)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 1: </a:t>
            </a:r>
            <a:r>
              <a:rPr sz="1200" b="0" i="1" u="none" dirty="0" err="1">
                <a:solidFill>
                  <a:srgbClr val="000000"/>
                </a:solidFill>
                <a:latin typeface="Arial Narrow"/>
              </a:rPr>
              <a:t>Svært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1" u="none" dirty="0" err="1">
                <a:solidFill>
                  <a:srgbClr val="000000"/>
                </a:solidFill>
                <a:latin typeface="Arial Narrow"/>
              </a:rPr>
              <a:t>uenig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 - 5: </a:t>
            </a:r>
            <a:r>
              <a:rPr sz="1200" b="0" i="1" u="none" dirty="0" err="1">
                <a:solidFill>
                  <a:srgbClr val="000000"/>
                </a:solidFill>
                <a:latin typeface="Arial Narrow"/>
              </a:rPr>
              <a:t>Svært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1" u="none" dirty="0" err="1">
                <a:solidFill>
                  <a:srgbClr val="000000"/>
                </a:solidFill>
                <a:latin typeface="Arial Narrow"/>
              </a:rPr>
              <a:t>enig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
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  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Jeg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vil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sannsynligvis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lete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aktivt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etter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ny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jobb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i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løpet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av de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neste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12 </a:t>
            </a:r>
            <a:r>
              <a:rPr sz="1200" b="0" i="0" u="none" dirty="0" err="1">
                <a:solidFill>
                  <a:srgbClr val="000000"/>
                </a:solidFill>
                <a:latin typeface="Arial Narrow"/>
              </a:rPr>
              <a:t>månedene</a:t>
            </a:r>
            <a:r>
              <a:rPr sz="1200" b="0" i="0" u="none" dirty="0">
                <a:solidFill>
                  <a:srgbClr val="000000"/>
                </a:solidFill>
                <a:latin typeface="Arial Narrow"/>
              </a:rPr>
              <a:t> (R)*: 3,9(1,5)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 1: </a:t>
            </a:r>
            <a:r>
              <a:rPr sz="1200" b="0" i="1" u="none" dirty="0" err="1">
                <a:solidFill>
                  <a:srgbClr val="000000"/>
                </a:solidFill>
                <a:latin typeface="Arial Narrow"/>
              </a:rPr>
              <a:t>Svært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1" u="none" dirty="0" err="1">
                <a:solidFill>
                  <a:srgbClr val="000000"/>
                </a:solidFill>
                <a:latin typeface="Arial Narrow"/>
              </a:rPr>
              <a:t>uenig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 - 5: </a:t>
            </a:r>
            <a:r>
              <a:rPr sz="1200" b="0" i="1" u="none" dirty="0" err="1">
                <a:solidFill>
                  <a:srgbClr val="000000"/>
                </a:solidFill>
                <a:latin typeface="Arial Narrow"/>
              </a:rPr>
              <a:t>Svært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 </a:t>
            </a:r>
            <a:r>
              <a:rPr sz="1200" b="0" i="1" u="none" dirty="0" err="1">
                <a:solidFill>
                  <a:srgbClr val="000000"/>
                </a:solidFill>
                <a:latin typeface="Arial Narrow"/>
              </a:rPr>
              <a:t>enig</a:t>
            </a:r>
            <a:r>
              <a:rPr sz="1200" b="0" i="1" u="none" dirty="0">
                <a:solidFill>
                  <a:srgbClr val="000000"/>
                </a:solidFill>
                <a:latin typeface="Arial Narrow"/>
              </a:rPr>
              <a:t>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A8AAF-7F25-5014-189B-A3041BCA8B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46682E-D193-6EB7-8317-F7A317B35E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8DCFF-8F3E-A8AC-06A1-665AE9C67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C525-475D-9540-937D-6BF5DE09989D}" type="datetimeFigureOut">
              <a:rPr lang="en-NO" smtClean="0"/>
              <a:t>03/20/2024</a:t>
            </a:fld>
            <a:endParaRPr lang="en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0E04C1-B6E3-1584-1C66-330F47F18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7053B6-A052-5366-F2FA-CA793F74D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34074-7B85-5A4B-B17B-A2E2C804AED7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273362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3D8BD-3DF9-EE06-3432-6F4BDB814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C56033-D2CF-656B-5E4B-B4DFA76C61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6CBC54-D7C5-C484-6211-DE9F2E8E6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C525-475D-9540-937D-6BF5DE09989D}" type="datetimeFigureOut">
              <a:rPr lang="en-NO" smtClean="0"/>
              <a:t>03/20/2024</a:t>
            </a:fld>
            <a:endParaRPr lang="en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DE7CB5-7AAD-B6D0-2399-4EC516C74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3161A8-D4AE-FD0A-2D77-9B8217540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34074-7B85-5A4B-B17B-A2E2C804AED7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342879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5DA829D-CD23-4ECD-C3AF-8A837D648B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291CB6-1277-39C5-A578-1E4B0FE635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880FE0-7F56-1416-C147-D96033832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C525-475D-9540-937D-6BF5DE09989D}" type="datetimeFigureOut">
              <a:rPr lang="en-NO" smtClean="0"/>
              <a:t>03/20/2024</a:t>
            </a:fld>
            <a:endParaRPr lang="en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F7AECB-603B-C174-5B3E-581C79F8C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A38350-5CA2-47A0-02E0-E2417339E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34074-7B85-5A4B-B17B-A2E2C804AED7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364285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8FC55-2287-BF23-E657-0A1F975C7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1F-3290-F5E1-ABE6-A043A0096A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7A8A5E-03E8-AF4A-23A7-64807F098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C525-475D-9540-937D-6BF5DE09989D}" type="datetimeFigureOut">
              <a:rPr lang="en-NO" smtClean="0"/>
              <a:t>03/20/2024</a:t>
            </a:fld>
            <a:endParaRPr lang="en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431655-9805-6587-1479-1181D66B5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78E839-C5F6-A6B2-5502-C53909E89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34074-7B85-5A4B-B17B-A2E2C804AED7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678208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5ED73-7650-A88D-5F8D-ACF6B50A0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6E294D-462E-E5D1-21E9-ABC57E541B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CC885B-9A73-2D1D-F441-A0E268222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C525-475D-9540-937D-6BF5DE09989D}" type="datetimeFigureOut">
              <a:rPr lang="en-NO" smtClean="0"/>
              <a:t>03/20/2024</a:t>
            </a:fld>
            <a:endParaRPr lang="en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230DC6-43B4-69D5-4E9C-F3E16343D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F4854B-06FD-6AFB-3270-7CEE2BDA1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34074-7B85-5A4B-B17B-A2E2C804AED7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820598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FAF31-29DF-82FE-1C23-68B76013C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37D1A8-6974-78EA-B78C-10C6D262C9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B8237C-1242-A305-C7B2-5CB19ED7DA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BF0BB6-445F-98B5-E21A-EECC43484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C525-475D-9540-937D-6BF5DE09989D}" type="datetimeFigureOut">
              <a:rPr lang="en-NO" smtClean="0"/>
              <a:t>03/20/2024</a:t>
            </a:fld>
            <a:endParaRPr lang="en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212BC5-5DD7-6BBD-4289-EF258C4C9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B84A2F-3FBC-6607-8EA5-380B91C25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34074-7B85-5A4B-B17B-A2E2C804AED7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207867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BD6C0-63D0-0D68-E6CF-8BEDB001A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0933F4-5C45-BBA5-0314-BB3EB6498E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433A98-9F8D-8686-71E5-EE8B02F676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1F3139-9EBC-56FC-49F2-285C1504D0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4094C7-2797-19AC-12FE-64AACC9ECF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B489DB-64B2-D65A-8063-B96E5D0E0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C525-475D-9540-937D-6BF5DE09989D}" type="datetimeFigureOut">
              <a:rPr lang="en-NO" smtClean="0"/>
              <a:t>03/20/2024</a:t>
            </a:fld>
            <a:endParaRPr lang="en-N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BC4121-EBE8-6386-B6C8-29626BB7A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EF482EA-3887-37D0-0CDA-0C1F8B0DF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34074-7B85-5A4B-B17B-A2E2C804AED7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811416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4B5D1-29D6-6FA8-A6B6-31A96D041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FAFA38-5F4A-4E10-6048-F77873EE4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C525-475D-9540-937D-6BF5DE09989D}" type="datetimeFigureOut">
              <a:rPr lang="en-NO" smtClean="0"/>
              <a:t>03/20/2024</a:t>
            </a:fld>
            <a:endParaRPr lang="en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9BCDDC-BA5A-D9C8-8986-513EDB824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ECDD17-1E1D-F9D8-9FB3-403DED60D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34074-7B85-5A4B-B17B-A2E2C804AED7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020554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C10E51-4EF8-6F97-7E46-51C26C3C3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C525-475D-9540-937D-6BF5DE09989D}" type="datetimeFigureOut">
              <a:rPr lang="en-NO" smtClean="0"/>
              <a:t>03/20/2024</a:t>
            </a:fld>
            <a:endParaRPr lang="en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777777-4FFD-BB6D-AD94-5F7127F69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A71DF6-1005-93DB-B8AB-88AFFCBE8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34074-7B85-5A4B-B17B-A2E2C804AED7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760062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972AD-2709-0336-ED20-2B2B50855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5974A1-152A-C207-8E94-2667A37008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7A8342-3C78-AB86-0D6B-E625C2F422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46670D-4375-45BF-548F-EBF801142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C525-475D-9540-937D-6BF5DE09989D}" type="datetimeFigureOut">
              <a:rPr lang="en-NO" smtClean="0"/>
              <a:t>03/20/2024</a:t>
            </a:fld>
            <a:endParaRPr lang="en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D8FA7B-151C-D7FC-8239-00D28EBFF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7480A1-CD6C-6CFD-21A6-BBB6E9A9C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34074-7B85-5A4B-B17B-A2E2C804AED7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878150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0A3F9-7BE8-9193-F4C0-D8D5256A9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696CA1-5C2F-39D9-2223-B3292D87F6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FA3E90-D752-98CA-5ADD-58A51258B7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3A1CE3-318D-0E97-887A-ADCF56737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C525-475D-9540-937D-6BF5DE09989D}" type="datetimeFigureOut">
              <a:rPr lang="en-NO" smtClean="0"/>
              <a:t>03/20/2024</a:t>
            </a:fld>
            <a:endParaRPr lang="en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10F4E4-5EC0-43CA-06E6-5236D4CAA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12DC7-BA24-FB73-8CE0-235AA447B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34074-7B85-5A4B-B17B-A2E2C804AED7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817638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7F1FF2-F234-B657-0D52-790DF4C86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264F3D-73D4-7C19-21D0-73FC2F06EF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76C46C-BDF6-2485-A323-0C4B6DCD6E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876C525-475D-9540-937D-6BF5DE09989D}" type="datetimeFigureOut">
              <a:rPr lang="en-NO" smtClean="0"/>
              <a:t>03/20/2024</a:t>
            </a:fld>
            <a:endParaRPr lang="en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D6E784-4D7B-B35F-60AB-F8E4B81CE6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1D2B50-094D-7BFF-A706-89AEC1059C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1034074-7B85-5A4B-B17B-A2E2C804AED7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652085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io.no/om/hms/arbeidsmiljo/organisering-roller/verneombud/kontakt/verneombud-enhetene.html" TargetMode="External"/><Relationship Id="rId2" Type="http://schemas.openxmlformats.org/officeDocument/2006/relationships/hyperlink" Target="https://www.uio.no/om/hms/si-fra/varslin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uio.no/for-ansatte/arbeidsstotte/personal/tillitsvalgte.html" TargetMode="External"/><Relationship Id="rId5" Type="http://schemas.openxmlformats.org/officeDocument/2006/relationships/hyperlink" Target="https://www.uio.no/for-ansatte/ansettelsesforhold/hms/bht/arbeidsmiljo-organisatorisk/samtale-med-ansatte.html" TargetMode="External"/><Relationship Id="rId4" Type="http://schemas.openxmlformats.org/officeDocument/2006/relationships/hyperlink" Target="https://www.uio.no/om/hms/arbeidsmiljo/organisering-roller/verneombud/hovedverneombud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21-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4076" y="685800"/>
            <a:ext cx="6400800" cy="30555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71600" y="3741354"/>
            <a:ext cx="9445752" cy="12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/>
          </a:p>
          <a:p>
            <a:pPr algn="ctr">
              <a:defRPr sz="3000">
                <a:latin typeface="Arial Narrow"/>
              </a:defRPr>
            </a:pPr>
            <a:r>
              <a:t>Gjennomgang av resultatene fra spørreundersøkelsen for</a:t>
            </a:r>
            <a:br/>
            <a:r>
              <a:t>Det samfunnsvitenskapelige fakultet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43AB4-B018-CFE6-F736-19BB54148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2552" cy="1828800"/>
          </a:xfrm>
        </p:spPr>
        <p:txBody>
          <a:bodyPr/>
          <a:lstStyle/>
          <a:p>
            <a:pPr>
              <a:defRPr>
                <a:latin typeface="Arial Narrow"/>
              </a:defRPr>
            </a:pPr>
            <a:r>
              <a:t>Håndtering av uakseptabel oppførsel</a:t>
            </a:r>
          </a:p>
        </p:txBody>
      </p:sp>
      <p:sp>
        <p:nvSpPr>
          <p:cNvPr id="4" name="Plassholder for innhold 2">
            <a:extLst>
              <a:ext uri="{FF2B5EF4-FFF2-40B4-BE49-F238E27FC236}">
                <a16:creationId xmlns:a16="http://schemas.microsoft.com/office/drawing/2014/main" id="{6CE82180-F2CD-A291-D9F6-233EE9BA5387}"/>
              </a:ext>
            </a:extLst>
          </p:cNvPr>
          <p:cNvSpPr txBox="1">
            <a:spLocks/>
          </p:cNvSpPr>
          <p:nvPr/>
        </p:nvSpPr>
        <p:spPr>
          <a:xfrm>
            <a:off x="838200" y="2684691"/>
            <a:ext cx="10515600" cy="377010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nb-NO" sz="24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UiO har egne ansatte, tjenester og systemer for å varsle og følge deg opp</a:t>
            </a:r>
            <a:endParaRPr lang="nb-NO" b="1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0" indent="0" algn="l">
              <a:buNone/>
            </a:pPr>
            <a:r>
              <a:rPr lang="nb-NO" dirty="0">
                <a:latin typeface="Arial Narrow" panose="020B0604020202020204" pitchFamily="34" charset="0"/>
                <a:cs typeface="Arial Narrow" panose="020B0604020202020204" pitchFamily="34" charset="0"/>
              </a:rPr>
              <a:t>Hvis du ønsker eller trenger oppfølging i din sak, må du si ifra. </a:t>
            </a:r>
          </a:p>
          <a:p>
            <a:pPr marL="0" indent="0" algn="l">
              <a:buNone/>
            </a:pPr>
            <a:r>
              <a:rPr lang="nb-NO" dirty="0">
                <a:latin typeface="Arial Narrow" panose="020B0604020202020204" pitchFamily="34" charset="0"/>
                <a:cs typeface="Arial Narrow" panose="020B0604020202020204" pitchFamily="34" charset="0"/>
              </a:rPr>
              <a:t>Du kan si ifra til din nærmeste leder, eller leder over</a:t>
            </a:r>
          </a:p>
          <a:p>
            <a:pPr marL="0" indent="0" algn="l">
              <a:buNone/>
            </a:pPr>
            <a:r>
              <a:rPr lang="nb-NO" dirty="0">
                <a:latin typeface="Arial Narrow" panose="020B0604020202020204" pitchFamily="34" charset="0"/>
                <a:cs typeface="Arial Narrow" panose="020B0604020202020204" pitchFamily="34" charset="0"/>
              </a:rPr>
              <a:t>Du kan bruke UiOs varslingssystem </a:t>
            </a:r>
            <a:r>
              <a:rPr lang="nb-NO" dirty="0">
                <a:latin typeface="Arial Narrow" panose="020B0604020202020204" pitchFamily="34" charset="0"/>
                <a:cs typeface="Arial Narrow" panose="020B0604020202020204" pitchFamily="34" charset="0"/>
                <a:hlinkClick r:id="rId2"/>
              </a:rPr>
              <a:t>Si ifra!</a:t>
            </a:r>
            <a:endParaRPr lang="nb-NO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0" indent="0" algn="l">
              <a:buNone/>
            </a:pPr>
            <a:r>
              <a:rPr lang="nb-NO" dirty="0">
                <a:latin typeface="Arial Narrow" panose="020B0604020202020204" pitchFamily="34" charset="0"/>
                <a:cs typeface="Arial Narrow" panose="020B0604020202020204" pitchFamily="34" charset="0"/>
              </a:rPr>
              <a:t>Du kan også si ifra til ditt </a:t>
            </a:r>
            <a:r>
              <a:rPr lang="nb-NO" dirty="0">
                <a:latin typeface="Arial Narrow" panose="020B0604020202020204" pitchFamily="34" charset="0"/>
                <a:cs typeface="Arial Narrow" panose="020B0604020202020204" pitchFamily="34" charset="0"/>
                <a:hlinkClick r:id="rId3"/>
              </a:rPr>
              <a:t>verneombud</a:t>
            </a:r>
            <a:r>
              <a:rPr lang="nb-NO" dirty="0">
                <a:latin typeface="Arial Narrow" panose="020B0604020202020204" pitchFamily="34" charset="0"/>
                <a:cs typeface="Arial Narrow" panose="020B0604020202020204" pitchFamily="34" charset="0"/>
              </a:rPr>
              <a:t> eller </a:t>
            </a:r>
            <a:r>
              <a:rPr lang="nb-NO" dirty="0">
                <a:latin typeface="Arial Narrow" panose="020B0604020202020204" pitchFamily="34" charset="0"/>
                <a:cs typeface="Arial Narrow" panose="020B0604020202020204" pitchFamily="34" charset="0"/>
                <a:hlinkClick r:id="rId4"/>
              </a:rPr>
              <a:t>hovedverneombud</a:t>
            </a:r>
            <a:endParaRPr lang="nb-NO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0" indent="0" algn="l">
              <a:buNone/>
            </a:pPr>
            <a:r>
              <a:rPr lang="nb-NO" dirty="0">
                <a:latin typeface="Arial Narrow" panose="020B0604020202020204" pitchFamily="34" charset="0"/>
                <a:cs typeface="Arial Narrow" panose="020B0604020202020204" pitchFamily="34" charset="0"/>
              </a:rPr>
              <a:t> </a:t>
            </a:r>
          </a:p>
          <a:p>
            <a:pPr marL="0" indent="0" algn="l">
              <a:buNone/>
            </a:pPr>
            <a:r>
              <a:rPr lang="nb-NO" dirty="0">
                <a:latin typeface="Arial Narrow" panose="020B0604020202020204" pitchFamily="34" charset="0"/>
                <a:cs typeface="Arial Narrow" panose="020B0604020202020204" pitchFamily="34" charset="0"/>
              </a:rPr>
              <a:t>Dersom du ønsker støtte eller veiledning, kan du også kontakte </a:t>
            </a:r>
            <a:r>
              <a:rPr lang="nb-NO" dirty="0">
                <a:latin typeface="Arial Narrow" panose="020B0604020202020204" pitchFamily="34" charset="0"/>
                <a:cs typeface="Arial Narrow" panose="020B0604020202020204" pitchFamily="34" charset="0"/>
                <a:hlinkClick r:id="rId5"/>
              </a:rPr>
              <a:t>Enhet for bedriftshelsetjeneste</a:t>
            </a:r>
            <a:r>
              <a:rPr lang="nb-NO" dirty="0">
                <a:latin typeface="Arial Narrow" panose="020B0604020202020204" pitchFamily="34" charset="0"/>
                <a:cs typeface="Arial Narrow" panose="020B0604020202020204" pitchFamily="34" charset="0"/>
              </a:rPr>
              <a:t> (BHT) for en samtale. BHT har taushetsplikt.</a:t>
            </a:r>
          </a:p>
          <a:p>
            <a:pPr marL="0" indent="0" algn="l">
              <a:buNone/>
            </a:pPr>
            <a:r>
              <a:rPr lang="nb-NO" dirty="0">
                <a:latin typeface="Arial Narrow" panose="020B0604020202020204" pitchFamily="34" charset="0"/>
                <a:cs typeface="Arial Narrow" panose="020B0604020202020204" pitchFamily="34" charset="0"/>
              </a:rPr>
              <a:t>Andre som kan gi støtte er </a:t>
            </a:r>
            <a:r>
              <a:rPr lang="nb-NO" dirty="0">
                <a:latin typeface="Arial Narrow" panose="020B0604020202020204" pitchFamily="34" charset="0"/>
                <a:cs typeface="Arial Narrow" panose="020B0604020202020204" pitchFamily="34" charset="0"/>
                <a:hlinkClick r:id="rId6"/>
              </a:rPr>
              <a:t>tillitsvalgte</a:t>
            </a:r>
            <a:r>
              <a:rPr lang="nb-NO" dirty="0">
                <a:latin typeface="Arial Narrow" panose="020B0604020202020204" pitchFamily="34" charset="0"/>
                <a:cs typeface="Arial Narrow" panose="020B0604020202020204" pitchFamily="34" charset="0"/>
              </a:rPr>
              <a:t> i din fagforening eller eksterne med lovpålagt taushetsplikt (eks. advokat, lege og psykolog).</a:t>
            </a:r>
          </a:p>
          <a:p>
            <a:pPr marL="0" indent="0" algn="l">
              <a:buNone/>
            </a:pPr>
            <a:endParaRPr lang="nb-NO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algn="l" fontAlgn="base"/>
            <a:endParaRPr lang="nb-NO" dirty="0">
              <a:solidFill>
                <a:srgbClr val="363534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1828800"/>
            <a:ext cx="10512552" cy="914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2000" b="1" i="0" u="none">
                <a:solidFill>
                  <a:srgbClr val="000000"/>
                </a:solidFill>
                <a:latin typeface="Arial Narrow"/>
              </a:rPr>
              <a:t>Vet hva vi skal gjøre ved uakseptabel oppførsel: Mot oss selv </a:t>
            </a:r>
            <a:r>
              <a:rPr sz="2000" b="0" i="0" u="none">
                <a:solidFill>
                  <a:srgbClr val="FFFFFF"/>
                </a:solidFill>
                <a:highlight>
                  <a:srgbClr val="2E7578"/>
                </a:highlight>
                <a:latin typeface="Arial Narrow"/>
              </a:rPr>
              <a:t>72,7 % </a:t>
            </a:r>
            <a:r>
              <a:rPr sz="2000" b="1" i="0" u="none">
                <a:solidFill>
                  <a:srgbClr val="000000"/>
                </a:solidFill>
                <a:latin typeface="Arial Narrow"/>
              </a:rPr>
              <a:t>, mot andre </a:t>
            </a:r>
            <a:r>
              <a:rPr sz="2000" b="0" i="0" u="none">
                <a:solidFill>
                  <a:srgbClr val="FFFFFF"/>
                </a:solidFill>
                <a:highlight>
                  <a:srgbClr val="2E7578"/>
                </a:highlight>
                <a:latin typeface="Arial Narrow"/>
              </a:rPr>
              <a:t>66,9 % </a:t>
            </a:r>
            <a:r>
              <a:rPr sz="2000" b="1" i="0" u="none">
                <a:solidFill>
                  <a:srgbClr val="000000"/>
                </a:solidFill>
                <a:latin typeface="Arial Narrow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274927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2552" cy="1828800"/>
          </a:xfrm>
        </p:spPr>
        <p:txBody>
          <a:bodyPr/>
          <a:lstStyle/>
          <a:p>
            <a:r>
              <a:rPr sz="4400" b="0" i="0" u="none">
                <a:solidFill>
                  <a:srgbClr val="000000"/>
                </a:solidFill>
                <a:latin typeface="Arial Narrow"/>
              </a:rPr>
              <a:t>Vårt arbeidsmiljø oppsummert </a:t>
            </a:r>
          </a:p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371600"/>
            <a:ext cx="11344656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" y="91440"/>
            <a:ext cx="11344656" cy="64008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" y="91440"/>
            <a:ext cx="11344656" cy="64008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2552" cy="1828800"/>
          </a:xfrm>
        </p:spPr>
        <p:txBody>
          <a:bodyPr/>
          <a:lstStyle/>
          <a:p>
            <a:r>
              <a:rPr sz="4400" b="0" i="0" u="none">
                <a:solidFill>
                  <a:srgbClr val="000000"/>
                </a:solidFill>
                <a:latin typeface="Arial Narrow"/>
              </a:rPr>
              <a:t>Hva har skjedd siden sist og hvorfor? </a:t>
            </a:r>
          </a:p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371600"/>
            <a:ext cx="11344656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4400" b="0" i="0" u="none">
                <a:solidFill>
                  <a:srgbClr val="000000"/>
                </a:solidFill>
                <a:latin typeface="Arial Narrow"/>
              </a:rPr>
              <a:t>Medvirkning og informasjonsflyt </a:t>
            </a:r>
          </a:p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767" y="1403775"/>
            <a:ext cx="11344656" cy="530352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4400" b="0" i="0" u="none">
                <a:solidFill>
                  <a:srgbClr val="000000"/>
                </a:solidFill>
                <a:latin typeface="Arial Narrow"/>
              </a:rPr>
              <a:t>Samspill og støtte </a:t>
            </a:r>
          </a:p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371600"/>
            <a:ext cx="11344656" cy="530352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4400" b="0" i="0" u="none">
                <a:solidFill>
                  <a:srgbClr val="000000"/>
                </a:solidFill>
                <a:latin typeface="Arial Narrow"/>
              </a:rPr>
              <a:t>Vårt arbeidsklima </a:t>
            </a:r>
          </a:p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371600"/>
            <a:ext cx="11344656" cy="530352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4400" b="0" i="0" u="none">
                <a:solidFill>
                  <a:srgbClr val="000000"/>
                </a:solidFill>
                <a:latin typeface="Arial Narrow"/>
              </a:rPr>
              <a:t>Ledelse ved vår enhet </a:t>
            </a:r>
          </a:p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371600"/>
            <a:ext cx="11344656" cy="48463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8200" y="6217920"/>
            <a:ext cx="10515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000" b="0" i="0" u="none">
                <a:solidFill>
                  <a:srgbClr val="FFFFFF"/>
                </a:solidFill>
                <a:highlight>
                  <a:srgbClr val="2E7578"/>
                </a:highlight>
                <a:latin typeface="Arial Narrow"/>
              </a:rPr>
              <a:t>57,4 %</a:t>
            </a:r>
            <a:r>
              <a:rPr sz="2000" b="0" i="0" u="none">
                <a:solidFill>
                  <a:srgbClr val="000000"/>
                </a:solidFill>
                <a:latin typeface="Arial Narrow"/>
              </a:rPr>
              <a:t> har hatt medarbeidersamtale det siste året, og </a:t>
            </a:r>
            <a:r>
              <a:rPr sz="2000" b="0" i="0" u="none">
                <a:solidFill>
                  <a:srgbClr val="FFFFFF"/>
                </a:solidFill>
                <a:highlight>
                  <a:srgbClr val="2E7578"/>
                </a:highlight>
                <a:latin typeface="Arial Narrow"/>
              </a:rPr>
              <a:t>70,3 %</a:t>
            </a:r>
            <a:r>
              <a:rPr sz="2000" b="0" i="0" u="none">
                <a:solidFill>
                  <a:srgbClr val="000000"/>
                </a:solidFill>
                <a:latin typeface="Arial Narrow"/>
              </a:rPr>
              <a:t> opplevde den som nyttig eller svært nyttig.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4400" b="0" i="0" u="none">
                <a:solidFill>
                  <a:srgbClr val="000000"/>
                </a:solidFill>
                <a:latin typeface="Arial Narrow"/>
              </a:rPr>
              <a:t>Oss og kollegene våre </a:t>
            </a:r>
          </a:p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371600"/>
            <a:ext cx="11344656" cy="530352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4400" b="0" i="0" u="none">
                <a:solidFill>
                  <a:srgbClr val="000000"/>
                </a:solidFill>
                <a:latin typeface="Arial Narrow"/>
              </a:rPr>
              <a:t>Oss og arbeidet vårt </a:t>
            </a:r>
          </a:p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371600"/>
            <a:ext cx="11344656" cy="530352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4400" b="0" i="0" u="none">
                <a:solidFill>
                  <a:srgbClr val="000000"/>
                </a:solidFill>
                <a:latin typeface="Arial Narrow"/>
              </a:rPr>
              <a:t>Arbeidet vårt i hverdagen </a:t>
            </a:r>
          </a:p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371600"/>
            <a:ext cx="11344656" cy="530352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D5564D8877954479B01F44EEC89A996" ma:contentTypeVersion="4" ma:contentTypeDescription="Opprett et nytt dokument." ma:contentTypeScope="" ma:versionID="487d524500f239ce7e6cff63d2f23293">
  <xsd:schema xmlns:xsd="http://www.w3.org/2001/XMLSchema" xmlns:xs="http://www.w3.org/2001/XMLSchema" xmlns:p="http://schemas.microsoft.com/office/2006/metadata/properties" xmlns:ns2="fa6ba61f-575c-4846-aa19-b71c6892ddde" targetNamespace="http://schemas.microsoft.com/office/2006/metadata/properties" ma:root="true" ma:fieldsID="d70db124357f58cfe53833465582dde1" ns2:_="">
    <xsd:import namespace="fa6ba61f-575c-4846-aa19-b71c6892dd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6ba61f-575c-4846-aa19-b71c6892ddd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2E4A89D-9134-497E-BE0F-322C4EF7703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a6ba61f-575c-4846-aa19-b71c6892ddd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881AE31-EA01-4842-8271-FA258A8393EB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F18191E7-9F35-4D97-BE5F-93136D5ED48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3533</Words>
  <Application>Microsoft Office PowerPoint</Application>
  <PresentationFormat>Egendefinert</PresentationFormat>
  <Paragraphs>32</Paragraphs>
  <Slides>13</Slides>
  <Notes>11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13</vt:i4>
      </vt:variant>
    </vt:vector>
  </HeadingPairs>
  <TitlesOfParts>
    <vt:vector size="19" baseType="lpstr">
      <vt:lpstr>Aptos</vt:lpstr>
      <vt:lpstr>Aptos Display</vt:lpstr>
      <vt:lpstr>Arial</vt:lpstr>
      <vt:lpstr>Arial Narrow</vt:lpstr>
      <vt:lpstr>Calibri</vt:lpstr>
      <vt:lpstr>Office Theme</vt:lpstr>
      <vt:lpstr>PowerPoint-presentasjon</vt:lpstr>
      <vt:lpstr>Hva har skjedd siden sist og hvorfor? </vt:lpstr>
      <vt:lpstr>Medvirkning og informasjonsflyt </vt:lpstr>
      <vt:lpstr>Samspill og støtte </vt:lpstr>
      <vt:lpstr>Vårt arbeidsklima </vt:lpstr>
      <vt:lpstr>Ledelse ved vår enhet </vt:lpstr>
      <vt:lpstr>Oss og kollegene våre </vt:lpstr>
      <vt:lpstr>Oss og arbeidet vårt </vt:lpstr>
      <vt:lpstr>Arbeidet vårt i hverdagen </vt:lpstr>
      <vt:lpstr>Håndtering av uakseptabel oppførsel</vt:lpstr>
      <vt:lpstr>Vårt arbeidsmiljø oppsummert 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Per Bjarne Løvsletten</dc:creator>
  <cp:lastModifiedBy>Gerd Merete Knutsmoen</cp:lastModifiedBy>
  <cp:revision>3</cp:revision>
  <dcterms:created xsi:type="dcterms:W3CDTF">2024-03-11T14:05:37Z</dcterms:created>
  <dcterms:modified xsi:type="dcterms:W3CDTF">2024-03-20T08:16:18Z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0x0101008D5564D8877954479B01F44EEC89A996</vt:lpwstr>
  </property>
</Properties>
</file>