
<file path=[Content_Types].xml><?xml version="1.0" encoding="utf-8"?>
<Types xmlns="http://schemas.openxmlformats.org/package/2006/content-types">
  <Default Extension="jfif" ContentType="image/jpeg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4"/>
  </p:sldMasterIdLst>
  <p:notesMasterIdLst>
    <p:notesMasterId r:id="rId16"/>
  </p:notesMasterIdLst>
  <p:sldIdLst>
    <p:sldId id="256" r:id="rId5"/>
    <p:sldId id="266" r:id="rId6"/>
    <p:sldId id="257" r:id="rId7"/>
    <p:sldId id="271" r:id="rId8"/>
    <p:sldId id="272" r:id="rId9"/>
    <p:sldId id="269" r:id="rId10"/>
    <p:sldId id="274" r:id="rId11"/>
    <p:sldId id="268" r:id="rId12"/>
    <p:sldId id="273" r:id="rId13"/>
    <p:sldId id="260" r:id="rId14"/>
    <p:sldId id="270" r:id="rId1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0604B9D-861E-4AA8-B87E-1CAD60AB3762}" v="5" dt="2020-09-18T07:11:25.97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020" autoAdjust="0"/>
    <p:restoredTop sz="94660"/>
  </p:normalViewPr>
  <p:slideViewPr>
    <p:cSldViewPr snapToGrid="0">
      <p:cViewPr varScale="1">
        <p:scale>
          <a:sx n="94" d="100"/>
          <a:sy n="94" d="100"/>
        </p:scale>
        <p:origin x="84" y="2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microsoft.com/office/2016/11/relationships/changesInfo" Target="changesInfos/changesInfo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Ingvill Nygård Bojer" userId="382bc90d-72cb-44af-abb7-2079d30b1920" providerId="ADAL" clId="{70604B9D-861E-4AA8-B87E-1CAD60AB3762}"/>
    <pc:docChg chg="addSld modSld">
      <pc:chgData name="Ingvill Nygård Bojer" userId="382bc90d-72cb-44af-abb7-2079d30b1920" providerId="ADAL" clId="{70604B9D-861E-4AA8-B87E-1CAD60AB3762}" dt="2020-09-18T07:18:38.843" v="214" actId="255"/>
      <pc:docMkLst>
        <pc:docMk/>
      </pc:docMkLst>
      <pc:sldChg chg="addSp delSp modSp">
        <pc:chgData name="Ingvill Nygård Bojer" userId="382bc90d-72cb-44af-abb7-2079d30b1920" providerId="ADAL" clId="{70604B9D-861E-4AA8-B87E-1CAD60AB3762}" dt="2020-09-18T07:18:38.843" v="214" actId="255"/>
        <pc:sldMkLst>
          <pc:docMk/>
          <pc:sldMk cId="855965165" sldId="269"/>
        </pc:sldMkLst>
        <pc:spChg chg="add del">
          <ac:chgData name="Ingvill Nygård Bojer" userId="382bc90d-72cb-44af-abb7-2079d30b1920" providerId="ADAL" clId="{70604B9D-861E-4AA8-B87E-1CAD60AB3762}" dt="2020-09-18T06:39:22.809" v="11"/>
          <ac:spMkLst>
            <pc:docMk/>
            <pc:sldMk cId="855965165" sldId="269"/>
            <ac:spMk id="2" creationId="{2F905CE4-515B-4E79-918B-AA0782EA9D4B}"/>
          </ac:spMkLst>
        </pc:spChg>
        <pc:spChg chg="add mod">
          <ac:chgData name="Ingvill Nygård Bojer" userId="382bc90d-72cb-44af-abb7-2079d30b1920" providerId="ADAL" clId="{70604B9D-861E-4AA8-B87E-1CAD60AB3762}" dt="2020-09-18T07:18:38.843" v="214" actId="255"/>
          <ac:spMkLst>
            <pc:docMk/>
            <pc:sldMk cId="855965165" sldId="269"/>
            <ac:spMk id="5" creationId="{E634AFEB-940B-4334-9F7F-8517F9501AD0}"/>
          </ac:spMkLst>
        </pc:spChg>
      </pc:sldChg>
      <pc:sldChg chg="modSp">
        <pc:chgData name="Ingvill Nygård Bojer" userId="382bc90d-72cb-44af-abb7-2079d30b1920" providerId="ADAL" clId="{70604B9D-861E-4AA8-B87E-1CAD60AB3762}" dt="2020-09-18T06:22:19.356" v="9" actId="20577"/>
        <pc:sldMkLst>
          <pc:docMk/>
          <pc:sldMk cId="3347789060" sldId="272"/>
        </pc:sldMkLst>
        <pc:spChg chg="mod">
          <ac:chgData name="Ingvill Nygård Bojer" userId="382bc90d-72cb-44af-abb7-2079d30b1920" providerId="ADAL" clId="{70604B9D-861E-4AA8-B87E-1CAD60AB3762}" dt="2020-09-18T06:22:19.356" v="9" actId="20577"/>
          <ac:spMkLst>
            <pc:docMk/>
            <pc:sldMk cId="3347789060" sldId="272"/>
            <ac:spMk id="3" creationId="{EA247F1A-5400-4464-8F8A-972B05B21ED6}"/>
          </ac:spMkLst>
        </pc:spChg>
      </pc:sldChg>
      <pc:sldChg chg="addSp delSp modSp add">
        <pc:chgData name="Ingvill Nygård Bojer" userId="382bc90d-72cb-44af-abb7-2079d30b1920" providerId="ADAL" clId="{70604B9D-861E-4AA8-B87E-1CAD60AB3762}" dt="2020-09-18T07:14:18.668" v="213" actId="20577"/>
        <pc:sldMkLst>
          <pc:docMk/>
          <pc:sldMk cId="1029596356" sldId="274"/>
        </pc:sldMkLst>
        <pc:spChg chg="mod">
          <ac:chgData name="Ingvill Nygård Bojer" userId="382bc90d-72cb-44af-abb7-2079d30b1920" providerId="ADAL" clId="{70604B9D-861E-4AA8-B87E-1CAD60AB3762}" dt="2020-09-18T07:14:18.668" v="213" actId="20577"/>
          <ac:spMkLst>
            <pc:docMk/>
            <pc:sldMk cId="1029596356" sldId="274"/>
            <ac:spMk id="2" creationId="{520AFD95-7D0A-49E2-8545-07EF9F0F711C}"/>
          </ac:spMkLst>
        </pc:spChg>
        <pc:spChg chg="del">
          <ac:chgData name="Ingvill Nygård Bojer" userId="382bc90d-72cb-44af-abb7-2079d30b1920" providerId="ADAL" clId="{70604B9D-861E-4AA8-B87E-1CAD60AB3762}" dt="2020-09-18T07:11:25.972" v="195" actId="931"/>
          <ac:spMkLst>
            <pc:docMk/>
            <pc:sldMk cId="1029596356" sldId="274"/>
            <ac:spMk id="3" creationId="{D4A99473-F66E-411C-A217-7A0A1AA23F35}"/>
          </ac:spMkLst>
        </pc:spChg>
        <pc:picChg chg="add mod">
          <ac:chgData name="Ingvill Nygård Bojer" userId="382bc90d-72cb-44af-abb7-2079d30b1920" providerId="ADAL" clId="{70604B9D-861E-4AA8-B87E-1CAD60AB3762}" dt="2020-09-18T07:14:14.809" v="200" actId="1076"/>
          <ac:picMkLst>
            <pc:docMk/>
            <pc:sldMk cId="1029596356" sldId="274"/>
            <ac:picMk id="5" creationId="{BF629572-6DB6-4108-BECE-1A500E1FA625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DC0CC73-26A0-43F8-B967-D8D855C98D99}" type="datetimeFigureOut">
              <a:rPr lang="nb-NO" smtClean="0"/>
              <a:t>16.09.2020</a:t>
            </a:fld>
            <a:endParaRPr lang="nb-NO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b-NO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510EFE5-C981-4642-BFAC-71EB35BE70D9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8232498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b="1" dirty="0">
                <a:effectLst/>
              </a:rPr>
              <a:t>2.</a:t>
            </a:r>
            <a:r>
              <a:rPr lang="nb-NO" b="1" baseline="0" dirty="0">
                <a:effectLst/>
              </a:rPr>
              <a:t> </a:t>
            </a:r>
            <a:r>
              <a:rPr lang="nb-NO" b="1" baseline="0" dirty="0" err="1">
                <a:effectLst/>
              </a:rPr>
              <a:t>Ice</a:t>
            </a:r>
            <a:r>
              <a:rPr lang="nb-NO" b="1" baseline="0" dirty="0">
                <a:effectLst/>
              </a:rPr>
              <a:t> breaker/hilselek – 10 min</a:t>
            </a:r>
            <a:endParaRPr lang="nb-NO" b="1" dirty="0">
              <a:effectLst/>
            </a:endParaRPr>
          </a:p>
          <a:p>
            <a:endParaRPr lang="nb-NO" dirty="0">
              <a:effectLst/>
            </a:endParaRPr>
          </a:p>
          <a:p>
            <a:r>
              <a:rPr lang="nb-NO" dirty="0">
                <a:effectLst/>
              </a:rPr>
              <a:t>Studiekonsulent leder dette, </a:t>
            </a:r>
            <a:r>
              <a:rPr lang="nb-NO" dirty="0" err="1">
                <a:effectLst/>
              </a:rPr>
              <a:t>evt</a:t>
            </a:r>
            <a:r>
              <a:rPr lang="nb-NO" dirty="0">
                <a:effectLst/>
              </a:rPr>
              <a:t> fadderkoordinator eller PU-leder.</a:t>
            </a:r>
          </a:p>
          <a:p>
            <a:endParaRPr lang="nb-NO" dirty="0">
              <a:effectLst/>
            </a:endParaRPr>
          </a:p>
          <a:p>
            <a:r>
              <a:rPr lang="nb-NO" dirty="0">
                <a:effectLst/>
              </a:rPr>
              <a:t>https://www.uio.no/for-ansatte/arbeidsstotte/sta/enheter/sv/studiestart/inspirasjon/bli-kjent-leker.html </a:t>
            </a:r>
          </a:p>
          <a:p>
            <a:endParaRPr lang="nb-NO" dirty="0">
              <a:effectLst/>
            </a:endParaRPr>
          </a:p>
          <a:p>
            <a:endParaRPr lang="nb-N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B0C788-C390-4EC0-8EEB-A2BAA27F393E}" type="slidenum">
              <a:rPr lang="nb-NO" smtClean="0"/>
              <a:t>11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8479557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86E2E9-EB63-4FF8-9617-E9EEB71855A9}" type="datetimeFigureOut">
              <a:rPr lang="nb-NO" smtClean="0"/>
              <a:t>16.09.2020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4D4A01-6EAE-4F94-B0EC-820EE7ACD576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9467945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86E2E9-EB63-4FF8-9617-E9EEB71855A9}" type="datetimeFigureOut">
              <a:rPr lang="nb-NO" smtClean="0"/>
              <a:t>16.09.2020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4D4A01-6EAE-4F94-B0EC-820EE7ACD576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2113532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86E2E9-EB63-4FF8-9617-E9EEB71855A9}" type="datetimeFigureOut">
              <a:rPr lang="nb-NO" smtClean="0"/>
              <a:t>16.09.2020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4D4A01-6EAE-4F94-B0EC-820EE7ACD576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4981708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86E2E9-EB63-4FF8-9617-E9EEB71855A9}" type="datetimeFigureOut">
              <a:rPr lang="nb-NO" smtClean="0"/>
              <a:t>16.09.2020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4D4A01-6EAE-4F94-B0EC-820EE7ACD576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8909865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86E2E9-EB63-4FF8-9617-E9EEB71855A9}" type="datetimeFigureOut">
              <a:rPr lang="nb-NO" smtClean="0"/>
              <a:t>16.09.2020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4D4A01-6EAE-4F94-B0EC-820EE7ACD576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4963342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86E2E9-EB63-4FF8-9617-E9EEB71855A9}" type="datetimeFigureOut">
              <a:rPr lang="nb-NO" smtClean="0"/>
              <a:t>16.09.2020</a:t>
            </a:fld>
            <a:endParaRPr lang="nb-N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4D4A01-6EAE-4F94-B0EC-820EE7ACD576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6541561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86E2E9-EB63-4FF8-9617-E9EEB71855A9}" type="datetimeFigureOut">
              <a:rPr lang="nb-NO" smtClean="0"/>
              <a:t>16.09.2020</a:t>
            </a:fld>
            <a:endParaRPr lang="nb-NO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4D4A01-6EAE-4F94-B0EC-820EE7ACD576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1811666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86E2E9-EB63-4FF8-9617-E9EEB71855A9}" type="datetimeFigureOut">
              <a:rPr lang="nb-NO" smtClean="0"/>
              <a:t>16.09.2020</a:t>
            </a:fld>
            <a:endParaRPr lang="nb-NO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4D4A01-6EAE-4F94-B0EC-820EE7ACD576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3530800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86E2E9-EB63-4FF8-9617-E9EEB71855A9}" type="datetimeFigureOut">
              <a:rPr lang="nb-NO" smtClean="0"/>
              <a:t>16.09.2020</a:t>
            </a:fld>
            <a:endParaRPr lang="nb-NO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4D4A01-6EAE-4F94-B0EC-820EE7ACD576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8174956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86E2E9-EB63-4FF8-9617-E9EEB71855A9}" type="datetimeFigureOut">
              <a:rPr lang="nb-NO" smtClean="0"/>
              <a:t>16.09.2020</a:t>
            </a:fld>
            <a:endParaRPr lang="nb-N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4D4A01-6EAE-4F94-B0EC-820EE7ACD576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6761714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86E2E9-EB63-4FF8-9617-E9EEB71855A9}" type="datetimeFigureOut">
              <a:rPr lang="nb-NO" smtClean="0"/>
              <a:t>16.09.2020</a:t>
            </a:fld>
            <a:endParaRPr lang="nb-N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4D4A01-6EAE-4F94-B0EC-820EE7ACD576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1701479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86E2E9-EB63-4FF8-9617-E9EEB71855A9}" type="datetimeFigureOut">
              <a:rPr lang="nb-NO" smtClean="0"/>
              <a:t>16.09.2020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4D4A01-6EAE-4F94-B0EC-820EE7ACD576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46113376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tiff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G"/><Relationship Id="rId3" Type="http://schemas.openxmlformats.org/officeDocument/2006/relationships/image" Target="../media/image3.jpg"/><Relationship Id="rId7" Type="http://schemas.openxmlformats.org/officeDocument/2006/relationships/image" Target="../media/image7.JPG"/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G"/><Relationship Id="rId5" Type="http://schemas.openxmlformats.org/officeDocument/2006/relationships/image" Target="../media/image5.JPG"/><Relationship Id="rId4" Type="http://schemas.openxmlformats.org/officeDocument/2006/relationships/image" Target="../media/image4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jpeg"/><Relationship Id="rId5" Type="http://schemas.openxmlformats.org/officeDocument/2006/relationships/image" Target="../media/image11.png"/><Relationship Id="rId4" Type="http://schemas.openxmlformats.org/officeDocument/2006/relationships/image" Target="../media/image10.jf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tiff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tiff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tiff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34229" y="1761065"/>
            <a:ext cx="9278471" cy="2099885"/>
          </a:xfrm>
        </p:spPr>
        <p:txBody>
          <a:bodyPr>
            <a:normAutofit fontScale="90000"/>
          </a:bodyPr>
          <a:lstStyle/>
          <a:p>
            <a:pPr>
              <a:spcAft>
                <a:spcPts val="0"/>
              </a:spcAft>
            </a:pPr>
            <a:br>
              <a:rPr lang="nb-NO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lang="nb-NO" dirty="0"/>
            </a:br>
            <a:r>
              <a:rPr lang="nb-NO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Kollokvieordning for </a:t>
            </a:r>
            <a:r>
              <a:rPr lang="nb-NO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førsteårsstudenter</a:t>
            </a:r>
            <a:endParaRPr lang="nb-NO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Bilde 5">
            <a:extLst>
              <a:ext uri="{FF2B5EF4-FFF2-40B4-BE49-F238E27FC236}">
                <a16:creationId xmlns:a16="http://schemas.microsoft.com/office/drawing/2014/main" id="{30F7A11B-CC70-014D-8837-CDE9DE1F054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937" y="134548"/>
            <a:ext cx="4927689" cy="598513"/>
          </a:xfrm>
          <a:prstGeom prst="rect">
            <a:avLst/>
          </a:prstGeom>
        </p:spPr>
      </p:pic>
      <p:pic>
        <p:nvPicPr>
          <p:cNvPr id="7" name="Bilde 6">
            <a:extLst>
              <a:ext uri="{FF2B5EF4-FFF2-40B4-BE49-F238E27FC236}">
                <a16:creationId xmlns:a16="http://schemas.microsoft.com/office/drawing/2014/main" id="{91D37590-3D60-BB4E-B5A4-B33CB499C21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329" y="5817334"/>
            <a:ext cx="787400" cy="8001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5227529" y="5571053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nb-NO" b="1" dirty="0">
                <a:solidFill>
                  <a:schemeClr val="bg1"/>
                </a:solidFill>
              </a:rPr>
              <a:t>Ingvill Nygård Bojer </a:t>
            </a:r>
          </a:p>
          <a:p>
            <a:r>
              <a:rPr lang="nb-NO" b="1" dirty="0">
                <a:solidFill>
                  <a:schemeClr val="bg1"/>
                </a:solidFill>
              </a:rPr>
              <a:t>avdelingsleder SV-info</a:t>
            </a:r>
          </a:p>
        </p:txBody>
      </p:sp>
      <p:sp>
        <p:nvSpPr>
          <p:cNvPr id="10" name="Subtitle 2"/>
          <p:cNvSpPr txBox="1">
            <a:spLocks/>
          </p:cNvSpPr>
          <p:nvPr/>
        </p:nvSpPr>
        <p:spPr>
          <a:xfrm>
            <a:off x="-2153547" y="5902423"/>
            <a:ext cx="9144000" cy="16557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b-NO" sz="1800" dirty="0">
                <a:latin typeface="Calibri" panose="020F0502020204030204" pitchFamily="34" charset="0"/>
                <a:cs typeface="Times New Roman" panose="02020603050405020304" pitchFamily="18" charset="0"/>
              </a:rPr>
              <a:t>Ingvill Nygård Bojer</a:t>
            </a:r>
          </a:p>
          <a:p>
            <a:r>
              <a:rPr lang="nb-NO" sz="1800" dirty="0" err="1">
                <a:latin typeface="Calibri" panose="020F0502020204030204" pitchFamily="34" charset="0"/>
                <a:cs typeface="Times New Roman" panose="02020603050405020304" pitchFamily="18" charset="0"/>
              </a:rPr>
              <a:t>avdelingleder</a:t>
            </a:r>
            <a:endParaRPr lang="nb-NO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5278874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5">
            <a:extLst>
              <a:ext uri="{FF2B5EF4-FFF2-40B4-BE49-F238E27FC236}">
                <a16:creationId xmlns:a16="http://schemas.microsoft.com/office/drawing/2014/main" id="{07322A9E-F1EC-405E-8971-BA906EFFCC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-329674" y="1290909"/>
            <a:ext cx="9702800" cy="5573512"/>
          </a:xfrm>
          <a:custGeom>
            <a:avLst/>
            <a:gdLst>
              <a:gd name="T0" fmla="*/ 1752 w 2038"/>
              <a:gd name="T1" fmla="*/ 1169 h 1169"/>
              <a:gd name="T2" fmla="*/ 1487 w 2038"/>
              <a:gd name="T3" fmla="*/ 334 h 1169"/>
              <a:gd name="T4" fmla="*/ 860 w 2038"/>
              <a:gd name="T5" fmla="*/ 22 h 1169"/>
              <a:gd name="T6" fmla="*/ 199 w 2038"/>
              <a:gd name="T7" fmla="*/ 318 h 1169"/>
              <a:gd name="T8" fmla="*/ 399 w 2038"/>
              <a:gd name="T9" fmla="*/ 1165 h 11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38" h="1169">
                <a:moveTo>
                  <a:pt x="1752" y="1169"/>
                </a:moveTo>
                <a:cubicBezTo>
                  <a:pt x="2038" y="928"/>
                  <a:pt x="1673" y="513"/>
                  <a:pt x="1487" y="334"/>
                </a:cubicBezTo>
                <a:cubicBezTo>
                  <a:pt x="1316" y="170"/>
                  <a:pt x="1099" y="43"/>
                  <a:pt x="860" y="22"/>
                </a:cubicBezTo>
                <a:cubicBezTo>
                  <a:pt x="621" y="0"/>
                  <a:pt x="341" y="128"/>
                  <a:pt x="199" y="318"/>
                </a:cubicBezTo>
                <a:cubicBezTo>
                  <a:pt x="0" y="586"/>
                  <a:pt x="184" y="965"/>
                  <a:pt x="399" y="1165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6">
            <a:extLst>
              <a:ext uri="{FF2B5EF4-FFF2-40B4-BE49-F238E27FC236}">
                <a16:creationId xmlns:a16="http://schemas.microsoft.com/office/drawing/2014/main" id="{A5704422-1118-4FD1-95AD-29A064EB80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670451" y="2010741"/>
            <a:ext cx="7373938" cy="4848892"/>
          </a:xfrm>
          <a:custGeom>
            <a:avLst/>
            <a:gdLst>
              <a:gd name="T0" fmla="*/ 1025 w 1549"/>
              <a:gd name="T1" fmla="*/ 1016 h 1017"/>
              <a:gd name="T2" fmla="*/ 1443 w 1549"/>
              <a:gd name="T3" fmla="*/ 592 h 1017"/>
              <a:gd name="T4" fmla="*/ 782 w 1549"/>
              <a:gd name="T5" fmla="*/ 53 h 1017"/>
              <a:gd name="T6" fmla="*/ 150 w 1549"/>
              <a:gd name="T7" fmla="*/ 329 h 1017"/>
              <a:gd name="T8" fmla="*/ 477 w 1549"/>
              <a:gd name="T9" fmla="*/ 1017 h 10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549" h="1017">
                <a:moveTo>
                  <a:pt x="1025" y="1016"/>
                </a:moveTo>
                <a:cubicBezTo>
                  <a:pt x="1223" y="971"/>
                  <a:pt x="1549" y="857"/>
                  <a:pt x="1443" y="592"/>
                </a:cubicBezTo>
                <a:cubicBezTo>
                  <a:pt x="1344" y="344"/>
                  <a:pt x="1041" y="111"/>
                  <a:pt x="782" y="53"/>
                </a:cubicBezTo>
                <a:cubicBezTo>
                  <a:pt x="545" y="0"/>
                  <a:pt x="275" y="117"/>
                  <a:pt x="150" y="329"/>
                </a:cubicBezTo>
                <a:cubicBezTo>
                  <a:pt x="0" y="584"/>
                  <a:pt x="243" y="911"/>
                  <a:pt x="477" y="1017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" name="Freeform 7">
            <a:extLst>
              <a:ext uri="{FF2B5EF4-FFF2-40B4-BE49-F238E27FC236}">
                <a16:creationId xmlns:a16="http://schemas.microsoft.com/office/drawing/2014/main" id="{A88B2AAA-B805-498E-A9E6-98B8858554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251351" y="1780905"/>
            <a:ext cx="8035925" cy="5083516"/>
          </a:xfrm>
          <a:custGeom>
            <a:avLst/>
            <a:gdLst>
              <a:gd name="T0" fmla="*/ 1302 w 1688"/>
              <a:gd name="T1" fmla="*/ 1066 h 1066"/>
              <a:gd name="T2" fmla="*/ 1613 w 1688"/>
              <a:gd name="T3" fmla="*/ 850 h 1066"/>
              <a:gd name="T4" fmla="*/ 1517 w 1688"/>
              <a:gd name="T5" fmla="*/ 471 h 1066"/>
              <a:gd name="T6" fmla="*/ 798 w 1688"/>
              <a:gd name="T7" fmla="*/ 28 h 1066"/>
              <a:gd name="T8" fmla="*/ 181 w 1688"/>
              <a:gd name="T9" fmla="*/ 333 h 1066"/>
              <a:gd name="T10" fmla="*/ 420 w 1688"/>
              <a:gd name="T11" fmla="*/ 1066 h 10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688" h="1066">
                <a:moveTo>
                  <a:pt x="1302" y="1066"/>
                </a:moveTo>
                <a:cubicBezTo>
                  <a:pt x="1416" y="1024"/>
                  <a:pt x="1551" y="962"/>
                  <a:pt x="1613" y="850"/>
                </a:cubicBezTo>
                <a:cubicBezTo>
                  <a:pt x="1688" y="715"/>
                  <a:pt x="1606" y="575"/>
                  <a:pt x="1517" y="471"/>
                </a:cubicBezTo>
                <a:cubicBezTo>
                  <a:pt x="1336" y="258"/>
                  <a:pt x="1084" y="62"/>
                  <a:pt x="798" y="28"/>
                </a:cubicBezTo>
                <a:cubicBezTo>
                  <a:pt x="559" y="0"/>
                  <a:pt x="317" y="138"/>
                  <a:pt x="181" y="333"/>
                </a:cubicBezTo>
                <a:cubicBezTo>
                  <a:pt x="0" y="592"/>
                  <a:pt x="191" y="907"/>
                  <a:pt x="420" y="1066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" name="Freeform 8">
            <a:extLst>
              <a:ext uri="{FF2B5EF4-FFF2-40B4-BE49-F238E27FC236}">
                <a16:creationId xmlns:a16="http://schemas.microsoft.com/office/drawing/2014/main" id="{9B8051E0-19D7-43E1-BFD9-E6DBFEB3A3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-1061" y="542347"/>
            <a:ext cx="10334625" cy="6322075"/>
          </a:xfrm>
          <a:custGeom>
            <a:avLst/>
            <a:gdLst>
              <a:gd name="T0" fmla="*/ 1873 w 2171"/>
              <a:gd name="T1" fmla="*/ 1326 h 1326"/>
              <a:gd name="T2" fmla="*/ 1609 w 2171"/>
              <a:gd name="T3" fmla="*/ 473 h 1326"/>
              <a:gd name="T4" fmla="*/ 880 w 2171"/>
              <a:gd name="T5" fmla="*/ 63 h 1326"/>
              <a:gd name="T6" fmla="*/ 0 w 2171"/>
              <a:gd name="T7" fmla="*/ 423 h 13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71" h="1326">
                <a:moveTo>
                  <a:pt x="1873" y="1326"/>
                </a:moveTo>
                <a:cubicBezTo>
                  <a:pt x="2171" y="1045"/>
                  <a:pt x="1825" y="678"/>
                  <a:pt x="1609" y="473"/>
                </a:cubicBezTo>
                <a:cubicBezTo>
                  <a:pt x="1406" y="281"/>
                  <a:pt x="1159" y="116"/>
                  <a:pt x="880" y="63"/>
                </a:cubicBezTo>
                <a:cubicBezTo>
                  <a:pt x="545" y="0"/>
                  <a:pt x="214" y="161"/>
                  <a:pt x="0" y="423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" name="Freeform 9">
            <a:extLst>
              <a:ext uri="{FF2B5EF4-FFF2-40B4-BE49-F238E27FC236}">
                <a16:creationId xmlns:a16="http://schemas.microsoft.com/office/drawing/2014/main" id="{4EDB2B02-86A2-46F5-A4BE-B7D9B10411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3701" y="6178751"/>
            <a:ext cx="504825" cy="681527"/>
          </a:xfrm>
          <a:custGeom>
            <a:avLst/>
            <a:gdLst>
              <a:gd name="T0" fmla="*/ 0 w 106"/>
              <a:gd name="T1" fmla="*/ 0 h 143"/>
              <a:gd name="T2" fmla="*/ 106 w 106"/>
              <a:gd name="T3" fmla="*/ 143 h 143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106" h="143">
                <a:moveTo>
                  <a:pt x="0" y="0"/>
                </a:moveTo>
                <a:cubicBezTo>
                  <a:pt x="35" y="54"/>
                  <a:pt x="70" y="101"/>
                  <a:pt x="106" y="143"/>
                </a:cubicBezTo>
              </a:path>
            </a:pathLst>
          </a:custGeom>
          <a:noFill/>
          <a:ln w="4763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" name="Freeform 10">
            <a:extLst>
              <a:ext uri="{FF2B5EF4-FFF2-40B4-BE49-F238E27FC236}">
                <a16:creationId xmlns:a16="http://schemas.microsoft.com/office/drawing/2014/main" id="{43954639-FB5D-41F4-9560-6F6DFE7784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-1061" y="-59376"/>
            <a:ext cx="11091863" cy="6923796"/>
          </a:xfrm>
          <a:custGeom>
            <a:avLst/>
            <a:gdLst>
              <a:gd name="T0" fmla="*/ 2046 w 2330"/>
              <a:gd name="T1" fmla="*/ 1452 h 1452"/>
              <a:gd name="T2" fmla="*/ 1813 w 2330"/>
              <a:gd name="T3" fmla="*/ 601 h 1452"/>
              <a:gd name="T4" fmla="*/ 956 w 2330"/>
              <a:gd name="T5" fmla="*/ 97 h 1452"/>
              <a:gd name="T6" fmla="*/ 0 w 2330"/>
              <a:gd name="T7" fmla="*/ 366 h 14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330" h="1452">
                <a:moveTo>
                  <a:pt x="2046" y="1452"/>
                </a:moveTo>
                <a:cubicBezTo>
                  <a:pt x="2330" y="1153"/>
                  <a:pt x="2049" y="821"/>
                  <a:pt x="1813" y="601"/>
                </a:cubicBezTo>
                <a:cubicBezTo>
                  <a:pt x="1569" y="375"/>
                  <a:pt x="1282" y="179"/>
                  <a:pt x="956" y="97"/>
                </a:cubicBezTo>
                <a:cubicBezTo>
                  <a:pt x="572" y="0"/>
                  <a:pt x="292" y="101"/>
                  <a:pt x="0" y="366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" name="Freeform 12">
            <a:extLst>
              <a:ext uri="{FF2B5EF4-FFF2-40B4-BE49-F238E27FC236}">
                <a16:creationId xmlns:a16="http://schemas.microsoft.com/office/drawing/2014/main" id="{E898931C-0323-41FA-A036-20F818B1FF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-1061" y="-1916"/>
            <a:ext cx="1057275" cy="614491"/>
          </a:xfrm>
          <a:custGeom>
            <a:avLst/>
            <a:gdLst>
              <a:gd name="T0" fmla="*/ 222 w 222"/>
              <a:gd name="T1" fmla="*/ 0 h 129"/>
              <a:gd name="T2" fmla="*/ 0 w 222"/>
              <a:gd name="T3" fmla="*/ 129 h 129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222" h="129">
                <a:moveTo>
                  <a:pt x="222" y="0"/>
                </a:moveTo>
                <a:cubicBezTo>
                  <a:pt x="152" y="35"/>
                  <a:pt x="76" y="78"/>
                  <a:pt x="0" y="129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3" name="Freeform 14">
            <a:extLst>
              <a:ext uri="{FF2B5EF4-FFF2-40B4-BE49-F238E27FC236}">
                <a16:creationId xmlns:a16="http://schemas.microsoft.com/office/drawing/2014/main" id="{89AFE9DD-0792-4B98-B4EB-97ACA17E6A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3701" y="-6705"/>
            <a:ext cx="595313" cy="352734"/>
          </a:xfrm>
          <a:custGeom>
            <a:avLst/>
            <a:gdLst>
              <a:gd name="T0" fmla="*/ 125 w 125"/>
              <a:gd name="T1" fmla="*/ 0 h 74"/>
              <a:gd name="T2" fmla="*/ 0 w 125"/>
              <a:gd name="T3" fmla="*/ 74 h 74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125" h="74">
                <a:moveTo>
                  <a:pt x="125" y="0"/>
                </a:moveTo>
                <a:cubicBezTo>
                  <a:pt x="85" y="22"/>
                  <a:pt x="43" y="47"/>
                  <a:pt x="0" y="74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" name="Freeform 16">
            <a:extLst>
              <a:ext uri="{FF2B5EF4-FFF2-40B4-BE49-F238E27FC236}">
                <a16:creationId xmlns:a16="http://schemas.microsoft.com/office/drawing/2014/main" id="{3981F5C4-9AE1-404E-AF44-A4E6DB374F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-1061" y="-1916"/>
            <a:ext cx="357188" cy="213875"/>
          </a:xfrm>
          <a:custGeom>
            <a:avLst/>
            <a:gdLst>
              <a:gd name="T0" fmla="*/ 75 w 75"/>
              <a:gd name="T1" fmla="*/ 0 h 45"/>
              <a:gd name="T2" fmla="*/ 0 w 75"/>
              <a:gd name="T3" fmla="*/ 45 h 45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75" h="45">
                <a:moveTo>
                  <a:pt x="75" y="0"/>
                </a:moveTo>
                <a:cubicBezTo>
                  <a:pt x="50" y="14"/>
                  <a:pt x="25" y="29"/>
                  <a:pt x="0" y="45"/>
                </a:cubicBezTo>
              </a:path>
            </a:pathLst>
          </a:custGeom>
          <a:noFill/>
          <a:ln w="12700" cap="flat">
            <a:solidFill>
              <a:schemeClr val="tx1">
                <a:alpha val="20000"/>
              </a:schemeClr>
            </a:solidFill>
            <a:prstDash val="dashDot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7" name="Freeform 11">
            <a:extLst>
              <a:ext uri="{FF2B5EF4-FFF2-40B4-BE49-F238E27FC236}">
                <a16:creationId xmlns:a16="http://schemas.microsoft.com/office/drawing/2014/main" id="{763C1781-8726-4FAC-8C45-FF40376BE4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5426601" y="-1916"/>
            <a:ext cx="5788025" cy="6847184"/>
          </a:xfrm>
          <a:custGeom>
            <a:avLst/>
            <a:gdLst>
              <a:gd name="T0" fmla="*/ 1094 w 1216"/>
              <a:gd name="T1" fmla="*/ 1436 h 1436"/>
              <a:gd name="T2" fmla="*/ 709 w 1216"/>
              <a:gd name="T3" fmla="*/ 551 h 1436"/>
              <a:gd name="T4" fmla="*/ 0 w 1216"/>
              <a:gd name="T5" fmla="*/ 0 h 14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216" h="1436">
                <a:moveTo>
                  <a:pt x="1094" y="1436"/>
                </a:moveTo>
                <a:cubicBezTo>
                  <a:pt x="1216" y="1114"/>
                  <a:pt x="904" y="770"/>
                  <a:pt x="709" y="551"/>
                </a:cubicBezTo>
                <a:cubicBezTo>
                  <a:pt x="509" y="327"/>
                  <a:pt x="274" y="127"/>
                  <a:pt x="0" y="0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" name="Freeform 21">
            <a:extLst>
              <a:ext uri="{FF2B5EF4-FFF2-40B4-BE49-F238E27FC236}">
                <a16:creationId xmlns:a16="http://schemas.microsoft.com/office/drawing/2014/main" id="{301491B5-56C7-43DC-A3D9-861EECCA05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9235014" y="2872"/>
            <a:ext cx="2951163" cy="2555325"/>
          </a:xfrm>
          <a:custGeom>
            <a:avLst/>
            <a:gdLst>
              <a:gd name="T0" fmla="*/ 620 w 620"/>
              <a:gd name="T1" fmla="*/ 536 h 536"/>
              <a:gd name="T2" fmla="*/ 0 w 620"/>
              <a:gd name="T3" fmla="*/ 0 h 536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620" h="536">
                <a:moveTo>
                  <a:pt x="620" y="536"/>
                </a:moveTo>
                <a:cubicBezTo>
                  <a:pt x="404" y="314"/>
                  <a:pt x="196" y="138"/>
                  <a:pt x="0" y="0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8842248" y="1481328"/>
            <a:ext cx="2926080" cy="246888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000"/>
              <a:t>Veien videre</a:t>
            </a:r>
            <a:br>
              <a:rPr lang="en-US" sz="4000"/>
            </a:br>
            <a:endParaRPr lang="en-US" sz="4000"/>
          </a:p>
        </p:txBody>
      </p:sp>
      <p:sp>
        <p:nvSpPr>
          <p:cNvPr id="31" name="Freeform 22">
            <a:extLst>
              <a:ext uri="{FF2B5EF4-FFF2-40B4-BE49-F238E27FC236}">
                <a16:creationId xmlns:a16="http://schemas.microsoft.com/office/drawing/2014/main" id="{237E2353-22DF-46E0-A200-FB30F8F394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10020826" y="-1916"/>
            <a:ext cx="2165350" cy="1358265"/>
          </a:xfrm>
          <a:custGeom>
            <a:avLst/>
            <a:gdLst>
              <a:gd name="T0" fmla="*/ 0 w 455"/>
              <a:gd name="T1" fmla="*/ 0 h 285"/>
              <a:gd name="T2" fmla="*/ 455 w 455"/>
              <a:gd name="T3" fmla="*/ 285 h 285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455" h="285">
                <a:moveTo>
                  <a:pt x="0" y="0"/>
                </a:moveTo>
                <a:cubicBezTo>
                  <a:pt x="153" y="85"/>
                  <a:pt x="308" y="180"/>
                  <a:pt x="455" y="285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" name="Freeform 23">
            <a:extLst>
              <a:ext uri="{FF2B5EF4-FFF2-40B4-BE49-F238E27FC236}">
                <a16:creationId xmlns:a16="http://schemas.microsoft.com/office/drawing/2014/main" id="{DD6138DB-057B-45F7-A5F4-E7BFDA20D02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11290826" y="-1916"/>
            <a:ext cx="895350" cy="534687"/>
          </a:xfrm>
          <a:custGeom>
            <a:avLst/>
            <a:gdLst>
              <a:gd name="T0" fmla="*/ 0 w 188"/>
              <a:gd name="T1" fmla="*/ 0 h 112"/>
              <a:gd name="T2" fmla="*/ 188 w 188"/>
              <a:gd name="T3" fmla="*/ 112 h 112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188" h="112">
                <a:moveTo>
                  <a:pt x="0" y="0"/>
                </a:moveTo>
                <a:cubicBezTo>
                  <a:pt x="63" y="36"/>
                  <a:pt x="126" y="73"/>
                  <a:pt x="188" y="112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" name="Freeform: Shape 34">
            <a:extLst>
              <a:ext uri="{FF2B5EF4-FFF2-40B4-BE49-F238E27FC236}">
                <a16:creationId xmlns:a16="http://schemas.microsoft.com/office/drawing/2014/main" id="{79A54AB1-B64F-4843-BFAB-81CB74E66B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931529">
            <a:off x="752078" y="2218040"/>
            <a:ext cx="4418757" cy="4259609"/>
          </a:xfrm>
          <a:custGeom>
            <a:avLst/>
            <a:gdLst>
              <a:gd name="connsiteX0" fmla="*/ 404107 w 4507111"/>
              <a:gd name="connsiteY0" fmla="*/ 0 h 4344781"/>
              <a:gd name="connsiteX1" fmla="*/ 371857 w 4507111"/>
              <a:gd name="connsiteY1" fmla="*/ 117359 h 4344781"/>
              <a:gd name="connsiteX2" fmla="*/ 307833 w 4507111"/>
              <a:gd name="connsiteY2" fmla="*/ 632970 h 4344781"/>
              <a:gd name="connsiteX3" fmla="*/ 3569418 w 4507111"/>
              <a:gd name="connsiteY3" fmla="*/ 4141149 h 4344781"/>
              <a:gd name="connsiteX4" fmla="*/ 4440861 w 4507111"/>
              <a:gd name="connsiteY4" fmla="*/ 4332480 h 4344781"/>
              <a:gd name="connsiteX5" fmla="*/ 4507111 w 4507111"/>
              <a:gd name="connsiteY5" fmla="*/ 4341752 h 4344781"/>
              <a:gd name="connsiteX6" fmla="*/ 4296045 w 4507111"/>
              <a:gd name="connsiteY6" fmla="*/ 4344781 h 4344781"/>
              <a:gd name="connsiteX7" fmla="*/ 3749565 w 4507111"/>
              <a:gd name="connsiteY7" fmla="*/ 4321853 h 4344781"/>
              <a:gd name="connsiteX8" fmla="*/ 36764 w 4507111"/>
              <a:gd name="connsiteY8" fmla="*/ 1629794 h 4344781"/>
              <a:gd name="connsiteX9" fmla="*/ 300069 w 4507111"/>
              <a:gd name="connsiteY9" fmla="*/ 144750 h 43447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507111" h="4344781">
                <a:moveTo>
                  <a:pt x="404107" y="0"/>
                </a:moveTo>
                <a:lnTo>
                  <a:pt x="371857" y="117359"/>
                </a:lnTo>
                <a:cubicBezTo>
                  <a:pt x="333827" y="278567"/>
                  <a:pt x="311875" y="450459"/>
                  <a:pt x="307833" y="632970"/>
                </a:cubicBezTo>
                <a:cubicBezTo>
                  <a:pt x="264711" y="2579752"/>
                  <a:pt x="2253987" y="3769243"/>
                  <a:pt x="3569418" y="4141149"/>
                </a:cubicBezTo>
                <a:cubicBezTo>
                  <a:pt x="3816061" y="4210881"/>
                  <a:pt x="4114807" y="4279754"/>
                  <a:pt x="4440861" y="4332480"/>
                </a:cubicBezTo>
                <a:lnTo>
                  <a:pt x="4507111" y="4341752"/>
                </a:lnTo>
                <a:lnTo>
                  <a:pt x="4296045" y="4344781"/>
                </a:lnTo>
                <a:cubicBezTo>
                  <a:pt x="4097363" y="4343711"/>
                  <a:pt x="3912623" y="4335104"/>
                  <a:pt x="3749565" y="4321853"/>
                </a:cubicBezTo>
                <a:cubicBezTo>
                  <a:pt x="2445102" y="4215850"/>
                  <a:pt x="356405" y="3466499"/>
                  <a:pt x="36764" y="1629794"/>
                </a:cubicBezTo>
                <a:cubicBezTo>
                  <a:pt x="-63123" y="1055823"/>
                  <a:pt x="45741" y="555869"/>
                  <a:pt x="300069" y="144750"/>
                </a:cubicBezTo>
                <a:close/>
              </a:path>
            </a:pathLst>
          </a:custGeom>
          <a:solidFill>
            <a:schemeClr val="tx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ckwell" panose="02060603020205020403"/>
              <a:ea typeface="+mn-ea"/>
              <a:cs typeface="+mn-cs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39" r="1990" b="-2"/>
          <a:stretch/>
        </p:blipFill>
        <p:spPr>
          <a:xfrm>
            <a:off x="921910" y="465243"/>
            <a:ext cx="7761924" cy="5343065"/>
          </a:xfrm>
          <a:custGeom>
            <a:avLst/>
            <a:gdLst/>
            <a:ahLst/>
            <a:cxnLst/>
            <a:rect l="l" t="t" r="r" b="b"/>
            <a:pathLst>
              <a:path w="7761924" h="5343065">
                <a:moveTo>
                  <a:pt x="3025687" y="76"/>
                </a:moveTo>
                <a:cubicBezTo>
                  <a:pt x="3140786" y="756"/>
                  <a:pt x="3256631" y="6055"/>
                  <a:pt x="3372722" y="16088"/>
                </a:cubicBezTo>
                <a:cubicBezTo>
                  <a:pt x="5230178" y="176616"/>
                  <a:pt x="7761924" y="1424594"/>
                  <a:pt x="7761924" y="3316816"/>
                </a:cubicBezTo>
                <a:cubicBezTo>
                  <a:pt x="7646022" y="5237647"/>
                  <a:pt x="4988715" y="5423921"/>
                  <a:pt x="3701109" y="5320611"/>
                </a:cubicBezTo>
                <a:cubicBezTo>
                  <a:pt x="2413504" y="5217301"/>
                  <a:pt x="351800" y="4486992"/>
                  <a:pt x="36290" y="2696959"/>
                </a:cubicBezTo>
                <a:cubicBezTo>
                  <a:pt x="-259500" y="1018804"/>
                  <a:pt x="1299198" y="-10133"/>
                  <a:pt x="3025687" y="76"/>
                </a:cubicBezTo>
                <a:close/>
              </a:path>
            </a:pathLst>
          </a:custGeom>
        </p:spPr>
      </p:pic>
      <p:pic>
        <p:nvPicPr>
          <p:cNvPr id="20" name="Bilde 19">
            <a:extLst>
              <a:ext uri="{FF2B5EF4-FFF2-40B4-BE49-F238E27FC236}">
                <a16:creationId xmlns:a16="http://schemas.microsoft.com/office/drawing/2014/main" id="{D01F0E3E-5CF3-42A4-9E9A-2D10561CE62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0639" y="169662"/>
            <a:ext cx="4927689" cy="5985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746850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6450" y="277707"/>
            <a:ext cx="9452058" cy="630258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76531" y="2046447"/>
            <a:ext cx="1036915" cy="2333059"/>
          </a:xfrm>
        </p:spPr>
        <p:txBody>
          <a:bodyPr>
            <a:noAutofit/>
          </a:bodyPr>
          <a:lstStyle/>
          <a:p>
            <a:r>
              <a:rPr lang="nb-NO" sz="28680" b="1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n-lt"/>
              </a:rPr>
              <a:t>I</a:t>
            </a:r>
            <a:r>
              <a:rPr lang="nb-NO" sz="13800" b="1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n-lt"/>
              </a:rPr>
              <a:t>  </a:t>
            </a:r>
            <a:br>
              <a:rPr lang="nb-NO" sz="13800" b="1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n-lt"/>
              </a:rPr>
            </a:br>
            <a:endParaRPr lang="nb-NO" sz="13800" b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3" name="Heart 2"/>
          <p:cNvSpPr/>
          <p:nvPr/>
        </p:nvSpPr>
        <p:spPr>
          <a:xfrm>
            <a:off x="5145494" y="836713"/>
            <a:ext cx="3283565" cy="2701945"/>
          </a:xfrm>
          <a:prstGeom prst="hear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sz="2160"/>
          </a:p>
        </p:txBody>
      </p:sp>
      <p:sp>
        <p:nvSpPr>
          <p:cNvPr id="4" name="Rectangle 3"/>
          <p:cNvSpPr/>
          <p:nvPr/>
        </p:nvSpPr>
        <p:spPr>
          <a:xfrm>
            <a:off x="3718590" y="3429000"/>
            <a:ext cx="5616624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b-NO" sz="24000" b="1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UiO</a:t>
            </a:r>
            <a:endParaRPr lang="nb-NO" sz="24000" dirty="0"/>
          </a:p>
        </p:txBody>
      </p:sp>
    </p:spTree>
    <p:extLst>
      <p:ext uri="{BB962C8B-B14F-4D97-AF65-F5344CB8AC3E}">
        <p14:creationId xmlns:p14="http://schemas.microsoft.com/office/powerpoint/2010/main" val="32266480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22058" y="721055"/>
            <a:ext cx="10515600" cy="198991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b-NO" sz="4400" dirty="0">
                <a:latin typeface="Arial" panose="020B0604020202020204" pitchFamily="34" charset="0"/>
                <a:cs typeface="Arial" panose="020B0604020202020204" pitchFamily="34" charset="0"/>
              </a:rPr>
              <a:t>Hvorfor?</a:t>
            </a:r>
          </a:p>
        </p:txBody>
      </p:sp>
      <p:pic>
        <p:nvPicPr>
          <p:cNvPr id="5" name="Bilde 5">
            <a:extLst>
              <a:ext uri="{FF2B5EF4-FFF2-40B4-BE49-F238E27FC236}">
                <a16:creationId xmlns:a16="http://schemas.microsoft.com/office/drawing/2014/main" id="{C297EAEC-31C7-1244-A863-7596A73B473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937" y="134548"/>
            <a:ext cx="4927689" cy="598513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937" y="0"/>
            <a:ext cx="11122429" cy="684956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470213" cy="68580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83757" cy="68580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3447" y="134548"/>
            <a:ext cx="9022919" cy="68580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8439"/>
            <a:ext cx="8987629" cy="685800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0096" y="-8439"/>
            <a:ext cx="725818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63885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de 5">
            <a:extLst>
              <a:ext uri="{FF2B5EF4-FFF2-40B4-BE49-F238E27FC236}">
                <a16:creationId xmlns:a16="http://schemas.microsoft.com/office/drawing/2014/main" id="{C297EAEC-31C7-1244-A863-7596A73B473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937" y="134548"/>
            <a:ext cx="4927689" cy="598513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-1809404" y="453421"/>
            <a:ext cx="9144000" cy="955819"/>
          </a:xfrm>
        </p:spPr>
        <p:txBody>
          <a:bodyPr/>
          <a:lstStyle/>
          <a:p>
            <a:r>
              <a:rPr lang="nb-NO" dirty="0"/>
              <a:t>Utgangspunkt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6722" y="3200399"/>
            <a:ext cx="5817278" cy="326813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771" y="1733551"/>
            <a:ext cx="6205124" cy="3490382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4967" y="134548"/>
            <a:ext cx="2926286" cy="2929466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201" y="1477433"/>
            <a:ext cx="9147895" cy="5715000"/>
          </a:xfrm>
          <a:prstGeom prst="rect">
            <a:avLst/>
          </a:prstGeom>
          <a:solidFill>
            <a:schemeClr val="bg1"/>
          </a:solidFill>
        </p:spPr>
      </p:pic>
    </p:spTree>
    <p:extLst>
      <p:ext uri="{BB962C8B-B14F-4D97-AF65-F5344CB8AC3E}">
        <p14:creationId xmlns:p14="http://schemas.microsoft.com/office/powerpoint/2010/main" val="7878130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1557A916-FDD1-44A1-A7A1-70009FD6BE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06085" y="1129084"/>
            <a:ext cx="3689091" cy="1960157"/>
          </a:xfrm>
        </p:spPr>
        <p:txBody>
          <a:bodyPr>
            <a:normAutofit/>
          </a:bodyPr>
          <a:lstStyle/>
          <a:p>
            <a:r>
              <a:rPr lang="nb-NO" sz="4000"/>
              <a:t>Mål</a:t>
            </a:r>
          </a:p>
        </p:txBody>
      </p:sp>
      <p:pic>
        <p:nvPicPr>
          <p:cNvPr id="4" name="Content Placeholder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690" r="6936" b="-1"/>
          <a:stretch/>
        </p:blipFill>
        <p:spPr>
          <a:xfrm>
            <a:off x="20" y="10"/>
            <a:ext cx="7743929" cy="6857990"/>
          </a:xfrm>
          <a:custGeom>
            <a:avLst/>
            <a:gdLst/>
            <a:ahLst/>
            <a:cxnLst/>
            <a:rect l="l" t="t" r="r" b="b"/>
            <a:pathLst>
              <a:path w="7743949" h="6858000">
                <a:moveTo>
                  <a:pt x="956085" y="2071857"/>
                </a:moveTo>
                <a:cubicBezTo>
                  <a:pt x="956085" y="2071857"/>
                  <a:pt x="956085" y="2071857"/>
                  <a:pt x="4999548" y="2071857"/>
                </a:cubicBezTo>
                <a:cubicBezTo>
                  <a:pt x="5252811" y="2071857"/>
                  <a:pt x="5497339" y="2211072"/>
                  <a:pt x="5619604" y="2437296"/>
                </a:cubicBezTo>
                <a:cubicBezTo>
                  <a:pt x="5619604" y="2437296"/>
                  <a:pt x="5619604" y="2437296"/>
                  <a:pt x="7645701" y="5926372"/>
                </a:cubicBezTo>
                <a:cubicBezTo>
                  <a:pt x="7776699" y="6143896"/>
                  <a:pt x="7776699" y="6422327"/>
                  <a:pt x="7645701" y="6639850"/>
                </a:cubicBezTo>
                <a:cubicBezTo>
                  <a:pt x="7645701" y="6639850"/>
                  <a:pt x="7645701" y="6639850"/>
                  <a:pt x="7538856" y="6823844"/>
                </a:cubicBezTo>
                <a:lnTo>
                  <a:pt x="7519022" y="6858000"/>
                </a:lnTo>
                <a:lnTo>
                  <a:pt x="0" y="6858000"/>
                </a:lnTo>
                <a:lnTo>
                  <a:pt x="0" y="3003362"/>
                </a:lnTo>
                <a:lnTo>
                  <a:pt x="144017" y="2754282"/>
                </a:lnTo>
                <a:cubicBezTo>
                  <a:pt x="203181" y="2651956"/>
                  <a:pt x="264254" y="2546330"/>
                  <a:pt x="327296" y="2437296"/>
                </a:cubicBezTo>
                <a:cubicBezTo>
                  <a:pt x="458294" y="2211072"/>
                  <a:pt x="694090" y="2071857"/>
                  <a:pt x="956085" y="2071857"/>
                </a:cubicBezTo>
                <a:close/>
                <a:moveTo>
                  <a:pt x="6281397" y="1163923"/>
                </a:moveTo>
                <a:cubicBezTo>
                  <a:pt x="6281397" y="1163923"/>
                  <a:pt x="6281397" y="1163923"/>
                  <a:pt x="7148441" y="1163923"/>
                </a:cubicBezTo>
                <a:cubicBezTo>
                  <a:pt x="7202749" y="1163923"/>
                  <a:pt x="7255183" y="1193775"/>
                  <a:pt x="7281401" y="1242285"/>
                </a:cubicBezTo>
                <a:cubicBezTo>
                  <a:pt x="7281401" y="1242285"/>
                  <a:pt x="7281401" y="1242285"/>
                  <a:pt x="7715859" y="1990451"/>
                </a:cubicBezTo>
                <a:cubicBezTo>
                  <a:pt x="7743949" y="2037095"/>
                  <a:pt x="7743949" y="2096799"/>
                  <a:pt x="7715859" y="2143443"/>
                </a:cubicBezTo>
                <a:cubicBezTo>
                  <a:pt x="7715859" y="2143443"/>
                  <a:pt x="7715859" y="2143443"/>
                  <a:pt x="7281401" y="2891610"/>
                </a:cubicBezTo>
                <a:cubicBezTo>
                  <a:pt x="7255183" y="2940119"/>
                  <a:pt x="7202749" y="2969971"/>
                  <a:pt x="7148441" y="2969971"/>
                </a:cubicBezTo>
                <a:cubicBezTo>
                  <a:pt x="7148441" y="2969971"/>
                  <a:pt x="7148441" y="2969971"/>
                  <a:pt x="6281397" y="2969971"/>
                </a:cubicBezTo>
                <a:cubicBezTo>
                  <a:pt x="6225217" y="2969971"/>
                  <a:pt x="6174655" y="2940119"/>
                  <a:pt x="6146565" y="2891610"/>
                </a:cubicBezTo>
                <a:cubicBezTo>
                  <a:pt x="6146565" y="2891610"/>
                  <a:pt x="6146565" y="2891610"/>
                  <a:pt x="5713979" y="2143443"/>
                </a:cubicBezTo>
                <a:cubicBezTo>
                  <a:pt x="5685889" y="2096799"/>
                  <a:pt x="5685889" y="2037095"/>
                  <a:pt x="5713979" y="1990451"/>
                </a:cubicBezTo>
                <a:cubicBezTo>
                  <a:pt x="5713979" y="1990451"/>
                  <a:pt x="5713979" y="1990451"/>
                  <a:pt x="6146565" y="1242285"/>
                </a:cubicBezTo>
                <a:cubicBezTo>
                  <a:pt x="6174655" y="1193775"/>
                  <a:pt x="6225217" y="1163923"/>
                  <a:pt x="6281397" y="1163923"/>
                </a:cubicBezTo>
                <a:close/>
                <a:moveTo>
                  <a:pt x="0" y="0"/>
                </a:moveTo>
                <a:lnTo>
                  <a:pt x="6600525" y="0"/>
                </a:lnTo>
                <a:lnTo>
                  <a:pt x="6486618" y="196155"/>
                </a:lnTo>
                <a:cubicBezTo>
                  <a:pt x="6261242" y="584267"/>
                  <a:pt x="5994130" y="1044253"/>
                  <a:pt x="5677553" y="1589421"/>
                </a:cubicBezTo>
                <a:cubicBezTo>
                  <a:pt x="5555288" y="1815646"/>
                  <a:pt x="5310759" y="1954861"/>
                  <a:pt x="5057496" y="1954861"/>
                </a:cubicBezTo>
                <a:cubicBezTo>
                  <a:pt x="5057496" y="1954861"/>
                  <a:pt x="5057496" y="1954861"/>
                  <a:pt x="1014033" y="1954861"/>
                </a:cubicBezTo>
                <a:cubicBezTo>
                  <a:pt x="752038" y="1954861"/>
                  <a:pt x="516243" y="1815646"/>
                  <a:pt x="385244" y="1589421"/>
                </a:cubicBezTo>
                <a:cubicBezTo>
                  <a:pt x="385244" y="1589421"/>
                  <a:pt x="385244" y="1589421"/>
                  <a:pt x="69234" y="1042874"/>
                </a:cubicBezTo>
                <a:lnTo>
                  <a:pt x="0" y="923133"/>
                </a:lnTo>
                <a:close/>
              </a:path>
            </a:pathLst>
          </a:cu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006085" y="3236181"/>
            <a:ext cx="3689091" cy="2195515"/>
          </a:xfrm>
        </p:spPr>
        <p:txBody>
          <a:bodyPr>
            <a:normAutofit/>
          </a:bodyPr>
          <a:lstStyle/>
          <a:p>
            <a:r>
              <a:rPr lang="nb-NO" sz="2400" dirty="0"/>
              <a:t>Godt læringsmiljø</a:t>
            </a:r>
          </a:p>
          <a:p>
            <a:r>
              <a:rPr lang="nb-NO" sz="2400" dirty="0"/>
              <a:t>Faglig motivasjon og læring</a:t>
            </a:r>
          </a:p>
          <a:p>
            <a:r>
              <a:rPr lang="nb-NO" sz="2400" dirty="0"/>
              <a:t>Mindre ensomhet</a:t>
            </a:r>
          </a:p>
          <a:p>
            <a:r>
              <a:rPr lang="nb-NO" sz="2400" dirty="0"/>
              <a:t>Avhjelpe koronaplagene</a:t>
            </a:r>
          </a:p>
          <a:p>
            <a:endParaRPr lang="nb-NO" sz="2400" dirty="0"/>
          </a:p>
        </p:txBody>
      </p:sp>
      <p:pic>
        <p:nvPicPr>
          <p:cNvPr id="6" name="Bilde 5">
            <a:extLst>
              <a:ext uri="{FF2B5EF4-FFF2-40B4-BE49-F238E27FC236}">
                <a16:creationId xmlns:a16="http://schemas.microsoft.com/office/drawing/2014/main" id="{02006ECA-9529-438D-8817-08FC44355E1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4492" y="75825"/>
            <a:ext cx="4927689" cy="5985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482371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5D49C510-1112-4917-A494-678F644950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Fakta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EA247F1A-5400-4464-8F8A-972B05B21ED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dirty="0"/>
              <a:t>Tilbud for 1. </a:t>
            </a:r>
            <a:r>
              <a:rPr lang="nb-NO" dirty="0" err="1"/>
              <a:t>sem</a:t>
            </a:r>
            <a:r>
              <a:rPr lang="nb-NO" dirty="0"/>
              <a:t>-studenter på studieprogram på lavere grad foruten ISS</a:t>
            </a:r>
          </a:p>
          <a:p>
            <a:r>
              <a:rPr lang="nb-NO" dirty="0"/>
              <a:t>Betinget av deltakelse i studiestartuken</a:t>
            </a:r>
          </a:p>
          <a:p>
            <a:r>
              <a:rPr lang="nb-NO" dirty="0"/>
              <a:t> 94 kollokviefaddere</a:t>
            </a:r>
          </a:p>
          <a:p>
            <a:pPr marL="0" indent="0">
              <a:buNone/>
            </a:pPr>
            <a:endParaRPr lang="nb-NO" dirty="0"/>
          </a:p>
          <a:p>
            <a:pPr marL="0" indent="0">
              <a:buNone/>
            </a:pPr>
            <a:r>
              <a:rPr lang="nb-NO" dirty="0"/>
              <a:t>Potensielt antall deltakere: </a:t>
            </a:r>
            <a:r>
              <a:rPr lang="nb-NO" dirty="0" err="1"/>
              <a:t>ca</a:t>
            </a:r>
            <a:r>
              <a:rPr lang="nb-NO" dirty="0"/>
              <a:t> 1100</a:t>
            </a:r>
          </a:p>
          <a:p>
            <a:pPr marL="0" indent="0">
              <a:buNone/>
            </a:pPr>
            <a:r>
              <a:rPr lang="nb-NO" dirty="0"/>
              <a:t>Antall deltakere: 646</a:t>
            </a:r>
          </a:p>
        </p:txBody>
      </p:sp>
      <p:pic>
        <p:nvPicPr>
          <p:cNvPr id="4" name="Bilde 3">
            <a:extLst>
              <a:ext uri="{FF2B5EF4-FFF2-40B4-BE49-F238E27FC236}">
                <a16:creationId xmlns:a16="http://schemas.microsoft.com/office/drawing/2014/main" id="{B7CD07F8-DD43-42F0-A099-D83BD5C46C3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937" y="134548"/>
            <a:ext cx="4927689" cy="5985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778906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de 5">
            <a:extLst>
              <a:ext uri="{FF2B5EF4-FFF2-40B4-BE49-F238E27FC236}">
                <a16:creationId xmlns:a16="http://schemas.microsoft.com/office/drawing/2014/main" id="{C297EAEC-31C7-1244-A863-7596A73B473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937" y="134548"/>
            <a:ext cx="4927689" cy="598513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-2486737" y="648538"/>
            <a:ext cx="9144000" cy="955819"/>
          </a:xfrm>
        </p:spPr>
        <p:txBody>
          <a:bodyPr/>
          <a:lstStyle/>
          <a:p>
            <a:r>
              <a:rPr lang="nb-NO" dirty="0"/>
              <a:t>Opplegg</a:t>
            </a:r>
          </a:p>
        </p:txBody>
      </p:sp>
      <p:sp>
        <p:nvSpPr>
          <p:cNvPr id="5" name="Plassholder for innhold 2">
            <a:extLst>
              <a:ext uri="{FF2B5EF4-FFF2-40B4-BE49-F238E27FC236}">
                <a16:creationId xmlns:a16="http://schemas.microsoft.com/office/drawing/2014/main" id="{E634AFEB-940B-4334-9F7F-8517F9501AD0}"/>
              </a:ext>
            </a:extLst>
          </p:cNvPr>
          <p:cNvSpPr txBox="1">
            <a:spLocks/>
          </p:cNvSpPr>
          <p:nvPr/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l">
              <a:buFont typeface="Arial" panose="020B0604020202020204" pitchFamily="34" charset="0"/>
              <a:buChar char="•"/>
            </a:pPr>
            <a:endParaRPr lang="nb-NO" dirty="0"/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nb-NO" dirty="0"/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nb-NO" sz="2800" dirty="0"/>
              <a:t>10 uker med kollokvietreff a 1 time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nb-NO" sz="2800" dirty="0"/>
              <a:t>Kollokviefaddere, ikke seminarledere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nb-NO" sz="2800" dirty="0"/>
              <a:t>Erfaringsutveksling annenhver uke for kollokviefadderne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nb-NO" sz="2800" dirty="0"/>
              <a:t>Digitalt eller fysisk</a:t>
            </a:r>
          </a:p>
        </p:txBody>
      </p:sp>
    </p:spTree>
    <p:extLst>
      <p:ext uri="{BB962C8B-B14F-4D97-AF65-F5344CB8AC3E}">
        <p14:creationId xmlns:p14="http://schemas.microsoft.com/office/powerpoint/2010/main" val="85596516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520AFD95-7D0A-49E2-8545-07EF9F0F71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err="1"/>
              <a:t>Ukesoversikt</a:t>
            </a:r>
            <a:br>
              <a:rPr lang="nb-NO" dirty="0"/>
            </a:br>
            <a:endParaRPr lang="nb-NO" dirty="0"/>
          </a:p>
        </p:txBody>
      </p:sp>
      <p:pic>
        <p:nvPicPr>
          <p:cNvPr id="5" name="Plassholder for innhold 4" descr="Et bilde som inneholder skjermbilde&#10;&#10;Automatisk generert beskrivelse">
            <a:extLst>
              <a:ext uri="{FF2B5EF4-FFF2-40B4-BE49-F238E27FC236}">
                <a16:creationId xmlns:a16="http://schemas.microsoft.com/office/drawing/2014/main" id="{BF629572-6DB6-4108-BECE-1A500E1FA62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8960" y="1027906"/>
            <a:ext cx="7702828" cy="5577734"/>
          </a:xfrm>
        </p:spPr>
      </p:pic>
    </p:spTree>
    <p:extLst>
      <p:ext uri="{BB962C8B-B14F-4D97-AF65-F5344CB8AC3E}">
        <p14:creationId xmlns:p14="http://schemas.microsoft.com/office/powerpoint/2010/main" val="102959635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12">
            <a:extLst>
              <a:ext uri="{FF2B5EF4-FFF2-40B4-BE49-F238E27FC236}">
                <a16:creationId xmlns:a16="http://schemas.microsoft.com/office/drawing/2014/main" id="{ECE1DA53-9811-4831-9BFB-3E8658F080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199" y="552906"/>
            <a:ext cx="5162891" cy="1674904"/>
          </a:xfrm>
        </p:spPr>
        <p:txBody>
          <a:bodyPr anchor="ctr">
            <a:normAutofit/>
          </a:bodyPr>
          <a:lstStyle/>
          <a:p>
            <a:r>
              <a:rPr lang="nb-NO" sz="4000"/>
              <a:t>Erfaringer så langt</a:t>
            </a:r>
            <a:br>
              <a:rPr lang="nb-NO" sz="4000"/>
            </a:br>
            <a:endParaRPr lang="nb-NO" sz="4000"/>
          </a:p>
        </p:txBody>
      </p:sp>
      <p:pic>
        <p:nvPicPr>
          <p:cNvPr id="6" name="Plassholder for innhold 5" descr="Et bilde som inneholder tegning&#10;&#10;Automatisk generert beskrivelse">
            <a:extLst>
              <a:ext uri="{FF2B5EF4-FFF2-40B4-BE49-F238E27FC236}">
                <a16:creationId xmlns:a16="http://schemas.microsoft.com/office/drawing/2014/main" id="{30B5E787-1973-4DA9-9790-E5CA00BA58F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1" b="943"/>
          <a:stretch/>
        </p:blipFill>
        <p:spPr>
          <a:xfrm>
            <a:off x="-307609" y="2227811"/>
            <a:ext cx="12815474" cy="4633496"/>
          </a:xfrm>
          <a:prstGeom prst="rect">
            <a:avLst/>
          </a:prstGeom>
        </p:spPr>
      </p:pic>
      <p:pic>
        <p:nvPicPr>
          <p:cNvPr id="18" name="Bilde 17">
            <a:extLst>
              <a:ext uri="{FF2B5EF4-FFF2-40B4-BE49-F238E27FC236}">
                <a16:creationId xmlns:a16="http://schemas.microsoft.com/office/drawing/2014/main" id="{343BC196-A140-4179-87E3-1523C3CE6FD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937" y="134548"/>
            <a:ext cx="4927689" cy="5985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790945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8" name="Rectangle 27">
            <a:extLst>
              <a:ext uri="{FF2B5EF4-FFF2-40B4-BE49-F238E27FC236}">
                <a16:creationId xmlns:a16="http://schemas.microsoft.com/office/drawing/2014/main" id="{7D9D36D6-2AC5-46A1-A849-4C82D5264A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56D594E9-D82D-4273-A90D-F6D190C555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54955" y="552182"/>
            <a:ext cx="5998840" cy="3343135"/>
          </a:xfrm>
          <a:noFill/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5200"/>
              <a:t>Refleksjoner</a:t>
            </a:r>
          </a:p>
        </p:txBody>
      </p:sp>
      <p:pic>
        <p:nvPicPr>
          <p:cNvPr id="5" name="Plassholder for innhold 4">
            <a:extLst>
              <a:ext uri="{FF2B5EF4-FFF2-40B4-BE49-F238E27FC236}">
                <a16:creationId xmlns:a16="http://schemas.microsoft.com/office/drawing/2014/main" id="{72463A39-5487-46D8-8978-EEAF40F46E3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84" r="1785"/>
          <a:stretch/>
        </p:blipFill>
        <p:spPr>
          <a:xfrm>
            <a:off x="20" y="10"/>
            <a:ext cx="4992985" cy="6857990"/>
          </a:xfrm>
          <a:prstGeom prst="rect">
            <a:avLst/>
          </a:prstGeom>
        </p:spPr>
      </p:pic>
      <p:pic>
        <p:nvPicPr>
          <p:cNvPr id="13" name="Bilde 12">
            <a:extLst>
              <a:ext uri="{FF2B5EF4-FFF2-40B4-BE49-F238E27FC236}">
                <a16:creationId xmlns:a16="http://schemas.microsoft.com/office/drawing/2014/main" id="{DC10C566-64CC-4F7C-8C12-976ECB225CE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7350" y="193271"/>
            <a:ext cx="4927689" cy="5985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826403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F46216B-77A9-411A-B9D3-5023FCB70208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4AD17837A2A72E4CBA16A0C671BA8502" ma:contentTypeVersion="13" ma:contentTypeDescription="Opprett et nytt dokument." ma:contentTypeScope="" ma:versionID="e0a5a5801562476accc3e627acc6f924">
  <xsd:schema xmlns:xsd="http://www.w3.org/2001/XMLSchema" xmlns:xs="http://www.w3.org/2001/XMLSchema" xmlns:p="http://schemas.microsoft.com/office/2006/metadata/properties" xmlns:ns3="21fed00c-a797-4218-a111-bc7a97734371" xmlns:ns4="13d59d47-9ab5-4ecf-bb5e-c11b82a4985f" targetNamespace="http://schemas.microsoft.com/office/2006/metadata/properties" ma:root="true" ma:fieldsID="2a718f860f450fd09ee67234ecdf40a5" ns3:_="" ns4:_="">
    <xsd:import namespace="21fed00c-a797-4218-a111-bc7a97734371"/>
    <xsd:import namespace="13d59d47-9ab5-4ecf-bb5e-c11b82a4985f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AutoKeyPoints" minOccurs="0"/>
                <xsd:element ref="ns3:MediaServiceKeyPoints" minOccurs="0"/>
                <xsd:element ref="ns3:MediaServiceDateTaken" minOccurs="0"/>
                <xsd:element ref="ns3:MediaServiceLocation" minOccurs="0"/>
                <xsd:element ref="ns4:SharedWithUsers" minOccurs="0"/>
                <xsd:element ref="ns4:SharedWithDetails" minOccurs="0"/>
                <xsd:element ref="ns4:SharingHintHas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1fed00c-a797-4218-a111-bc7a9773437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4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5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3d59d47-9ab5-4ecf-bb5e-c11b82a4985f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Delt med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Delingsdetaljer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20" nillable="true" ma:displayName="Hash for deling av tips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nholdstype"/>
        <xsd:element ref="dc:title" minOccurs="0" maxOccurs="1" ma:index="4" ma:displayName="Tit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BFB993E3-6613-4D9C-B14A-77A670AA353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21fed00c-a797-4218-a111-bc7a97734371"/>
    <ds:schemaRef ds:uri="13d59d47-9ab5-4ecf-bb5e-c11b82a4985f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1975D65C-F51F-42E3-B7DD-315995E30D88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BC260A4C-E365-4015-9945-361466726B51}">
  <ds:schemaRefs>
    <ds:schemaRef ds:uri="http://schemas.microsoft.com/office/2006/metadata/properties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136</Words>
  <Application>Microsoft Office PowerPoint</Application>
  <PresentationFormat>Widescreen</PresentationFormat>
  <Paragraphs>38</Paragraphs>
  <Slides>11</Slides>
  <Notes>1</Notes>
  <HiddenSlides>0</HiddenSlides>
  <MMClips>0</MMClips>
  <ScaleCrop>false</ScaleCrop>
  <HeadingPairs>
    <vt:vector size="6" baseType="variant">
      <vt:variant>
        <vt:lpstr>Brukte skrifter</vt:lpstr>
      </vt:variant>
      <vt:variant>
        <vt:i4>4</vt:i4>
      </vt:variant>
      <vt:variant>
        <vt:lpstr>Tema</vt:lpstr>
      </vt:variant>
      <vt:variant>
        <vt:i4>1</vt:i4>
      </vt:variant>
      <vt:variant>
        <vt:lpstr>Lysbildetitler</vt:lpstr>
      </vt:variant>
      <vt:variant>
        <vt:i4>11</vt:i4>
      </vt:variant>
    </vt:vector>
  </HeadingPairs>
  <TitlesOfParts>
    <vt:vector size="16" baseType="lpstr">
      <vt:lpstr>Arial</vt:lpstr>
      <vt:lpstr>Calibri</vt:lpstr>
      <vt:lpstr>Calibri Light</vt:lpstr>
      <vt:lpstr>Rockwell</vt:lpstr>
      <vt:lpstr>Office Theme</vt:lpstr>
      <vt:lpstr>  Kollokvieordning for førsteårsstudenter</vt:lpstr>
      <vt:lpstr>PowerPoint-presentasjon</vt:lpstr>
      <vt:lpstr>Utgangspunkt</vt:lpstr>
      <vt:lpstr>Mål</vt:lpstr>
      <vt:lpstr>Fakta</vt:lpstr>
      <vt:lpstr>Opplegg</vt:lpstr>
      <vt:lpstr>Ukesoversikt </vt:lpstr>
      <vt:lpstr>Erfaringer så langt </vt:lpstr>
      <vt:lpstr>Refleksjoner</vt:lpstr>
      <vt:lpstr>Veien videre </vt:lpstr>
      <vt:lpstr>I  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Kollokvieordning for førsteårsstudenter</dc:title>
  <dc:creator>Ingvill Nygård Bojer</dc:creator>
  <cp:lastModifiedBy>Ingvill Nygård Bojer</cp:lastModifiedBy>
  <cp:revision>2</cp:revision>
  <dcterms:created xsi:type="dcterms:W3CDTF">2020-09-17T13:31:19Z</dcterms:created>
  <dcterms:modified xsi:type="dcterms:W3CDTF">2020-09-18T07:18:48Z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0x0101004AD17837A2A72E4CBA16A0C671BA8502</vt:lpwstr>
  </property>
</Properties>
</file>