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957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478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92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54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929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77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429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131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083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897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09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CBBD-FCC8-4FE4-B149-7D4D291050BE}" type="datetimeFigureOut">
              <a:rPr lang="nb-NO" smtClean="0"/>
              <a:t>26.05.2021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69F76-B170-40CE-8FAA-8A0E12603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3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Grønnere utdanninger og erfaringer fra samfunnsgeografi</a:t>
            </a:r>
            <a:br>
              <a:rPr lang="nb-NO" sz="3600" dirty="0"/>
            </a:br>
            <a:r>
              <a:rPr lang="nb-NO" sz="3600" dirty="0"/>
              <a:t>Kommentarer - Forum for studiespørsmål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Bjørnar Sæther</a:t>
            </a:r>
          </a:p>
          <a:p>
            <a:r>
              <a:rPr lang="nb-NO" dirty="0"/>
              <a:t>Professor i samfunnsgeografi</a:t>
            </a:r>
          </a:p>
        </p:txBody>
      </p:sp>
    </p:spTree>
    <p:extLst>
      <p:ext uri="{BB962C8B-B14F-4D97-AF65-F5344CB8AC3E}">
        <p14:creationId xmlns:p14="http://schemas.microsoft.com/office/powerpoint/2010/main" val="284027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Miljø </a:t>
            </a:r>
            <a:r>
              <a:rPr lang="nb-NO" dirty="0"/>
              <a:t>emner ved samfunnsgeografi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276352"/>
              </p:ext>
            </p:extLst>
          </p:nvPr>
        </p:nvGraphicFramePr>
        <p:xfrm>
          <a:off x="838200" y="1597891"/>
          <a:ext cx="10515600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5727">
                  <a:extLst>
                    <a:ext uri="{9D8B030D-6E8A-4147-A177-3AD203B41FA5}">
                      <a16:colId xmlns:a16="http://schemas.microsoft.com/office/drawing/2014/main" val="3691753123"/>
                    </a:ext>
                  </a:extLst>
                </a:gridCol>
                <a:gridCol w="4869873">
                  <a:extLst>
                    <a:ext uri="{9D8B030D-6E8A-4147-A177-3AD203B41FA5}">
                      <a16:colId xmlns:a16="http://schemas.microsoft.com/office/drawing/2014/main" val="2078396954"/>
                    </a:ext>
                  </a:extLst>
                </a:gridCol>
              </a:tblGrid>
              <a:tr h="372704">
                <a:tc>
                  <a:txBody>
                    <a:bodyPr/>
                    <a:lstStyle/>
                    <a:p>
                      <a:r>
                        <a:rPr lang="nb-NO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Emneansvarlig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12470"/>
                  </a:ext>
                </a:extLst>
              </a:tr>
              <a:tr h="372704">
                <a:tc>
                  <a:txBody>
                    <a:bodyPr/>
                    <a:lstStyle/>
                    <a:p>
                      <a:r>
                        <a:rPr lang="nb-NO" b="1" dirty="0"/>
                        <a:t>Bachelor (hvert 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397694"/>
                  </a:ext>
                </a:extLst>
              </a:tr>
              <a:tr h="372704">
                <a:tc>
                  <a:txBody>
                    <a:bodyPr/>
                    <a:lstStyle/>
                    <a:p>
                      <a:r>
                        <a:rPr lang="nb-NO" dirty="0"/>
                        <a:t>SGO 2302 Environment and </a:t>
                      </a:r>
                      <a:r>
                        <a:rPr lang="nb-NO" dirty="0" err="1"/>
                        <a:t>Society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Karen</a:t>
                      </a:r>
                      <a:r>
                        <a:rPr lang="el-GR" dirty="0"/>
                        <a:t>ʹ</a:t>
                      </a:r>
                      <a:r>
                        <a:rPr lang="nb-NO" dirty="0"/>
                        <a:t>O Brien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06766"/>
                  </a:ext>
                </a:extLst>
              </a:tr>
              <a:tr h="643296">
                <a:tc>
                  <a:txBody>
                    <a:bodyPr/>
                    <a:lstStyle/>
                    <a:p>
                      <a:r>
                        <a:rPr lang="nb-NO" dirty="0"/>
                        <a:t>SGO 3200 </a:t>
                      </a:r>
                      <a:r>
                        <a:rPr lang="nb-NO" dirty="0" err="1"/>
                        <a:t>Innovation</a:t>
                      </a:r>
                      <a:r>
                        <a:rPr lang="nb-NO" dirty="0"/>
                        <a:t> in </a:t>
                      </a:r>
                      <a:r>
                        <a:rPr lang="nb-NO" dirty="0" err="1"/>
                        <a:t>Sustainability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Transitions</a:t>
                      </a:r>
                      <a:r>
                        <a:rPr lang="nb-NO" baseline="0" dirty="0"/>
                        <a:t> and </a:t>
                      </a:r>
                      <a:r>
                        <a:rPr lang="nb-NO" baseline="0" dirty="0" err="1"/>
                        <a:t>Transformations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Bjørnar Sæther/Karen</a:t>
                      </a:r>
                      <a:r>
                        <a:rPr lang="nb-NO" baseline="0" dirty="0"/>
                        <a:t> O</a:t>
                      </a:r>
                      <a:r>
                        <a:rPr lang="el-GR" baseline="0" dirty="0"/>
                        <a:t>ʹ</a:t>
                      </a:r>
                      <a:r>
                        <a:rPr lang="nb-NO" baseline="0" dirty="0"/>
                        <a:t>Brien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50877"/>
                  </a:ext>
                </a:extLst>
              </a:tr>
              <a:tr h="372704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0160"/>
                  </a:ext>
                </a:extLst>
              </a:tr>
              <a:tr h="372704">
                <a:tc>
                  <a:txBody>
                    <a:bodyPr/>
                    <a:lstStyle/>
                    <a:p>
                      <a:r>
                        <a:rPr lang="nb-NO" b="1" dirty="0"/>
                        <a:t>Master (hvert 2.år)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511638"/>
                  </a:ext>
                </a:extLst>
              </a:tr>
              <a:tr h="643296">
                <a:tc>
                  <a:txBody>
                    <a:bodyPr/>
                    <a:lstStyle/>
                    <a:p>
                      <a:r>
                        <a:rPr lang="nb-NO" dirty="0"/>
                        <a:t>HGO 4301 The </a:t>
                      </a:r>
                      <a:r>
                        <a:rPr lang="nb-NO" dirty="0" err="1"/>
                        <a:t>Social</a:t>
                      </a:r>
                      <a:r>
                        <a:rPr lang="nb-NO" dirty="0"/>
                        <a:t> Dimensions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of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Environmental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Change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Andrea Nightingale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43075"/>
                  </a:ext>
                </a:extLst>
              </a:tr>
              <a:tr h="643296">
                <a:tc>
                  <a:txBody>
                    <a:bodyPr/>
                    <a:lstStyle/>
                    <a:p>
                      <a:r>
                        <a:rPr lang="nb-NO" dirty="0"/>
                        <a:t>HGO 4203 </a:t>
                      </a:r>
                      <a:r>
                        <a:rPr lang="nb-NO" dirty="0" err="1"/>
                        <a:t>Sustainable</a:t>
                      </a:r>
                      <a:r>
                        <a:rPr lang="nb-NO" dirty="0"/>
                        <a:t> urban </a:t>
                      </a:r>
                      <a:r>
                        <a:rPr lang="nb-NO" dirty="0" err="1"/>
                        <a:t>transformations</a:t>
                      </a:r>
                      <a:r>
                        <a:rPr lang="nb-NO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Per Gunnar Røe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454827"/>
                  </a:ext>
                </a:extLst>
              </a:tr>
              <a:tr h="643296">
                <a:tc>
                  <a:txBody>
                    <a:bodyPr/>
                    <a:lstStyle/>
                    <a:p>
                      <a:r>
                        <a:rPr lang="nb-NO" dirty="0"/>
                        <a:t>HGO 4302 </a:t>
                      </a:r>
                      <a:r>
                        <a:rPr lang="nb-NO" dirty="0" err="1"/>
                        <a:t>Transformations</a:t>
                      </a:r>
                      <a:r>
                        <a:rPr lang="nb-NO" dirty="0"/>
                        <a:t> to </a:t>
                      </a:r>
                      <a:r>
                        <a:rPr lang="nb-NO" dirty="0" err="1"/>
                        <a:t>sustainability</a:t>
                      </a:r>
                      <a:r>
                        <a:rPr lang="nb-NO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Karen O</a:t>
                      </a:r>
                      <a:r>
                        <a:rPr lang="el-GR" dirty="0"/>
                        <a:t>ʹ</a:t>
                      </a:r>
                      <a:r>
                        <a:rPr lang="nb-NO" dirty="0"/>
                        <a:t>Brien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008343"/>
                  </a:ext>
                </a:extLst>
              </a:tr>
              <a:tr h="643296">
                <a:tc>
                  <a:txBody>
                    <a:bodyPr/>
                    <a:lstStyle/>
                    <a:p>
                      <a:r>
                        <a:rPr lang="nb-NO" dirty="0" smtClean="0"/>
                        <a:t>Miljø inngår som del</a:t>
                      </a:r>
                      <a:r>
                        <a:rPr lang="nb-NO" baseline="0" dirty="0" smtClean="0"/>
                        <a:t>er av pensum i flere andre emner på BA og MA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39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Meget motiverte og dyktige studenter som velger miljø relatere kurs</a:t>
            </a:r>
          </a:p>
          <a:p>
            <a:r>
              <a:rPr lang="nb-NO" dirty="0"/>
              <a:t>Kursene går på engelsk og vi rekrutterer (vanligvis) godt med innreisende studenter</a:t>
            </a:r>
          </a:p>
          <a:p>
            <a:pPr lvl="1"/>
            <a:r>
              <a:rPr lang="nb-NO" dirty="0"/>
              <a:t>De internasjonale studentene er gjennomgående meget motiverte og dyktige</a:t>
            </a:r>
          </a:p>
          <a:p>
            <a:r>
              <a:rPr lang="nb-NO" dirty="0"/>
              <a:t>Egen spesialisering på master: «</a:t>
            </a:r>
            <a:r>
              <a:rPr lang="nb-NO" dirty="0" err="1"/>
              <a:t>Climate</a:t>
            </a:r>
            <a:r>
              <a:rPr lang="nb-NO" dirty="0"/>
              <a:t> </a:t>
            </a:r>
            <a:r>
              <a:rPr lang="nb-NO" dirty="0" err="1"/>
              <a:t>Change</a:t>
            </a:r>
            <a:r>
              <a:rPr lang="nb-NO" dirty="0"/>
              <a:t> Adaptation and </a:t>
            </a:r>
            <a:r>
              <a:rPr lang="nb-NO" dirty="0" err="1"/>
              <a:t>Social</a:t>
            </a:r>
            <a:r>
              <a:rPr lang="nb-NO" dirty="0"/>
              <a:t> </a:t>
            </a:r>
            <a:r>
              <a:rPr lang="nb-NO" dirty="0" err="1"/>
              <a:t>Transformations</a:t>
            </a:r>
            <a:r>
              <a:rPr lang="nb-NO" dirty="0"/>
              <a:t>» </a:t>
            </a:r>
          </a:p>
          <a:p>
            <a:pPr lvl="1"/>
            <a:r>
              <a:rPr lang="nb-NO" dirty="0"/>
              <a:t>Omkring 5-6 studenter i spesialisering hvert år </a:t>
            </a:r>
          </a:p>
          <a:p>
            <a:pPr lvl="1"/>
            <a:r>
              <a:rPr lang="nb-NO" dirty="0" err="1"/>
              <a:t>Ca</a:t>
            </a:r>
            <a:r>
              <a:rPr lang="nb-NO" dirty="0"/>
              <a:t> 30% av masteroppgaver med vekt på miljø </a:t>
            </a:r>
            <a:r>
              <a:rPr lang="nb-NO"/>
              <a:t>og bærekraft</a:t>
            </a:r>
            <a:endParaRPr lang="nb-NO" dirty="0"/>
          </a:p>
          <a:p>
            <a:r>
              <a:rPr lang="nb-NO" dirty="0"/>
              <a:t>Et godt arbeidsmarked for ferdige kandidater - våre kandidater arbeider med å iverksette det grønne skiftet!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756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Forutsetninger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Forutsetninger for at miljø og bærekraft har en viktig plass i undervisningstilbudet ved samfunnsgeografi: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Disiplinært </a:t>
            </a:r>
            <a:r>
              <a:rPr lang="nb-NO" dirty="0"/>
              <a:t>grunnlag: Forholdet natur-samfunn har vært med å definere geografi og samfunnsgeografi som vitenskapelige </a:t>
            </a:r>
            <a:r>
              <a:rPr lang="nb-NO" dirty="0" smtClean="0"/>
              <a:t>disipliner, noe som har resultert i mye forskning på miljø i vid forstand</a:t>
            </a:r>
            <a:endParaRPr lang="nb-NO" dirty="0"/>
          </a:p>
          <a:p>
            <a:r>
              <a:rPr lang="nb-NO" dirty="0"/>
              <a:t>Studentgrunnlag: </a:t>
            </a:r>
          </a:p>
          <a:p>
            <a:pPr lvl="1"/>
            <a:r>
              <a:rPr lang="nb-NO" dirty="0"/>
              <a:t>Samfunnsgeografi har «alltid» tiltrukket seg studenter med engasjement for miljøspørsmål</a:t>
            </a:r>
          </a:p>
          <a:p>
            <a:pPr lvl="1"/>
            <a:r>
              <a:rPr lang="nb-NO" dirty="0"/>
              <a:t>Vi har vanligvis studenter hos oss med verv i miljøbevegelsen</a:t>
            </a:r>
          </a:p>
          <a:p>
            <a:r>
              <a:rPr lang="nb-NO" dirty="0"/>
              <a:t>Ansatte: </a:t>
            </a:r>
          </a:p>
          <a:p>
            <a:pPr lvl="1"/>
            <a:r>
              <a:rPr lang="nb-NO" dirty="0"/>
              <a:t>Vi har 4-5 FVA med langvarig erfaring fra undervisning og forskning innen miljø</a:t>
            </a:r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91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9A09-C636-41B8-9D48-D3F789FD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Fremover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38A7-FF23-45D1-8CF9-6D159BFE2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nb-NO" dirty="0"/>
          </a:p>
          <a:p>
            <a:pPr lvl="1"/>
            <a:r>
              <a:rPr lang="nb-NO" dirty="0"/>
              <a:t>Samfunnsgeografi ønsker å rekruttere enda flere studenter med interesse og engasjement for miljø og bærekraft.</a:t>
            </a:r>
          </a:p>
          <a:p>
            <a:pPr lvl="1"/>
            <a:r>
              <a:rPr lang="nb-NO" dirty="0"/>
              <a:t>Vi vil gjerne bli bedre og være med å videreutvikle det grønne utdanningstilbudet ved SV-</a:t>
            </a:r>
            <a:r>
              <a:rPr lang="nb-NO" dirty="0" err="1"/>
              <a:t>fak</a:t>
            </a:r>
            <a:r>
              <a:rPr lang="nb-NO" dirty="0"/>
              <a:t>!   </a:t>
            </a:r>
          </a:p>
          <a:p>
            <a:pPr lvl="2"/>
            <a:r>
              <a:rPr lang="nb-NO" dirty="0"/>
              <a:t>I egne programmer, ved pågående gjennomgang av emneportefølje</a:t>
            </a:r>
          </a:p>
          <a:p>
            <a:pPr lvl="2"/>
            <a:r>
              <a:rPr lang="nb-NO" dirty="0"/>
              <a:t>I samarbeid med tverrfaglige programmer, spesielt UTV </a:t>
            </a:r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539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312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Grønnere utdanninger og erfaringer fra samfunnsgeografi Kommentarer - Forum for studiespørsmål</vt:lpstr>
      <vt:lpstr>Miljø emner ved samfunnsgeografi </vt:lpstr>
      <vt:lpstr>Erfaringer</vt:lpstr>
      <vt:lpstr>Forutsetninger</vt:lpstr>
      <vt:lpstr>Fremover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Grønnere utdanninger og erfaringer fra samfunnsgeografi Kommentarer - Forum for studiespørsmål</dc:title>
  <dc:creator>Bjørnar Sæther</dc:creator>
  <cp:lastModifiedBy>Bjørnar Sæther</cp:lastModifiedBy>
  <cp:revision>20</cp:revision>
  <dcterms:created xsi:type="dcterms:W3CDTF">2021-05-26T12:24:15Z</dcterms:created>
  <dcterms:modified xsi:type="dcterms:W3CDTF">2021-05-27T09:35:48Z</dcterms:modified>
</cp:coreProperties>
</file>