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27" r:id="rId2"/>
    <p:sldId id="532" r:id="rId3"/>
    <p:sldId id="506" r:id="rId4"/>
    <p:sldId id="518" r:id="rId5"/>
    <p:sldId id="515" r:id="rId6"/>
    <p:sldId id="528" r:id="rId7"/>
    <p:sldId id="494" r:id="rId8"/>
    <p:sldId id="519" r:id="rId9"/>
    <p:sldId id="520" r:id="rId10"/>
    <p:sldId id="521" r:id="rId11"/>
    <p:sldId id="522" r:id="rId12"/>
    <p:sldId id="523" r:id="rId13"/>
    <p:sldId id="499" r:id="rId14"/>
    <p:sldId id="517" r:id="rId15"/>
    <p:sldId id="516" r:id="rId16"/>
    <p:sldId id="510" r:id="rId17"/>
    <p:sldId id="514" r:id="rId18"/>
    <p:sldId id="531" r:id="rId19"/>
    <p:sldId id="530" r:id="rId20"/>
    <p:sldId id="489" r:id="rId21"/>
    <p:sldId id="507" r:id="rId22"/>
    <p:sldId id="529" r:id="rId23"/>
    <p:sldId id="512" r:id="rId24"/>
    <p:sldId id="524" r:id="rId25"/>
  </p:sldIdLst>
  <p:sldSz cx="9144000" cy="5715000" type="screen16x10"/>
  <p:notesSz cx="9872663"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Stark" initials="AS" lastIdx="1" clrIdx="0">
    <p:extLst>
      <p:ext uri="{19B8F6BF-5375-455C-9EA6-DF929625EA0E}">
        <p15:presenceInfo xmlns:p15="http://schemas.microsoft.com/office/powerpoint/2012/main" userId="S::audreyms@uio.no::d7afc145-66da-435d-b272-0cc0d34aba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03" autoAdjust="0"/>
    <p:restoredTop sz="97681" autoAdjust="0"/>
  </p:normalViewPr>
  <p:slideViewPr>
    <p:cSldViewPr>
      <p:cViewPr varScale="1">
        <p:scale>
          <a:sx n="201" d="100"/>
          <a:sy n="201" d="100"/>
        </p:scale>
        <p:origin x="1324" y="9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70" d="100"/>
          <a:sy n="170" d="100"/>
        </p:scale>
        <p:origin x="1488"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278923" cy="340102"/>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5591435" y="1"/>
            <a:ext cx="4278923" cy="340102"/>
          </a:xfrm>
          <a:prstGeom prst="rect">
            <a:avLst/>
          </a:prstGeom>
        </p:spPr>
        <p:txBody>
          <a:bodyPr vert="horz" lIns="91440" tIns="45720" rIns="91440" bIns="45720" rtlCol="0"/>
          <a:lstStyle>
            <a:lvl1pPr algn="r">
              <a:defRPr sz="1200"/>
            </a:lvl1pPr>
          </a:lstStyle>
          <a:p>
            <a:fld id="{CC313952-FB7D-41DD-A970-11A8D67D4ED6}" type="datetimeFigureOut">
              <a:rPr lang="nb-NO" smtClean="0"/>
              <a:t>18.02.2021</a:t>
            </a:fld>
            <a:endParaRPr lang="nb-NO"/>
          </a:p>
        </p:txBody>
      </p:sp>
      <p:sp>
        <p:nvSpPr>
          <p:cNvPr id="4" name="Footer Placeholder 3"/>
          <p:cNvSpPr>
            <a:spLocks noGrp="1"/>
          </p:cNvSpPr>
          <p:nvPr>
            <p:ph type="ftr" sz="quarter" idx="2"/>
          </p:nvPr>
        </p:nvSpPr>
        <p:spPr>
          <a:xfrm>
            <a:off x="2" y="6456488"/>
            <a:ext cx="4278923" cy="340102"/>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5591435" y="6456488"/>
            <a:ext cx="4278923" cy="340102"/>
          </a:xfrm>
          <a:prstGeom prst="rect">
            <a:avLst/>
          </a:prstGeom>
        </p:spPr>
        <p:txBody>
          <a:bodyPr vert="horz" lIns="91440" tIns="45720" rIns="91440" bIns="45720" rtlCol="0" anchor="b"/>
          <a:lstStyle>
            <a:lvl1pPr algn="r">
              <a:defRPr sz="1200"/>
            </a:lvl1pPr>
          </a:lstStyle>
          <a:p>
            <a:fld id="{F471BD9E-D5CF-4330-989F-75C1D863EC0F}" type="slidenum">
              <a:rPr lang="nb-NO" smtClean="0"/>
              <a:t>‹#›</a:t>
            </a:fld>
            <a:endParaRPr lang="nb-NO"/>
          </a:p>
        </p:txBody>
      </p:sp>
    </p:spTree>
    <p:extLst>
      <p:ext uri="{BB962C8B-B14F-4D97-AF65-F5344CB8AC3E}">
        <p14:creationId xmlns:p14="http://schemas.microsoft.com/office/powerpoint/2010/main" val="1773636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8153" cy="339884"/>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5592227" y="1"/>
            <a:ext cx="4278153" cy="339884"/>
          </a:xfrm>
          <a:prstGeom prst="rect">
            <a:avLst/>
          </a:prstGeom>
        </p:spPr>
        <p:txBody>
          <a:bodyPr vert="horz" lIns="91440" tIns="45720" rIns="91440" bIns="45720" rtlCol="0"/>
          <a:lstStyle>
            <a:lvl1pPr algn="r">
              <a:defRPr sz="1200"/>
            </a:lvl1pPr>
          </a:lstStyle>
          <a:p>
            <a:fld id="{ACC153D6-54D3-4693-B9AD-DD39BA28D48B}" type="datetimeFigureOut">
              <a:rPr lang="nb-NO" smtClean="0"/>
              <a:t>18.02.2021</a:t>
            </a:fld>
            <a:endParaRPr lang="nb-NO"/>
          </a:p>
        </p:txBody>
      </p:sp>
      <p:sp>
        <p:nvSpPr>
          <p:cNvPr id="4" name="Slide Image Placeholder 3"/>
          <p:cNvSpPr>
            <a:spLocks noGrp="1" noRot="1" noChangeAspect="1"/>
          </p:cNvSpPr>
          <p:nvPr>
            <p:ph type="sldImg" idx="2"/>
          </p:nvPr>
        </p:nvSpPr>
        <p:spPr>
          <a:xfrm>
            <a:off x="2897188" y="509588"/>
            <a:ext cx="4078287" cy="2549525"/>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987267" y="3228898"/>
            <a:ext cx="789813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6456613"/>
            <a:ext cx="4278153" cy="339884"/>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5592227" y="6456613"/>
            <a:ext cx="4278153" cy="339884"/>
          </a:xfrm>
          <a:prstGeom prst="rect">
            <a:avLst/>
          </a:prstGeom>
        </p:spPr>
        <p:txBody>
          <a:bodyPr vert="horz" lIns="91440" tIns="45720" rIns="91440" bIns="45720" rtlCol="0" anchor="b"/>
          <a:lstStyle>
            <a:lvl1pPr algn="r">
              <a:defRPr sz="1200"/>
            </a:lvl1pPr>
          </a:lstStyle>
          <a:p>
            <a:fld id="{39EB37C9-0FD1-439F-BDD1-54B5E814AFB2}" type="slidenum">
              <a:rPr lang="nb-NO" smtClean="0"/>
              <a:t>‹#›</a:t>
            </a:fld>
            <a:endParaRPr lang="nb-NO"/>
          </a:p>
        </p:txBody>
      </p:sp>
    </p:spTree>
    <p:extLst>
      <p:ext uri="{BB962C8B-B14F-4D97-AF65-F5344CB8AC3E}">
        <p14:creationId xmlns:p14="http://schemas.microsoft.com/office/powerpoint/2010/main" val="203185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studentene klikker seg inn på UiO så presenteres alle 226 studieprogrammer samlet og en kan søke ved å klikke på type studieprogram </a:t>
            </a:r>
            <a:r>
              <a:rPr lang="nb-NO" i="1" dirty="0"/>
              <a:t>eller</a:t>
            </a:r>
            <a:r>
              <a:rPr lang="nb-NO" dirty="0"/>
              <a:t> fagområder på tvers av fakulteter og institutter.  Det er 7 tverrfaglige masterprogrammer innen organisasjon og ledelse ved UiO – to ved SV;</a:t>
            </a:r>
            <a:r>
              <a:rPr lang="nb-NO" baseline="0" dirty="0"/>
              <a:t> TIK og OLA</a:t>
            </a:r>
            <a:endParaRPr lang="nb-NO" dirty="0"/>
          </a:p>
        </p:txBody>
      </p:sp>
      <p:sp>
        <p:nvSpPr>
          <p:cNvPr id="4" name="Plassholder for lysbildenummer 3"/>
          <p:cNvSpPr>
            <a:spLocks noGrp="1"/>
          </p:cNvSpPr>
          <p:nvPr>
            <p:ph type="sldNum" sz="quarter" idx="10"/>
          </p:nvPr>
        </p:nvSpPr>
        <p:spPr/>
        <p:txBody>
          <a:bodyPr/>
          <a:lstStyle/>
          <a:p>
            <a:fld id="{39EB37C9-0FD1-439F-BDD1-54B5E814AFB2}" type="slidenum">
              <a:rPr lang="nb-NO" smtClean="0"/>
              <a:t>2</a:t>
            </a:fld>
            <a:endParaRPr lang="nb-NO"/>
          </a:p>
        </p:txBody>
      </p:sp>
    </p:spTree>
    <p:extLst>
      <p:ext uri="{BB962C8B-B14F-4D97-AF65-F5344CB8AC3E}">
        <p14:creationId xmlns:p14="http://schemas.microsoft.com/office/powerpoint/2010/main" val="410966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12</a:t>
            </a:fld>
            <a:endParaRPr lang="nb-NO"/>
          </a:p>
        </p:txBody>
      </p:sp>
    </p:spTree>
    <p:extLst>
      <p:ext uri="{BB962C8B-B14F-4D97-AF65-F5344CB8AC3E}">
        <p14:creationId xmlns:p14="http://schemas.microsoft.com/office/powerpoint/2010/main" val="71984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15</a:t>
            </a:fld>
            <a:endParaRPr lang="nb-NO"/>
          </a:p>
        </p:txBody>
      </p:sp>
    </p:spTree>
    <p:extLst>
      <p:ext uri="{BB962C8B-B14F-4D97-AF65-F5344CB8AC3E}">
        <p14:creationId xmlns:p14="http://schemas.microsoft.com/office/powerpoint/2010/main" val="238480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39EB37C9-0FD1-439F-BDD1-54B5E814AFB2}" type="slidenum">
              <a:rPr lang="nb-NO" smtClean="0"/>
              <a:t>17</a:t>
            </a:fld>
            <a:endParaRPr lang="nb-NO"/>
          </a:p>
        </p:txBody>
      </p:sp>
    </p:spTree>
    <p:extLst>
      <p:ext uri="{BB962C8B-B14F-4D97-AF65-F5344CB8AC3E}">
        <p14:creationId xmlns:p14="http://schemas.microsoft.com/office/powerpoint/2010/main" val="219894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39EB37C9-0FD1-439F-BDD1-54B5E814AFB2}" type="slidenum">
              <a:rPr lang="nb-NO" smtClean="0"/>
              <a:t>18</a:t>
            </a:fld>
            <a:endParaRPr lang="nb-NO"/>
          </a:p>
        </p:txBody>
      </p:sp>
    </p:spTree>
    <p:extLst>
      <p:ext uri="{BB962C8B-B14F-4D97-AF65-F5344CB8AC3E}">
        <p14:creationId xmlns:p14="http://schemas.microsoft.com/office/powerpoint/2010/main" val="250615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39EB37C9-0FD1-439F-BDD1-54B5E814AFB2}" type="slidenum">
              <a:rPr lang="nb-NO" smtClean="0"/>
              <a:t>19</a:t>
            </a:fld>
            <a:endParaRPr lang="nb-NO"/>
          </a:p>
        </p:txBody>
      </p:sp>
    </p:spTree>
    <p:extLst>
      <p:ext uri="{BB962C8B-B14F-4D97-AF65-F5344CB8AC3E}">
        <p14:creationId xmlns:p14="http://schemas.microsoft.com/office/powerpoint/2010/main" val="372878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EB37C9-0FD1-439F-BDD1-54B5E814AFB2}"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82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studentene klikker seg inn på UiO så presenteres alle 226 studieprogrammer samlet og en kan søke ved å klikke på type studieprogram </a:t>
            </a:r>
            <a:r>
              <a:rPr lang="nb-NO" i="1" dirty="0"/>
              <a:t>eller</a:t>
            </a:r>
            <a:r>
              <a:rPr lang="nb-NO" dirty="0"/>
              <a:t> fagområder på tvers av fakulteter og institutter.  Det er 7 tverrfaglige masterprogrammer innen organisasjon og ledelse ved UiO – to ved SV;</a:t>
            </a:r>
            <a:r>
              <a:rPr lang="nb-NO" baseline="0" dirty="0"/>
              <a:t> TIK og OLA</a:t>
            </a:r>
            <a:endParaRPr lang="nb-NO" dirty="0"/>
          </a:p>
        </p:txBody>
      </p:sp>
      <p:sp>
        <p:nvSpPr>
          <p:cNvPr id="4" name="Plassholder for lysbildenummer 3"/>
          <p:cNvSpPr>
            <a:spLocks noGrp="1"/>
          </p:cNvSpPr>
          <p:nvPr>
            <p:ph type="sldNum" sz="quarter" idx="10"/>
          </p:nvPr>
        </p:nvSpPr>
        <p:spPr/>
        <p:txBody>
          <a:bodyPr/>
          <a:lstStyle/>
          <a:p>
            <a:fld id="{39EB37C9-0FD1-439F-BDD1-54B5E814AFB2}" type="slidenum">
              <a:rPr lang="nb-NO" smtClean="0"/>
              <a:t>4</a:t>
            </a:fld>
            <a:endParaRPr lang="nb-NO"/>
          </a:p>
        </p:txBody>
      </p:sp>
    </p:spTree>
    <p:extLst>
      <p:ext uri="{BB962C8B-B14F-4D97-AF65-F5344CB8AC3E}">
        <p14:creationId xmlns:p14="http://schemas.microsoft.com/office/powerpoint/2010/main" val="35570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39EB37C9-0FD1-439F-BDD1-54B5E814AFB2}" type="slidenum">
              <a:rPr lang="nb-NO" smtClean="0"/>
              <a:t>6</a:t>
            </a:fld>
            <a:endParaRPr lang="nb-NO"/>
          </a:p>
        </p:txBody>
      </p:sp>
    </p:spTree>
    <p:extLst>
      <p:ext uri="{BB962C8B-B14F-4D97-AF65-F5344CB8AC3E}">
        <p14:creationId xmlns:p14="http://schemas.microsoft.com/office/powerpoint/2010/main" val="409046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7</a:t>
            </a:fld>
            <a:endParaRPr lang="nb-NO"/>
          </a:p>
        </p:txBody>
      </p:sp>
    </p:spTree>
    <p:extLst>
      <p:ext uri="{BB962C8B-B14F-4D97-AF65-F5344CB8AC3E}">
        <p14:creationId xmlns:p14="http://schemas.microsoft.com/office/powerpoint/2010/main" val="103026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8</a:t>
            </a:fld>
            <a:endParaRPr lang="nb-NO"/>
          </a:p>
        </p:txBody>
      </p:sp>
    </p:spTree>
    <p:extLst>
      <p:ext uri="{BB962C8B-B14F-4D97-AF65-F5344CB8AC3E}">
        <p14:creationId xmlns:p14="http://schemas.microsoft.com/office/powerpoint/2010/main" val="191749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9</a:t>
            </a:fld>
            <a:endParaRPr lang="nb-NO"/>
          </a:p>
        </p:txBody>
      </p:sp>
    </p:spTree>
    <p:extLst>
      <p:ext uri="{BB962C8B-B14F-4D97-AF65-F5344CB8AC3E}">
        <p14:creationId xmlns:p14="http://schemas.microsoft.com/office/powerpoint/2010/main" val="264893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10</a:t>
            </a:fld>
            <a:endParaRPr lang="nb-NO"/>
          </a:p>
        </p:txBody>
      </p:sp>
    </p:spTree>
    <p:extLst>
      <p:ext uri="{BB962C8B-B14F-4D97-AF65-F5344CB8AC3E}">
        <p14:creationId xmlns:p14="http://schemas.microsoft.com/office/powerpoint/2010/main" val="152628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veileder og </a:t>
            </a:r>
            <a:r>
              <a:rPr lang="nb-NO" dirty="0" err="1"/>
              <a:t>rådgir</a:t>
            </a:r>
            <a:r>
              <a:rPr lang="nb-NO" dirty="0"/>
              <a:t> studentene men vi instruerer ikke.</a:t>
            </a:r>
          </a:p>
        </p:txBody>
      </p:sp>
      <p:sp>
        <p:nvSpPr>
          <p:cNvPr id="4" name="Plassholder for lysbildenummer 3"/>
          <p:cNvSpPr>
            <a:spLocks noGrp="1"/>
          </p:cNvSpPr>
          <p:nvPr>
            <p:ph type="sldNum" sz="quarter" idx="10"/>
          </p:nvPr>
        </p:nvSpPr>
        <p:spPr/>
        <p:txBody>
          <a:bodyPr/>
          <a:lstStyle/>
          <a:p>
            <a:fld id="{39EB37C9-0FD1-439F-BDD1-54B5E814AFB2}" type="slidenum">
              <a:rPr lang="nb-NO" smtClean="0"/>
              <a:t>11</a:t>
            </a:fld>
            <a:endParaRPr lang="nb-NO"/>
          </a:p>
        </p:txBody>
      </p:sp>
    </p:spTree>
    <p:extLst>
      <p:ext uri="{BB962C8B-B14F-4D97-AF65-F5344CB8AC3E}">
        <p14:creationId xmlns:p14="http://schemas.microsoft.com/office/powerpoint/2010/main" val="359729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a:t>Click to edit Master title style</a:t>
            </a:r>
            <a:endParaRPr lang="nb-NO"/>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1C6126B8-8C89-44BA-8CC1-4ECD12A6731B}" type="datetimeFigureOut">
              <a:rPr lang="nb-NO" smtClean="0"/>
              <a:t>18.02.2021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421026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C6126B8-8C89-44BA-8CC1-4ECD12A6731B}" type="datetimeFigureOut">
              <a:rPr lang="nb-NO" smtClean="0"/>
              <a:t>18.02.2021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65874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C6126B8-8C89-44BA-8CC1-4ECD12A6731B}" type="datetimeFigureOut">
              <a:rPr lang="nb-NO" smtClean="0"/>
              <a:t>18.02.2021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297111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1C6126B8-8C89-44BA-8CC1-4ECD12A6731B}" type="datetimeFigureOut">
              <a:rPr lang="nb-NO" smtClean="0"/>
              <a:t>18.02.2021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9006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6126B8-8C89-44BA-8CC1-4ECD12A6731B}" type="datetimeFigureOut">
              <a:rPr lang="nb-NO" smtClean="0"/>
              <a:t>18.02.2021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3314896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1C6126B8-8C89-44BA-8CC1-4ECD12A6731B}" type="datetimeFigureOut">
              <a:rPr lang="nb-NO" smtClean="0"/>
              <a:t>18.02.2021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66222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1C6126B8-8C89-44BA-8CC1-4ECD12A6731B}" type="datetimeFigureOut">
              <a:rPr lang="nb-NO" smtClean="0"/>
              <a:t>18.02.2021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328999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1C6126B8-8C89-44BA-8CC1-4ECD12A6731B}" type="datetimeFigureOut">
              <a:rPr lang="nb-NO" smtClean="0"/>
              <a:t>18.02.2021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259961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126B8-8C89-44BA-8CC1-4ECD12A6731B}" type="datetimeFigureOut">
              <a:rPr lang="nb-NO" smtClean="0"/>
              <a:t>18.02.2021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58406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126B8-8C89-44BA-8CC1-4ECD12A6731B}" type="datetimeFigureOut">
              <a:rPr lang="nb-NO" smtClean="0"/>
              <a:t>18.02.2021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257159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6126B8-8C89-44BA-8CC1-4ECD12A6731B}" type="datetimeFigureOut">
              <a:rPr lang="nb-NO" smtClean="0"/>
              <a:t>18.02.2021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DB2FBC26-D54D-4505-B5AA-DB9900D9C8F3}" type="slidenum">
              <a:rPr lang="nb-NO" smtClean="0"/>
              <a:t>‹#›</a:t>
            </a:fld>
            <a:endParaRPr lang="nb-NO"/>
          </a:p>
        </p:txBody>
      </p:sp>
    </p:spTree>
    <p:extLst>
      <p:ext uri="{BB962C8B-B14F-4D97-AF65-F5344CB8AC3E}">
        <p14:creationId xmlns:p14="http://schemas.microsoft.com/office/powerpoint/2010/main" val="287056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C6126B8-8C89-44BA-8CC1-4ECD12A6731B}" type="datetimeFigureOut">
              <a:rPr lang="nb-NO" smtClean="0"/>
              <a:t>18.02.2021</a:t>
            </a:fld>
            <a:endParaRPr lang="nb-NO"/>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B2FBC26-D54D-4505-B5AA-DB9900D9C8F3}" type="slidenum">
              <a:rPr lang="nb-NO" smtClean="0"/>
              <a:t>‹#›</a:t>
            </a:fld>
            <a:endParaRPr lang="nb-NO"/>
          </a:p>
        </p:txBody>
      </p:sp>
    </p:spTree>
    <p:extLst>
      <p:ext uri="{BB962C8B-B14F-4D97-AF65-F5344CB8AC3E}">
        <p14:creationId xmlns:p14="http://schemas.microsoft.com/office/powerpoint/2010/main" val="240899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prosjektforum.uio.no/"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hyperlink" Target="https://www.uio.no/studier/program/org-ledelse-master/karriereintervjuer/"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7D7B8D-EF99-4CA1-AB1E-4C0C047409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431141"/>
            <a:ext cx="9143999" cy="32838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361556"/>
            <a:ext cx="9108504" cy="2520280"/>
          </a:xfrm>
          <a:noFill/>
        </p:spPr>
        <p:txBody>
          <a:bodyPr vert="horz" lIns="91440" tIns="45720" rIns="91440" bIns="45720" rtlCol="0" anchor="b">
            <a:noAutofit/>
          </a:bodyPr>
          <a:lstStyle/>
          <a:p>
            <a:pPr marL="0" indent="0">
              <a:lnSpc>
                <a:spcPct val="90000"/>
              </a:lnSpc>
              <a:spcAft>
                <a:spcPts val="2400"/>
              </a:spcAft>
            </a:pPr>
            <a:r>
              <a:rPr lang="nb-NO" sz="1800" dirty="0">
                <a:solidFill>
                  <a:schemeClr val="bg1"/>
                </a:solidFill>
              </a:rPr>
              <a:t>Nominasjon </a:t>
            </a:r>
            <a:r>
              <a:rPr lang="nb-NO" sz="1800" dirty="0" smtClean="0">
                <a:solidFill>
                  <a:schemeClr val="bg1"/>
                </a:solidFill>
              </a:rPr>
              <a:t>til Utdanningskvalitetsprisen </a:t>
            </a:r>
            <a:r>
              <a:rPr lang="nb-NO" sz="1800" dirty="0">
                <a:solidFill>
                  <a:schemeClr val="bg1"/>
                </a:solidFill>
              </a:rPr>
              <a:t>for høyere utdanning </a:t>
            </a:r>
            <a:r>
              <a:rPr lang="nb-NO" sz="1800" dirty="0" smtClean="0">
                <a:solidFill>
                  <a:schemeClr val="bg1"/>
                </a:solidFill>
              </a:rPr>
              <a:t>2021</a:t>
            </a:r>
            <a:r>
              <a:rPr lang="nb-NO" sz="1200" dirty="0" smtClean="0">
                <a:solidFill>
                  <a:schemeClr val="bg1"/>
                </a:solidFill>
              </a:rPr>
              <a:t/>
            </a:r>
            <a:br>
              <a:rPr lang="nb-NO" sz="1200" dirty="0" smtClean="0">
                <a:solidFill>
                  <a:schemeClr val="bg1"/>
                </a:solidFill>
              </a:rPr>
            </a:br>
            <a:r>
              <a:rPr lang="nb-NO" sz="1200" dirty="0" smtClean="0">
                <a:solidFill>
                  <a:schemeClr val="bg1"/>
                </a:solidFill>
              </a:rPr>
              <a:t/>
            </a:r>
            <a:br>
              <a:rPr lang="nb-NO" sz="1200" dirty="0" smtClean="0">
                <a:solidFill>
                  <a:schemeClr val="bg1"/>
                </a:solidFill>
              </a:rPr>
            </a:br>
            <a:r>
              <a:rPr lang="nb-NO" sz="2000" b="1" dirty="0" smtClean="0">
                <a:solidFill>
                  <a:srgbClr val="FFC000"/>
                </a:solidFill>
              </a:rPr>
              <a:t>Prosjektforum </a:t>
            </a:r>
            <a:br>
              <a:rPr lang="nb-NO" sz="2000" b="1" dirty="0" smtClean="0">
                <a:solidFill>
                  <a:srgbClr val="FFC000"/>
                </a:solidFill>
              </a:rPr>
            </a:br>
            <a:r>
              <a:rPr lang="nb-NO" sz="2000" b="1" dirty="0" smtClean="0">
                <a:solidFill>
                  <a:srgbClr val="FFC000"/>
                </a:solidFill>
              </a:rPr>
              <a:t>– </a:t>
            </a:r>
            <a:r>
              <a:rPr lang="nb-NO" sz="2000" b="1" dirty="0">
                <a:solidFill>
                  <a:srgbClr val="FFC000"/>
                </a:solidFill>
              </a:rPr>
              <a:t>praksis som koplingsarena mellom forskning, utdanning og arbeidsliv</a:t>
            </a:r>
            <a:r>
              <a:rPr lang="nb-NO" sz="400" b="1" dirty="0">
                <a:solidFill>
                  <a:srgbClr val="FFC000"/>
                </a:solidFill>
              </a:rPr>
              <a:t/>
            </a:r>
            <a:br>
              <a:rPr lang="nb-NO" sz="400" b="1" dirty="0">
                <a:solidFill>
                  <a:srgbClr val="FFC000"/>
                </a:solidFill>
              </a:rPr>
            </a:br>
            <a:r>
              <a:rPr lang="nb-NO" sz="400" b="1" dirty="0" smtClean="0">
                <a:solidFill>
                  <a:srgbClr val="FFC000"/>
                </a:solidFill>
              </a:rPr>
              <a:t/>
            </a:r>
            <a:br>
              <a:rPr lang="nb-NO" sz="400" b="1" dirty="0" smtClean="0">
                <a:solidFill>
                  <a:srgbClr val="FFC000"/>
                </a:solidFill>
              </a:rPr>
            </a:br>
            <a:r>
              <a:rPr lang="nb-NO" sz="1400" dirty="0" smtClean="0">
                <a:solidFill>
                  <a:schemeClr val="bg1"/>
                </a:solidFill>
              </a:rPr>
              <a:t>Et </a:t>
            </a:r>
            <a:r>
              <a:rPr lang="nb-NO" sz="1400" dirty="0">
                <a:solidFill>
                  <a:schemeClr val="bg1"/>
                </a:solidFill>
              </a:rPr>
              <a:t>studieemne på masterprogrammet i organisasjon, ledelse og arbeid ved </a:t>
            </a:r>
            <a:r>
              <a:rPr lang="nb-NO" sz="1400" dirty="0" smtClean="0">
                <a:solidFill>
                  <a:schemeClr val="bg1"/>
                </a:solidFill>
              </a:rPr>
              <a:t/>
            </a:r>
            <a:br>
              <a:rPr lang="nb-NO" sz="1400" dirty="0" smtClean="0">
                <a:solidFill>
                  <a:schemeClr val="bg1"/>
                </a:solidFill>
              </a:rPr>
            </a:br>
            <a:r>
              <a:rPr lang="nb-NO" sz="1400" dirty="0" smtClean="0">
                <a:solidFill>
                  <a:schemeClr val="bg1"/>
                </a:solidFill>
              </a:rPr>
              <a:t>Institutt </a:t>
            </a:r>
            <a:r>
              <a:rPr lang="nb-NO" sz="1400" dirty="0">
                <a:solidFill>
                  <a:schemeClr val="bg1"/>
                </a:solidFill>
              </a:rPr>
              <a:t>for sosiologi og samfunnsgeografi, Det samfunnsvitenskapelige fakultet, </a:t>
            </a:r>
            <a:r>
              <a:rPr lang="nb-NO" sz="1400" dirty="0" smtClean="0">
                <a:solidFill>
                  <a:schemeClr val="bg1"/>
                </a:solidFill>
              </a:rPr>
              <a:t/>
            </a:r>
            <a:br>
              <a:rPr lang="nb-NO" sz="1400" dirty="0" smtClean="0">
                <a:solidFill>
                  <a:schemeClr val="bg1"/>
                </a:solidFill>
              </a:rPr>
            </a:br>
            <a:r>
              <a:rPr lang="nb-NO" sz="1400" dirty="0" smtClean="0">
                <a:solidFill>
                  <a:schemeClr val="bg1"/>
                </a:solidFill>
              </a:rPr>
              <a:t>Universitetet </a:t>
            </a:r>
            <a:r>
              <a:rPr lang="nb-NO" sz="1400" dirty="0">
                <a:solidFill>
                  <a:schemeClr val="bg1"/>
                </a:solidFill>
              </a:rPr>
              <a:t>i </a:t>
            </a:r>
            <a:r>
              <a:rPr lang="nb-NO" sz="1400" dirty="0" smtClean="0">
                <a:solidFill>
                  <a:schemeClr val="bg1"/>
                </a:solidFill>
              </a:rPr>
              <a:t>Oslo</a:t>
            </a:r>
            <a:br>
              <a:rPr lang="nb-NO" sz="1400" dirty="0" smtClean="0">
                <a:solidFill>
                  <a:schemeClr val="bg1"/>
                </a:solidFill>
              </a:rPr>
            </a:br>
            <a:r>
              <a:rPr lang="nb-NO" sz="1600" dirty="0">
                <a:solidFill>
                  <a:schemeClr val="bg1"/>
                </a:solidFill>
              </a:rPr>
              <a:t/>
            </a:r>
            <a:br>
              <a:rPr lang="nb-NO" sz="1600" dirty="0">
                <a:solidFill>
                  <a:schemeClr val="bg1"/>
                </a:solidFill>
              </a:rPr>
            </a:br>
            <a:r>
              <a:rPr lang="nb-NO" sz="1600" dirty="0" smtClean="0">
                <a:solidFill>
                  <a:schemeClr val="bg1"/>
                </a:solidFill>
                <a:hlinkClick r:id="rId2"/>
              </a:rPr>
              <a:t>www.prosjektforum.uio.no</a:t>
            </a:r>
            <a:r>
              <a:rPr lang="nb-NO" sz="1600" dirty="0">
                <a:solidFill>
                  <a:schemeClr val="bg1"/>
                </a:solidFill>
              </a:rPr>
              <a:t/>
            </a:r>
            <a:br>
              <a:rPr lang="nb-NO" sz="1600" dirty="0">
                <a:solidFill>
                  <a:schemeClr val="bg1"/>
                </a:solidFill>
              </a:rPr>
            </a:br>
            <a:endParaRPr lang="en-US" sz="1400" dirty="0">
              <a:solidFill>
                <a:schemeClr val="bg1"/>
              </a:solidFill>
            </a:endParaRPr>
          </a:p>
        </p:txBody>
      </p:sp>
      <p:pic>
        <p:nvPicPr>
          <p:cNvPr id="7" name="Picture 4">
            <a:extLst>
              <a:ext uri="{FF2B5EF4-FFF2-40B4-BE49-F238E27FC236}">
                <a16:creationId xmlns:a16="http://schemas.microsoft.com/office/drawing/2014/main" id="{285B020D-7E48-4F0D-93A3-5ACF2FF603C0}"/>
              </a:ext>
            </a:extLst>
          </p:cNvPr>
          <p:cNvPicPr>
            <a:picLocks noChangeAspect="1"/>
          </p:cNvPicPr>
          <p:nvPr/>
        </p:nvPicPr>
        <p:blipFill rotWithShape="1">
          <a:blip r:embed="rId3">
            <a:extLst>
              <a:ext uri="{28A0092B-C50C-407E-A947-70E740481C1C}">
                <a14:useLocalDpi xmlns:a14="http://schemas.microsoft.com/office/drawing/2010/main" val="0"/>
              </a:ext>
            </a:extLst>
          </a:blip>
          <a:srcRect l="15355" r="10879" b="-1"/>
          <a:stretch/>
        </p:blipFill>
        <p:spPr>
          <a:xfrm>
            <a:off x="-23029" y="1540"/>
            <a:ext cx="9143979" cy="3532892"/>
          </a:xfrm>
          <a:prstGeom prst="rect">
            <a:avLst/>
          </a:prstGeom>
        </p:spPr>
      </p:pic>
      <p:pic>
        <p:nvPicPr>
          <p:cNvPr id="8" name="Picture 7">
            <a:extLst>
              <a:ext uri="{FF2B5EF4-FFF2-40B4-BE49-F238E27FC236}">
                <a16:creationId xmlns:a16="http://schemas.microsoft.com/office/drawing/2014/main" id="{C3990F96-9ECD-4E23-80DA-5B02A8FB087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rot="536938">
            <a:off x="8372547" y="4842785"/>
            <a:ext cx="599376" cy="769588"/>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183141"/>
            <a:ext cx="1463040" cy="548640"/>
          </a:xfrm>
          <a:prstGeom prst="rect">
            <a:avLst/>
          </a:prstGeom>
        </p:spPr>
      </p:pic>
    </p:spTree>
    <p:extLst>
      <p:ext uri="{BB962C8B-B14F-4D97-AF65-F5344CB8AC3E}">
        <p14:creationId xmlns:p14="http://schemas.microsoft.com/office/powerpoint/2010/main" val="4739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286238"/>
            <a:ext cx="8579094" cy="153688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394554" y="388815"/>
            <a:ext cx="8354891" cy="775372"/>
          </a:xfrm>
        </p:spPr>
        <p:txBody>
          <a:bodyPr vert="horz" lIns="91440" tIns="45720" rIns="91440" bIns="45720" rtlCol="0" anchor="b">
            <a:normAutofit/>
          </a:bodyPr>
          <a:lstStyle/>
          <a:p>
            <a:pPr>
              <a:lnSpc>
                <a:spcPct val="90000"/>
              </a:lnSpc>
            </a:pPr>
            <a:r>
              <a:rPr lang="en-US" sz="4300" kern="1200">
                <a:solidFill>
                  <a:srgbClr val="FFFFFF"/>
                </a:solidFill>
                <a:latin typeface="+mj-lt"/>
                <a:ea typeface="+mj-ea"/>
                <a:cs typeface="+mj-cs"/>
              </a:rPr>
              <a:t>Politikk og organisasjonsutforming</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2071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87B08BC-71F2-4980-91AC-78766C2CCF3F}"/>
              </a:ext>
            </a:extLst>
          </p:cNvPr>
          <p:cNvPicPr>
            <a:picLocks noChangeAspect="1"/>
          </p:cNvPicPr>
          <p:nvPr/>
        </p:nvPicPr>
        <p:blipFill>
          <a:blip r:embed="rId3"/>
          <a:stretch>
            <a:fillRect/>
          </a:stretch>
        </p:blipFill>
        <p:spPr>
          <a:xfrm>
            <a:off x="240030" y="1993404"/>
            <a:ext cx="8622615" cy="2739627"/>
          </a:xfrm>
          <a:prstGeom prst="rect">
            <a:avLst/>
          </a:prstGeom>
        </p:spPr>
      </p:pic>
      <p:sp>
        <p:nvSpPr>
          <p:cNvPr id="7" name="TextBox 6">
            <a:extLst>
              <a:ext uri="{FF2B5EF4-FFF2-40B4-BE49-F238E27FC236}">
                <a16:creationId xmlns:a16="http://schemas.microsoft.com/office/drawing/2014/main" id="{B4458E33-BB14-4476-BD01-8BD91440EFC1}"/>
              </a:ext>
            </a:extLst>
          </p:cNvPr>
          <p:cNvSpPr txBox="1"/>
          <p:nvPr/>
        </p:nvSpPr>
        <p:spPr>
          <a:xfrm>
            <a:off x="283551" y="4839125"/>
            <a:ext cx="6831037" cy="738664"/>
          </a:xfrm>
          <a:prstGeom prst="rect">
            <a:avLst/>
          </a:prstGeom>
          <a:noFill/>
        </p:spPr>
        <p:txBody>
          <a:bodyPr wrap="none" rtlCol="0">
            <a:spAutoFit/>
          </a:bodyPr>
          <a:lstStyle/>
          <a:p>
            <a:r>
              <a:rPr lang="en-US" sz="1400" b="1" dirty="0" err="1"/>
              <a:t>Fordypningsemner</a:t>
            </a:r>
            <a:r>
              <a:rPr lang="en-US" sz="1400" b="1" dirty="0"/>
              <a:t>:</a:t>
            </a:r>
            <a:endParaRPr lang="en-US" sz="1400" dirty="0"/>
          </a:p>
          <a:p>
            <a:pPr marL="285750" indent="-285750">
              <a:buFont typeface="Arial" panose="020B0604020202020204" pitchFamily="34" charset="0"/>
              <a:buChar char="•"/>
            </a:pPr>
            <a:r>
              <a:rPr lang="en-US" sz="1400" dirty="0"/>
              <a:t>Alle </a:t>
            </a:r>
            <a:r>
              <a:rPr lang="en-US" sz="1400" dirty="0" err="1"/>
              <a:t>emne</a:t>
            </a:r>
            <a:r>
              <a:rPr lang="en-US" sz="1400" dirty="0"/>
              <a:t> </a:t>
            </a:r>
            <a:r>
              <a:rPr lang="en-US" sz="1400" dirty="0" err="1"/>
              <a:t>som</a:t>
            </a:r>
            <a:r>
              <a:rPr lang="en-US" sz="1400" dirty="0"/>
              <a:t> har </a:t>
            </a:r>
            <a:r>
              <a:rPr lang="en-US" sz="1400" dirty="0" err="1"/>
              <a:t>emnekode</a:t>
            </a:r>
            <a:r>
              <a:rPr lang="en-US" sz="1400" dirty="0"/>
              <a:t> STV44XX</a:t>
            </a:r>
          </a:p>
          <a:p>
            <a:pPr marL="285750" indent="-285750">
              <a:buFont typeface="Arial" panose="020B0604020202020204" pitchFamily="34" charset="0"/>
              <a:buChar char="•"/>
            </a:pPr>
            <a:r>
              <a:rPr lang="en-US" sz="1400" dirty="0" err="1"/>
              <a:t>Enkelte</a:t>
            </a:r>
            <a:r>
              <a:rPr lang="en-US" sz="1400" dirty="0"/>
              <a:t> </a:t>
            </a:r>
            <a:r>
              <a:rPr lang="en-US" sz="1400" dirty="0" err="1"/>
              <a:t>emner</a:t>
            </a:r>
            <a:r>
              <a:rPr lang="en-US" sz="1400" dirty="0"/>
              <a:t> </a:t>
            </a:r>
            <a:r>
              <a:rPr lang="en-US" sz="1400" dirty="0" err="1"/>
              <a:t>som</a:t>
            </a:r>
            <a:r>
              <a:rPr lang="en-US" sz="1400" dirty="0"/>
              <a:t> har </a:t>
            </a:r>
            <a:r>
              <a:rPr lang="en-US" sz="1400" dirty="0" err="1"/>
              <a:t>emnekode</a:t>
            </a:r>
            <a:r>
              <a:rPr lang="en-US" sz="1400" dirty="0"/>
              <a:t> STV43XX, </a:t>
            </a:r>
            <a:r>
              <a:rPr lang="en-US" sz="1400" dirty="0" err="1"/>
              <a:t>som</a:t>
            </a:r>
            <a:r>
              <a:rPr lang="en-US" sz="1400" dirty="0"/>
              <a:t> </a:t>
            </a:r>
            <a:r>
              <a:rPr lang="en-US" sz="1400" dirty="0" err="1"/>
              <a:t>definert</a:t>
            </a:r>
            <a:r>
              <a:rPr lang="en-US" sz="1400" dirty="0"/>
              <a:t> av </a:t>
            </a:r>
            <a:r>
              <a:rPr lang="en-US" sz="1400" dirty="0" err="1"/>
              <a:t>Institutt</a:t>
            </a:r>
            <a:r>
              <a:rPr lang="en-US" sz="1400" dirty="0"/>
              <a:t> for </a:t>
            </a:r>
            <a:r>
              <a:rPr lang="en-US" sz="1400" dirty="0" err="1"/>
              <a:t>statsvitenskap</a:t>
            </a:r>
            <a:endParaRPr lang="nb-NO" sz="1400" dirty="0"/>
          </a:p>
        </p:txBody>
      </p:sp>
    </p:spTree>
    <p:extLst>
      <p:ext uri="{BB962C8B-B14F-4D97-AF65-F5344CB8AC3E}">
        <p14:creationId xmlns:p14="http://schemas.microsoft.com/office/powerpoint/2010/main" val="187313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286238"/>
            <a:ext cx="8579094" cy="153688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394554" y="388815"/>
            <a:ext cx="8354891" cy="775372"/>
          </a:xfrm>
        </p:spPr>
        <p:txBody>
          <a:bodyPr vert="horz" lIns="91440" tIns="45720" rIns="91440" bIns="45720" rtlCol="0" anchor="b">
            <a:normAutofit/>
          </a:bodyPr>
          <a:lstStyle/>
          <a:p>
            <a:pPr>
              <a:lnSpc>
                <a:spcPct val="90000"/>
              </a:lnSpc>
            </a:pPr>
            <a:r>
              <a:rPr lang="en-US" sz="4300" kern="1200">
                <a:solidFill>
                  <a:srgbClr val="FFFFFF"/>
                </a:solidFill>
                <a:latin typeface="+mj-lt"/>
                <a:ea typeface="+mj-ea"/>
                <a:cs typeface="+mj-cs"/>
              </a:rPr>
              <a:t>Kommunikasjon og innflytelse</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2071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657409A-BE68-48CB-AC54-9E4ED283BCFF}"/>
              </a:ext>
            </a:extLst>
          </p:cNvPr>
          <p:cNvPicPr>
            <a:picLocks noChangeAspect="1"/>
          </p:cNvPicPr>
          <p:nvPr/>
        </p:nvPicPr>
        <p:blipFill>
          <a:blip r:embed="rId3"/>
          <a:stretch>
            <a:fillRect/>
          </a:stretch>
        </p:blipFill>
        <p:spPr>
          <a:xfrm>
            <a:off x="240030" y="2286357"/>
            <a:ext cx="8622615" cy="2941833"/>
          </a:xfrm>
          <a:prstGeom prst="rect">
            <a:avLst/>
          </a:prstGeom>
        </p:spPr>
      </p:pic>
    </p:spTree>
    <p:extLst>
      <p:ext uri="{BB962C8B-B14F-4D97-AF65-F5344CB8AC3E}">
        <p14:creationId xmlns:p14="http://schemas.microsoft.com/office/powerpoint/2010/main" val="1288856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286238"/>
            <a:ext cx="8579094" cy="153688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394554" y="388815"/>
            <a:ext cx="8354891" cy="775372"/>
          </a:xfrm>
        </p:spPr>
        <p:txBody>
          <a:bodyPr vert="horz" lIns="91440" tIns="45720" rIns="91440" bIns="45720" rtlCol="0" anchor="b">
            <a:normAutofit/>
          </a:bodyPr>
          <a:lstStyle/>
          <a:p>
            <a:pPr>
              <a:lnSpc>
                <a:spcPct val="90000"/>
              </a:lnSpc>
            </a:pPr>
            <a:r>
              <a:rPr lang="en-US" sz="4300" kern="1200" dirty="0" err="1">
                <a:solidFill>
                  <a:srgbClr val="FFFFFF"/>
                </a:solidFill>
                <a:latin typeface="+mj-lt"/>
                <a:ea typeface="+mj-ea"/>
                <a:cs typeface="+mj-cs"/>
              </a:rPr>
              <a:t>Bærekraft</a:t>
            </a:r>
            <a:r>
              <a:rPr lang="en-US" sz="4300" kern="1200" dirty="0">
                <a:solidFill>
                  <a:srgbClr val="FFFFFF"/>
                </a:solidFill>
                <a:latin typeface="+mj-lt"/>
                <a:ea typeface="+mj-ea"/>
                <a:cs typeface="+mj-cs"/>
              </a:rPr>
              <a:t> </a:t>
            </a:r>
            <a:r>
              <a:rPr lang="en-US" sz="4300" kern="1200" dirty="0" err="1">
                <a:solidFill>
                  <a:srgbClr val="FFFFFF"/>
                </a:solidFill>
                <a:latin typeface="+mj-lt"/>
                <a:ea typeface="+mj-ea"/>
                <a:cs typeface="+mj-cs"/>
              </a:rPr>
              <a:t>og</a:t>
            </a:r>
            <a:r>
              <a:rPr lang="en-US" sz="4300" kern="1200" dirty="0">
                <a:solidFill>
                  <a:srgbClr val="FFFFFF"/>
                </a:solidFill>
                <a:latin typeface="+mj-lt"/>
                <a:ea typeface="+mj-ea"/>
                <a:cs typeface="+mj-cs"/>
              </a:rPr>
              <a:t> </a:t>
            </a:r>
            <a:r>
              <a:rPr lang="en-US" sz="4300" kern="1200" dirty="0" err="1">
                <a:solidFill>
                  <a:srgbClr val="FFFFFF"/>
                </a:solidFill>
                <a:latin typeface="+mj-lt"/>
                <a:ea typeface="+mj-ea"/>
                <a:cs typeface="+mj-cs"/>
              </a:rPr>
              <a:t>omdømme</a:t>
            </a:r>
            <a:endParaRPr lang="en-US" sz="4300" kern="1200" dirty="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2071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3F99BFB-BCD1-49EA-9648-4914CD71BA3F}"/>
              </a:ext>
            </a:extLst>
          </p:cNvPr>
          <p:cNvPicPr>
            <a:picLocks noChangeAspect="1"/>
          </p:cNvPicPr>
          <p:nvPr/>
        </p:nvPicPr>
        <p:blipFill>
          <a:blip r:embed="rId3"/>
          <a:stretch>
            <a:fillRect/>
          </a:stretch>
        </p:blipFill>
        <p:spPr>
          <a:xfrm>
            <a:off x="851902" y="2091592"/>
            <a:ext cx="7398871" cy="3331364"/>
          </a:xfrm>
          <a:prstGeom prst="rect">
            <a:avLst/>
          </a:prstGeom>
        </p:spPr>
      </p:pic>
    </p:spTree>
    <p:extLst>
      <p:ext uri="{BB962C8B-B14F-4D97-AF65-F5344CB8AC3E}">
        <p14:creationId xmlns:p14="http://schemas.microsoft.com/office/powerpoint/2010/main" val="249312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127374"/>
            <a:ext cx="2468166" cy="2043906"/>
          </a:xfrm>
        </p:spPr>
        <p:txBody>
          <a:bodyPr anchor="ctr">
            <a:normAutofit/>
          </a:bodyPr>
          <a:lstStyle/>
          <a:p>
            <a:r>
              <a:rPr lang="nb-NO" sz="2800">
                <a:solidFill>
                  <a:schemeClr val="bg1"/>
                </a:solidFill>
              </a:rPr>
              <a:t>Prosjektforum</a:t>
            </a:r>
            <a:endParaRPr lang="nb-NO" sz="2800" dirty="0">
              <a:solidFill>
                <a:schemeClr val="bg1"/>
              </a:solidFill>
            </a:endParaRPr>
          </a:p>
        </p:txBody>
      </p:sp>
      <p:pic>
        <p:nvPicPr>
          <p:cNvPr id="4" name="Picture 3"/>
          <p:cNvPicPr>
            <a:picLocks noChangeAspect="1"/>
          </p:cNvPicPr>
          <p:nvPr/>
        </p:nvPicPr>
        <p:blipFill rotWithShape="1">
          <a:blip r:embed="rId2"/>
          <a:srcRect r="15721" b="-1"/>
          <a:stretch/>
        </p:blipFill>
        <p:spPr>
          <a:xfrm>
            <a:off x="20" y="10"/>
            <a:ext cx="9143980" cy="309216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3167986" y="3127375"/>
            <a:ext cx="5614060" cy="2043905"/>
          </a:xfrm>
        </p:spPr>
        <p:txBody>
          <a:bodyPr anchor="ctr">
            <a:normAutofit/>
          </a:bodyPr>
          <a:lstStyle/>
          <a:p>
            <a:r>
              <a:rPr lang="nb-NO" sz="1400" dirty="0">
                <a:solidFill>
                  <a:schemeClr val="bg1"/>
                </a:solidFill>
              </a:rPr>
              <a:t>Prosjekter fra arbeidslivet: Utfordring utenfra som studentene sammen besvarer</a:t>
            </a:r>
          </a:p>
          <a:p>
            <a:r>
              <a:rPr lang="nb-NO" sz="1400" dirty="0">
                <a:solidFill>
                  <a:schemeClr val="bg1"/>
                </a:solidFill>
              </a:rPr>
              <a:t>Intensivt semester - 20 </a:t>
            </a:r>
            <a:r>
              <a:rPr lang="nb-NO" sz="1400" dirty="0" err="1">
                <a:solidFill>
                  <a:schemeClr val="bg1"/>
                </a:solidFill>
              </a:rPr>
              <a:t>stp</a:t>
            </a:r>
            <a:r>
              <a:rPr lang="nb-NO" sz="1400" dirty="0">
                <a:solidFill>
                  <a:schemeClr val="bg1"/>
                </a:solidFill>
              </a:rPr>
              <a:t> – mappeevaluering</a:t>
            </a:r>
          </a:p>
          <a:p>
            <a:r>
              <a:rPr lang="nb-NO" sz="1400" dirty="0">
                <a:solidFill>
                  <a:schemeClr val="bg1"/>
                </a:solidFill>
              </a:rPr>
              <a:t>Prosjektstyring, teamarbeid, praktisk metode presentasjonsteknikk, konfliktløsning, teori</a:t>
            </a:r>
            <a:br>
              <a:rPr lang="nb-NO" sz="1400" dirty="0">
                <a:solidFill>
                  <a:schemeClr val="bg1"/>
                </a:solidFill>
              </a:rPr>
            </a:br>
            <a:endParaRPr lang="nb-NO" sz="1400" dirty="0">
              <a:solidFill>
                <a:schemeClr val="bg1"/>
              </a:solidFill>
            </a:endParaRPr>
          </a:p>
          <a:p>
            <a:r>
              <a:rPr lang="nb-NO" sz="1400" dirty="0">
                <a:solidFill>
                  <a:schemeClr val="bg1"/>
                </a:solidFill>
              </a:rPr>
              <a:t>Prosjektforum som koplingsarena mellom teori, praksis og forskning</a:t>
            </a:r>
          </a:p>
        </p:txBody>
      </p:sp>
    </p:spTree>
    <p:extLst>
      <p:ext uri="{BB962C8B-B14F-4D97-AF65-F5344CB8AC3E}">
        <p14:creationId xmlns:p14="http://schemas.microsoft.com/office/powerpoint/2010/main" val="2748630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7">
            <a:extLst>
              <a:ext uri="{FF2B5EF4-FFF2-40B4-BE49-F238E27FC236}">
                <a16:creationId xmlns:a16="http://schemas.microsoft.com/office/drawing/2014/main" id="{AD21898E-86C0-4C8A-A76C-DF33E844C8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5715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5C8F04BD-D093-45D0-B54C-50FDB308B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5715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1733360" y="304800"/>
            <a:ext cx="5677279" cy="1073531"/>
          </a:xfrm>
        </p:spPr>
        <p:txBody>
          <a:bodyPr anchor="ctr">
            <a:normAutofit/>
          </a:bodyPr>
          <a:lstStyle/>
          <a:p>
            <a:pPr>
              <a:lnSpc>
                <a:spcPct val="90000"/>
              </a:lnSpc>
            </a:pPr>
            <a:r>
              <a:rPr lang="nb-NO" sz="3700"/>
              <a:t>Praksis som koplingsarena?</a:t>
            </a:r>
          </a:p>
        </p:txBody>
      </p:sp>
      <p:sp>
        <p:nvSpPr>
          <p:cNvPr id="3" name="Plassholder for innhold 2"/>
          <p:cNvSpPr>
            <a:spLocks noGrp="1"/>
          </p:cNvSpPr>
          <p:nvPr>
            <p:ph idx="1"/>
          </p:nvPr>
        </p:nvSpPr>
        <p:spPr>
          <a:xfrm>
            <a:off x="1624176" y="1630680"/>
            <a:ext cx="5895648" cy="3354070"/>
          </a:xfrm>
        </p:spPr>
        <p:txBody>
          <a:bodyPr anchor="t">
            <a:normAutofit/>
          </a:bodyPr>
          <a:lstStyle/>
          <a:p>
            <a:pPr marL="0" indent="0">
              <a:lnSpc>
                <a:spcPct val="90000"/>
              </a:lnSpc>
              <a:buNone/>
            </a:pPr>
            <a:r>
              <a:rPr lang="nb-NO" sz="1900" i="1"/>
              <a:t>Utfordringer:</a:t>
            </a:r>
          </a:p>
          <a:p>
            <a:pPr>
              <a:lnSpc>
                <a:spcPct val="90000"/>
              </a:lnSpc>
            </a:pPr>
            <a:r>
              <a:rPr lang="nb-NO" sz="1900"/>
              <a:t>«Lydig lakei» eller «kritisk irrelevant»?</a:t>
            </a:r>
          </a:p>
          <a:p>
            <a:pPr>
              <a:lnSpc>
                <a:spcPct val="90000"/>
              </a:lnSpc>
            </a:pPr>
            <a:r>
              <a:rPr lang="nb-NO" sz="1900"/>
              <a:t>Utradisjonelt, ikke et vanlig «emne»</a:t>
            </a:r>
          </a:p>
          <a:p>
            <a:pPr>
              <a:lnSpc>
                <a:spcPct val="90000"/>
              </a:lnSpc>
            </a:pPr>
            <a:r>
              <a:rPr lang="nb-NO" sz="1900"/>
              <a:t>Spenningsforhold mellom oppdragsgiver og UiO</a:t>
            </a:r>
          </a:p>
          <a:p>
            <a:pPr marL="0" indent="0">
              <a:lnSpc>
                <a:spcPct val="90000"/>
              </a:lnSpc>
              <a:buNone/>
            </a:pPr>
            <a:endParaRPr lang="nb-NO" sz="1900" i="1"/>
          </a:p>
          <a:p>
            <a:pPr marL="0" indent="0">
              <a:lnSpc>
                <a:spcPct val="90000"/>
              </a:lnSpc>
              <a:buNone/>
            </a:pPr>
            <a:r>
              <a:rPr lang="nb-NO" sz="1900" i="1"/>
              <a:t>Gevinster:</a:t>
            </a:r>
          </a:p>
          <a:p>
            <a:pPr>
              <a:lnSpc>
                <a:spcPct val="90000"/>
              </a:lnSpc>
            </a:pPr>
            <a:r>
              <a:rPr lang="nb-NO" sz="1900"/>
              <a:t>Aktualisering</a:t>
            </a:r>
          </a:p>
          <a:p>
            <a:pPr>
              <a:lnSpc>
                <a:spcPct val="90000"/>
              </a:lnSpc>
            </a:pPr>
            <a:r>
              <a:rPr lang="nb-NO" sz="1900"/>
              <a:t>Nært koplet med UiOs forskningsvirksomhet</a:t>
            </a:r>
          </a:p>
          <a:p>
            <a:pPr>
              <a:lnSpc>
                <a:spcPct val="90000"/>
              </a:lnSpc>
            </a:pPr>
            <a:r>
              <a:rPr lang="nb-NO" sz="1900"/>
              <a:t>Lett tilgang til data</a:t>
            </a:r>
          </a:p>
          <a:p>
            <a:pPr>
              <a:lnSpc>
                <a:spcPct val="90000"/>
              </a:lnSpc>
            </a:pPr>
            <a:r>
              <a:rPr lang="nb-NO" sz="1900"/>
              <a:t>En arena for feiling og læring</a:t>
            </a:r>
          </a:p>
        </p:txBody>
      </p:sp>
    </p:spTree>
    <p:extLst>
      <p:ext uri="{BB962C8B-B14F-4D97-AF65-F5344CB8AC3E}">
        <p14:creationId xmlns:p14="http://schemas.microsoft.com/office/powerpoint/2010/main" val="20656863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8BD7AA-000F-4149-9FF6-E8DB2DE6F1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7344440" cy="5715000"/>
          </a:xfrm>
          <a:custGeom>
            <a:avLst/>
            <a:gdLst>
              <a:gd name="connsiteX0" fmla="*/ 9792587 w 9792587"/>
              <a:gd name="connsiteY0" fmla="*/ 0 h 6858000"/>
              <a:gd name="connsiteX1" fmla="*/ 2339431 w 9792587"/>
              <a:gd name="connsiteY1" fmla="*/ 0 h 6858000"/>
              <a:gd name="connsiteX2" fmla="*/ 2190696 w 9792587"/>
              <a:gd name="connsiteY2" fmla="*/ 145339 h 6858000"/>
              <a:gd name="connsiteX3" fmla="*/ 0 w 9792587"/>
              <a:gd name="connsiteY3" fmla="*/ 5565888 h 6858000"/>
              <a:gd name="connsiteX4" fmla="*/ 79127 w 9792587"/>
              <a:gd name="connsiteY4" fmla="*/ 6681235 h 6858000"/>
              <a:gd name="connsiteX5" fmla="*/ 108694 w 9792587"/>
              <a:gd name="connsiteY5" fmla="*/ 6858000 h 6858000"/>
              <a:gd name="connsiteX6" fmla="*/ 9792587 w 97925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2587" h="6858000">
                <a:moveTo>
                  <a:pt x="9792587" y="0"/>
                </a:moveTo>
                <a:lnTo>
                  <a:pt x="2339431" y="0"/>
                </a:lnTo>
                <a:lnTo>
                  <a:pt x="2190696" y="145339"/>
                </a:lnTo>
                <a:cubicBezTo>
                  <a:pt x="834428" y="1548908"/>
                  <a:pt x="0" y="3459953"/>
                  <a:pt x="0" y="5565888"/>
                </a:cubicBezTo>
                <a:cubicBezTo>
                  <a:pt x="0" y="5944579"/>
                  <a:pt x="26981" y="6316967"/>
                  <a:pt x="79127" y="6681235"/>
                </a:cubicBezTo>
                <a:lnTo>
                  <a:pt x="108694" y="6858000"/>
                </a:lnTo>
                <a:lnTo>
                  <a:pt x="9792587"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4A4A823-72DC-4BA8-8157-D36A8939A2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7119396" cy="5715000"/>
          </a:xfrm>
          <a:custGeom>
            <a:avLst/>
            <a:gdLst>
              <a:gd name="connsiteX0" fmla="*/ 9492529 w 9492529"/>
              <a:gd name="connsiteY0" fmla="*/ 0 h 6858000"/>
              <a:gd name="connsiteX1" fmla="*/ 2472310 w 9492529"/>
              <a:gd name="connsiteY1" fmla="*/ 0 h 6858000"/>
              <a:gd name="connsiteX2" fmla="*/ 2157501 w 9492529"/>
              <a:gd name="connsiteY2" fmla="*/ 301488 h 6858000"/>
              <a:gd name="connsiteX3" fmla="*/ 0 w 9492529"/>
              <a:gd name="connsiteY3" fmla="*/ 5565888 h 6858000"/>
              <a:gd name="connsiteX4" fmla="*/ 76084 w 9492529"/>
              <a:gd name="connsiteY4" fmla="*/ 6638337 h 6858000"/>
              <a:gd name="connsiteX5" fmla="*/ 112827 w 9492529"/>
              <a:gd name="connsiteY5" fmla="*/ 6858000 h 6858000"/>
              <a:gd name="connsiteX6" fmla="*/ 9492529 w 9492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2529" h="6858000">
                <a:moveTo>
                  <a:pt x="9492529" y="0"/>
                </a:moveTo>
                <a:lnTo>
                  <a:pt x="2472310" y="0"/>
                </a:lnTo>
                <a:lnTo>
                  <a:pt x="2157501" y="301488"/>
                </a:lnTo>
                <a:cubicBezTo>
                  <a:pt x="823309" y="1655711"/>
                  <a:pt x="0" y="3514654"/>
                  <a:pt x="0" y="5565888"/>
                </a:cubicBezTo>
                <a:cubicBezTo>
                  <a:pt x="0" y="5930014"/>
                  <a:pt x="25944" y="6288079"/>
                  <a:pt x="76084" y="6638337"/>
                </a:cubicBezTo>
                <a:lnTo>
                  <a:pt x="112827" y="6858000"/>
                </a:lnTo>
                <a:lnTo>
                  <a:pt x="9492529"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p:cNvSpPr>
            <a:spLocks noGrp="1"/>
          </p:cNvSpPr>
          <p:nvPr>
            <p:ph type="title"/>
          </p:nvPr>
        </p:nvSpPr>
        <p:spPr>
          <a:xfrm>
            <a:off x="603504" y="913284"/>
            <a:ext cx="5373926" cy="1073532"/>
          </a:xfrm>
        </p:spPr>
        <p:txBody>
          <a:bodyPr anchor="ctr">
            <a:normAutofit/>
          </a:bodyPr>
          <a:lstStyle/>
          <a:p>
            <a:pPr algn="l">
              <a:lnSpc>
                <a:spcPct val="90000"/>
              </a:lnSpc>
            </a:pPr>
            <a:r>
              <a:rPr lang="nb-NO" sz="3400" dirty="0"/>
              <a:t>Typiske </a:t>
            </a:r>
            <a:r>
              <a:rPr lang="nb-NO" sz="3400" dirty="0" err="1" smtClean="0"/>
              <a:t>prosjektforums</a:t>
            </a:r>
            <a:r>
              <a:rPr lang="nb-NO" sz="3400" dirty="0" smtClean="0"/>
              <a:t>-prosjekter</a:t>
            </a:r>
            <a:endParaRPr lang="nb-NO" sz="3400" dirty="0"/>
          </a:p>
        </p:txBody>
      </p:sp>
      <p:sp>
        <p:nvSpPr>
          <p:cNvPr id="3" name="Plassholder for innhold 2"/>
          <p:cNvSpPr>
            <a:spLocks noGrp="1"/>
          </p:cNvSpPr>
          <p:nvPr>
            <p:ph idx="1"/>
          </p:nvPr>
        </p:nvSpPr>
        <p:spPr>
          <a:xfrm>
            <a:off x="603503" y="2065412"/>
            <a:ext cx="5895647" cy="2952328"/>
          </a:xfrm>
        </p:spPr>
        <p:txBody>
          <a:bodyPr anchor="t">
            <a:noAutofit/>
          </a:bodyPr>
          <a:lstStyle/>
          <a:p>
            <a:pPr marL="0" indent="0">
              <a:lnSpc>
                <a:spcPct val="90000"/>
              </a:lnSpc>
              <a:buNone/>
            </a:pPr>
            <a:r>
              <a:rPr lang="nb-NO" sz="1600" i="1" dirty="0">
                <a:solidFill>
                  <a:srgbClr val="FFC000"/>
                </a:solidFill>
              </a:rPr>
              <a:t>Det er viktig </a:t>
            </a:r>
            <a:r>
              <a:rPr lang="nb-NO" sz="1600" i="1" dirty="0" smtClean="0">
                <a:solidFill>
                  <a:srgbClr val="FFC000"/>
                </a:solidFill>
              </a:rPr>
              <a:t>og aktuelt for </a:t>
            </a:r>
            <a:r>
              <a:rPr lang="nb-NO" sz="1600" i="1" dirty="0">
                <a:solidFill>
                  <a:srgbClr val="FFC000"/>
                </a:solidFill>
              </a:rPr>
              <a:t>oppdragsgiver og det har relevans for OLA og stor gjensidig læringsverdi</a:t>
            </a:r>
          </a:p>
          <a:p>
            <a:pPr marL="0" indent="0">
              <a:lnSpc>
                <a:spcPct val="90000"/>
              </a:lnSpc>
              <a:buNone/>
            </a:pPr>
            <a:endParaRPr lang="nb-NO" sz="1600" i="1" dirty="0"/>
          </a:p>
          <a:p>
            <a:pPr>
              <a:lnSpc>
                <a:spcPct val="90000"/>
              </a:lnSpc>
            </a:pPr>
            <a:r>
              <a:rPr lang="nb-NO" sz="1600" dirty="0"/>
              <a:t>Problemstillinger:</a:t>
            </a:r>
          </a:p>
          <a:p>
            <a:pPr lvl="1">
              <a:lnSpc>
                <a:spcPct val="90000"/>
              </a:lnSpc>
            </a:pPr>
            <a:r>
              <a:rPr lang="nb-NO" sz="1600" dirty="0"/>
              <a:t>Digitalisering</a:t>
            </a:r>
          </a:p>
          <a:p>
            <a:pPr lvl="1">
              <a:lnSpc>
                <a:spcPct val="90000"/>
              </a:lnSpc>
            </a:pPr>
            <a:r>
              <a:rPr lang="nb-NO" sz="1600" dirty="0"/>
              <a:t>Prosjektorganisering</a:t>
            </a:r>
          </a:p>
          <a:p>
            <a:pPr lvl="1">
              <a:lnSpc>
                <a:spcPct val="90000"/>
              </a:lnSpc>
            </a:pPr>
            <a:r>
              <a:rPr lang="nb-NO" sz="1600" dirty="0"/>
              <a:t>Omdømmehåndtering</a:t>
            </a:r>
          </a:p>
          <a:p>
            <a:pPr lvl="1">
              <a:lnSpc>
                <a:spcPct val="90000"/>
              </a:lnSpc>
            </a:pPr>
            <a:r>
              <a:rPr lang="nb-NO" sz="1600" dirty="0"/>
              <a:t>Ledelsesprogrammer</a:t>
            </a:r>
          </a:p>
          <a:p>
            <a:pPr lvl="1">
              <a:lnSpc>
                <a:spcPct val="90000"/>
              </a:lnSpc>
            </a:pPr>
            <a:r>
              <a:rPr lang="nb-NO" sz="1600" dirty="0"/>
              <a:t>Medarbeiderutvikling</a:t>
            </a:r>
          </a:p>
          <a:p>
            <a:pPr lvl="1">
              <a:lnSpc>
                <a:spcPct val="90000"/>
              </a:lnSpc>
            </a:pPr>
            <a:r>
              <a:rPr lang="nb-NO" sz="1600" dirty="0"/>
              <a:t>Organisasjonsutvikling</a:t>
            </a:r>
          </a:p>
          <a:p>
            <a:pPr lvl="1">
              <a:lnSpc>
                <a:spcPct val="90000"/>
              </a:lnSpc>
            </a:pPr>
            <a:r>
              <a:rPr lang="nb-NO" sz="1600" dirty="0"/>
              <a:t>Bedriftsdemokrati</a:t>
            </a:r>
          </a:p>
          <a:p>
            <a:pPr lvl="1">
              <a:lnSpc>
                <a:spcPct val="90000"/>
              </a:lnSpc>
            </a:pPr>
            <a:r>
              <a:rPr lang="nb-NO" sz="1600" dirty="0"/>
              <a:t>Rekrutering og kompetanseutvikling</a:t>
            </a:r>
          </a:p>
          <a:p>
            <a:pPr>
              <a:lnSpc>
                <a:spcPct val="90000"/>
              </a:lnSpc>
            </a:pPr>
            <a:endParaRPr lang="nb-NO" sz="1600" dirty="0"/>
          </a:p>
        </p:txBody>
      </p:sp>
    </p:spTree>
    <p:extLst>
      <p:ext uri="{BB962C8B-B14F-4D97-AF65-F5344CB8AC3E}">
        <p14:creationId xmlns:p14="http://schemas.microsoft.com/office/powerpoint/2010/main" val="497425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5715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5715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13825" y="49188"/>
            <a:ext cx="7890527" cy="545056"/>
          </a:xfrm>
        </p:spPr>
        <p:txBody>
          <a:bodyPr>
            <a:normAutofit fontScale="90000"/>
          </a:bodyPr>
          <a:lstStyle/>
          <a:p>
            <a:r>
              <a:rPr lang="en-US" dirty="0" err="1"/>
              <a:t>Prosjekter</a:t>
            </a:r>
            <a:r>
              <a:rPr lang="en-US" dirty="0"/>
              <a:t> 2019</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0837162"/>
              </p:ext>
            </p:extLst>
          </p:nvPr>
        </p:nvGraphicFramePr>
        <p:xfrm>
          <a:off x="107504" y="749285"/>
          <a:ext cx="8928992" cy="4827294"/>
        </p:xfrm>
        <a:graphic>
          <a:graphicData uri="http://schemas.openxmlformats.org/drawingml/2006/table">
            <a:tbl>
              <a:tblPr firstRow="1" bandRow="1">
                <a:noFill/>
              </a:tblPr>
              <a:tblGrid>
                <a:gridCol w="1109542">
                  <a:extLst>
                    <a:ext uri="{9D8B030D-6E8A-4147-A177-3AD203B41FA5}">
                      <a16:colId xmlns:a16="http://schemas.microsoft.com/office/drawing/2014/main" val="4225386050"/>
                    </a:ext>
                  </a:extLst>
                </a:gridCol>
                <a:gridCol w="6603476">
                  <a:extLst>
                    <a:ext uri="{9D8B030D-6E8A-4147-A177-3AD203B41FA5}">
                      <a16:colId xmlns:a16="http://schemas.microsoft.com/office/drawing/2014/main" val="544795295"/>
                    </a:ext>
                  </a:extLst>
                </a:gridCol>
                <a:gridCol w="1215974">
                  <a:extLst>
                    <a:ext uri="{9D8B030D-6E8A-4147-A177-3AD203B41FA5}">
                      <a16:colId xmlns:a16="http://schemas.microsoft.com/office/drawing/2014/main" val="14595297"/>
                    </a:ext>
                  </a:extLst>
                </a:gridCol>
              </a:tblGrid>
              <a:tr h="207935">
                <a:tc>
                  <a:txBody>
                    <a:bodyPr/>
                    <a:lstStyle/>
                    <a:p>
                      <a:pPr algn="ctr">
                        <a:lnSpc>
                          <a:spcPct val="100000"/>
                        </a:lnSpc>
                        <a:spcAft>
                          <a:spcPts val="0"/>
                        </a:spcAft>
                      </a:pPr>
                      <a:r>
                        <a:rPr lang="nb-NO" sz="1400" b="1" kern="1200" cap="all" spc="6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Oppdrags-giver</a:t>
                      </a:r>
                      <a:endParaRPr lang="nb-NO" sz="1400" b="1" cap="all" spc="6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45547" marB="455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nb-NO" sz="1400" b="1" kern="1200" cap="all" spc="6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Prosjektbeskrivelse</a:t>
                      </a:r>
                      <a:endParaRPr lang="nb-NO" sz="1400" b="1" cap="all" spc="6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45547"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nb-NO" sz="1400" b="1" kern="1200" cap="all" spc="6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Type prosjekt</a:t>
                      </a:r>
                      <a:endParaRPr lang="nb-NO" sz="1400" b="1" cap="all" spc="6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45547" marB="455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945949"/>
                  </a:ext>
                </a:extLst>
              </a:tr>
              <a:tr h="619834">
                <a:tc>
                  <a:txBody>
                    <a:bodyPr/>
                    <a:lstStyle/>
                    <a:p>
                      <a:pPr algn="ctr">
                        <a:lnSpc>
                          <a:spcPct val="100000"/>
                        </a:lnSpc>
                        <a:spcAft>
                          <a:spcPts val="0"/>
                        </a:spcAft>
                      </a:pPr>
                      <a:r>
                        <a:rPr lang="nb-NO" sz="1400" b="1"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Oslo Univ.-sykehus (OUS)</a:t>
                      </a:r>
                      <a:endPar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nb-NO" sz="14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Formålet med prosjektet er å bidra til en læringsarena knyttet til forløpsledelse i forbindelse med innføringen av pakkeforløp innen psykiskhelse, rus og avhengighet. Hva er betingelsene for god forløpskoordinering og forløpsledelse? Hvordan skal disse rollene defineres og beskrives? Hva vil være god lederstøtte for slike roller? </a:t>
                      </a: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nb-NO" sz="140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Organisasjons-utvikling og ledelses-betingelser</a:t>
                      </a:r>
                      <a:endPar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244736"/>
                  </a:ext>
                </a:extLst>
              </a:tr>
              <a:tr h="619834">
                <a:tc>
                  <a:txBody>
                    <a:bodyPr/>
                    <a:lstStyle/>
                    <a:p>
                      <a:pPr algn="ctr">
                        <a:lnSpc>
                          <a:spcPct val="100000"/>
                        </a:lnSpc>
                        <a:spcAft>
                          <a:spcPts val="0"/>
                        </a:spcAft>
                      </a:pPr>
                      <a:r>
                        <a:rPr lang="nb-NO" sz="1400" b="1"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Aker BP</a:t>
                      </a:r>
                      <a:endPar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nb-NO" sz="140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Bedriftsdemokrati 2.0. Prosjektet dreier seg om utvikling av Akers samarbeidsmodell i Aker BP basert på Aker sine tradisjoner og gode praksiser. Prosjektforum ser på hvordan den direkte dialogen med ansatte kan utvides ved riktig bruk av teknologi og sosiale medier. </a:t>
                      </a:r>
                      <a:endPar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nb-NO" sz="1400" kern="1200" cap="none" spc="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Bedrifts-demokrati </a:t>
                      </a:r>
                      <a:r>
                        <a:rPr lang="nb-NO" sz="140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og sosiale medier</a:t>
                      </a:r>
                      <a:endPar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9560046"/>
                  </a:ext>
                </a:extLst>
              </a:tr>
              <a:tr h="619834">
                <a:tc>
                  <a:txBody>
                    <a:bodyPr/>
                    <a:lstStyle/>
                    <a:p>
                      <a:pPr algn="ctr">
                        <a:lnSpc>
                          <a:spcPct val="100000"/>
                        </a:lnSpc>
                        <a:spcAft>
                          <a:spcPts val="0"/>
                        </a:spcAft>
                      </a:pPr>
                      <a:r>
                        <a:rPr lang="nb-NO" sz="1400" b="1"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Statnett</a:t>
                      </a:r>
                    </a:p>
                    <a:p>
                      <a:pPr algn="ctr">
                        <a:lnSpc>
                          <a:spcPct val="100000"/>
                        </a:lnSpc>
                        <a:spcAft>
                          <a:spcPts val="0"/>
                        </a:spcAft>
                      </a:pPr>
                      <a:r>
                        <a:rPr lang="nb-NO" sz="1400" b="1"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North Sea Link</a:t>
                      </a:r>
                      <a:endPar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spcAft>
                          <a:spcPts val="0"/>
                        </a:spcAft>
                      </a:pPr>
                      <a:r>
                        <a:rPr lang="nb-NO" sz="14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Prosjektet skal bygge på rapporten fra 2018 og beskrive organisasjonslæring i North Sea Link, et prosjekt Statnett utvikler sammen med en britisk partner. Hvordan kan NSL bli bedre på organisasjonslæring? Hva er betydningen av individuelle faktorer, gruppesammensetning og læringsprosesser? </a:t>
                      </a:r>
                      <a:endPar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nb-NO" sz="14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Prosjekt-organisering og organisasjons-læring</a:t>
                      </a:r>
                      <a:endPar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411159"/>
                  </a:ext>
                </a:extLst>
              </a:tr>
              <a:tr h="759511">
                <a:tc>
                  <a:txBody>
                    <a:bodyPr/>
                    <a:lstStyle/>
                    <a:p>
                      <a:pPr algn="ctr">
                        <a:lnSpc>
                          <a:spcPct val="100000"/>
                        </a:lnSpc>
                        <a:spcAft>
                          <a:spcPts val="0"/>
                        </a:spcAft>
                      </a:pPr>
                      <a:r>
                        <a:rPr lang="nb-NO" sz="1400" b="1"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DNV GL</a:t>
                      </a:r>
                      <a:endPar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nb-NO" sz="14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 skal se på ledelsesforventninger i et endret arbeidsliv preget av økt digitalisering. Hva er internasjonale trender innen praksis og teori når det gjelder ledelse i en digitalisert verden? Hva slags ledelsesatferd vi ønsker mer av i fremtiden? Oppdragsgiver ønsker både kvalitativ og kvantitativ tilnærming. </a:t>
                      </a:r>
                      <a:endPar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Aft>
                          <a:spcPts val="0"/>
                        </a:spcAft>
                      </a:pPr>
                      <a:r>
                        <a:rPr lang="nb-NO" sz="1400" kern="1200" cap="none" spc="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Ledelses-forventninger </a:t>
                      </a:r>
                      <a:r>
                        <a:rPr lang="nb-NO" sz="140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ledelsesverdier</a:t>
                      </a:r>
                      <a:endPar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0744576"/>
                  </a:ext>
                </a:extLst>
              </a:tr>
              <a:tr h="619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1"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NAV</a:t>
                      </a:r>
                      <a:endPar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cap="none" spc="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Hensikten med prosjektet er å gi best-casebeskrivelser som både sier noe om hva som synes å være gode ledelsesmåter for å håndtere og forebygge sykefravær og om hvilken rolle NAV kan ha i å underbygge slike positive ledelsesprosesser. Det er også et mål å identifisere mulige tiltak.</a:t>
                      </a: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nb-NO" sz="1400" cap="none" spc="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Ledelse, arbeidsliv og sykefravær tematikk</a:t>
                      </a:r>
                    </a:p>
                  </a:txBody>
                  <a:tcPr marL="13395" marR="13395" marT="5581" marB="455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704985"/>
                  </a:ext>
                </a:extLst>
              </a:tr>
            </a:tbl>
          </a:graphicData>
        </a:graphic>
      </p:graphicFrame>
    </p:spTree>
    <p:extLst>
      <p:ext uri="{BB962C8B-B14F-4D97-AF65-F5344CB8AC3E}">
        <p14:creationId xmlns:p14="http://schemas.microsoft.com/office/powerpoint/2010/main" val="720308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5715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5715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4751" y="121196"/>
            <a:ext cx="7890527" cy="432048"/>
          </a:xfrm>
        </p:spPr>
        <p:txBody>
          <a:bodyPr>
            <a:normAutofit fontScale="90000"/>
          </a:bodyPr>
          <a:lstStyle/>
          <a:p>
            <a:r>
              <a:rPr lang="en-US" dirty="0" err="1"/>
              <a:t>Prosjekter</a:t>
            </a:r>
            <a:r>
              <a:rPr lang="en-US" dirty="0"/>
              <a:t> 2020</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6949192"/>
              </p:ext>
            </p:extLst>
          </p:nvPr>
        </p:nvGraphicFramePr>
        <p:xfrm>
          <a:off x="107504" y="625252"/>
          <a:ext cx="8928992" cy="5009140"/>
        </p:xfrm>
        <a:graphic>
          <a:graphicData uri="http://schemas.openxmlformats.org/drawingml/2006/table">
            <a:tbl>
              <a:tblPr firstRow="1" bandRow="1">
                <a:noFill/>
              </a:tblPr>
              <a:tblGrid>
                <a:gridCol w="1008112">
                  <a:extLst>
                    <a:ext uri="{9D8B030D-6E8A-4147-A177-3AD203B41FA5}">
                      <a16:colId xmlns:a16="http://schemas.microsoft.com/office/drawing/2014/main" val="3267386088"/>
                    </a:ext>
                  </a:extLst>
                </a:gridCol>
                <a:gridCol w="6726456">
                  <a:extLst>
                    <a:ext uri="{9D8B030D-6E8A-4147-A177-3AD203B41FA5}">
                      <a16:colId xmlns:a16="http://schemas.microsoft.com/office/drawing/2014/main" val="544795295"/>
                    </a:ext>
                  </a:extLst>
                </a:gridCol>
                <a:gridCol w="1194424">
                  <a:extLst>
                    <a:ext uri="{9D8B030D-6E8A-4147-A177-3AD203B41FA5}">
                      <a16:colId xmlns:a16="http://schemas.microsoft.com/office/drawing/2014/main" val="14595297"/>
                    </a:ext>
                  </a:extLst>
                </a:gridCol>
              </a:tblGrid>
              <a:tr h="302251">
                <a:tc>
                  <a:txBody>
                    <a:bodyPr/>
                    <a:lstStyle/>
                    <a:p>
                      <a:pPr marL="0" algn="ctr" defTabSz="914400" rtl="0" eaLnBrk="1" latinLnBrk="0" hangingPunct="1">
                        <a:lnSpc>
                          <a:spcPct val="100000"/>
                        </a:lnSpc>
                        <a:spcAft>
                          <a:spcPts val="0"/>
                        </a:spcAft>
                      </a:pPr>
                      <a:r>
                        <a:rPr lang="nb-NO" sz="900" b="1" i="0" kern="1200" cap="none" spc="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OPPDRAGSGIVER</a:t>
                      </a:r>
                      <a:endParaRPr lang="nb-NO" sz="9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PROSJEKTBESKRIVELSE</a:t>
                      </a:r>
                    </a:p>
                  </a:txBody>
                  <a:tcPr marL="42433" marR="31404" marT="12124" marB="9092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nb-NO" sz="12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TYPE PROSJEKT</a:t>
                      </a:r>
                    </a:p>
                  </a:txBody>
                  <a:tcPr marL="42433" marR="31404" marT="12124" marB="9092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945949"/>
                  </a:ext>
                </a:extLst>
              </a:tr>
              <a:tr h="550348">
                <a:tc>
                  <a:txBody>
                    <a:bodyPr/>
                    <a:lstStyle/>
                    <a:p>
                      <a:pPr marL="0" algn="ctr" defTabSz="914400" rtl="0" eaLnBrk="1" latinLnBrk="0" hangingPunct="1">
                        <a:lnSpc>
                          <a:spcPct val="100000"/>
                        </a:lnSpc>
                        <a:spcAft>
                          <a:spcPts val="0"/>
                        </a:spcAft>
                      </a:pP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Agenda Kaupang</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Prosjektets mål er å forstå mer av hvordan digitalisering treffer førstelinjelederne i offentlig sektor og hvordan disse lederne i praksis evner å håndtere rollen som digitale ledere. </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Digitalisering og ledelse</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244736"/>
                  </a:ext>
                </a:extLst>
              </a:tr>
              <a:tr h="612247">
                <a:tc>
                  <a:txBody>
                    <a:bodyPr/>
                    <a:lstStyle/>
                    <a:p>
                      <a:pPr algn="ctr">
                        <a:lnSpc>
                          <a:spcPct val="100000"/>
                        </a:lnSpc>
                      </a:pPr>
                      <a:r>
                        <a:rPr lang="nb-NO" sz="1400" b="1"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SiO</a:t>
                      </a: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Helse</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00000"/>
                        </a:lnSpc>
                      </a:pP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Prosjektets</a:t>
                      </a:r>
                      <a:r>
                        <a:rPr lang="nb-NO" sz="1400" i="0" kern="1200" cap="none" spc="0" baseline="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mål er å evaluere pilotprosjektet Studenter spør og gi innspill i planleggingen av en ny nasjonale tjeneste. Samtidig gi</a:t>
                      </a: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innsyn i hvordan </a:t>
                      </a:r>
                      <a:r>
                        <a:rPr lang="nb-NO" sz="1400"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SiO</a:t>
                      </a: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Helses organisering med utviklings- og innovasjonsenheten har fungert og hvorvidt arbeidsmetoden har bidratt til at ideen om </a:t>
                      </a:r>
                      <a:r>
                        <a:rPr lang="nb-NO" sz="1400" i="1"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Studenter spør </a:t>
                      </a: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ble lansert. </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Organisasjons-utvikling</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9560046"/>
                  </a:ext>
                </a:extLst>
              </a:tr>
              <a:tr h="397978">
                <a:tc>
                  <a:txBody>
                    <a:bodyPr/>
                    <a:lstStyle/>
                    <a:p>
                      <a:pPr marL="0" algn="ctr" defTabSz="914400" rtl="0" eaLnBrk="1" latinLnBrk="0" hangingPunct="1">
                        <a:lnSpc>
                          <a:spcPct val="100000"/>
                        </a:lnSpc>
                        <a:spcAft>
                          <a:spcPts val="0"/>
                        </a:spcAft>
                      </a:pP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Direktorat </a:t>
                      </a:r>
                      <a:r>
                        <a:rPr lang="nb-NO" sz="1400" b="1" i="0" kern="1200" cap="none" spc="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økonomistyring </a:t>
                      </a: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(DFØ)</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00000"/>
                        </a:lnSpc>
                        <a:spcAft>
                          <a:spcPts val="0"/>
                        </a:spcAft>
                      </a:pP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Prosjektets mål er å komme med velbegrunnede råd om hva DFØ bør jobbe videre med for å ha en kompetansestyringsprosess som ivaretar målsetningen om rett kompetanse til rett </a:t>
                      </a:r>
                      <a:r>
                        <a:rPr lang="nb-NO" sz="1400" i="0" kern="1200" cap="none" spc="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tid </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Strategisk kompetanse-styring</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411159"/>
                  </a:ext>
                </a:extLst>
              </a:tr>
              <a:tr h="676823">
                <a:tc>
                  <a:txBody>
                    <a:bodyPr/>
                    <a:lstStyle/>
                    <a:p>
                      <a:pPr marL="0" algn="ctr" defTabSz="914400" rtl="0" eaLnBrk="1" latinLnBrk="0" hangingPunct="1">
                        <a:lnSpc>
                          <a:spcPct val="100000"/>
                        </a:lnSpc>
                        <a:spcAft>
                          <a:spcPts val="0"/>
                        </a:spcAft>
                      </a:pPr>
                      <a:r>
                        <a:rPr lang="en-US" sz="1400" b="1" i="0" kern="1200" cap="none" spc="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TechnipFMC</a:t>
                      </a:r>
                      <a:endPar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00000"/>
                        </a:lnSpc>
                        <a:spcAft>
                          <a:spcPts val="0"/>
                        </a:spcAft>
                      </a:pPr>
                      <a:r>
                        <a:rPr lang="en-US"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The project aims to draw learning from the </a:t>
                      </a:r>
                      <a:r>
                        <a:rPr lang="en-US" sz="1400"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Iteam</a:t>
                      </a:r>
                      <a:r>
                        <a:rPr lang="en-US"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-pilot in order to disperse enhanced versions of the </a:t>
                      </a:r>
                      <a:r>
                        <a:rPr lang="en-US" sz="1400"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Iteam</a:t>
                      </a:r>
                      <a:r>
                        <a:rPr lang="en-US"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model to the rest of the company. More specifically the assignment of the </a:t>
                      </a:r>
                      <a:r>
                        <a:rPr lang="en-US" sz="1400"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prosjektforum</a:t>
                      </a:r>
                      <a:r>
                        <a:rPr lang="en-US"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team will be to describe and </a:t>
                      </a:r>
                      <a:r>
                        <a:rPr lang="en-US" sz="1400"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analyse</a:t>
                      </a:r>
                      <a:r>
                        <a:rPr lang="en-US"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the experiences of the participants and stakeholders with the pilot model. </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lnSpc>
                          <a:spcPct val="100000"/>
                        </a:lnSpc>
                        <a:spcAft>
                          <a:spcPts val="0"/>
                        </a:spcAft>
                      </a:pPr>
                      <a:r>
                        <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Prosjekt-styring</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0744576"/>
                  </a:ext>
                </a:extLst>
              </a:tr>
              <a:tr h="537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Håpets katedral</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Hensikten med prosjektet er å gjennomføre en undersøkelse blant involverte partnere og bidragsytere om hva som muliggjør og utfordrer samarbeid i en </a:t>
                      </a:r>
                      <a:r>
                        <a:rPr lang="nb-NO" sz="1400"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flerreligiøs</a:t>
                      </a: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kontekst. Hva de involverte partene har lært om samarbeid gjennom deltakelse i Håpets katedral prosjektet. </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Organisasjons-læring</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704985"/>
                  </a:ext>
                </a:extLst>
              </a:tr>
              <a:tr h="537400">
                <a:tc>
                  <a:txBody>
                    <a:bodyPr/>
                    <a:lstStyle/>
                    <a:p>
                      <a:pPr marL="0" algn="ctr" defTabSz="914400" rtl="0" eaLnBrk="1" latinLnBrk="0" hangingPunct="1">
                        <a:lnSpc>
                          <a:spcPct val="100000"/>
                        </a:lnSpc>
                        <a:spcAft>
                          <a:spcPts val="0"/>
                        </a:spcAft>
                      </a:pPr>
                      <a:r>
                        <a:rPr lang="nb-NO" sz="1400" b="1" i="0" kern="1200" cap="none" spc="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Visindi</a:t>
                      </a:r>
                      <a:r>
                        <a:rPr lang="nb-NO" sz="1400" b="1"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AS</a:t>
                      </a:r>
                      <a:endPar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lnSpc>
                          <a:spcPct val="100000"/>
                        </a:lnSpc>
                        <a:spcAft>
                          <a:spcPts val="0"/>
                        </a:spcAft>
                      </a:pPr>
                      <a:r>
                        <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Prosjekt skal gjennomføre en analyse av hva det er som hemmer og fremmer flyt av toppledere på tvers av offentlig og privat sektor. En viktig base for analysen vil være </a:t>
                      </a:r>
                      <a:r>
                        <a:rPr lang="nb-NO" sz="1400" i="0" kern="1200" cap="none" spc="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Visindis</a:t>
                      </a:r>
                      <a:r>
                        <a:rPr lang="nb-NO" sz="1400" i="0" kern="1200" cap="none" spc="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egne erfaringer med lederrekruttering til både offentlig og privat sektor gjennom mange år.</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latinLnBrk="0" hangingPunct="1">
                        <a:lnSpc>
                          <a:spcPct val="100000"/>
                        </a:lnSpc>
                        <a:spcAft>
                          <a:spcPts val="0"/>
                        </a:spcAft>
                      </a:pPr>
                      <a:r>
                        <a:rPr lang="nb-NO" sz="1400" i="0" kern="1200" cap="none" spc="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Ledelse og leder-rekrutering</a:t>
                      </a:r>
                    </a:p>
                  </a:txBody>
                  <a:tcPr marL="42433" marR="31404" marT="12124" marB="909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7350522"/>
                  </a:ext>
                </a:extLst>
              </a:tr>
            </a:tbl>
          </a:graphicData>
        </a:graphic>
      </p:graphicFrame>
    </p:spTree>
    <p:extLst>
      <p:ext uri="{BB962C8B-B14F-4D97-AF65-F5344CB8AC3E}">
        <p14:creationId xmlns:p14="http://schemas.microsoft.com/office/powerpoint/2010/main" val="190097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5715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5715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2009" y="121196"/>
            <a:ext cx="9036495" cy="1080120"/>
          </a:xfrm>
        </p:spPr>
        <p:txBody>
          <a:bodyPr>
            <a:normAutofit fontScale="90000"/>
          </a:bodyPr>
          <a:lstStyle/>
          <a:p>
            <a:r>
              <a:rPr lang="nb-NO" i="1" dirty="0"/>
              <a:t>Hvordan kan Prosjektforum fungere som bro mellom akademia og arbeidslivet? </a:t>
            </a:r>
            <a:endParaRPr lang="nb-NO" dirty="0"/>
          </a:p>
        </p:txBody>
      </p:sp>
      <p:sp>
        <p:nvSpPr>
          <p:cNvPr id="5" name="Rectangle 4"/>
          <p:cNvSpPr/>
          <p:nvPr/>
        </p:nvSpPr>
        <p:spPr>
          <a:xfrm>
            <a:off x="233772" y="1777380"/>
            <a:ext cx="8712968" cy="3416320"/>
          </a:xfrm>
          <a:prstGeom prst="rect">
            <a:avLst/>
          </a:prstGeom>
        </p:spPr>
        <p:txBody>
          <a:bodyPr wrap="square">
            <a:spAutoFit/>
          </a:bodyPr>
          <a:lstStyle/>
          <a:p>
            <a:r>
              <a:rPr lang="nb-NO" i="1" dirty="0" smtClean="0"/>
              <a:t>(Studie planlagt publisert i </a:t>
            </a:r>
            <a:r>
              <a:rPr lang="nb-NO" i="1" dirty="0" err="1" smtClean="0"/>
              <a:t>Higher</a:t>
            </a:r>
            <a:r>
              <a:rPr lang="nb-NO" i="1" dirty="0" smtClean="0"/>
              <a:t> </a:t>
            </a:r>
            <a:r>
              <a:rPr lang="nb-NO" i="1" dirty="0" err="1" smtClean="0"/>
              <a:t>Education</a:t>
            </a:r>
            <a:r>
              <a:rPr lang="nb-NO" i="1" dirty="0" smtClean="0"/>
              <a:t>)</a:t>
            </a:r>
          </a:p>
          <a:p>
            <a:r>
              <a:rPr lang="nb-NO" i="1" dirty="0" smtClean="0">
                <a:solidFill>
                  <a:srgbClr val="FFC000"/>
                </a:solidFill>
              </a:rPr>
              <a:t>Refleksjonsnotatene </a:t>
            </a:r>
            <a:r>
              <a:rPr lang="nb-NO" i="1" dirty="0">
                <a:solidFill>
                  <a:srgbClr val="FFC000"/>
                </a:solidFill>
              </a:rPr>
              <a:t>viser </a:t>
            </a:r>
            <a:r>
              <a:rPr lang="nb-NO" i="1" dirty="0" smtClean="0">
                <a:solidFill>
                  <a:srgbClr val="FFC000"/>
                </a:solidFill>
              </a:rPr>
              <a:t>det </a:t>
            </a:r>
            <a:r>
              <a:rPr lang="nb-NO" i="1" dirty="0">
                <a:solidFill>
                  <a:srgbClr val="FFC000"/>
                </a:solidFill>
              </a:rPr>
              <a:t>direkte læringsutbytte </a:t>
            </a:r>
            <a:r>
              <a:rPr lang="nb-NO" i="1" dirty="0"/>
              <a:t>de har av Prosjektforum og hvordan de gjennom arbeidet med Prosjektforum lærer nye ferdigheter, teorianvendelse, praktisk problemløsning, konflikthåndtering og ikke minst forbereder dem på arbeidslivet. </a:t>
            </a:r>
            <a:endParaRPr lang="nb-NO" i="1" dirty="0" smtClean="0"/>
          </a:p>
          <a:p>
            <a:endParaRPr lang="nb-NO" i="1" dirty="0"/>
          </a:p>
          <a:p>
            <a:r>
              <a:rPr lang="nb-NO" i="1" dirty="0"/>
              <a:t>Studien belyser hvordan </a:t>
            </a:r>
            <a:r>
              <a:rPr lang="nb-NO" i="1" dirty="0" smtClean="0"/>
              <a:t>Prosjektforumstudentene </a:t>
            </a:r>
            <a:r>
              <a:rPr lang="nb-NO" i="1" dirty="0">
                <a:solidFill>
                  <a:srgbClr val="FFC000"/>
                </a:solidFill>
              </a:rPr>
              <a:t>håndterer spenningsforholdet mellom forventningene </a:t>
            </a:r>
            <a:r>
              <a:rPr lang="nb-NO" i="1" dirty="0"/>
              <a:t>fra oppdragsgivere i arbeidslivet om å være relevante og orienterte mot den lokale virkelighetsforståelsen ute i bedriftene og forventningene fra universitetet om å vise at de behersker de akademiske redskapene, som teorier og metoder. </a:t>
            </a:r>
            <a:endParaRPr lang="nb-NO" i="1" dirty="0" smtClean="0"/>
          </a:p>
          <a:p>
            <a:endParaRPr lang="nb-NO" i="1" dirty="0" smtClean="0"/>
          </a:p>
          <a:p>
            <a:r>
              <a:rPr lang="nb-NO" i="1" dirty="0"/>
              <a:t>S</a:t>
            </a:r>
            <a:r>
              <a:rPr lang="nb-NO" i="1" dirty="0" smtClean="0"/>
              <a:t>tudentene </a:t>
            </a:r>
            <a:r>
              <a:rPr lang="nb-NO" i="1" dirty="0"/>
              <a:t>lærer seg å stå i spenningsforholdet og dermed fastholde en hybrid posisjon i forhold til de to forventningshorisontene (altså uten å «velge side»). </a:t>
            </a:r>
            <a:endParaRPr lang="nb-NO" i="1" dirty="0" smtClean="0"/>
          </a:p>
        </p:txBody>
      </p:sp>
    </p:spTree>
    <p:extLst>
      <p:ext uri="{BB962C8B-B14F-4D97-AF65-F5344CB8AC3E}">
        <p14:creationId xmlns:p14="http://schemas.microsoft.com/office/powerpoint/2010/main" val="12581992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5715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5715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39294" y="104129"/>
            <a:ext cx="7890527" cy="432048"/>
          </a:xfrm>
        </p:spPr>
        <p:txBody>
          <a:bodyPr>
            <a:normAutofit fontScale="90000"/>
          </a:bodyPr>
          <a:lstStyle/>
          <a:p>
            <a:pPr algn="r"/>
            <a:r>
              <a:rPr lang="en-US" dirty="0" err="1" smtClean="0"/>
              <a:t>Evaluering</a:t>
            </a:r>
            <a:r>
              <a:rPr lang="en-US" dirty="0" err="1" smtClean="0"/>
              <a:t>er</a:t>
            </a:r>
            <a:endParaRPr lang="nb-NO" dirty="0"/>
          </a:p>
        </p:txBody>
      </p:sp>
      <p:sp>
        <p:nvSpPr>
          <p:cNvPr id="5" name="Rectangle 4"/>
          <p:cNvSpPr/>
          <p:nvPr/>
        </p:nvSpPr>
        <p:spPr>
          <a:xfrm>
            <a:off x="179512" y="769268"/>
            <a:ext cx="6696744" cy="1323439"/>
          </a:xfrm>
          <a:prstGeom prst="rect">
            <a:avLst/>
          </a:prstGeom>
        </p:spPr>
        <p:txBody>
          <a:bodyPr wrap="square">
            <a:spAutoFit/>
          </a:bodyPr>
          <a:lstStyle/>
          <a:p>
            <a:r>
              <a:rPr lang="nb-NO" sz="1600" i="1" dirty="0" smtClean="0"/>
              <a:t>«Det </a:t>
            </a:r>
            <a:r>
              <a:rPr lang="nb-NO" sz="1600" i="1" dirty="0"/>
              <a:t>er verdifullt for virksomheter å samarbeide med akademia - det er en skikkelig "</a:t>
            </a:r>
            <a:r>
              <a:rPr lang="nb-NO" sz="1600" i="1" dirty="0" err="1"/>
              <a:t>win-win</a:t>
            </a:r>
            <a:r>
              <a:rPr lang="nb-NO" sz="1600" i="1" dirty="0"/>
              <a:t>". </a:t>
            </a:r>
            <a:r>
              <a:rPr lang="nb-NO" sz="1600" i="1" dirty="0">
                <a:solidFill>
                  <a:srgbClr val="FFC000"/>
                </a:solidFill>
              </a:rPr>
              <a:t>Selskapene får tilgang til sultne, faglig sterke, studenter som går på oppgaven med stor iver.</a:t>
            </a:r>
            <a:r>
              <a:rPr lang="nb-NO" sz="1600" i="1" dirty="0"/>
              <a:t> Studentene får fin </a:t>
            </a:r>
            <a:r>
              <a:rPr lang="nb-NO" sz="1600" i="1" dirty="0">
                <a:solidFill>
                  <a:srgbClr val="FFC000"/>
                </a:solidFill>
              </a:rPr>
              <a:t>eksponering til arbeidslivet</a:t>
            </a:r>
            <a:r>
              <a:rPr lang="nb-NO" sz="1600" i="1" dirty="0"/>
              <a:t>, samt kjenne på typiske problemstillinger knyttet til "teori og praksis" feltet» </a:t>
            </a:r>
            <a:r>
              <a:rPr lang="nb-NO" sz="1600" dirty="0"/>
              <a:t>(Sitat </a:t>
            </a:r>
            <a:r>
              <a:rPr lang="nb-NO" sz="1600" dirty="0" smtClean="0"/>
              <a:t>fra oppdragsgiverevalueringen 2019).</a:t>
            </a:r>
            <a:endParaRPr lang="nb-NO" sz="1600" dirty="0"/>
          </a:p>
        </p:txBody>
      </p:sp>
      <p:sp>
        <p:nvSpPr>
          <p:cNvPr id="6" name="Rectangle 5"/>
          <p:cNvSpPr/>
          <p:nvPr/>
        </p:nvSpPr>
        <p:spPr>
          <a:xfrm>
            <a:off x="1931751" y="2281436"/>
            <a:ext cx="7060282" cy="3190617"/>
          </a:xfrm>
          <a:prstGeom prst="rect">
            <a:avLst/>
          </a:prstGeom>
        </p:spPr>
        <p:txBody>
          <a:bodyPr wrap="square">
            <a:spAutoFit/>
          </a:bodyPr>
          <a:lstStyle/>
          <a:p>
            <a:pPr algn="r">
              <a:spcAft>
                <a:spcPts val="1000"/>
              </a:spcAft>
            </a:pPr>
            <a:r>
              <a:rPr lang="nb-NO" sz="1400" dirty="0" smtClean="0"/>
              <a:t>(Sitater fra karriereintervjuer)</a:t>
            </a:r>
          </a:p>
          <a:p>
            <a:pPr>
              <a:spcAft>
                <a:spcPts val="1000"/>
              </a:spcAft>
            </a:pPr>
            <a:r>
              <a:rPr lang="nb-NO" sz="1400" i="1" dirty="0" smtClean="0"/>
              <a:t>«OLA </a:t>
            </a:r>
            <a:r>
              <a:rPr lang="nb-NO" sz="1400" i="1" dirty="0"/>
              <a:t>og spesielt </a:t>
            </a:r>
            <a:r>
              <a:rPr lang="nb-NO" sz="1400" i="1" dirty="0">
                <a:solidFill>
                  <a:srgbClr val="FFC000"/>
                </a:solidFill>
              </a:rPr>
              <a:t>Prosjektforum gav god læring i hvordan å styre og sikre fremgang i prosjekter</a:t>
            </a:r>
            <a:r>
              <a:rPr lang="nb-NO" sz="1400" i="1" dirty="0"/>
              <a:t> med mange interessepartnere.»</a:t>
            </a:r>
          </a:p>
          <a:p>
            <a:pPr>
              <a:spcAft>
                <a:spcPts val="1000"/>
              </a:spcAft>
            </a:pPr>
            <a:r>
              <a:rPr lang="nb-NO" sz="1400" i="1" dirty="0"/>
              <a:t>«Det er vanskelig å si hva som avgjorde at jeg fikk tilbudet om stillingen, men det er helt klart at Prosjektforum spilte en rolle og at jeg i tillegg hadde skrevet en relevant masteroppgave i samarbeid med en oppdragsgiver. </a:t>
            </a:r>
            <a:r>
              <a:rPr lang="nb-NO" sz="1400" i="1" dirty="0">
                <a:solidFill>
                  <a:srgbClr val="FFC000"/>
                </a:solidFill>
              </a:rPr>
              <a:t>Å ha hatt reell kontakt med arbeidslivet gjennom studiet har vist seg å være tiltrekkende for arbeidsgivere</a:t>
            </a:r>
            <a:r>
              <a:rPr lang="nb-NO" sz="1400" i="1" dirty="0"/>
              <a:t>.»</a:t>
            </a:r>
          </a:p>
          <a:p>
            <a:pPr>
              <a:spcAft>
                <a:spcPts val="1000"/>
              </a:spcAft>
            </a:pPr>
            <a:r>
              <a:rPr lang="nb-NO" sz="1400" i="1" dirty="0"/>
              <a:t>«Siden jeg jobber mye med organisasjonsutvikling, går arbeidsoppgavene rett inn i teoriene jeg lærte fra OLA. Jeg skriver mye og må ofte analysere og fremlegge tekster eller data. Jeg føler derfor at jeg har hatt spesielt </a:t>
            </a:r>
            <a:r>
              <a:rPr lang="nb-NO" sz="1400" i="1" dirty="0">
                <a:solidFill>
                  <a:srgbClr val="FFC000"/>
                </a:solidFill>
              </a:rPr>
              <a:t>stort utbytte av Prosjektforum</a:t>
            </a:r>
            <a:r>
              <a:rPr lang="nb-NO" sz="1400" i="1" dirty="0"/>
              <a:t>.»</a:t>
            </a:r>
          </a:p>
          <a:p>
            <a:pPr>
              <a:spcAft>
                <a:spcPts val="1000"/>
              </a:spcAft>
            </a:pPr>
            <a:r>
              <a:rPr lang="nb-NO" sz="1400" i="1" dirty="0"/>
              <a:t>«Faglig sett, er det mye jeg kjenner igjen fra min tid på OLA. I og med at jeg jobber ute på prosjekter, føler jeg i tillegg at </a:t>
            </a:r>
            <a:r>
              <a:rPr lang="nb-NO" sz="1400" i="1" dirty="0">
                <a:solidFill>
                  <a:srgbClr val="FFC000"/>
                </a:solidFill>
              </a:rPr>
              <a:t>Prosjektforum virkelig har kommet til sin rett</a:t>
            </a:r>
            <a:r>
              <a:rPr lang="nb-NO" sz="1400" i="1" dirty="0"/>
              <a:t>.»</a:t>
            </a:r>
          </a:p>
        </p:txBody>
      </p:sp>
    </p:spTree>
    <p:extLst>
      <p:ext uri="{BB962C8B-B14F-4D97-AF65-F5344CB8AC3E}">
        <p14:creationId xmlns:p14="http://schemas.microsoft.com/office/powerpoint/2010/main" val="3282781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5715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5715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1733360" y="304800"/>
            <a:ext cx="5677279" cy="1073531"/>
          </a:xfrm>
        </p:spPr>
        <p:txBody>
          <a:bodyPr anchor="ctr">
            <a:normAutofit/>
          </a:bodyPr>
          <a:lstStyle/>
          <a:p>
            <a:pPr fontAlgn="base"/>
            <a:r>
              <a:rPr lang="nb-NO" dirty="0" smtClean="0"/>
              <a:t>Kriterier</a:t>
            </a:r>
            <a:endParaRPr lang="nb-NO" dirty="0"/>
          </a:p>
        </p:txBody>
      </p:sp>
      <p:sp>
        <p:nvSpPr>
          <p:cNvPr id="3" name="Plassholder for innhold 2"/>
          <p:cNvSpPr>
            <a:spLocks noGrp="1"/>
          </p:cNvSpPr>
          <p:nvPr>
            <p:ph idx="1"/>
          </p:nvPr>
        </p:nvSpPr>
        <p:spPr>
          <a:xfrm>
            <a:off x="1624176" y="1630680"/>
            <a:ext cx="6044168" cy="3354070"/>
          </a:xfrm>
        </p:spPr>
        <p:txBody>
          <a:bodyPr anchor="t">
            <a:normAutofit fontScale="92500" lnSpcReduction="10000"/>
          </a:bodyPr>
          <a:lstStyle/>
          <a:p>
            <a:pPr marL="0" indent="0">
              <a:buNone/>
            </a:pPr>
            <a:r>
              <a:rPr lang="nb-NO" sz="2400" dirty="0" smtClean="0">
                <a:solidFill>
                  <a:srgbClr val="FFC000"/>
                </a:solidFill>
              </a:rPr>
              <a:t>Tiltaket</a:t>
            </a:r>
            <a:r>
              <a:rPr lang="nb-NO" sz="2400" dirty="0">
                <a:solidFill>
                  <a:srgbClr val="FFC000"/>
                </a:solidFill>
              </a:rPr>
              <a:t>:</a:t>
            </a:r>
          </a:p>
          <a:p>
            <a:r>
              <a:rPr lang="nb-NO" sz="2400" dirty="0" smtClean="0"/>
              <a:t>må </a:t>
            </a:r>
            <a:r>
              <a:rPr lang="nb-NO" sz="2400" dirty="0"/>
              <a:t>være fremragende, nyskapende og av vedvarende karakter, og bidra vesentlig til utvikling og forbedring av utdanningskvaliteten. </a:t>
            </a:r>
          </a:p>
          <a:p>
            <a:r>
              <a:rPr lang="nb-NO" sz="2400" dirty="0"/>
              <a:t>skal gjennomføres i et aktivt samarbeid mellom studenter, ansatte og andre aktuelle aktører. </a:t>
            </a:r>
          </a:p>
          <a:p>
            <a:r>
              <a:rPr lang="nb-NO" sz="2400" dirty="0"/>
              <a:t>skal være kunnskapsbasert. </a:t>
            </a:r>
          </a:p>
          <a:p>
            <a:r>
              <a:rPr lang="nb-NO" sz="2400" dirty="0"/>
              <a:t>skal ha medført positive resultater. </a:t>
            </a:r>
          </a:p>
          <a:p>
            <a:r>
              <a:rPr lang="nb-NO" sz="2400" dirty="0"/>
              <a:t>skal ha overføringsverdi til andre.</a:t>
            </a:r>
            <a:endParaRPr lang="nb-NO" sz="2400" dirty="0"/>
          </a:p>
        </p:txBody>
      </p:sp>
    </p:spTree>
    <p:extLst>
      <p:ext uri="{BB962C8B-B14F-4D97-AF65-F5344CB8AC3E}">
        <p14:creationId xmlns:p14="http://schemas.microsoft.com/office/powerpoint/2010/main" val="667130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893" y="2137420"/>
            <a:ext cx="4770107" cy="3577581"/>
          </a:xfrm>
          <a:prstGeom prst="rect">
            <a:avLst/>
          </a:prstGeom>
        </p:spPr>
      </p:pic>
      <p:pic>
        <p:nvPicPr>
          <p:cNvPr id="7" name="Bilde 6"/>
          <p:cNvPicPr>
            <a:picLocks noChangeAspect="1"/>
          </p:cNvPicPr>
          <p:nvPr/>
        </p:nvPicPr>
        <p:blipFill>
          <a:blip r:embed="rId3"/>
          <a:stretch>
            <a:fillRect/>
          </a:stretch>
        </p:blipFill>
        <p:spPr>
          <a:xfrm>
            <a:off x="4355977" y="121196"/>
            <a:ext cx="4788024" cy="2890156"/>
          </a:xfrm>
          <a:prstGeom prst="rect">
            <a:avLst/>
          </a:prstGeom>
        </p:spPr>
      </p:pic>
      <p:pic>
        <p:nvPicPr>
          <p:cNvPr id="4" name="Plassholder for innhold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2257"/>
            <a:ext cx="3705357" cy="2779018"/>
          </a:xfrm>
        </p:spPr>
      </p:pic>
      <p:pic>
        <p:nvPicPr>
          <p:cNvPr id="5" name="Bil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7" y="2340006"/>
            <a:ext cx="4499992" cy="3374994"/>
          </a:xfrm>
          <a:prstGeom prst="rect">
            <a:avLst/>
          </a:prstGeom>
        </p:spPr>
      </p:pic>
      <p:pic>
        <p:nvPicPr>
          <p:cNvPr id="10" name="Bilde 9"/>
          <p:cNvPicPr>
            <a:picLocks noChangeAspect="1"/>
          </p:cNvPicPr>
          <p:nvPr/>
        </p:nvPicPr>
        <p:blipFill>
          <a:blip r:embed="rId6"/>
          <a:stretch>
            <a:fillRect/>
          </a:stretch>
        </p:blipFill>
        <p:spPr>
          <a:xfrm>
            <a:off x="1979712" y="1993404"/>
            <a:ext cx="1446881" cy="260543"/>
          </a:xfrm>
          <a:prstGeom prst="rect">
            <a:avLst/>
          </a:prstGeom>
        </p:spPr>
      </p:pic>
    </p:spTree>
    <p:extLst>
      <p:ext uri="{BB962C8B-B14F-4D97-AF65-F5344CB8AC3E}">
        <p14:creationId xmlns:p14="http://schemas.microsoft.com/office/powerpoint/2010/main" val="362905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5DFCDA-694D-4637-8E9B-038575194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64056" cy="5715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4DB276E-BFF1-43F5-AB90-7ABA4B9A9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239012" cy="5715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04271"/>
            <a:ext cx="5818270" cy="1073532"/>
          </a:xfrm>
        </p:spPr>
        <p:txBody>
          <a:bodyPr anchor="b">
            <a:normAutofit/>
          </a:bodyPr>
          <a:lstStyle/>
          <a:p>
            <a:pPr algn="l"/>
            <a:r>
              <a:rPr lang="nb-NO" dirty="0" smtClean="0"/>
              <a:t>Arbeidslivsforum</a:t>
            </a:r>
            <a:endParaRPr lang="nb-NO" dirty="0"/>
          </a:p>
        </p:txBody>
      </p:sp>
      <p:sp>
        <p:nvSpPr>
          <p:cNvPr id="3" name="Content Placeholder 2"/>
          <p:cNvSpPr>
            <a:spLocks noGrp="1"/>
          </p:cNvSpPr>
          <p:nvPr>
            <p:ph idx="1"/>
          </p:nvPr>
        </p:nvSpPr>
        <p:spPr>
          <a:xfrm>
            <a:off x="628648" y="1630325"/>
            <a:ext cx="5491718" cy="3256220"/>
          </a:xfrm>
        </p:spPr>
        <p:txBody>
          <a:bodyPr anchor="t">
            <a:normAutofit/>
          </a:bodyPr>
          <a:lstStyle/>
          <a:p>
            <a:pPr marL="0" indent="0">
              <a:spcAft>
                <a:spcPts val="1200"/>
              </a:spcAft>
              <a:buNone/>
            </a:pPr>
            <a:r>
              <a:rPr lang="nb-NO" sz="2000" dirty="0" smtClean="0"/>
              <a:t>Årlig halvdagsseminar med nettverksbygging mellom veiledere, oppdragsgivere, potensielle oppdragsgivere, faglærere og studenter</a:t>
            </a:r>
            <a:endParaRPr lang="nb-NO" sz="2000" dirty="0"/>
          </a:p>
          <a:p>
            <a:r>
              <a:rPr lang="nb-NO" sz="2000" dirty="0" smtClean="0"/>
              <a:t>Hurtigpresentasjon av alle årets prosjekter.</a:t>
            </a:r>
          </a:p>
          <a:p>
            <a:r>
              <a:rPr lang="nb-NO" sz="2000" dirty="0" smtClean="0"/>
              <a:t>Hvordan bidrar </a:t>
            </a:r>
            <a:r>
              <a:rPr lang="nb-NO" sz="2000" i="1" dirty="0" smtClean="0"/>
              <a:t>Prosjektforum</a:t>
            </a:r>
            <a:r>
              <a:rPr lang="nb-NO" sz="2000" dirty="0" smtClean="0"/>
              <a:t> til arbeidslivet? Presentasjon fra en utvalgt oppdragsgiver. </a:t>
            </a:r>
            <a:endParaRPr lang="nb-NO" sz="2000" dirty="0"/>
          </a:p>
          <a:p>
            <a:r>
              <a:rPr lang="nb-NO" sz="2000" dirty="0" smtClean="0"/>
              <a:t>Veilederrollen. </a:t>
            </a:r>
            <a:endParaRPr lang="nb-NO" sz="1900" dirty="0"/>
          </a:p>
        </p:txBody>
      </p:sp>
      <p:pic>
        <p:nvPicPr>
          <p:cNvPr id="4" name="Picture 3"/>
          <p:cNvPicPr>
            <a:picLocks noChangeAspect="1"/>
          </p:cNvPicPr>
          <p:nvPr/>
        </p:nvPicPr>
        <p:blipFill>
          <a:blip r:embed="rId2"/>
          <a:stretch>
            <a:fillRect/>
          </a:stretch>
        </p:blipFill>
        <p:spPr>
          <a:xfrm rot="556638">
            <a:off x="6298471" y="1370283"/>
            <a:ext cx="2764918" cy="3776305"/>
          </a:xfrm>
          <a:prstGeom prst="rect">
            <a:avLst/>
          </a:prstGeom>
        </p:spPr>
      </p:pic>
    </p:spTree>
    <p:extLst>
      <p:ext uri="{BB962C8B-B14F-4D97-AF65-F5344CB8AC3E}">
        <p14:creationId xmlns:p14="http://schemas.microsoft.com/office/powerpoint/2010/main" val="20810582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B5DFCDA-694D-4637-8E9B-038575194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64056" cy="5715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4DB276E-BFF1-43F5-AB90-7ABA4B9A9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239012" cy="5715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04271"/>
            <a:ext cx="5818270" cy="1073532"/>
          </a:xfrm>
        </p:spPr>
        <p:txBody>
          <a:bodyPr anchor="b">
            <a:normAutofit/>
          </a:bodyPr>
          <a:lstStyle/>
          <a:p>
            <a:pPr algn="l"/>
            <a:r>
              <a:rPr lang="nb-NO" dirty="0"/>
              <a:t>Masteroppgaven</a:t>
            </a:r>
          </a:p>
        </p:txBody>
      </p:sp>
      <p:sp>
        <p:nvSpPr>
          <p:cNvPr id="3" name="Content Placeholder 2"/>
          <p:cNvSpPr>
            <a:spLocks noGrp="1"/>
          </p:cNvSpPr>
          <p:nvPr>
            <p:ph idx="1"/>
          </p:nvPr>
        </p:nvSpPr>
        <p:spPr>
          <a:xfrm>
            <a:off x="628648" y="1630325"/>
            <a:ext cx="5491718" cy="3256220"/>
          </a:xfrm>
        </p:spPr>
        <p:txBody>
          <a:bodyPr anchor="t">
            <a:normAutofit/>
          </a:bodyPr>
          <a:lstStyle/>
          <a:p>
            <a:pPr marL="0" indent="0">
              <a:buNone/>
            </a:pPr>
            <a:r>
              <a:rPr lang="nb-NO" sz="2000" dirty="0"/>
              <a:t>30 </a:t>
            </a:r>
            <a:r>
              <a:rPr lang="nb-NO" sz="2000" dirty="0" err="1"/>
              <a:t>sp</a:t>
            </a:r>
            <a:r>
              <a:rPr lang="nb-NO" sz="2000" dirty="0"/>
              <a:t> (60 sider)  istedenfor 60sp (100sider</a:t>
            </a:r>
            <a:r>
              <a:rPr lang="nb-NO" sz="2000" dirty="0" smtClean="0"/>
              <a:t>), mulighet for å skrive sammen (90sider). </a:t>
            </a:r>
            <a:endParaRPr lang="nb-NO" sz="2000" dirty="0"/>
          </a:p>
          <a:p>
            <a:r>
              <a:rPr lang="nb-NO" sz="2000" dirty="0"/>
              <a:t>Mindre vekt på empiri-innsamling og mer knyttet opp mot prosjektforum. </a:t>
            </a:r>
          </a:p>
          <a:p>
            <a:r>
              <a:rPr lang="nb-NO" sz="2000" dirty="0"/>
              <a:t>Anvendt teori, kritisk refleksjon og vurdering. </a:t>
            </a:r>
          </a:p>
          <a:p>
            <a:r>
              <a:rPr lang="nb-NO" sz="2000" dirty="0"/>
              <a:t>Aktualitet</a:t>
            </a:r>
          </a:p>
          <a:p>
            <a:endParaRPr lang="nb-NO" sz="1900" dirty="0"/>
          </a:p>
          <a:p>
            <a:endParaRPr lang="nb-NO" sz="1900" dirty="0"/>
          </a:p>
        </p:txBody>
      </p:sp>
    </p:spTree>
    <p:extLst>
      <p:ext uri="{BB962C8B-B14F-4D97-AF65-F5344CB8AC3E}">
        <p14:creationId xmlns:p14="http://schemas.microsoft.com/office/powerpoint/2010/main" val="3089341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4379101"/>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791" cy="4154096"/>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p:cNvSpPr>
            <a:spLocks noGrp="1"/>
          </p:cNvSpPr>
          <p:nvPr>
            <p:ph type="title"/>
          </p:nvPr>
        </p:nvSpPr>
        <p:spPr>
          <a:xfrm>
            <a:off x="603503" y="304270"/>
            <a:ext cx="2554366" cy="2597532"/>
          </a:xfrm>
        </p:spPr>
        <p:txBody>
          <a:bodyPr anchor="ctr">
            <a:normAutofit/>
          </a:bodyPr>
          <a:lstStyle/>
          <a:p>
            <a:pPr algn="l"/>
            <a:r>
              <a:rPr lang="nb-NO"/>
              <a:t>Sosialt miljø</a:t>
            </a:r>
          </a:p>
        </p:txBody>
      </p:sp>
      <p:sp>
        <p:nvSpPr>
          <p:cNvPr id="3" name="Plassholder for innhold 2"/>
          <p:cNvSpPr>
            <a:spLocks noGrp="1"/>
          </p:cNvSpPr>
          <p:nvPr>
            <p:ph idx="1"/>
          </p:nvPr>
        </p:nvSpPr>
        <p:spPr>
          <a:xfrm>
            <a:off x="4780664" y="828454"/>
            <a:ext cx="3867273" cy="4027081"/>
          </a:xfrm>
        </p:spPr>
        <p:txBody>
          <a:bodyPr anchor="ctr">
            <a:normAutofit/>
          </a:bodyPr>
          <a:lstStyle/>
          <a:p>
            <a:r>
              <a:rPr lang="nb-NO" sz="2000" dirty="0"/>
              <a:t>Program utvalget (PU) </a:t>
            </a:r>
          </a:p>
          <a:p>
            <a:r>
              <a:rPr lang="nb-NO" sz="2000" dirty="0"/>
              <a:t>Introduksjonsuke</a:t>
            </a:r>
          </a:p>
          <a:p>
            <a:r>
              <a:rPr lang="nb-NO" sz="2000" dirty="0"/>
              <a:t>Kull-turer: Riga, Warszawa, </a:t>
            </a:r>
          </a:p>
          <a:p>
            <a:r>
              <a:rPr lang="nb-NO" sz="2000" dirty="0"/>
              <a:t>Studenthytteturer</a:t>
            </a:r>
          </a:p>
          <a:p>
            <a:r>
              <a:rPr lang="nb-NO" sz="2000" dirty="0"/>
              <a:t>Vinter og sommerfester</a:t>
            </a:r>
          </a:p>
          <a:p>
            <a:r>
              <a:rPr lang="nb-NO" sz="2000" dirty="0"/>
              <a:t>OLA-dag</a:t>
            </a:r>
          </a:p>
        </p:txBody>
      </p:sp>
    </p:spTree>
    <p:extLst>
      <p:ext uri="{BB962C8B-B14F-4D97-AF65-F5344CB8AC3E}">
        <p14:creationId xmlns:p14="http://schemas.microsoft.com/office/powerpoint/2010/main" val="1059284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33D4C6-2F2F-4083-83AE-E14D5B0F40D6}"/>
              </a:ext>
            </a:extLst>
          </p:cNvPr>
          <p:cNvPicPr>
            <a:picLocks noChangeAspect="1"/>
          </p:cNvPicPr>
          <p:nvPr/>
        </p:nvPicPr>
        <p:blipFill>
          <a:blip r:embed="rId2"/>
          <a:stretch>
            <a:fillRect/>
          </a:stretch>
        </p:blipFill>
        <p:spPr>
          <a:xfrm>
            <a:off x="3288155" y="4259054"/>
            <a:ext cx="2421221" cy="1005951"/>
          </a:xfrm>
          <a:prstGeom prst="rect">
            <a:avLst/>
          </a:prstGeom>
        </p:spPr>
      </p:pic>
      <p:pic>
        <p:nvPicPr>
          <p:cNvPr id="5" name="Picture 4">
            <a:extLst>
              <a:ext uri="{FF2B5EF4-FFF2-40B4-BE49-F238E27FC236}">
                <a16:creationId xmlns:a16="http://schemas.microsoft.com/office/drawing/2014/main" id="{EC4CAC03-4529-48E2-ACED-9165128DB57E}"/>
              </a:ext>
            </a:extLst>
          </p:cNvPr>
          <p:cNvPicPr>
            <a:picLocks noChangeAspect="1"/>
          </p:cNvPicPr>
          <p:nvPr/>
        </p:nvPicPr>
        <p:blipFill>
          <a:blip r:embed="rId3"/>
          <a:stretch>
            <a:fillRect/>
          </a:stretch>
        </p:blipFill>
        <p:spPr>
          <a:xfrm>
            <a:off x="3288156" y="479609"/>
            <a:ext cx="2438274" cy="907678"/>
          </a:xfrm>
          <a:prstGeom prst="rect">
            <a:avLst/>
          </a:prstGeom>
        </p:spPr>
      </p:pic>
      <p:pic>
        <p:nvPicPr>
          <p:cNvPr id="7" name="Picture 6">
            <a:extLst>
              <a:ext uri="{FF2B5EF4-FFF2-40B4-BE49-F238E27FC236}">
                <a16:creationId xmlns:a16="http://schemas.microsoft.com/office/drawing/2014/main" id="{509DCACA-5136-4893-B2F2-5834AFC44882}"/>
              </a:ext>
            </a:extLst>
          </p:cNvPr>
          <p:cNvPicPr>
            <a:picLocks noChangeAspect="1"/>
          </p:cNvPicPr>
          <p:nvPr/>
        </p:nvPicPr>
        <p:blipFill>
          <a:blip r:embed="rId4"/>
          <a:stretch>
            <a:fillRect/>
          </a:stretch>
        </p:blipFill>
        <p:spPr>
          <a:xfrm>
            <a:off x="319516" y="449998"/>
            <a:ext cx="2419328" cy="1004249"/>
          </a:xfrm>
          <a:prstGeom prst="rect">
            <a:avLst/>
          </a:prstGeom>
        </p:spPr>
      </p:pic>
      <p:pic>
        <p:nvPicPr>
          <p:cNvPr id="4" name="Picture 3">
            <a:extLst>
              <a:ext uri="{FF2B5EF4-FFF2-40B4-BE49-F238E27FC236}">
                <a16:creationId xmlns:a16="http://schemas.microsoft.com/office/drawing/2014/main" id="{06C508BB-F074-4C75-B71C-10A5E660D1F3}"/>
              </a:ext>
            </a:extLst>
          </p:cNvPr>
          <p:cNvPicPr>
            <a:picLocks noChangeAspect="1"/>
          </p:cNvPicPr>
          <p:nvPr/>
        </p:nvPicPr>
        <p:blipFill>
          <a:blip r:embed="rId5"/>
          <a:stretch>
            <a:fillRect/>
          </a:stretch>
        </p:blipFill>
        <p:spPr>
          <a:xfrm>
            <a:off x="331994" y="4191811"/>
            <a:ext cx="2384553" cy="1140438"/>
          </a:xfrm>
          <a:prstGeom prst="rect">
            <a:avLst/>
          </a:prstGeom>
        </p:spPr>
      </p:pic>
      <p:sp>
        <p:nvSpPr>
          <p:cNvPr id="14" name="Rectangle 13">
            <a:extLst>
              <a:ext uri="{FF2B5EF4-FFF2-40B4-BE49-F238E27FC236}">
                <a16:creationId xmlns:a16="http://schemas.microsoft.com/office/drawing/2014/main" id="{A5A17FC0-D416-4C8B-A9E6-5924D352B9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345" y="-566"/>
            <a:ext cx="3177655" cy="571556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6211614" y="842070"/>
            <a:ext cx="2130293" cy="2794966"/>
          </a:xfrm>
        </p:spPr>
        <p:txBody>
          <a:bodyPr vert="horz" lIns="91440" tIns="45720" rIns="91440" bIns="45720" rtlCol="0" anchor="b">
            <a:normAutofit/>
          </a:bodyPr>
          <a:lstStyle/>
          <a:p>
            <a:pPr algn="l">
              <a:lnSpc>
                <a:spcPct val="90000"/>
              </a:lnSpc>
            </a:pPr>
            <a:r>
              <a:rPr lang="en-US" sz="3200" kern="1200" dirty="0" err="1">
                <a:solidFill>
                  <a:srgbClr val="FFFFFF"/>
                </a:solidFill>
                <a:latin typeface="+mj-lt"/>
                <a:ea typeface="+mj-ea"/>
                <a:cs typeface="+mj-cs"/>
              </a:rPr>
              <a:t>Hvilke</a:t>
            </a:r>
            <a:r>
              <a:rPr lang="en-US" sz="3200" kern="1200" dirty="0">
                <a:solidFill>
                  <a:srgbClr val="FFFFFF"/>
                </a:solidFill>
                <a:latin typeface="+mj-lt"/>
                <a:ea typeface="+mj-ea"/>
                <a:cs typeface="+mj-cs"/>
              </a:rPr>
              <a:t> jobber </a:t>
            </a:r>
            <a:r>
              <a:rPr lang="en-US" sz="3200" kern="1200" dirty="0" err="1">
                <a:solidFill>
                  <a:srgbClr val="FFFFFF"/>
                </a:solidFill>
                <a:latin typeface="+mj-lt"/>
                <a:ea typeface="+mj-ea"/>
                <a:cs typeface="+mj-cs"/>
              </a:rPr>
              <a:t>får</a:t>
            </a:r>
            <a:r>
              <a:rPr lang="en-US" sz="3200" kern="1200" dirty="0">
                <a:solidFill>
                  <a:srgbClr val="FFFFFF"/>
                </a:solidFill>
                <a:latin typeface="+mj-lt"/>
                <a:ea typeface="+mj-ea"/>
                <a:cs typeface="+mj-cs"/>
              </a:rPr>
              <a:t> OLA </a:t>
            </a:r>
            <a:r>
              <a:rPr lang="en-US" sz="3200" kern="1200" dirty="0" err="1">
                <a:solidFill>
                  <a:srgbClr val="FFFFFF"/>
                </a:solidFill>
                <a:latin typeface="+mj-lt"/>
                <a:ea typeface="+mj-ea"/>
                <a:cs typeface="+mj-cs"/>
              </a:rPr>
              <a:t>studenter</a:t>
            </a:r>
            <a:r>
              <a:rPr lang="en-US" sz="3200" kern="1200" dirty="0">
                <a:solidFill>
                  <a:srgbClr val="FFFFFF"/>
                </a:solidFill>
                <a:latin typeface="+mj-lt"/>
                <a:ea typeface="+mj-ea"/>
                <a:cs typeface="+mj-cs"/>
              </a:rPr>
              <a:t>?</a:t>
            </a:r>
          </a:p>
        </p:txBody>
      </p:sp>
      <p:cxnSp>
        <p:nvCxnSpPr>
          <p:cNvPr id="16" name="Straight Connector 15">
            <a:extLst>
              <a:ext uri="{FF2B5EF4-FFF2-40B4-BE49-F238E27FC236}">
                <a16:creationId xmlns:a16="http://schemas.microsoft.com/office/drawing/2014/main" id="{982DC870-E8E5-4050-B10C-CC24FC67E5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904811"/>
            <a:ext cx="6015556"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76A74F-C283-4DED-BD4D-086753B7CB0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3809624"/>
            <a:ext cx="6085489"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2791FB-B2F7-4BBE-B8D8-74C37FF9E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566"/>
            <a:ext cx="0" cy="5715001"/>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91B5DE-6811-4844-BB18-472A3F360EE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566"/>
            <a:ext cx="0" cy="1866899"/>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C7FE8F5-FF8D-4391-8679-487CDE35D1E3}"/>
              </a:ext>
            </a:extLst>
          </p:cNvPr>
          <p:cNvPicPr>
            <a:picLocks noChangeAspect="1"/>
          </p:cNvPicPr>
          <p:nvPr/>
        </p:nvPicPr>
        <p:blipFill>
          <a:blip r:embed="rId6"/>
          <a:stretch>
            <a:fillRect/>
          </a:stretch>
        </p:blipFill>
        <p:spPr>
          <a:xfrm>
            <a:off x="3459340" y="2197030"/>
            <a:ext cx="2140618" cy="1429039"/>
          </a:xfrm>
          <a:prstGeom prst="rect">
            <a:avLst/>
          </a:prstGeom>
        </p:spPr>
      </p:pic>
      <p:cxnSp>
        <p:nvCxnSpPr>
          <p:cNvPr id="24" name="Straight Connector 23">
            <a:extLst>
              <a:ext uri="{FF2B5EF4-FFF2-40B4-BE49-F238E27FC236}">
                <a16:creationId xmlns:a16="http://schemas.microsoft.com/office/drawing/2014/main" id="{77A9CA3A-7216-41E0-B3CD-058077FD39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55477" y="3809624"/>
            <a:ext cx="1419521"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870C90-810F-494F-A3B0-CB9C242751EF}"/>
              </a:ext>
            </a:extLst>
          </p:cNvPr>
          <p:cNvSpPr txBox="1"/>
          <p:nvPr/>
        </p:nvSpPr>
        <p:spPr>
          <a:xfrm>
            <a:off x="6211614" y="4466306"/>
            <a:ext cx="2752874" cy="461665"/>
          </a:xfrm>
          <a:prstGeom prst="rect">
            <a:avLst/>
          </a:prstGeom>
          <a:noFill/>
        </p:spPr>
        <p:txBody>
          <a:bodyPr wrap="square" rtlCol="0">
            <a:spAutoFit/>
          </a:bodyPr>
          <a:lstStyle/>
          <a:p>
            <a:r>
              <a:rPr lang="nb-NO" sz="1200" dirty="0">
                <a:solidFill>
                  <a:schemeClr val="bg1"/>
                </a:solidFill>
                <a:hlinkClick r:id="rId7">
                  <a:extLst>
                    <a:ext uri="{A12FA001-AC4F-418D-AE19-62706E023703}">
                      <ahyp:hlinkClr xmlns="" xmlns:ahyp="http://schemas.microsoft.com/office/drawing/2018/hyperlinkcolor" val="tx"/>
                    </a:ext>
                  </a:extLst>
                </a:hlinkClick>
              </a:rPr>
              <a:t>https://www.uio.no/studier/program/org-ledelse-master/karriereintervjuer/</a:t>
            </a:r>
            <a:endParaRPr lang="nb-NO" sz="1200" dirty="0">
              <a:solidFill>
                <a:schemeClr val="bg1"/>
              </a:solidFill>
            </a:endParaRPr>
          </a:p>
        </p:txBody>
      </p:sp>
      <p:pic>
        <p:nvPicPr>
          <p:cNvPr id="10" name="Picture 9">
            <a:extLst>
              <a:ext uri="{FF2B5EF4-FFF2-40B4-BE49-F238E27FC236}">
                <a16:creationId xmlns:a16="http://schemas.microsoft.com/office/drawing/2014/main" id="{B3A36A06-23BB-40A3-A245-10AA40E2193B}"/>
              </a:ext>
            </a:extLst>
          </p:cNvPr>
          <p:cNvPicPr>
            <a:picLocks noChangeAspect="1"/>
          </p:cNvPicPr>
          <p:nvPr/>
        </p:nvPicPr>
        <p:blipFill>
          <a:blip r:embed="rId8"/>
          <a:stretch>
            <a:fillRect/>
          </a:stretch>
        </p:blipFill>
        <p:spPr>
          <a:xfrm>
            <a:off x="314315" y="2235193"/>
            <a:ext cx="2419610" cy="1035941"/>
          </a:xfrm>
          <a:prstGeom prst="rect">
            <a:avLst/>
          </a:prstGeom>
        </p:spPr>
      </p:pic>
    </p:spTree>
    <p:extLst>
      <p:ext uri="{BB962C8B-B14F-4D97-AF65-F5344CB8AC3E}">
        <p14:creationId xmlns:p14="http://schemas.microsoft.com/office/powerpoint/2010/main" val="1003223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5234484" y="769268"/>
            <a:ext cx="3585987" cy="1104636"/>
          </a:xfrm>
        </p:spPr>
        <p:txBody>
          <a:bodyPr>
            <a:normAutofit fontScale="90000"/>
          </a:bodyPr>
          <a:lstStyle/>
          <a:p>
            <a:pPr fontAlgn="base"/>
            <a:r>
              <a:rPr lang="nb-NO" dirty="0"/>
              <a:t>Kort om </a:t>
            </a:r>
            <a:r>
              <a:rPr lang="nb-NO" dirty="0" smtClean="0"/>
              <a:t>OLA og Prosjektforum</a:t>
            </a:r>
            <a:endParaRPr lang="nb-NO" dirty="0"/>
          </a:p>
        </p:txBody>
      </p:sp>
      <p:sp>
        <p:nvSpPr>
          <p:cNvPr id="12" name="Freeform: Shape 11">
            <a:extLst>
              <a:ext uri="{FF2B5EF4-FFF2-40B4-BE49-F238E27FC236}">
                <a16:creationId xmlns:a16="http://schemas.microsoft.com/office/drawing/2014/main" id="{0ED52484-C939-4951-85D6-79046BBC64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50548" cy="2901453"/>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23AC743-1CAC-4594-8F81-8E5C1E45BA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1853" y="377499"/>
            <a:ext cx="1515618" cy="168402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3"/>
          <p:cNvPicPr>
            <a:picLocks noChangeAspect="1"/>
          </p:cNvPicPr>
          <p:nvPr/>
        </p:nvPicPr>
        <p:blipFill rotWithShape="1">
          <a:blip r:embed="rId3"/>
          <a:srcRect l="40147" r="7" b="7"/>
          <a:stretch/>
        </p:blipFill>
        <p:spPr>
          <a:xfrm>
            <a:off x="3525297" y="511696"/>
            <a:ext cx="1268730" cy="140970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16" name="Freeform: Shape 15">
            <a:extLst>
              <a:ext uri="{FF2B5EF4-FFF2-40B4-BE49-F238E27FC236}">
                <a16:creationId xmlns:a16="http://schemas.microsoft.com/office/drawing/2014/main" id="{3DF8EA8C-4EAB-49EE-BBAB-78BE910D22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67546"/>
            <a:ext cx="2412257" cy="2347454"/>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9973AF05-1CBD-4B57-BB0F-EAEF9F8FB6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5701" y="2393318"/>
            <a:ext cx="2125980" cy="236220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67" r="9736" b="1"/>
          <a:stretch/>
        </p:blipFill>
        <p:spPr bwMode="auto">
          <a:xfrm>
            <a:off x="2659145" y="2530478"/>
            <a:ext cx="1879092" cy="2087880"/>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266" r="14275" b="-1"/>
          <a:stretch/>
        </p:blipFill>
        <p:spPr bwMode="auto">
          <a:xfrm>
            <a:off x="-20445" y="0"/>
            <a:ext cx="2928355" cy="2765695"/>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p:cNvPicPr>
          <p:nvPr/>
        </p:nvPicPr>
        <p:blipFill rotWithShape="1">
          <a:blip r:embed="rId6"/>
          <a:srcRect l="16818" r="14414" b="4"/>
          <a:stretch/>
        </p:blipFill>
        <p:spPr>
          <a:xfrm>
            <a:off x="20" y="3505845"/>
            <a:ext cx="2287771" cy="2212229"/>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Plassholder for innhold 2"/>
          <p:cNvSpPr>
            <a:spLocks noGrp="1"/>
          </p:cNvSpPr>
          <p:nvPr>
            <p:ph idx="1"/>
          </p:nvPr>
        </p:nvSpPr>
        <p:spPr>
          <a:xfrm>
            <a:off x="4917472" y="2393318"/>
            <a:ext cx="3758984" cy="2583494"/>
          </a:xfrm>
        </p:spPr>
        <p:txBody>
          <a:bodyPr anchor="t">
            <a:noAutofit/>
          </a:bodyPr>
          <a:lstStyle/>
          <a:p>
            <a:pPr>
              <a:spcAft>
                <a:spcPts val="600"/>
              </a:spcAft>
            </a:pPr>
            <a:r>
              <a:rPr lang="nb-NO" sz="1800" dirty="0"/>
              <a:t>Fra </a:t>
            </a:r>
            <a:r>
              <a:rPr lang="nb-NO" sz="1800" i="1" dirty="0"/>
              <a:t>Industriseminaret</a:t>
            </a:r>
            <a:r>
              <a:rPr lang="nb-NO" sz="1800" dirty="0"/>
              <a:t> (Thorsrud 1960 og samarbeidsforsøkene) til </a:t>
            </a:r>
            <a:r>
              <a:rPr lang="nb-NO" sz="1800" i="1" dirty="0"/>
              <a:t>Prosjektforum</a:t>
            </a:r>
            <a:r>
              <a:rPr lang="nb-NO" sz="1800" dirty="0"/>
              <a:t> (Gjestland 1984) til Master i organisasjon, ledelse og arbeid - OLA (Sørhaug 2011)</a:t>
            </a:r>
          </a:p>
          <a:p>
            <a:r>
              <a:rPr lang="nb-NO" sz="1800" dirty="0"/>
              <a:t>En prestisjefull </a:t>
            </a:r>
            <a:r>
              <a:rPr lang="nb-NO" sz="1800" i="1" dirty="0" smtClean="0"/>
              <a:t>fler</a:t>
            </a:r>
            <a:r>
              <a:rPr lang="nb-NO" sz="1800" i="1" dirty="0" smtClean="0"/>
              <a:t>faglig</a:t>
            </a:r>
            <a:r>
              <a:rPr lang="nb-NO" sz="1800" dirty="0" smtClean="0"/>
              <a:t> organisasjonsteoretisk </a:t>
            </a:r>
            <a:r>
              <a:rPr lang="nb-NO" sz="1800" dirty="0"/>
              <a:t>utdanning, </a:t>
            </a:r>
            <a:r>
              <a:rPr lang="nb-NO" sz="1800" dirty="0" smtClean="0"/>
              <a:t>med </a:t>
            </a:r>
            <a:r>
              <a:rPr lang="nb-NO" sz="1800" dirty="0"/>
              <a:t>mål om å bygge bro mellom teori og praksis</a:t>
            </a:r>
          </a:p>
        </p:txBody>
      </p:sp>
    </p:spTree>
    <p:extLst>
      <p:ext uri="{BB962C8B-B14F-4D97-AF65-F5344CB8AC3E}">
        <p14:creationId xmlns:p14="http://schemas.microsoft.com/office/powerpoint/2010/main" val="53714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5715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5715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1733360" y="304800"/>
            <a:ext cx="5677279" cy="1073531"/>
          </a:xfrm>
        </p:spPr>
        <p:txBody>
          <a:bodyPr anchor="ctr">
            <a:normAutofit/>
          </a:bodyPr>
          <a:lstStyle/>
          <a:p>
            <a:pPr fontAlgn="base"/>
            <a:r>
              <a:rPr lang="nb-NO" dirty="0"/>
              <a:t>Hvorfor </a:t>
            </a:r>
            <a:r>
              <a:rPr lang="nb-NO" dirty="0" smtClean="0"/>
              <a:t>flerfaglig</a:t>
            </a:r>
            <a:r>
              <a:rPr lang="nb-NO" dirty="0"/>
              <a:t>?</a:t>
            </a:r>
          </a:p>
        </p:txBody>
      </p:sp>
      <p:sp>
        <p:nvSpPr>
          <p:cNvPr id="3" name="Plassholder for innhold 2"/>
          <p:cNvSpPr>
            <a:spLocks noGrp="1"/>
          </p:cNvSpPr>
          <p:nvPr>
            <p:ph idx="1"/>
          </p:nvPr>
        </p:nvSpPr>
        <p:spPr>
          <a:xfrm>
            <a:off x="1624176" y="1630680"/>
            <a:ext cx="6044168" cy="3354070"/>
          </a:xfrm>
        </p:spPr>
        <p:txBody>
          <a:bodyPr anchor="t">
            <a:normAutofit/>
          </a:bodyPr>
          <a:lstStyle/>
          <a:p>
            <a:r>
              <a:rPr lang="nb-NO" sz="2400" dirty="0"/>
              <a:t>Større rom for fleksibilitet og personlige valg</a:t>
            </a:r>
          </a:p>
          <a:p>
            <a:endParaRPr lang="nb-NO" sz="2400" dirty="0" smtClean="0"/>
          </a:p>
          <a:p>
            <a:r>
              <a:rPr lang="nb-NO" sz="2400" dirty="0" smtClean="0"/>
              <a:t>Organisasjon</a:t>
            </a:r>
            <a:r>
              <a:rPr lang="nb-NO" sz="2400" dirty="0"/>
              <a:t>, ledelse og arbeid som fagretning bygger på psykologi, pedagogikk, rettsvitenskap, statsvitenskap, sosiologi, filosofi, antropologi, økonomi, språk og kommunikasjon.</a:t>
            </a:r>
          </a:p>
        </p:txBody>
      </p:sp>
    </p:spTree>
    <p:extLst>
      <p:ext uri="{BB962C8B-B14F-4D97-AF65-F5344CB8AC3E}">
        <p14:creationId xmlns:p14="http://schemas.microsoft.com/office/powerpoint/2010/main" val="903346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64056" cy="5715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239012" cy="5715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04271"/>
            <a:ext cx="5818270" cy="1073532"/>
          </a:xfrm>
        </p:spPr>
        <p:txBody>
          <a:bodyPr anchor="b">
            <a:normAutofit/>
          </a:bodyPr>
          <a:lstStyle/>
          <a:p>
            <a:pPr algn="l" fontAlgn="base"/>
            <a:r>
              <a:rPr lang="nb-NO"/>
              <a:t>Rekruttering</a:t>
            </a:r>
          </a:p>
        </p:txBody>
      </p:sp>
      <p:sp>
        <p:nvSpPr>
          <p:cNvPr id="3" name="Content Placeholder 2"/>
          <p:cNvSpPr>
            <a:spLocks noGrp="1"/>
          </p:cNvSpPr>
          <p:nvPr>
            <p:ph idx="1"/>
          </p:nvPr>
        </p:nvSpPr>
        <p:spPr>
          <a:xfrm>
            <a:off x="628648" y="1630325"/>
            <a:ext cx="5491718" cy="3256220"/>
          </a:xfrm>
        </p:spPr>
        <p:txBody>
          <a:bodyPr anchor="t">
            <a:normAutofit/>
          </a:bodyPr>
          <a:lstStyle/>
          <a:p>
            <a:r>
              <a:rPr lang="nb-NO" sz="2400" dirty="0"/>
              <a:t>UiOs mest populært masterprogram i 2020 med 984 søkere til 60 plasser. </a:t>
            </a:r>
          </a:p>
          <a:p>
            <a:r>
              <a:rPr lang="nb-NO" sz="2400" dirty="0"/>
              <a:t>Rekrutterer fra mange fakulteter og institusjoner – krav til metode, </a:t>
            </a:r>
            <a:r>
              <a:rPr lang="nb-NO" sz="2400" dirty="0" err="1" smtClean="0"/>
              <a:t>ex.phil</a:t>
            </a:r>
            <a:r>
              <a:rPr lang="nb-NO" sz="2400" dirty="0" smtClean="0"/>
              <a:t> og samfunnsvitenskapelig </a:t>
            </a:r>
            <a:r>
              <a:rPr lang="nb-NO" sz="2400" dirty="0"/>
              <a:t>innretning </a:t>
            </a:r>
            <a:endParaRPr lang="nb-NO" sz="2400" dirty="0" smtClean="0"/>
          </a:p>
          <a:p>
            <a:r>
              <a:rPr lang="nb-NO" sz="2400" i="1" dirty="0" smtClean="0">
                <a:solidFill>
                  <a:srgbClr val="FFC000"/>
                </a:solidFill>
              </a:rPr>
              <a:t>Studenter </a:t>
            </a:r>
            <a:r>
              <a:rPr lang="nb-NO" sz="2400" i="1" dirty="0">
                <a:solidFill>
                  <a:srgbClr val="FFC000"/>
                </a:solidFill>
              </a:rPr>
              <a:t>med ulik bakgrunn som aktive medlærere. Kunnskap gjennom kritisk refleksjon. </a:t>
            </a:r>
          </a:p>
          <a:p>
            <a:endParaRPr lang="nb-NO" sz="1900" dirty="0"/>
          </a:p>
        </p:txBody>
      </p:sp>
    </p:spTree>
    <p:extLst>
      <p:ext uri="{BB962C8B-B14F-4D97-AF65-F5344CB8AC3E}">
        <p14:creationId xmlns:p14="http://schemas.microsoft.com/office/powerpoint/2010/main" val="32112320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B0DF90E-6BAD-4E82-8FDF-717C9A3573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0"/>
            <a:ext cx="9144000" cy="571777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13">
            <a:extLst>
              <a:ext uri="{FF2B5EF4-FFF2-40B4-BE49-F238E27FC236}">
                <a16:creationId xmlns:a16="http://schemas.microsoft.com/office/drawing/2014/main" id="{13DCC859-0434-4BB8-B6C5-09C88AE698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5715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Freeform 11">
            <a:extLst>
              <a:ext uri="{FF2B5EF4-FFF2-40B4-BE49-F238E27FC236}">
                <a16:creationId xmlns:a16="http://schemas.microsoft.com/office/drawing/2014/main" id="{08E7ACFB-B791-4C23-8B17-013FEDC09A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5715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545118" y="337220"/>
            <a:ext cx="7890527" cy="545056"/>
          </a:xfrm>
        </p:spPr>
        <p:txBody>
          <a:bodyPr>
            <a:normAutofit fontScale="90000"/>
          </a:bodyPr>
          <a:lstStyle/>
          <a:p>
            <a:r>
              <a:rPr lang="en-US" dirty="0" smtClean="0"/>
              <a:t>OLA – 2 </a:t>
            </a:r>
            <a:r>
              <a:rPr lang="en-US" dirty="0" err="1" smtClean="0"/>
              <a:t>årig</a:t>
            </a:r>
            <a:r>
              <a:rPr lang="en-US" dirty="0" smtClean="0"/>
              <a:t> </a:t>
            </a:r>
            <a:r>
              <a:rPr lang="en-US" dirty="0" err="1" smtClean="0"/>
              <a:t>studieløp</a:t>
            </a:r>
            <a:endParaRPr lang="nb-NO" dirty="0"/>
          </a:p>
        </p:txBody>
      </p:sp>
      <p:grpSp>
        <p:nvGrpSpPr>
          <p:cNvPr id="11" name="Group 10"/>
          <p:cNvGrpSpPr/>
          <p:nvPr/>
        </p:nvGrpSpPr>
        <p:grpSpPr>
          <a:xfrm>
            <a:off x="2345318" y="913284"/>
            <a:ext cx="2099113" cy="2592288"/>
            <a:chOff x="2412270" y="612863"/>
            <a:chExt cx="5676710" cy="1146929"/>
          </a:xfrm>
          <a:noFill/>
        </p:grpSpPr>
        <p:sp>
          <p:nvSpPr>
            <p:cNvPr id="12" name="Right Arrow 11"/>
            <p:cNvSpPr/>
            <p:nvPr/>
          </p:nvSpPr>
          <p:spPr>
            <a:xfrm>
              <a:off x="2412270" y="612863"/>
              <a:ext cx="5449641" cy="1146929"/>
            </a:xfrm>
            <a:prstGeom prst="rightArrow">
              <a:avLst>
                <a:gd name="adj1" fmla="val 50000"/>
                <a:gd name="adj2" fmla="val 50000"/>
              </a:avLst>
            </a:prstGeom>
            <a:solidFill>
              <a:schemeClr val="bg2">
                <a:lumMod val="50000"/>
              </a:schemeClr>
            </a:solidFill>
            <a:ln>
              <a:solidFill>
                <a:schemeClr val="bg2">
                  <a:lumMod val="50000"/>
                </a:schemeClr>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Right Arrow 4"/>
            <p:cNvSpPr txBox="1"/>
            <p:nvPr/>
          </p:nvSpPr>
          <p:spPr>
            <a:xfrm>
              <a:off x="2412270" y="899595"/>
              <a:ext cx="5676710" cy="57346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82075" numCol="1" spcCol="1270" anchor="ctr" anchorCtr="0">
              <a:noAutofit/>
            </a:bodyPr>
            <a:lstStyle/>
            <a:p>
              <a:pPr lvl="0" algn="l" defTabSz="800100">
                <a:lnSpc>
                  <a:spcPct val="90000"/>
                </a:lnSpc>
                <a:spcBef>
                  <a:spcPct val="0"/>
                </a:spcBef>
                <a:spcAft>
                  <a:spcPct val="35000"/>
                </a:spcAft>
              </a:pPr>
              <a:r>
                <a:rPr lang="nb-NO" sz="1800" kern="1200" dirty="0"/>
                <a:t>Vår </a:t>
              </a:r>
              <a:r>
                <a:rPr lang="nb-NO" sz="1800" kern="1200" dirty="0" smtClean="0"/>
                <a:t>2. semester:  </a:t>
              </a:r>
            </a:p>
            <a:p>
              <a:pPr lvl="0" algn="l" defTabSz="800100">
                <a:lnSpc>
                  <a:spcPct val="90000"/>
                </a:lnSpc>
                <a:spcBef>
                  <a:spcPct val="0"/>
                </a:spcBef>
                <a:spcAft>
                  <a:spcPct val="35000"/>
                </a:spcAft>
              </a:pPr>
              <a:r>
                <a:rPr lang="nb-NO" sz="2200" b="1" kern="1200" dirty="0" smtClean="0"/>
                <a:t>Prosjektforum praksis/data</a:t>
              </a:r>
              <a:endParaRPr lang="nb-NO" sz="2200" kern="1200" dirty="0"/>
            </a:p>
          </p:txBody>
        </p:sp>
      </p:grpSp>
      <p:grpSp>
        <p:nvGrpSpPr>
          <p:cNvPr id="17" name="Group 16"/>
          <p:cNvGrpSpPr/>
          <p:nvPr/>
        </p:nvGrpSpPr>
        <p:grpSpPr>
          <a:xfrm>
            <a:off x="2332064" y="3145532"/>
            <a:ext cx="2108362" cy="2664296"/>
            <a:chOff x="4680505" y="1164861"/>
            <a:chExt cx="3298981" cy="1109172"/>
          </a:xfrm>
        </p:grpSpPr>
        <p:sp>
          <p:nvSpPr>
            <p:cNvPr id="19" name="Right Arrow 18"/>
            <p:cNvSpPr/>
            <p:nvPr/>
          </p:nvSpPr>
          <p:spPr>
            <a:xfrm>
              <a:off x="4680505" y="1164861"/>
              <a:ext cx="3168598" cy="1109172"/>
            </a:xfrm>
            <a:prstGeom prst="rightArrow">
              <a:avLst>
                <a:gd name="adj1" fmla="val 50000"/>
                <a:gd name="adj2" fmla="val 50000"/>
              </a:avLst>
            </a:prstGeom>
            <a:solidFill>
              <a:schemeClr val="accent1">
                <a:lumMod val="50000"/>
              </a:schemeClr>
            </a:solidFill>
            <a:ln>
              <a:solidFill>
                <a:schemeClr val="accent1">
                  <a:lumMod val="50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ight Arrow 4"/>
            <p:cNvSpPr txBox="1"/>
            <p:nvPr/>
          </p:nvSpPr>
          <p:spPr>
            <a:xfrm>
              <a:off x="4680505" y="1442154"/>
              <a:ext cx="3298981" cy="554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82075" numCol="1" spcCol="1270" anchor="ctr" anchorCtr="0">
              <a:noAutofit/>
            </a:bodyPr>
            <a:lstStyle/>
            <a:p>
              <a:pPr lvl="0" algn="l" defTabSz="800100">
                <a:lnSpc>
                  <a:spcPct val="90000"/>
                </a:lnSpc>
                <a:spcBef>
                  <a:spcPct val="0"/>
                </a:spcBef>
                <a:spcAft>
                  <a:spcPct val="35000"/>
                </a:spcAft>
              </a:pPr>
              <a:r>
                <a:rPr lang="nb-NO" sz="1800" kern="1200" dirty="0" smtClean="0"/>
                <a:t>Vår 2. semester:  </a:t>
              </a:r>
              <a:r>
                <a:rPr lang="nb-NO" sz="2200" b="1" kern="1200" dirty="0" smtClean="0"/>
                <a:t>Fordypning </a:t>
              </a:r>
              <a:r>
                <a:rPr lang="nb-NO" sz="2200" b="1" dirty="0" smtClean="0"/>
                <a:t>Valgemner</a:t>
              </a:r>
              <a:r>
                <a:rPr lang="nb-NO" sz="1900" kern="1200" dirty="0" smtClean="0"/>
                <a:t> </a:t>
              </a:r>
              <a:endParaRPr lang="nb-NO" sz="1900" kern="1200" dirty="0"/>
            </a:p>
          </p:txBody>
        </p:sp>
      </p:grpSp>
      <p:grpSp>
        <p:nvGrpSpPr>
          <p:cNvPr id="26" name="Group 25"/>
          <p:cNvGrpSpPr/>
          <p:nvPr/>
        </p:nvGrpSpPr>
        <p:grpSpPr>
          <a:xfrm>
            <a:off x="6285723" y="625252"/>
            <a:ext cx="2318725" cy="5280276"/>
            <a:chOff x="-6125" y="49189"/>
            <a:chExt cx="9155819" cy="1146929"/>
          </a:xfrm>
        </p:grpSpPr>
        <p:sp>
          <p:nvSpPr>
            <p:cNvPr id="27" name="Right Arrow 26"/>
            <p:cNvSpPr/>
            <p:nvPr/>
          </p:nvSpPr>
          <p:spPr>
            <a:xfrm>
              <a:off x="-6125" y="49189"/>
              <a:ext cx="7875203" cy="1146929"/>
            </a:xfrm>
            <a:prstGeom prst="rightArrow">
              <a:avLst>
                <a:gd name="adj1" fmla="val 50000"/>
                <a:gd name="adj2" fmla="val 50000"/>
              </a:avLst>
            </a:prstGeom>
            <a:solidFill>
              <a:schemeClr val="accent3">
                <a:lumMod val="50000"/>
              </a:schemeClr>
            </a:solidFill>
            <a:ln>
              <a:solidFill>
                <a:schemeClr val="accent3">
                  <a:lumMod val="50000"/>
                </a:schemeClr>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ight Arrow 4"/>
            <p:cNvSpPr txBox="1"/>
            <p:nvPr/>
          </p:nvSpPr>
          <p:spPr>
            <a:xfrm>
              <a:off x="127451" y="146608"/>
              <a:ext cx="9022243" cy="898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82075" numCol="1" spcCol="1270" anchor="ctr" anchorCtr="0">
              <a:noAutofit/>
            </a:bodyPr>
            <a:lstStyle/>
            <a:p>
              <a:pPr lvl="0" algn="l" defTabSz="800100">
                <a:lnSpc>
                  <a:spcPct val="90000"/>
                </a:lnSpc>
                <a:spcBef>
                  <a:spcPct val="0"/>
                </a:spcBef>
                <a:spcAft>
                  <a:spcPct val="35000"/>
                </a:spcAft>
              </a:pPr>
              <a:r>
                <a:rPr lang="nb-NO" sz="1800" kern="1200" dirty="0" smtClean="0"/>
                <a:t>Vår 4. semester:  </a:t>
              </a:r>
            </a:p>
            <a:p>
              <a:pPr lvl="0" algn="l" defTabSz="800100">
                <a:lnSpc>
                  <a:spcPct val="90000"/>
                </a:lnSpc>
                <a:spcBef>
                  <a:spcPct val="0"/>
                </a:spcBef>
                <a:spcAft>
                  <a:spcPct val="35000"/>
                </a:spcAft>
              </a:pPr>
              <a:r>
                <a:rPr lang="nb-NO" sz="2200" b="1" kern="1200" dirty="0" smtClean="0"/>
                <a:t>Masteroppgave</a:t>
              </a:r>
              <a:endParaRPr lang="nb-NO" sz="2200" b="1" kern="1200" dirty="0"/>
            </a:p>
          </p:txBody>
        </p:sp>
      </p:grpSp>
      <p:grpSp>
        <p:nvGrpSpPr>
          <p:cNvPr id="35" name="Group 34"/>
          <p:cNvGrpSpPr/>
          <p:nvPr/>
        </p:nvGrpSpPr>
        <p:grpSpPr>
          <a:xfrm>
            <a:off x="4442492" y="3145532"/>
            <a:ext cx="2099113" cy="2592288"/>
            <a:chOff x="2412270" y="612863"/>
            <a:chExt cx="5676710" cy="1146929"/>
          </a:xfrm>
          <a:noFill/>
        </p:grpSpPr>
        <p:sp>
          <p:nvSpPr>
            <p:cNvPr id="36" name="Right Arrow 35"/>
            <p:cNvSpPr/>
            <p:nvPr/>
          </p:nvSpPr>
          <p:spPr>
            <a:xfrm>
              <a:off x="2412270" y="612863"/>
              <a:ext cx="5449641" cy="1146929"/>
            </a:xfrm>
            <a:prstGeom prst="rightArrow">
              <a:avLst>
                <a:gd name="adj1" fmla="val 50000"/>
                <a:gd name="adj2" fmla="val 50000"/>
              </a:avLst>
            </a:prstGeom>
            <a:solidFill>
              <a:schemeClr val="bg2">
                <a:lumMod val="50000"/>
              </a:schemeClr>
            </a:solidFill>
            <a:ln>
              <a:solidFill>
                <a:schemeClr val="bg2">
                  <a:lumMod val="50000"/>
                </a:schemeClr>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7" name="Right Arrow 4"/>
            <p:cNvSpPr txBox="1"/>
            <p:nvPr/>
          </p:nvSpPr>
          <p:spPr>
            <a:xfrm>
              <a:off x="2412270" y="899595"/>
              <a:ext cx="5676710" cy="57346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82075" numCol="1" spcCol="1270" anchor="ctr" anchorCtr="0">
              <a:noAutofit/>
            </a:bodyPr>
            <a:lstStyle/>
            <a:p>
              <a:pPr lvl="0" algn="l" defTabSz="800100">
                <a:lnSpc>
                  <a:spcPct val="90000"/>
                </a:lnSpc>
                <a:spcBef>
                  <a:spcPct val="0"/>
                </a:spcBef>
                <a:spcAft>
                  <a:spcPct val="35000"/>
                </a:spcAft>
              </a:pPr>
              <a:r>
                <a:rPr lang="nb-NO" dirty="0" smtClean="0"/>
                <a:t>Høst 3.</a:t>
              </a:r>
              <a:r>
                <a:rPr lang="nb-NO" sz="1800" kern="1200" dirty="0" smtClean="0"/>
                <a:t> semester:  </a:t>
              </a:r>
            </a:p>
            <a:p>
              <a:pPr lvl="0" algn="l" defTabSz="800100">
                <a:lnSpc>
                  <a:spcPct val="90000"/>
                </a:lnSpc>
                <a:spcBef>
                  <a:spcPct val="0"/>
                </a:spcBef>
                <a:spcAft>
                  <a:spcPct val="35000"/>
                </a:spcAft>
              </a:pPr>
              <a:r>
                <a:rPr lang="nb-NO" sz="2200" b="1" kern="1200" dirty="0" smtClean="0"/>
                <a:t>Prosjektforum praksis/data</a:t>
              </a:r>
              <a:endParaRPr lang="nb-NO" sz="2200" kern="1200" dirty="0"/>
            </a:p>
          </p:txBody>
        </p:sp>
      </p:grpSp>
      <p:grpSp>
        <p:nvGrpSpPr>
          <p:cNvPr id="8" name="Group 7"/>
          <p:cNvGrpSpPr/>
          <p:nvPr/>
        </p:nvGrpSpPr>
        <p:grpSpPr>
          <a:xfrm>
            <a:off x="538523" y="674439"/>
            <a:ext cx="2022819" cy="5279405"/>
            <a:chOff x="-6125" y="49189"/>
            <a:chExt cx="7875203" cy="1146929"/>
          </a:xfrm>
        </p:grpSpPr>
        <p:sp>
          <p:nvSpPr>
            <p:cNvPr id="9" name="Right Arrow 8"/>
            <p:cNvSpPr/>
            <p:nvPr/>
          </p:nvSpPr>
          <p:spPr>
            <a:xfrm>
              <a:off x="-6125" y="49189"/>
              <a:ext cx="7875203" cy="1146929"/>
            </a:xfrm>
            <a:prstGeom prst="rightArrow">
              <a:avLst>
                <a:gd name="adj1" fmla="val 50000"/>
                <a:gd name="adj2" fmla="val 50000"/>
              </a:avLst>
            </a:prstGeom>
            <a:solidFill>
              <a:schemeClr val="accent2">
                <a:lumMod val="50000"/>
              </a:schemeClr>
            </a:solidFill>
            <a:ln>
              <a:solidFill>
                <a:schemeClr val="accent2">
                  <a:lumMod val="50000"/>
                </a:schemeClr>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ight Arrow 4"/>
            <p:cNvSpPr txBox="1"/>
            <p:nvPr/>
          </p:nvSpPr>
          <p:spPr>
            <a:xfrm>
              <a:off x="-6125" y="169766"/>
              <a:ext cx="7875203" cy="898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82075" numCol="1" spcCol="1270" anchor="ctr" anchorCtr="0">
              <a:noAutofit/>
            </a:bodyPr>
            <a:lstStyle/>
            <a:p>
              <a:pPr lvl="0" algn="l" defTabSz="800100">
                <a:lnSpc>
                  <a:spcPct val="90000"/>
                </a:lnSpc>
                <a:spcBef>
                  <a:spcPct val="0"/>
                </a:spcBef>
                <a:spcAft>
                  <a:spcPct val="35000"/>
                </a:spcAft>
              </a:pPr>
              <a:r>
                <a:rPr lang="nb-NO" sz="1800" kern="1200" dirty="0"/>
                <a:t>Høst </a:t>
              </a:r>
              <a:r>
                <a:rPr lang="nb-NO" sz="1800" kern="1200" dirty="0" smtClean="0"/>
                <a:t>1. semester:  </a:t>
              </a:r>
              <a:r>
                <a:rPr lang="nb-NO" sz="2200" b="1" kern="1200" dirty="0" smtClean="0"/>
                <a:t>Grunnlags-problemer</a:t>
              </a:r>
              <a:r>
                <a:rPr lang="nb-NO" sz="2200" b="1" kern="1200" dirty="0"/>
                <a:t>, teori og metode</a:t>
              </a:r>
            </a:p>
          </p:txBody>
        </p:sp>
      </p:grpSp>
      <p:grpSp>
        <p:nvGrpSpPr>
          <p:cNvPr id="32" name="Group 31"/>
          <p:cNvGrpSpPr/>
          <p:nvPr/>
        </p:nvGrpSpPr>
        <p:grpSpPr>
          <a:xfrm>
            <a:off x="4434799" y="841276"/>
            <a:ext cx="2108362" cy="2664296"/>
            <a:chOff x="4680505" y="1164861"/>
            <a:chExt cx="3298981" cy="1109172"/>
          </a:xfrm>
        </p:grpSpPr>
        <p:sp>
          <p:nvSpPr>
            <p:cNvPr id="33" name="Right Arrow 32"/>
            <p:cNvSpPr/>
            <p:nvPr/>
          </p:nvSpPr>
          <p:spPr>
            <a:xfrm>
              <a:off x="4680505" y="1164861"/>
              <a:ext cx="3168598" cy="1109172"/>
            </a:xfrm>
            <a:prstGeom prst="rightArrow">
              <a:avLst>
                <a:gd name="adj1" fmla="val 50000"/>
                <a:gd name="adj2" fmla="val 50000"/>
              </a:avLst>
            </a:prstGeom>
            <a:solidFill>
              <a:schemeClr val="accent1">
                <a:lumMod val="50000"/>
              </a:schemeClr>
            </a:solidFill>
            <a:ln>
              <a:solidFill>
                <a:schemeClr val="accent1">
                  <a:lumMod val="50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Right Arrow 4"/>
            <p:cNvSpPr txBox="1"/>
            <p:nvPr/>
          </p:nvSpPr>
          <p:spPr>
            <a:xfrm>
              <a:off x="4680505" y="1442154"/>
              <a:ext cx="3298981" cy="554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254000" bIns="182075" numCol="1" spcCol="1270" anchor="ctr" anchorCtr="0">
              <a:noAutofit/>
            </a:bodyPr>
            <a:lstStyle/>
            <a:p>
              <a:pPr lvl="0" algn="l" defTabSz="800100">
                <a:lnSpc>
                  <a:spcPct val="90000"/>
                </a:lnSpc>
                <a:spcBef>
                  <a:spcPct val="0"/>
                </a:spcBef>
                <a:spcAft>
                  <a:spcPct val="35000"/>
                </a:spcAft>
              </a:pPr>
              <a:r>
                <a:rPr lang="nb-NO" dirty="0" smtClean="0"/>
                <a:t>Høst 3. semester</a:t>
              </a:r>
              <a:r>
                <a:rPr lang="nb-NO" sz="1800" kern="1200" dirty="0" smtClean="0"/>
                <a:t>:  </a:t>
              </a:r>
              <a:r>
                <a:rPr lang="nb-NO" sz="2200" b="1" kern="1200" dirty="0" smtClean="0"/>
                <a:t>Fordypning Valgemner</a:t>
              </a:r>
              <a:r>
                <a:rPr lang="nb-NO" sz="1900" kern="1200" dirty="0" smtClean="0"/>
                <a:t> </a:t>
              </a:r>
              <a:endParaRPr lang="nb-NO" sz="1900" kern="1200" dirty="0"/>
            </a:p>
          </p:txBody>
        </p:sp>
      </p:grpSp>
    </p:spTree>
    <p:extLst>
      <p:ext uri="{BB962C8B-B14F-4D97-AF65-F5344CB8AC3E}">
        <p14:creationId xmlns:p14="http://schemas.microsoft.com/office/powerpoint/2010/main" val="21235370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656" y="0"/>
            <a:ext cx="7824687" cy="5715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206" y="0"/>
            <a:ext cx="7441587" cy="5715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p:cNvSpPr>
            <a:spLocks noGrp="1"/>
          </p:cNvSpPr>
          <p:nvPr>
            <p:ph type="title"/>
          </p:nvPr>
        </p:nvSpPr>
        <p:spPr>
          <a:xfrm>
            <a:off x="1733360" y="304800"/>
            <a:ext cx="5677279" cy="1073531"/>
          </a:xfrm>
        </p:spPr>
        <p:txBody>
          <a:bodyPr anchor="ctr">
            <a:normAutofit/>
          </a:bodyPr>
          <a:lstStyle/>
          <a:p>
            <a:r>
              <a:rPr lang="nb-NO"/>
              <a:t>Faglige fordypninger</a:t>
            </a:r>
          </a:p>
        </p:txBody>
      </p:sp>
      <p:sp>
        <p:nvSpPr>
          <p:cNvPr id="3" name="Plassholder for innhold 2"/>
          <p:cNvSpPr>
            <a:spLocks noGrp="1"/>
          </p:cNvSpPr>
          <p:nvPr>
            <p:ph idx="1"/>
          </p:nvPr>
        </p:nvSpPr>
        <p:spPr>
          <a:xfrm>
            <a:off x="1979712" y="1689714"/>
            <a:ext cx="5895648" cy="3354070"/>
          </a:xfrm>
        </p:spPr>
        <p:txBody>
          <a:bodyPr anchor="t">
            <a:normAutofit/>
          </a:bodyPr>
          <a:lstStyle/>
          <a:p>
            <a:pPr lvl="0"/>
            <a:r>
              <a:rPr lang="nb-NO" sz="2400" dirty="0"/>
              <a:t>Teknologi og kunnskapsledelse</a:t>
            </a:r>
          </a:p>
          <a:p>
            <a:pPr lvl="0"/>
            <a:r>
              <a:rPr lang="nb-NO" sz="2400" dirty="0"/>
              <a:t>Arbeidsliv og forhandlinger</a:t>
            </a:r>
          </a:p>
          <a:p>
            <a:pPr lvl="0"/>
            <a:r>
              <a:rPr lang="nb-NO" sz="2400" dirty="0"/>
              <a:t>Politikk og organisasjonsutforming</a:t>
            </a:r>
          </a:p>
          <a:p>
            <a:pPr lvl="0"/>
            <a:r>
              <a:rPr lang="nb-NO" sz="2400" dirty="0"/>
              <a:t>Kommunikasjon og innflytelse</a:t>
            </a:r>
          </a:p>
          <a:p>
            <a:pPr lvl="0"/>
            <a:r>
              <a:rPr lang="nb-NO" sz="2400" dirty="0"/>
              <a:t>Bærekraft og omdømme </a:t>
            </a:r>
          </a:p>
        </p:txBody>
      </p:sp>
    </p:spTree>
    <p:extLst>
      <p:ext uri="{BB962C8B-B14F-4D97-AF65-F5344CB8AC3E}">
        <p14:creationId xmlns:p14="http://schemas.microsoft.com/office/powerpoint/2010/main" val="40395991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286238"/>
            <a:ext cx="8579094" cy="153688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394554" y="388815"/>
            <a:ext cx="8354891" cy="775372"/>
          </a:xfrm>
        </p:spPr>
        <p:txBody>
          <a:bodyPr vert="horz" lIns="91440" tIns="45720" rIns="91440" bIns="45720" rtlCol="0" anchor="b">
            <a:normAutofit/>
          </a:bodyPr>
          <a:lstStyle/>
          <a:p>
            <a:pPr>
              <a:lnSpc>
                <a:spcPct val="90000"/>
              </a:lnSpc>
            </a:pPr>
            <a:r>
              <a:rPr lang="en-US" sz="4300" kern="1200">
                <a:solidFill>
                  <a:srgbClr val="FFFFFF"/>
                </a:solidFill>
                <a:latin typeface="+mj-lt"/>
                <a:ea typeface="+mj-ea"/>
                <a:cs typeface="+mj-cs"/>
              </a:rPr>
              <a:t>Teknologi og kunnskapsledelse</a:t>
            </a:r>
          </a:p>
        </p:txBody>
      </p:sp>
      <p:cxnSp>
        <p:nvCxnSpPr>
          <p:cNvPr id="26" name="Straight Connector 25">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2071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B445EA1-C6F3-40B3-A137-EB63F37629B0}"/>
              </a:ext>
            </a:extLst>
          </p:cNvPr>
          <p:cNvPicPr>
            <a:picLocks noChangeAspect="1"/>
          </p:cNvPicPr>
          <p:nvPr/>
        </p:nvPicPr>
        <p:blipFill>
          <a:blip r:embed="rId3"/>
          <a:stretch>
            <a:fillRect/>
          </a:stretch>
        </p:blipFill>
        <p:spPr>
          <a:xfrm>
            <a:off x="240030" y="2539964"/>
            <a:ext cx="8622615" cy="2434620"/>
          </a:xfrm>
          <a:prstGeom prst="rect">
            <a:avLst/>
          </a:prstGeom>
        </p:spPr>
      </p:pic>
    </p:spTree>
    <p:extLst>
      <p:ext uri="{BB962C8B-B14F-4D97-AF65-F5344CB8AC3E}">
        <p14:creationId xmlns:p14="http://schemas.microsoft.com/office/powerpoint/2010/main" val="9385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286238"/>
            <a:ext cx="8579094" cy="153688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p:cNvSpPr>
            <a:spLocks noGrp="1"/>
          </p:cNvSpPr>
          <p:nvPr>
            <p:ph type="title"/>
          </p:nvPr>
        </p:nvSpPr>
        <p:spPr>
          <a:xfrm>
            <a:off x="394554" y="388815"/>
            <a:ext cx="8354891" cy="775372"/>
          </a:xfrm>
        </p:spPr>
        <p:txBody>
          <a:bodyPr vert="horz" lIns="91440" tIns="45720" rIns="91440" bIns="45720" rtlCol="0" anchor="b">
            <a:normAutofit/>
          </a:bodyPr>
          <a:lstStyle/>
          <a:p>
            <a:pPr>
              <a:lnSpc>
                <a:spcPct val="90000"/>
              </a:lnSpc>
            </a:pPr>
            <a:r>
              <a:rPr lang="en-US" sz="4300" kern="1200">
                <a:solidFill>
                  <a:srgbClr val="FFFFFF"/>
                </a:solidFill>
                <a:latin typeface="+mj-lt"/>
                <a:ea typeface="+mj-ea"/>
                <a:cs typeface="+mj-cs"/>
              </a:rPr>
              <a:t>Arbeidsliv og forhandlinger</a:t>
            </a:r>
          </a:p>
        </p:txBody>
      </p:sp>
      <p:cxnSp>
        <p:nvCxnSpPr>
          <p:cNvPr id="10" name="Straight Connector 9">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2071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A7442C9-5113-41C6-824D-2A0A49BEF7C7}"/>
              </a:ext>
            </a:extLst>
          </p:cNvPr>
          <p:cNvPicPr>
            <a:picLocks noChangeAspect="1"/>
          </p:cNvPicPr>
          <p:nvPr/>
        </p:nvPicPr>
        <p:blipFill>
          <a:blip r:embed="rId3"/>
          <a:stretch>
            <a:fillRect/>
          </a:stretch>
        </p:blipFill>
        <p:spPr>
          <a:xfrm>
            <a:off x="240030" y="2546314"/>
            <a:ext cx="8622615" cy="2421919"/>
          </a:xfrm>
          <a:prstGeom prst="rect">
            <a:avLst/>
          </a:prstGeom>
        </p:spPr>
      </p:pic>
    </p:spTree>
    <p:extLst>
      <p:ext uri="{BB962C8B-B14F-4D97-AF65-F5344CB8AC3E}">
        <p14:creationId xmlns:p14="http://schemas.microsoft.com/office/powerpoint/2010/main" val="245191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1653</Words>
  <Application>Microsoft Office PowerPoint</Application>
  <PresentationFormat>On-screen Show (16:10)</PresentationFormat>
  <Paragraphs>169</Paragraphs>
  <Slides>24</Slides>
  <Notes>14</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SimSun</vt:lpstr>
      <vt:lpstr>Arial</vt:lpstr>
      <vt:lpstr>Calibri</vt:lpstr>
      <vt:lpstr>Times New Roman</vt:lpstr>
      <vt:lpstr>Office Theme</vt:lpstr>
      <vt:lpstr>Nominasjon til Utdanningskvalitetsprisen for høyere utdanning 2021  Prosjektforum  – praksis som koplingsarena mellom forskning, utdanning og arbeidsliv  Et studieemne på masterprogrammet i organisasjon, ledelse og arbeid ved  Institutt for sosiologi og samfunnsgeografi, Det samfunnsvitenskapelige fakultet,  Universitetet i Oslo  www.prosjektforum.uio.no </vt:lpstr>
      <vt:lpstr>Kriterier</vt:lpstr>
      <vt:lpstr>Kort om OLA og Prosjektforum</vt:lpstr>
      <vt:lpstr>Hvorfor flerfaglig?</vt:lpstr>
      <vt:lpstr>Rekruttering</vt:lpstr>
      <vt:lpstr>OLA – 2 årig studieløp</vt:lpstr>
      <vt:lpstr>Faglige fordypninger</vt:lpstr>
      <vt:lpstr>Teknologi og kunnskapsledelse</vt:lpstr>
      <vt:lpstr>Arbeidsliv og forhandlinger</vt:lpstr>
      <vt:lpstr>Politikk og organisasjonsutforming</vt:lpstr>
      <vt:lpstr>Kommunikasjon og innflytelse</vt:lpstr>
      <vt:lpstr>Bærekraft og omdømme</vt:lpstr>
      <vt:lpstr>Prosjektforum</vt:lpstr>
      <vt:lpstr>Praksis som koplingsarena?</vt:lpstr>
      <vt:lpstr>Typiske prosjektforums-prosjekter</vt:lpstr>
      <vt:lpstr>Prosjekter 2019</vt:lpstr>
      <vt:lpstr>Prosjekter 2020</vt:lpstr>
      <vt:lpstr>Hvordan kan Prosjektforum fungere som bro mellom akademia og arbeidslivet? </vt:lpstr>
      <vt:lpstr>Evalueringer</vt:lpstr>
      <vt:lpstr>PowerPoint Presentation</vt:lpstr>
      <vt:lpstr>Arbeidslivsforum</vt:lpstr>
      <vt:lpstr>Masteroppgaven</vt:lpstr>
      <vt:lpstr>Sosialt miljø</vt:lpstr>
      <vt:lpstr>Hvilke jobber får OLA studenter?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i organisasjon, ledelse og arbeid</dc:title>
  <dc:creator>Audrey Stark</dc:creator>
  <cp:lastModifiedBy>Lars Erik Kjekshus</cp:lastModifiedBy>
  <cp:revision>28</cp:revision>
  <cp:lastPrinted>2021-02-18T13:09:55Z</cp:lastPrinted>
  <dcterms:created xsi:type="dcterms:W3CDTF">2021-02-03T11:29:19Z</dcterms:created>
  <dcterms:modified xsi:type="dcterms:W3CDTF">2021-02-18T14:44:58Z</dcterms:modified>
</cp:coreProperties>
</file>