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33"/>
  </p:notesMasterIdLst>
  <p:handoutMasterIdLst>
    <p:handoutMasterId r:id="rId34"/>
  </p:handoutMasterIdLst>
  <p:sldIdLst>
    <p:sldId id="257" r:id="rId6"/>
    <p:sldId id="326" r:id="rId7"/>
    <p:sldId id="325" r:id="rId8"/>
    <p:sldId id="258" r:id="rId9"/>
    <p:sldId id="260" r:id="rId10"/>
    <p:sldId id="259" r:id="rId11"/>
    <p:sldId id="261" r:id="rId12"/>
    <p:sldId id="262" r:id="rId13"/>
    <p:sldId id="276" r:id="rId14"/>
    <p:sldId id="265" r:id="rId15"/>
    <p:sldId id="283" r:id="rId16"/>
    <p:sldId id="281" r:id="rId17"/>
    <p:sldId id="266" r:id="rId18"/>
    <p:sldId id="272" r:id="rId19"/>
    <p:sldId id="279" r:id="rId20"/>
    <p:sldId id="271" r:id="rId21"/>
    <p:sldId id="324" r:id="rId22"/>
    <p:sldId id="273" r:id="rId23"/>
    <p:sldId id="307" r:id="rId24"/>
    <p:sldId id="308" r:id="rId25"/>
    <p:sldId id="311" r:id="rId26"/>
    <p:sldId id="309" r:id="rId27"/>
    <p:sldId id="317" r:id="rId28"/>
    <p:sldId id="318" r:id="rId29"/>
    <p:sldId id="319" r:id="rId30"/>
    <p:sldId id="320" r:id="rId31"/>
    <p:sldId id="327" r:id="rId32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10000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7745" autoAdjust="0"/>
  </p:normalViewPr>
  <p:slideViewPr>
    <p:cSldViewPr snapToGrid="0">
      <p:cViewPr varScale="1">
        <p:scale>
          <a:sx n="101" d="100"/>
          <a:sy n="101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288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6/11/relationships/changesInfo" Target="changesInfos/changesInfo1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Helene Ulltveit-Moe" userId="4663f537-2380-4055-993f-391c359e5bd0" providerId="ADAL" clId="{A2A4E708-B564-4A56-88B1-04802690B95F}"/>
    <pc:docChg chg="custSel modSld">
      <pc:chgData name="Karen Helene Ulltveit-Moe" userId="4663f537-2380-4055-993f-391c359e5bd0" providerId="ADAL" clId="{A2A4E708-B564-4A56-88B1-04802690B95F}" dt="2023-09-15T07:13:38.548" v="11" actId="21"/>
      <pc:docMkLst>
        <pc:docMk/>
      </pc:docMkLst>
      <pc:sldChg chg="delSp mod">
        <pc:chgData name="Karen Helene Ulltveit-Moe" userId="4663f537-2380-4055-993f-391c359e5bd0" providerId="ADAL" clId="{A2A4E708-B564-4A56-88B1-04802690B95F}" dt="2023-09-15T07:12:44.227" v="3" actId="21"/>
        <pc:sldMkLst>
          <pc:docMk/>
          <pc:sldMk cId="3785296781" sldId="257"/>
        </pc:sldMkLst>
        <pc:spChg chg="del">
          <ac:chgData name="Karen Helene Ulltveit-Moe" userId="4663f537-2380-4055-993f-391c359e5bd0" providerId="ADAL" clId="{A2A4E708-B564-4A56-88B1-04802690B95F}" dt="2023-09-15T07:12:35.923" v="1" actId="21"/>
          <ac:spMkLst>
            <pc:docMk/>
            <pc:sldMk cId="3785296781" sldId="257"/>
            <ac:spMk id="41" creationId="{573379F9-A624-A93F-796B-035183D450EB}"/>
          </ac:spMkLst>
        </pc:spChg>
        <pc:spChg chg="del">
          <ac:chgData name="Karen Helene Ulltveit-Moe" userId="4663f537-2380-4055-993f-391c359e5bd0" providerId="ADAL" clId="{A2A4E708-B564-4A56-88B1-04802690B95F}" dt="2023-09-15T07:12:41.675" v="2" actId="21"/>
          <ac:spMkLst>
            <pc:docMk/>
            <pc:sldMk cId="3785296781" sldId="257"/>
            <ac:spMk id="43" creationId="{A2CDD010-D6F3-DAE3-ACB2-09CDB20D6C22}"/>
          </ac:spMkLst>
        </pc:spChg>
        <pc:spChg chg="del">
          <ac:chgData name="Karen Helene Ulltveit-Moe" userId="4663f537-2380-4055-993f-391c359e5bd0" providerId="ADAL" clId="{A2A4E708-B564-4A56-88B1-04802690B95F}" dt="2023-09-15T07:12:44.227" v="3" actId="21"/>
          <ac:spMkLst>
            <pc:docMk/>
            <pc:sldMk cId="3785296781" sldId="257"/>
            <ac:spMk id="45" creationId="{2EC0AFFA-AAFD-496D-F036-6E42EE9F9E7A}"/>
          </ac:spMkLst>
        </pc:spChg>
        <pc:spChg chg="del">
          <ac:chgData name="Karen Helene Ulltveit-Moe" userId="4663f537-2380-4055-993f-391c359e5bd0" providerId="ADAL" clId="{A2A4E708-B564-4A56-88B1-04802690B95F}" dt="2023-09-15T07:12:31.612" v="0" actId="21"/>
          <ac:spMkLst>
            <pc:docMk/>
            <pc:sldMk cId="3785296781" sldId="257"/>
            <ac:spMk id="46" creationId="{268C96EB-645F-A86E-EE5C-63F63FBDD726}"/>
          </ac:spMkLst>
        </pc:spChg>
      </pc:sldChg>
      <pc:sldChg chg="delSp mod">
        <pc:chgData name="Karen Helene Ulltveit-Moe" userId="4663f537-2380-4055-993f-391c359e5bd0" providerId="ADAL" clId="{A2A4E708-B564-4A56-88B1-04802690B95F}" dt="2023-09-15T07:13:24.525" v="10" actId="21"/>
        <pc:sldMkLst>
          <pc:docMk/>
          <pc:sldMk cId="3634172546" sldId="258"/>
        </pc:sldMkLst>
        <pc:spChg chg="del">
          <ac:chgData name="Karen Helene Ulltveit-Moe" userId="4663f537-2380-4055-993f-391c359e5bd0" providerId="ADAL" clId="{A2A4E708-B564-4A56-88B1-04802690B95F}" dt="2023-09-15T07:13:21.859" v="9" actId="21"/>
          <ac:spMkLst>
            <pc:docMk/>
            <pc:sldMk cId="3634172546" sldId="258"/>
            <ac:spMk id="5" creationId="{9D83F605-6A24-4062-A485-BD74D2C89DCE}"/>
          </ac:spMkLst>
        </pc:spChg>
        <pc:spChg chg="del">
          <ac:chgData name="Karen Helene Ulltveit-Moe" userId="4663f537-2380-4055-993f-391c359e5bd0" providerId="ADAL" clId="{A2A4E708-B564-4A56-88B1-04802690B95F}" dt="2023-09-15T07:13:24.525" v="10" actId="21"/>
          <ac:spMkLst>
            <pc:docMk/>
            <pc:sldMk cId="3634172546" sldId="258"/>
            <ac:spMk id="7" creationId="{53396E59-022A-4AFF-A5AF-BC4F07C9A033}"/>
          </ac:spMkLst>
        </pc:spChg>
      </pc:sldChg>
      <pc:sldChg chg="delSp mod">
        <pc:chgData name="Karen Helene Ulltveit-Moe" userId="4663f537-2380-4055-993f-391c359e5bd0" providerId="ADAL" clId="{A2A4E708-B564-4A56-88B1-04802690B95F}" dt="2023-09-15T07:13:38.548" v="11" actId="21"/>
        <pc:sldMkLst>
          <pc:docMk/>
          <pc:sldMk cId="681778550" sldId="261"/>
        </pc:sldMkLst>
        <pc:spChg chg="del">
          <ac:chgData name="Karen Helene Ulltveit-Moe" userId="4663f537-2380-4055-993f-391c359e5bd0" providerId="ADAL" clId="{A2A4E708-B564-4A56-88B1-04802690B95F}" dt="2023-09-15T07:13:38.548" v="11" actId="21"/>
          <ac:spMkLst>
            <pc:docMk/>
            <pc:sldMk cId="681778550" sldId="261"/>
            <ac:spMk id="2" creationId="{4C79C01A-5AEC-4C2B-8332-228D4A4C7BD5}"/>
          </ac:spMkLst>
        </pc:spChg>
      </pc:sldChg>
      <pc:sldChg chg="delSp mod">
        <pc:chgData name="Karen Helene Ulltveit-Moe" userId="4663f537-2380-4055-993f-391c359e5bd0" providerId="ADAL" clId="{A2A4E708-B564-4A56-88B1-04802690B95F}" dt="2023-09-15T07:13:17.530" v="8" actId="21"/>
        <pc:sldMkLst>
          <pc:docMk/>
          <pc:sldMk cId="1971194579" sldId="325"/>
        </pc:sldMkLst>
        <pc:spChg chg="del">
          <ac:chgData name="Karen Helene Ulltveit-Moe" userId="4663f537-2380-4055-993f-391c359e5bd0" providerId="ADAL" clId="{A2A4E708-B564-4A56-88B1-04802690B95F}" dt="2023-09-15T07:13:02.922" v="6" actId="21"/>
          <ac:spMkLst>
            <pc:docMk/>
            <pc:sldMk cId="1971194579" sldId="325"/>
            <ac:spMk id="2" creationId="{E19900A6-F255-407B-8B3B-557C24544C98}"/>
          </ac:spMkLst>
        </pc:spChg>
        <pc:spChg chg="del">
          <ac:chgData name="Karen Helene Ulltveit-Moe" userId="4663f537-2380-4055-993f-391c359e5bd0" providerId="ADAL" clId="{A2A4E708-B564-4A56-88B1-04802690B95F}" dt="2023-09-15T07:13:17.530" v="8" actId="21"/>
          <ac:spMkLst>
            <pc:docMk/>
            <pc:sldMk cId="1971194579" sldId="325"/>
            <ac:spMk id="5" creationId="{F9F7A47B-0383-4CD6-AD2D-2539CF562D81}"/>
          </ac:spMkLst>
        </pc:spChg>
        <pc:spChg chg="del">
          <ac:chgData name="Karen Helene Ulltveit-Moe" userId="4663f537-2380-4055-993f-391c359e5bd0" providerId="ADAL" clId="{A2A4E708-B564-4A56-88B1-04802690B95F}" dt="2023-09-15T07:13:13.291" v="7" actId="21"/>
          <ac:spMkLst>
            <pc:docMk/>
            <pc:sldMk cId="1971194579" sldId="325"/>
            <ac:spMk id="8" creationId="{4CD98582-2E40-4614-A56A-CE5D3419E2C2}"/>
          </ac:spMkLst>
        </pc:spChg>
      </pc:sldChg>
      <pc:sldChg chg="delSp mod">
        <pc:chgData name="Karen Helene Ulltveit-Moe" userId="4663f537-2380-4055-993f-391c359e5bd0" providerId="ADAL" clId="{A2A4E708-B564-4A56-88B1-04802690B95F}" dt="2023-09-15T07:12:56.668" v="5" actId="21"/>
        <pc:sldMkLst>
          <pc:docMk/>
          <pc:sldMk cId="4028469931" sldId="326"/>
        </pc:sldMkLst>
        <pc:spChg chg="del">
          <ac:chgData name="Karen Helene Ulltveit-Moe" userId="4663f537-2380-4055-993f-391c359e5bd0" providerId="ADAL" clId="{A2A4E708-B564-4A56-88B1-04802690B95F}" dt="2023-09-15T07:12:56.668" v="5" actId="21"/>
          <ac:spMkLst>
            <pc:docMk/>
            <pc:sldMk cId="4028469931" sldId="326"/>
            <ac:spMk id="11" creationId="{B031D3B2-B1CB-12A9-5754-44FECA3ECFA8}"/>
          </ac:spMkLst>
        </pc:spChg>
        <pc:spChg chg="del">
          <ac:chgData name="Karen Helene Ulltveit-Moe" userId="4663f537-2380-4055-993f-391c359e5bd0" providerId="ADAL" clId="{A2A4E708-B564-4A56-88B1-04802690B95F}" dt="2023-09-15T07:12:52.379" v="4" actId="21"/>
          <ac:spMkLst>
            <pc:docMk/>
            <pc:sldMk cId="4028469931" sldId="326"/>
            <ac:spMk id="13" creationId="{22041B79-0887-EAFA-6F3E-F3313595B31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ud-gun\Documents\Personalstatistikk%20og%20sykrefrav&#230;rstatistikk\Aldersfordeling%20og%20pensjoneringer%20MR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ud-gun\Documents\Ansatte%20Dashboard%20v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ud-gun\Documents\1PraksisPlass%20Modeller\SSB%20Aktive%20og%20UT%202005-2022%20v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ud-gun\Documents\1PraksisPlass%20Modeller\SSB%20Ansatte%20Prognose%202023-2027%20v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ud-gun\Documents\1PraksisPlass%20Modeller\SSB%20Ansatte%20Prognose%202023-2027%20v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ud-gun\Documents\1PraksisPlass%20Modeller\SSB%20Ansatte%20Prognose%202023-2027%20v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2"/>
          <c:tx>
            <c:strRef>
              <c:f>Pensjonering!$W$4</c:f>
              <c:strCache>
                <c:ptCount val="1"/>
                <c:pt idx="0">
                  <c:v>% Pensjon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Pensjonering!$U$5:$U$15</c:f>
              <c:numCache>
                <c:formatCode>General</c:formatCode>
                <c:ptCount val="11"/>
                <c:pt idx="0">
                  <c:v>62</c:v>
                </c:pt>
                <c:pt idx="1">
                  <c:v>63</c:v>
                </c:pt>
                <c:pt idx="2">
                  <c:v>64</c:v>
                </c:pt>
                <c:pt idx="3">
                  <c:v>65</c:v>
                </c:pt>
                <c:pt idx="4">
                  <c:v>66</c:v>
                </c:pt>
                <c:pt idx="5">
                  <c:v>67</c:v>
                </c:pt>
                <c:pt idx="6">
                  <c:v>68</c:v>
                </c:pt>
                <c:pt idx="7">
                  <c:v>69</c:v>
                </c:pt>
                <c:pt idx="8">
                  <c:v>70</c:v>
                </c:pt>
                <c:pt idx="9">
                  <c:v>71</c:v>
                </c:pt>
                <c:pt idx="10">
                  <c:v>72</c:v>
                </c:pt>
              </c:numCache>
            </c:numRef>
          </c:cat>
          <c:val>
            <c:numRef>
              <c:f>Pensjonering!$W$5:$W$15</c:f>
              <c:numCache>
                <c:formatCode>0%</c:formatCode>
                <c:ptCount val="11"/>
                <c:pt idx="0">
                  <c:v>0.12741312741312741</c:v>
                </c:pt>
                <c:pt idx="1">
                  <c:v>4.2471042471042469E-2</c:v>
                </c:pt>
                <c:pt idx="2">
                  <c:v>9.2664092664092659E-2</c:v>
                </c:pt>
                <c:pt idx="3">
                  <c:v>0.16602316602316602</c:v>
                </c:pt>
                <c:pt idx="4">
                  <c:v>8.4942084942084939E-2</c:v>
                </c:pt>
                <c:pt idx="5">
                  <c:v>0.21621621621621623</c:v>
                </c:pt>
                <c:pt idx="6">
                  <c:v>6.5637065637065631E-2</c:v>
                </c:pt>
                <c:pt idx="7">
                  <c:v>6.5637065637065631E-2</c:v>
                </c:pt>
                <c:pt idx="8">
                  <c:v>0.12741312741312741</c:v>
                </c:pt>
                <c:pt idx="9">
                  <c:v>7.7220077220077222E-3</c:v>
                </c:pt>
                <c:pt idx="10">
                  <c:v>3.8610038610038611E-3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C7-409B-9007-A0C1A7B41838}"/>
            </c:ext>
          </c:extLst>
        </c:ser>
        <c:ser>
          <c:idx val="3"/>
          <c:order val="3"/>
          <c:tx>
            <c:strRef>
              <c:f>Pensjonering!$X$4</c:f>
              <c:strCache>
                <c:ptCount val="1"/>
                <c:pt idx="0">
                  <c:v>Kumulativ % Pensjon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Pensjonering!$U$5:$U$15</c:f>
              <c:numCache>
                <c:formatCode>General</c:formatCode>
                <c:ptCount val="11"/>
                <c:pt idx="0">
                  <c:v>62</c:v>
                </c:pt>
                <c:pt idx="1">
                  <c:v>63</c:v>
                </c:pt>
                <c:pt idx="2">
                  <c:v>64</c:v>
                </c:pt>
                <c:pt idx="3">
                  <c:v>65</c:v>
                </c:pt>
                <c:pt idx="4">
                  <c:v>66</c:v>
                </c:pt>
                <c:pt idx="5">
                  <c:v>67</c:v>
                </c:pt>
                <c:pt idx="6">
                  <c:v>68</c:v>
                </c:pt>
                <c:pt idx="7">
                  <c:v>69</c:v>
                </c:pt>
                <c:pt idx="8">
                  <c:v>70</c:v>
                </c:pt>
                <c:pt idx="9">
                  <c:v>71</c:v>
                </c:pt>
                <c:pt idx="10">
                  <c:v>72</c:v>
                </c:pt>
              </c:numCache>
            </c:numRef>
          </c:cat>
          <c:val>
            <c:numRef>
              <c:f>Pensjonering!$X$5:$X$15</c:f>
              <c:numCache>
                <c:formatCode>0%</c:formatCode>
                <c:ptCount val="11"/>
                <c:pt idx="0">
                  <c:v>0.12741312741312741</c:v>
                </c:pt>
                <c:pt idx="1">
                  <c:v>0.16988416988416988</c:v>
                </c:pt>
                <c:pt idx="2">
                  <c:v>0.26254826254826252</c:v>
                </c:pt>
                <c:pt idx="3">
                  <c:v>0.42857142857142855</c:v>
                </c:pt>
                <c:pt idx="4">
                  <c:v>0.51351351351351349</c:v>
                </c:pt>
                <c:pt idx="5">
                  <c:v>0.72972972972972971</c:v>
                </c:pt>
                <c:pt idx="6">
                  <c:v>0.79536679536679533</c:v>
                </c:pt>
                <c:pt idx="7">
                  <c:v>0.86100386100386095</c:v>
                </c:pt>
                <c:pt idx="8">
                  <c:v>0.98841698841698833</c:v>
                </c:pt>
                <c:pt idx="9">
                  <c:v>0.99613899613899604</c:v>
                </c:pt>
                <c:pt idx="10">
                  <c:v>0.99999999999999989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C7-409B-9007-A0C1A7B418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64832376"/>
        <c:axId val="106483270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Pensjonering!$U$4</c15:sqref>
                        </c15:formulaRef>
                      </c:ext>
                    </c:extLst>
                    <c:strCache>
                      <c:ptCount val="1"/>
                      <c:pt idx="0">
                        <c:v>Alder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Pensjonering!$U$5:$U$15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62</c:v>
                      </c:pt>
                      <c:pt idx="1">
                        <c:v>63</c:v>
                      </c:pt>
                      <c:pt idx="2">
                        <c:v>64</c:v>
                      </c:pt>
                      <c:pt idx="3">
                        <c:v>65</c:v>
                      </c:pt>
                      <c:pt idx="4">
                        <c:v>66</c:v>
                      </c:pt>
                      <c:pt idx="5">
                        <c:v>67</c:v>
                      </c:pt>
                      <c:pt idx="6">
                        <c:v>68</c:v>
                      </c:pt>
                      <c:pt idx="7">
                        <c:v>69</c:v>
                      </c:pt>
                      <c:pt idx="8">
                        <c:v>70</c:v>
                      </c:pt>
                      <c:pt idx="9">
                        <c:v>71</c:v>
                      </c:pt>
                      <c:pt idx="10">
                        <c:v>72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Pensjonering!$U$5:$U$15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62</c:v>
                      </c:pt>
                      <c:pt idx="1">
                        <c:v>63</c:v>
                      </c:pt>
                      <c:pt idx="2">
                        <c:v>64</c:v>
                      </c:pt>
                      <c:pt idx="3">
                        <c:v>65</c:v>
                      </c:pt>
                      <c:pt idx="4">
                        <c:v>66</c:v>
                      </c:pt>
                      <c:pt idx="5">
                        <c:v>67</c:v>
                      </c:pt>
                      <c:pt idx="6">
                        <c:v>68</c:v>
                      </c:pt>
                      <c:pt idx="7">
                        <c:v>69</c:v>
                      </c:pt>
                      <c:pt idx="8">
                        <c:v>70</c:v>
                      </c:pt>
                      <c:pt idx="9">
                        <c:v>71</c:v>
                      </c:pt>
                      <c:pt idx="10">
                        <c:v>72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CCC7-409B-9007-A0C1A7B41838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Pensjonering!$V$4</c15:sqref>
                        </c15:formulaRef>
                      </c:ext>
                    </c:extLst>
                    <c:strCache>
                      <c:ptCount val="1"/>
                      <c:pt idx="0">
                        <c:v>Pensjonert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Pensjonering!$U$5:$U$15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62</c:v>
                      </c:pt>
                      <c:pt idx="1">
                        <c:v>63</c:v>
                      </c:pt>
                      <c:pt idx="2">
                        <c:v>64</c:v>
                      </c:pt>
                      <c:pt idx="3">
                        <c:v>65</c:v>
                      </c:pt>
                      <c:pt idx="4">
                        <c:v>66</c:v>
                      </c:pt>
                      <c:pt idx="5">
                        <c:v>67</c:v>
                      </c:pt>
                      <c:pt idx="6">
                        <c:v>68</c:v>
                      </c:pt>
                      <c:pt idx="7">
                        <c:v>69</c:v>
                      </c:pt>
                      <c:pt idx="8">
                        <c:v>70</c:v>
                      </c:pt>
                      <c:pt idx="9">
                        <c:v>71</c:v>
                      </c:pt>
                      <c:pt idx="10">
                        <c:v>72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Pensjonering!$V$5:$V$15</c15:sqref>
                        </c15:formulaRef>
                      </c:ext>
                    </c:extLst>
                    <c:numCache>
                      <c:formatCode>0.00</c:formatCode>
                      <c:ptCount val="11"/>
                      <c:pt idx="0">
                        <c:v>33</c:v>
                      </c:pt>
                      <c:pt idx="1">
                        <c:v>11</c:v>
                      </c:pt>
                      <c:pt idx="2">
                        <c:v>24</c:v>
                      </c:pt>
                      <c:pt idx="3">
                        <c:v>43</c:v>
                      </c:pt>
                      <c:pt idx="4">
                        <c:v>22</c:v>
                      </c:pt>
                      <c:pt idx="5">
                        <c:v>56</c:v>
                      </c:pt>
                      <c:pt idx="6">
                        <c:v>17</c:v>
                      </c:pt>
                      <c:pt idx="7">
                        <c:v>17</c:v>
                      </c:pt>
                      <c:pt idx="8">
                        <c:v>33</c:v>
                      </c:pt>
                      <c:pt idx="9">
                        <c:v>2</c:v>
                      </c:pt>
                      <c:pt idx="1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CCC7-409B-9007-A0C1A7B41838}"/>
                  </c:ext>
                </c:extLst>
              </c15:ser>
            </c15:filteredLineSeries>
          </c:ext>
        </c:extLst>
      </c:lineChart>
      <c:catAx>
        <c:axId val="1064832376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64832704"/>
        <c:crosses val="autoZero"/>
        <c:auto val="1"/>
        <c:lblAlgn val="ctr"/>
        <c:lblOffset val="100"/>
        <c:noMultiLvlLbl val="0"/>
      </c:catAx>
      <c:valAx>
        <c:axId val="106483270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Prosent</a:t>
                </a:r>
              </a:p>
            </c:rich>
          </c:tx>
          <c:layout>
            <c:manualLayout>
              <c:xMode val="edge"/>
              <c:yMode val="edge"/>
              <c:x val="0.10526731318341513"/>
              <c:y val="0.43495626962525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648323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433597485839662E-2"/>
          <c:y val="2.8177730963014635E-2"/>
          <c:w val="0.85542183282500184"/>
          <c:h val="0.78715394817728401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'Pensjon og Unge Oversikt (2)'!$H$1</c:f>
              <c:strCache>
                <c:ptCount val="1"/>
                <c:pt idx="0">
                  <c:v># Ansatte &lt;= 35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'Pensjon og Unge Oversikt (2)'!$C$2:$C$152</c:f>
              <c:numCache>
                <c:formatCode>General</c:formatCode>
                <c:ptCount val="42"/>
                <c:pt idx="0">
                  <c:v>102</c:v>
                </c:pt>
                <c:pt idx="1">
                  <c:v>111</c:v>
                </c:pt>
                <c:pt idx="2">
                  <c:v>120</c:v>
                </c:pt>
                <c:pt idx="3">
                  <c:v>150</c:v>
                </c:pt>
                <c:pt idx="4">
                  <c:v>160</c:v>
                </c:pt>
                <c:pt idx="5">
                  <c:v>210</c:v>
                </c:pt>
                <c:pt idx="6">
                  <c:v>211</c:v>
                </c:pt>
                <c:pt idx="7">
                  <c:v>212</c:v>
                </c:pt>
                <c:pt idx="8">
                  <c:v>213</c:v>
                </c:pt>
                <c:pt idx="9">
                  <c:v>214</c:v>
                </c:pt>
                <c:pt idx="10">
                  <c:v>216</c:v>
                </c:pt>
                <c:pt idx="11">
                  <c:v>240</c:v>
                </c:pt>
                <c:pt idx="12">
                  <c:v>312</c:v>
                </c:pt>
                <c:pt idx="13">
                  <c:v>320</c:v>
                </c:pt>
                <c:pt idx="14">
                  <c:v>330</c:v>
                </c:pt>
                <c:pt idx="15">
                  <c:v>350</c:v>
                </c:pt>
                <c:pt idx="16">
                  <c:v>360</c:v>
                </c:pt>
                <c:pt idx="17">
                  <c:v>380</c:v>
                </c:pt>
                <c:pt idx="18">
                  <c:v>421</c:v>
                </c:pt>
                <c:pt idx="19">
                  <c:v>422</c:v>
                </c:pt>
                <c:pt idx="20">
                  <c:v>423</c:v>
                </c:pt>
                <c:pt idx="21">
                  <c:v>424</c:v>
                </c:pt>
                <c:pt idx="22">
                  <c:v>425</c:v>
                </c:pt>
                <c:pt idx="23">
                  <c:v>426</c:v>
                </c:pt>
                <c:pt idx="24">
                  <c:v>510</c:v>
                </c:pt>
                <c:pt idx="25">
                  <c:v>520</c:v>
                </c:pt>
                <c:pt idx="26">
                  <c:v>530</c:v>
                </c:pt>
                <c:pt idx="27">
                  <c:v>550</c:v>
                </c:pt>
                <c:pt idx="28">
                  <c:v>610</c:v>
                </c:pt>
                <c:pt idx="29">
                  <c:v>611</c:v>
                </c:pt>
                <c:pt idx="30">
                  <c:v>630</c:v>
                </c:pt>
                <c:pt idx="31">
                  <c:v>660</c:v>
                </c:pt>
                <c:pt idx="32">
                  <c:v>702</c:v>
                </c:pt>
                <c:pt idx="33">
                  <c:v>703</c:v>
                </c:pt>
                <c:pt idx="34">
                  <c:v>722</c:v>
                </c:pt>
                <c:pt idx="35">
                  <c:v>723</c:v>
                </c:pt>
                <c:pt idx="36">
                  <c:v>724</c:v>
                </c:pt>
                <c:pt idx="37">
                  <c:v>782</c:v>
                </c:pt>
                <c:pt idx="38">
                  <c:v>811</c:v>
                </c:pt>
                <c:pt idx="39">
                  <c:v>821</c:v>
                </c:pt>
                <c:pt idx="40">
                  <c:v>831</c:v>
                </c:pt>
                <c:pt idx="41">
                  <c:v>851</c:v>
                </c:pt>
              </c:numCache>
            </c:numRef>
          </c:cat>
          <c:val>
            <c:numRef>
              <c:f>'Pensjon og Unge Oversikt (2)'!$H$2:$H$152</c:f>
              <c:numCache>
                <c:formatCode>General</c:formatCode>
                <c:ptCount val="42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11</c:v>
                </c:pt>
                <c:pt idx="6">
                  <c:v>2</c:v>
                </c:pt>
                <c:pt idx="7">
                  <c:v>5</c:v>
                </c:pt>
                <c:pt idx="8">
                  <c:v>4</c:v>
                </c:pt>
                <c:pt idx="9">
                  <c:v>6</c:v>
                </c:pt>
                <c:pt idx="10">
                  <c:v>1</c:v>
                </c:pt>
                <c:pt idx="11">
                  <c:v>8</c:v>
                </c:pt>
                <c:pt idx="12">
                  <c:v>12</c:v>
                </c:pt>
                <c:pt idx="13">
                  <c:v>0</c:v>
                </c:pt>
                <c:pt idx="14">
                  <c:v>5</c:v>
                </c:pt>
                <c:pt idx="15">
                  <c:v>10</c:v>
                </c:pt>
                <c:pt idx="16">
                  <c:v>0</c:v>
                </c:pt>
                <c:pt idx="17">
                  <c:v>0</c:v>
                </c:pt>
                <c:pt idx="18">
                  <c:v>4</c:v>
                </c:pt>
                <c:pt idx="19">
                  <c:v>6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4</c:v>
                </c:pt>
                <c:pt idx="25">
                  <c:v>1</c:v>
                </c:pt>
                <c:pt idx="26">
                  <c:v>5</c:v>
                </c:pt>
                <c:pt idx="27">
                  <c:v>1</c:v>
                </c:pt>
                <c:pt idx="28">
                  <c:v>2</c:v>
                </c:pt>
                <c:pt idx="29">
                  <c:v>0</c:v>
                </c:pt>
                <c:pt idx="30">
                  <c:v>1</c:v>
                </c:pt>
                <c:pt idx="31">
                  <c:v>2</c:v>
                </c:pt>
                <c:pt idx="32">
                  <c:v>0</c:v>
                </c:pt>
                <c:pt idx="33">
                  <c:v>3</c:v>
                </c:pt>
                <c:pt idx="34">
                  <c:v>1</c:v>
                </c:pt>
                <c:pt idx="35">
                  <c:v>5</c:v>
                </c:pt>
                <c:pt idx="36">
                  <c:v>6</c:v>
                </c:pt>
                <c:pt idx="37">
                  <c:v>2</c:v>
                </c:pt>
                <c:pt idx="38">
                  <c:v>3</c:v>
                </c:pt>
                <c:pt idx="39">
                  <c:v>0</c:v>
                </c:pt>
                <c:pt idx="40">
                  <c:v>0</c:v>
                </c:pt>
                <c:pt idx="4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6A-442A-ABAA-44482E114E3C}"/>
            </c:ext>
          </c:extLst>
        </c:ser>
        <c:ser>
          <c:idx val="7"/>
          <c:order val="1"/>
          <c:tx>
            <c:strRef>
              <c:f>'Pensjon og Unge Oversikt (2)'!$F$1</c:f>
              <c:strCache>
                <c:ptCount val="1"/>
                <c:pt idx="0">
                  <c:v>Ansatte 36-59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'Pensjon og Unge Oversikt (2)'!$F$5:$F$154</c:f>
              <c:numCache>
                <c:formatCode>General</c:formatCode>
                <c:ptCount val="42"/>
                <c:pt idx="0">
                  <c:v>7</c:v>
                </c:pt>
                <c:pt idx="1">
                  <c:v>10</c:v>
                </c:pt>
                <c:pt idx="2">
                  <c:v>5</c:v>
                </c:pt>
                <c:pt idx="3">
                  <c:v>10</c:v>
                </c:pt>
                <c:pt idx="4">
                  <c:v>11</c:v>
                </c:pt>
                <c:pt idx="5">
                  <c:v>14</c:v>
                </c:pt>
                <c:pt idx="6">
                  <c:v>7</c:v>
                </c:pt>
                <c:pt idx="7">
                  <c:v>8</c:v>
                </c:pt>
                <c:pt idx="8">
                  <c:v>7</c:v>
                </c:pt>
                <c:pt idx="9">
                  <c:v>8</c:v>
                </c:pt>
                <c:pt idx="10">
                  <c:v>10</c:v>
                </c:pt>
                <c:pt idx="11">
                  <c:v>5</c:v>
                </c:pt>
                <c:pt idx="12">
                  <c:v>12</c:v>
                </c:pt>
                <c:pt idx="13">
                  <c:v>23</c:v>
                </c:pt>
                <c:pt idx="14">
                  <c:v>19</c:v>
                </c:pt>
                <c:pt idx="15">
                  <c:v>19</c:v>
                </c:pt>
                <c:pt idx="16">
                  <c:v>25</c:v>
                </c:pt>
                <c:pt idx="17">
                  <c:v>18</c:v>
                </c:pt>
                <c:pt idx="18">
                  <c:v>17</c:v>
                </c:pt>
                <c:pt idx="19">
                  <c:v>14</c:v>
                </c:pt>
                <c:pt idx="20">
                  <c:v>24</c:v>
                </c:pt>
                <c:pt idx="21">
                  <c:v>18</c:v>
                </c:pt>
                <c:pt idx="22">
                  <c:v>22</c:v>
                </c:pt>
                <c:pt idx="23">
                  <c:v>22</c:v>
                </c:pt>
                <c:pt idx="24">
                  <c:v>4</c:v>
                </c:pt>
                <c:pt idx="25">
                  <c:v>7</c:v>
                </c:pt>
                <c:pt idx="26">
                  <c:v>8</c:v>
                </c:pt>
                <c:pt idx="27">
                  <c:v>11</c:v>
                </c:pt>
                <c:pt idx="28">
                  <c:v>6</c:v>
                </c:pt>
                <c:pt idx="29">
                  <c:v>7</c:v>
                </c:pt>
                <c:pt idx="30">
                  <c:v>7</c:v>
                </c:pt>
                <c:pt idx="31">
                  <c:v>7</c:v>
                </c:pt>
                <c:pt idx="32">
                  <c:v>8</c:v>
                </c:pt>
                <c:pt idx="33">
                  <c:v>8</c:v>
                </c:pt>
                <c:pt idx="34">
                  <c:v>17</c:v>
                </c:pt>
                <c:pt idx="35">
                  <c:v>7</c:v>
                </c:pt>
                <c:pt idx="36">
                  <c:v>11</c:v>
                </c:pt>
                <c:pt idx="37">
                  <c:v>14</c:v>
                </c:pt>
                <c:pt idx="38">
                  <c:v>21</c:v>
                </c:pt>
                <c:pt idx="39">
                  <c:v>16</c:v>
                </c:pt>
                <c:pt idx="40">
                  <c:v>6</c:v>
                </c:pt>
                <c:pt idx="4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6A-442A-ABAA-44482E114E3C}"/>
            </c:ext>
          </c:extLst>
        </c:ser>
        <c:ser>
          <c:idx val="2"/>
          <c:order val="3"/>
          <c:tx>
            <c:strRef>
              <c:f>'Pensjon og Unge Oversikt (2)'!$G$1</c:f>
              <c:strCache>
                <c:ptCount val="1"/>
                <c:pt idx="0">
                  <c:v># Ansatte &gt;= 60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'Pensjon og Unge Oversikt (2)'!$C$2:$C$152</c:f>
              <c:numCache>
                <c:formatCode>General</c:formatCode>
                <c:ptCount val="42"/>
                <c:pt idx="0">
                  <c:v>102</c:v>
                </c:pt>
                <c:pt idx="1">
                  <c:v>111</c:v>
                </c:pt>
                <c:pt idx="2">
                  <c:v>120</c:v>
                </c:pt>
                <c:pt idx="3">
                  <c:v>150</c:v>
                </c:pt>
                <c:pt idx="4">
                  <c:v>160</c:v>
                </c:pt>
                <c:pt idx="5">
                  <c:v>210</c:v>
                </c:pt>
                <c:pt idx="6">
                  <c:v>211</c:v>
                </c:pt>
                <c:pt idx="7">
                  <c:v>212</c:v>
                </c:pt>
                <c:pt idx="8">
                  <c:v>213</c:v>
                </c:pt>
                <c:pt idx="9">
                  <c:v>214</c:v>
                </c:pt>
                <c:pt idx="10">
                  <c:v>216</c:v>
                </c:pt>
                <c:pt idx="11">
                  <c:v>240</c:v>
                </c:pt>
                <c:pt idx="12">
                  <c:v>312</c:v>
                </c:pt>
                <c:pt idx="13">
                  <c:v>320</c:v>
                </c:pt>
                <c:pt idx="14">
                  <c:v>330</c:v>
                </c:pt>
                <c:pt idx="15">
                  <c:v>350</c:v>
                </c:pt>
                <c:pt idx="16">
                  <c:v>360</c:v>
                </c:pt>
                <c:pt idx="17">
                  <c:v>380</c:v>
                </c:pt>
                <c:pt idx="18">
                  <c:v>421</c:v>
                </c:pt>
                <c:pt idx="19">
                  <c:v>422</c:v>
                </c:pt>
                <c:pt idx="20">
                  <c:v>423</c:v>
                </c:pt>
                <c:pt idx="21">
                  <c:v>424</c:v>
                </c:pt>
                <c:pt idx="22">
                  <c:v>425</c:v>
                </c:pt>
                <c:pt idx="23">
                  <c:v>426</c:v>
                </c:pt>
                <c:pt idx="24">
                  <c:v>510</c:v>
                </c:pt>
                <c:pt idx="25">
                  <c:v>520</c:v>
                </c:pt>
                <c:pt idx="26">
                  <c:v>530</c:v>
                </c:pt>
                <c:pt idx="27">
                  <c:v>550</c:v>
                </c:pt>
                <c:pt idx="28">
                  <c:v>610</c:v>
                </c:pt>
                <c:pt idx="29">
                  <c:v>611</c:v>
                </c:pt>
                <c:pt idx="30">
                  <c:v>630</c:v>
                </c:pt>
                <c:pt idx="31">
                  <c:v>660</c:v>
                </c:pt>
                <c:pt idx="32">
                  <c:v>702</c:v>
                </c:pt>
                <c:pt idx="33">
                  <c:v>703</c:v>
                </c:pt>
                <c:pt idx="34">
                  <c:v>722</c:v>
                </c:pt>
                <c:pt idx="35">
                  <c:v>723</c:v>
                </c:pt>
                <c:pt idx="36">
                  <c:v>724</c:v>
                </c:pt>
                <c:pt idx="37">
                  <c:v>782</c:v>
                </c:pt>
                <c:pt idx="38">
                  <c:v>811</c:v>
                </c:pt>
                <c:pt idx="39">
                  <c:v>821</c:v>
                </c:pt>
                <c:pt idx="40">
                  <c:v>831</c:v>
                </c:pt>
                <c:pt idx="41">
                  <c:v>851</c:v>
                </c:pt>
              </c:numCache>
            </c:numRef>
          </c:cat>
          <c:val>
            <c:numRef>
              <c:f>'Pensjon og Unge Oversikt (2)'!$G$2:$G$152</c:f>
              <c:numCache>
                <c:formatCode>General</c:formatCod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13</c:v>
                </c:pt>
                <c:pt idx="5">
                  <c:v>3</c:v>
                </c:pt>
                <c:pt idx="6">
                  <c:v>6</c:v>
                </c:pt>
                <c:pt idx="7">
                  <c:v>2</c:v>
                </c:pt>
                <c:pt idx="8">
                  <c:v>9</c:v>
                </c:pt>
                <c:pt idx="9">
                  <c:v>3</c:v>
                </c:pt>
                <c:pt idx="10">
                  <c:v>0</c:v>
                </c:pt>
                <c:pt idx="11">
                  <c:v>2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3</c:v>
                </c:pt>
                <c:pt idx="16">
                  <c:v>3</c:v>
                </c:pt>
                <c:pt idx="17">
                  <c:v>5</c:v>
                </c:pt>
                <c:pt idx="18">
                  <c:v>3</c:v>
                </c:pt>
                <c:pt idx="19">
                  <c:v>0</c:v>
                </c:pt>
                <c:pt idx="20">
                  <c:v>5</c:v>
                </c:pt>
                <c:pt idx="21">
                  <c:v>3</c:v>
                </c:pt>
                <c:pt idx="22">
                  <c:v>5</c:v>
                </c:pt>
                <c:pt idx="23">
                  <c:v>6</c:v>
                </c:pt>
                <c:pt idx="24">
                  <c:v>4</c:v>
                </c:pt>
                <c:pt idx="25">
                  <c:v>5</c:v>
                </c:pt>
                <c:pt idx="26">
                  <c:v>4</c:v>
                </c:pt>
                <c:pt idx="27">
                  <c:v>3</c:v>
                </c:pt>
                <c:pt idx="28">
                  <c:v>4</c:v>
                </c:pt>
                <c:pt idx="29">
                  <c:v>7</c:v>
                </c:pt>
                <c:pt idx="30">
                  <c:v>3</c:v>
                </c:pt>
                <c:pt idx="31">
                  <c:v>1</c:v>
                </c:pt>
                <c:pt idx="32">
                  <c:v>3</c:v>
                </c:pt>
                <c:pt idx="33">
                  <c:v>2</c:v>
                </c:pt>
                <c:pt idx="34">
                  <c:v>5</c:v>
                </c:pt>
                <c:pt idx="35">
                  <c:v>0</c:v>
                </c:pt>
                <c:pt idx="36">
                  <c:v>1</c:v>
                </c:pt>
                <c:pt idx="37">
                  <c:v>3</c:v>
                </c:pt>
                <c:pt idx="38">
                  <c:v>6</c:v>
                </c:pt>
                <c:pt idx="39">
                  <c:v>5</c:v>
                </c:pt>
                <c:pt idx="40">
                  <c:v>5</c:v>
                </c:pt>
                <c:pt idx="4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6A-442A-ABAA-44482E114E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1803384"/>
        <c:axId val="561800760"/>
        <c:extLst>
          <c:ext xmlns:c15="http://schemas.microsoft.com/office/drawing/2012/chart" uri="{02D57815-91ED-43cb-92C2-25804820EDAC}">
            <c15:filteredBarSeries>
              <c15:ser>
                <c:idx val="0"/>
                <c:order val="2"/>
                <c:tx>
                  <c:strRef>
                    <c:extLst>
                      <c:ext uri="{02D57815-91ED-43cb-92C2-25804820EDAC}">
                        <c15:formulaRef>
                          <c15:sqref> </c15:sqref>
                        </c15:formulaRef>
                      </c:ext>
                    </c:extLst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'Pensjon og Unge Oversikt (2)'!$C$2:$C$152</c15:sqref>
                        </c15:formulaRef>
                      </c:ext>
                    </c:extLst>
                    <c:numCache>
                      <c:formatCode>General</c:formatCode>
                      <c:ptCount val="42"/>
                      <c:pt idx="0">
                        <c:v>102</c:v>
                      </c:pt>
                      <c:pt idx="1">
                        <c:v>111</c:v>
                      </c:pt>
                      <c:pt idx="2">
                        <c:v>120</c:v>
                      </c:pt>
                      <c:pt idx="3">
                        <c:v>150</c:v>
                      </c:pt>
                      <c:pt idx="4">
                        <c:v>160</c:v>
                      </c:pt>
                      <c:pt idx="5">
                        <c:v>210</c:v>
                      </c:pt>
                      <c:pt idx="6">
                        <c:v>211</c:v>
                      </c:pt>
                      <c:pt idx="7">
                        <c:v>212</c:v>
                      </c:pt>
                      <c:pt idx="8">
                        <c:v>213</c:v>
                      </c:pt>
                      <c:pt idx="9">
                        <c:v>214</c:v>
                      </c:pt>
                      <c:pt idx="10">
                        <c:v>216</c:v>
                      </c:pt>
                      <c:pt idx="11">
                        <c:v>240</c:v>
                      </c:pt>
                      <c:pt idx="12">
                        <c:v>312</c:v>
                      </c:pt>
                      <c:pt idx="13">
                        <c:v>320</c:v>
                      </c:pt>
                      <c:pt idx="14">
                        <c:v>330</c:v>
                      </c:pt>
                      <c:pt idx="15">
                        <c:v>350</c:v>
                      </c:pt>
                      <c:pt idx="16">
                        <c:v>360</c:v>
                      </c:pt>
                      <c:pt idx="17">
                        <c:v>380</c:v>
                      </c:pt>
                      <c:pt idx="18">
                        <c:v>421</c:v>
                      </c:pt>
                      <c:pt idx="19">
                        <c:v>422</c:v>
                      </c:pt>
                      <c:pt idx="20">
                        <c:v>423</c:v>
                      </c:pt>
                      <c:pt idx="21">
                        <c:v>424</c:v>
                      </c:pt>
                      <c:pt idx="22">
                        <c:v>425</c:v>
                      </c:pt>
                      <c:pt idx="23">
                        <c:v>426</c:v>
                      </c:pt>
                      <c:pt idx="24">
                        <c:v>510</c:v>
                      </c:pt>
                      <c:pt idx="25">
                        <c:v>520</c:v>
                      </c:pt>
                      <c:pt idx="26">
                        <c:v>530</c:v>
                      </c:pt>
                      <c:pt idx="27">
                        <c:v>550</c:v>
                      </c:pt>
                      <c:pt idx="28">
                        <c:v>610</c:v>
                      </c:pt>
                      <c:pt idx="29">
                        <c:v>611</c:v>
                      </c:pt>
                      <c:pt idx="30">
                        <c:v>630</c:v>
                      </c:pt>
                      <c:pt idx="31">
                        <c:v>660</c:v>
                      </c:pt>
                      <c:pt idx="32">
                        <c:v>702</c:v>
                      </c:pt>
                      <c:pt idx="33">
                        <c:v>703</c:v>
                      </c:pt>
                      <c:pt idx="34">
                        <c:v>722</c:v>
                      </c:pt>
                      <c:pt idx="35">
                        <c:v>723</c:v>
                      </c:pt>
                      <c:pt idx="36">
                        <c:v>724</c:v>
                      </c:pt>
                      <c:pt idx="37">
                        <c:v>782</c:v>
                      </c:pt>
                      <c:pt idx="38">
                        <c:v>811</c:v>
                      </c:pt>
                      <c:pt idx="39">
                        <c:v>821</c:v>
                      </c:pt>
                      <c:pt idx="40">
                        <c:v>831</c:v>
                      </c:pt>
                      <c:pt idx="41">
                        <c:v>851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'Pensjon og Unge Oversikt (2)'!$C$2:$C$152</c15:sqref>
                        </c15:formulaRef>
                      </c:ext>
                    </c:extLst>
                    <c:numCache>
                      <c:formatCode>General</c:formatCode>
                      <c:ptCount val="42"/>
                      <c:pt idx="0">
                        <c:v>102</c:v>
                      </c:pt>
                      <c:pt idx="1">
                        <c:v>111</c:v>
                      </c:pt>
                      <c:pt idx="2">
                        <c:v>120</c:v>
                      </c:pt>
                      <c:pt idx="3">
                        <c:v>150</c:v>
                      </c:pt>
                      <c:pt idx="4">
                        <c:v>160</c:v>
                      </c:pt>
                      <c:pt idx="5">
                        <c:v>210</c:v>
                      </c:pt>
                      <c:pt idx="6">
                        <c:v>211</c:v>
                      </c:pt>
                      <c:pt idx="7">
                        <c:v>212</c:v>
                      </c:pt>
                      <c:pt idx="8">
                        <c:v>213</c:v>
                      </c:pt>
                      <c:pt idx="9">
                        <c:v>214</c:v>
                      </c:pt>
                      <c:pt idx="10">
                        <c:v>216</c:v>
                      </c:pt>
                      <c:pt idx="11">
                        <c:v>240</c:v>
                      </c:pt>
                      <c:pt idx="12">
                        <c:v>312</c:v>
                      </c:pt>
                      <c:pt idx="13">
                        <c:v>320</c:v>
                      </c:pt>
                      <c:pt idx="14">
                        <c:v>330</c:v>
                      </c:pt>
                      <c:pt idx="15">
                        <c:v>350</c:v>
                      </c:pt>
                      <c:pt idx="16">
                        <c:v>360</c:v>
                      </c:pt>
                      <c:pt idx="17">
                        <c:v>380</c:v>
                      </c:pt>
                      <c:pt idx="18">
                        <c:v>421</c:v>
                      </c:pt>
                      <c:pt idx="19">
                        <c:v>422</c:v>
                      </c:pt>
                      <c:pt idx="20">
                        <c:v>423</c:v>
                      </c:pt>
                      <c:pt idx="21">
                        <c:v>424</c:v>
                      </c:pt>
                      <c:pt idx="22">
                        <c:v>425</c:v>
                      </c:pt>
                      <c:pt idx="23">
                        <c:v>426</c:v>
                      </c:pt>
                      <c:pt idx="24">
                        <c:v>510</c:v>
                      </c:pt>
                      <c:pt idx="25">
                        <c:v>520</c:v>
                      </c:pt>
                      <c:pt idx="26">
                        <c:v>530</c:v>
                      </c:pt>
                      <c:pt idx="27">
                        <c:v>550</c:v>
                      </c:pt>
                      <c:pt idx="28">
                        <c:v>610</c:v>
                      </c:pt>
                      <c:pt idx="29">
                        <c:v>611</c:v>
                      </c:pt>
                      <c:pt idx="30">
                        <c:v>630</c:v>
                      </c:pt>
                      <c:pt idx="31">
                        <c:v>660</c:v>
                      </c:pt>
                      <c:pt idx="32">
                        <c:v>702</c:v>
                      </c:pt>
                      <c:pt idx="33">
                        <c:v>703</c:v>
                      </c:pt>
                      <c:pt idx="34">
                        <c:v>722</c:v>
                      </c:pt>
                      <c:pt idx="35">
                        <c:v>723</c:v>
                      </c:pt>
                      <c:pt idx="36">
                        <c:v>724</c:v>
                      </c:pt>
                      <c:pt idx="37">
                        <c:v>782</c:v>
                      </c:pt>
                      <c:pt idx="38">
                        <c:v>811</c:v>
                      </c:pt>
                      <c:pt idx="39">
                        <c:v>821</c:v>
                      </c:pt>
                      <c:pt idx="40">
                        <c:v>831</c:v>
                      </c:pt>
                      <c:pt idx="41">
                        <c:v>851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636A-442A-ABAA-44482E114E3C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 </c15:sqref>
                        </c15:formulaRef>
                      </c:ext>
                    </c:extLst>
                  </c:strRef>
                </c:tx>
                <c:spPr>
                  <a:solidFill>
                    <a:schemeClr val="accent5"/>
                  </a:solidFill>
                  <a:ln>
                    <a:solidFill>
                      <a:schemeClr val="bg2">
                        <a:lumMod val="75000"/>
                      </a:schemeClr>
                    </a:solidFill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'Pensjon og Unge Oversikt (2)'!$C$2:$C$152</c15:sqref>
                        </c15:formulaRef>
                      </c:ext>
                    </c:extLst>
                    <c:numCache>
                      <c:formatCode>General</c:formatCode>
                      <c:ptCount val="42"/>
                      <c:pt idx="0">
                        <c:v>102</c:v>
                      </c:pt>
                      <c:pt idx="1">
                        <c:v>111</c:v>
                      </c:pt>
                      <c:pt idx="2">
                        <c:v>120</c:v>
                      </c:pt>
                      <c:pt idx="3">
                        <c:v>150</c:v>
                      </c:pt>
                      <c:pt idx="4">
                        <c:v>160</c:v>
                      </c:pt>
                      <c:pt idx="5">
                        <c:v>210</c:v>
                      </c:pt>
                      <c:pt idx="6">
                        <c:v>211</c:v>
                      </c:pt>
                      <c:pt idx="7">
                        <c:v>212</c:v>
                      </c:pt>
                      <c:pt idx="8">
                        <c:v>213</c:v>
                      </c:pt>
                      <c:pt idx="9">
                        <c:v>214</c:v>
                      </c:pt>
                      <c:pt idx="10">
                        <c:v>216</c:v>
                      </c:pt>
                      <c:pt idx="11">
                        <c:v>240</c:v>
                      </c:pt>
                      <c:pt idx="12">
                        <c:v>312</c:v>
                      </c:pt>
                      <c:pt idx="13">
                        <c:v>320</c:v>
                      </c:pt>
                      <c:pt idx="14">
                        <c:v>330</c:v>
                      </c:pt>
                      <c:pt idx="15">
                        <c:v>350</c:v>
                      </c:pt>
                      <c:pt idx="16">
                        <c:v>360</c:v>
                      </c:pt>
                      <c:pt idx="17">
                        <c:v>380</c:v>
                      </c:pt>
                      <c:pt idx="18">
                        <c:v>421</c:v>
                      </c:pt>
                      <c:pt idx="19">
                        <c:v>422</c:v>
                      </c:pt>
                      <c:pt idx="20">
                        <c:v>423</c:v>
                      </c:pt>
                      <c:pt idx="21">
                        <c:v>424</c:v>
                      </c:pt>
                      <c:pt idx="22">
                        <c:v>425</c:v>
                      </c:pt>
                      <c:pt idx="23">
                        <c:v>426</c:v>
                      </c:pt>
                      <c:pt idx="24">
                        <c:v>510</c:v>
                      </c:pt>
                      <c:pt idx="25">
                        <c:v>520</c:v>
                      </c:pt>
                      <c:pt idx="26">
                        <c:v>530</c:v>
                      </c:pt>
                      <c:pt idx="27">
                        <c:v>550</c:v>
                      </c:pt>
                      <c:pt idx="28">
                        <c:v>610</c:v>
                      </c:pt>
                      <c:pt idx="29">
                        <c:v>611</c:v>
                      </c:pt>
                      <c:pt idx="30">
                        <c:v>630</c:v>
                      </c:pt>
                      <c:pt idx="31">
                        <c:v>660</c:v>
                      </c:pt>
                      <c:pt idx="32">
                        <c:v>702</c:v>
                      </c:pt>
                      <c:pt idx="33">
                        <c:v>703</c:v>
                      </c:pt>
                      <c:pt idx="34">
                        <c:v>722</c:v>
                      </c:pt>
                      <c:pt idx="35">
                        <c:v>723</c:v>
                      </c:pt>
                      <c:pt idx="36">
                        <c:v>724</c:v>
                      </c:pt>
                      <c:pt idx="37">
                        <c:v>782</c:v>
                      </c:pt>
                      <c:pt idx="38">
                        <c:v>811</c:v>
                      </c:pt>
                      <c:pt idx="39">
                        <c:v>821</c:v>
                      </c:pt>
                      <c:pt idx="40">
                        <c:v>831</c:v>
                      </c:pt>
                      <c:pt idx="41">
                        <c:v>851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'Pensjon og Unge Oversikt (2)'!$I$2:$I$152</c15:sqref>
                        </c15:formulaRef>
                      </c:ext>
                    </c:extLst>
                    <c:numCache>
                      <c:formatCode>0.00%</c:formatCode>
                      <c:ptCount val="42"/>
                      <c:pt idx="0">
                        <c:v>0</c:v>
                      </c:pt>
                      <c:pt idx="1">
                        <c:v>7.6923076923076927E-2</c:v>
                      </c:pt>
                      <c:pt idx="2">
                        <c:v>0.2857142857142857</c:v>
                      </c:pt>
                      <c:pt idx="3">
                        <c:v>0.26666666666666666</c:v>
                      </c:pt>
                      <c:pt idx="4">
                        <c:v>0.54166666666666663</c:v>
                      </c:pt>
                      <c:pt idx="5">
                        <c:v>0.10714285714285714</c:v>
                      </c:pt>
                      <c:pt idx="6">
                        <c:v>0.4</c:v>
                      </c:pt>
                      <c:pt idx="7">
                        <c:v>0.13333333333333333</c:v>
                      </c:pt>
                      <c:pt idx="8">
                        <c:v>0.45</c:v>
                      </c:pt>
                      <c:pt idx="9">
                        <c:v>0.17647058823529413</c:v>
                      </c:pt>
                      <c:pt idx="10">
                        <c:v>0</c:v>
                      </c:pt>
                      <c:pt idx="11">
                        <c:v>0.13333333333333333</c:v>
                      </c:pt>
                      <c:pt idx="12">
                        <c:v>0.14285714285714285</c:v>
                      </c:pt>
                      <c:pt idx="13">
                        <c:v>0.14814814814814814</c:v>
                      </c:pt>
                      <c:pt idx="14">
                        <c:v>0.14285714285714285</c:v>
                      </c:pt>
                      <c:pt idx="15">
                        <c:v>9.375E-2</c:v>
                      </c:pt>
                      <c:pt idx="16">
                        <c:v>0.10714285714285714</c:v>
                      </c:pt>
                      <c:pt idx="17">
                        <c:v>0.21739130434782608</c:v>
                      </c:pt>
                      <c:pt idx="18">
                        <c:v>0.125</c:v>
                      </c:pt>
                      <c:pt idx="19">
                        <c:v>0</c:v>
                      </c:pt>
                      <c:pt idx="20">
                        <c:v>0.17241379310344829</c:v>
                      </c:pt>
                      <c:pt idx="21">
                        <c:v>0.14285714285714285</c:v>
                      </c:pt>
                      <c:pt idx="22">
                        <c:v>0.18518518518518517</c:v>
                      </c:pt>
                      <c:pt idx="23">
                        <c:v>0.20689655172413793</c:v>
                      </c:pt>
                      <c:pt idx="24">
                        <c:v>0.33333333333333331</c:v>
                      </c:pt>
                      <c:pt idx="25">
                        <c:v>0.38461538461538464</c:v>
                      </c:pt>
                      <c:pt idx="26">
                        <c:v>0.23529411764705882</c:v>
                      </c:pt>
                      <c:pt idx="27">
                        <c:v>0.2</c:v>
                      </c:pt>
                      <c:pt idx="28">
                        <c:v>0.33333333333333331</c:v>
                      </c:pt>
                      <c:pt idx="29">
                        <c:v>0.5</c:v>
                      </c:pt>
                      <c:pt idx="30">
                        <c:v>0.27272727272727271</c:v>
                      </c:pt>
                      <c:pt idx="31">
                        <c:v>0.1</c:v>
                      </c:pt>
                      <c:pt idx="32">
                        <c:v>0.27272727272727271</c:v>
                      </c:pt>
                      <c:pt idx="33">
                        <c:v>0.15384615384615385</c:v>
                      </c:pt>
                      <c:pt idx="34">
                        <c:v>0.21739130434782608</c:v>
                      </c:pt>
                      <c:pt idx="35">
                        <c:v>0</c:v>
                      </c:pt>
                      <c:pt idx="36">
                        <c:v>5.5555555555555552E-2</c:v>
                      </c:pt>
                      <c:pt idx="37">
                        <c:v>0.15789473684210525</c:v>
                      </c:pt>
                      <c:pt idx="38">
                        <c:v>0.2</c:v>
                      </c:pt>
                      <c:pt idx="39">
                        <c:v>0.23809523809523808</c:v>
                      </c:pt>
                      <c:pt idx="40">
                        <c:v>0.45454545454545453</c:v>
                      </c:pt>
                      <c:pt idx="41">
                        <c:v>0.10526315789473684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636A-442A-ABAA-44482E114E3C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 </c15:sqref>
                        </c15:formulaRef>
                      </c:ext>
                    </c:extLst>
                  </c:strRef>
                </c:tx>
                <c:spPr>
                  <a:solidFill>
                    <a:schemeClr val="accent6"/>
                  </a:solidFill>
                  <a:ln>
                    <a:solidFill>
                      <a:schemeClr val="accent4"/>
                    </a:solidFill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'Pensjon og Unge Oversikt (2)'!$C$2:$C$152</c15:sqref>
                        </c15:formulaRef>
                      </c:ext>
                    </c:extLst>
                    <c:numCache>
                      <c:formatCode>General</c:formatCode>
                      <c:ptCount val="42"/>
                      <c:pt idx="0">
                        <c:v>102</c:v>
                      </c:pt>
                      <c:pt idx="1">
                        <c:v>111</c:v>
                      </c:pt>
                      <c:pt idx="2">
                        <c:v>120</c:v>
                      </c:pt>
                      <c:pt idx="3">
                        <c:v>150</c:v>
                      </c:pt>
                      <c:pt idx="4">
                        <c:v>160</c:v>
                      </c:pt>
                      <c:pt idx="5">
                        <c:v>210</c:v>
                      </c:pt>
                      <c:pt idx="6">
                        <c:v>211</c:v>
                      </c:pt>
                      <c:pt idx="7">
                        <c:v>212</c:v>
                      </c:pt>
                      <c:pt idx="8">
                        <c:v>213</c:v>
                      </c:pt>
                      <c:pt idx="9">
                        <c:v>214</c:v>
                      </c:pt>
                      <c:pt idx="10">
                        <c:v>216</c:v>
                      </c:pt>
                      <c:pt idx="11">
                        <c:v>240</c:v>
                      </c:pt>
                      <c:pt idx="12">
                        <c:v>312</c:v>
                      </c:pt>
                      <c:pt idx="13">
                        <c:v>320</c:v>
                      </c:pt>
                      <c:pt idx="14">
                        <c:v>330</c:v>
                      </c:pt>
                      <c:pt idx="15">
                        <c:v>350</c:v>
                      </c:pt>
                      <c:pt idx="16">
                        <c:v>360</c:v>
                      </c:pt>
                      <c:pt idx="17">
                        <c:v>380</c:v>
                      </c:pt>
                      <c:pt idx="18">
                        <c:v>421</c:v>
                      </c:pt>
                      <c:pt idx="19">
                        <c:v>422</c:v>
                      </c:pt>
                      <c:pt idx="20">
                        <c:v>423</c:v>
                      </c:pt>
                      <c:pt idx="21">
                        <c:v>424</c:v>
                      </c:pt>
                      <c:pt idx="22">
                        <c:v>425</c:v>
                      </c:pt>
                      <c:pt idx="23">
                        <c:v>426</c:v>
                      </c:pt>
                      <c:pt idx="24">
                        <c:v>510</c:v>
                      </c:pt>
                      <c:pt idx="25">
                        <c:v>520</c:v>
                      </c:pt>
                      <c:pt idx="26">
                        <c:v>530</c:v>
                      </c:pt>
                      <c:pt idx="27">
                        <c:v>550</c:v>
                      </c:pt>
                      <c:pt idx="28">
                        <c:v>610</c:v>
                      </c:pt>
                      <c:pt idx="29">
                        <c:v>611</c:v>
                      </c:pt>
                      <c:pt idx="30">
                        <c:v>630</c:v>
                      </c:pt>
                      <c:pt idx="31">
                        <c:v>660</c:v>
                      </c:pt>
                      <c:pt idx="32">
                        <c:v>702</c:v>
                      </c:pt>
                      <c:pt idx="33">
                        <c:v>703</c:v>
                      </c:pt>
                      <c:pt idx="34">
                        <c:v>722</c:v>
                      </c:pt>
                      <c:pt idx="35">
                        <c:v>723</c:v>
                      </c:pt>
                      <c:pt idx="36">
                        <c:v>724</c:v>
                      </c:pt>
                      <c:pt idx="37">
                        <c:v>782</c:v>
                      </c:pt>
                      <c:pt idx="38">
                        <c:v>811</c:v>
                      </c:pt>
                      <c:pt idx="39">
                        <c:v>821</c:v>
                      </c:pt>
                      <c:pt idx="40">
                        <c:v>831</c:v>
                      </c:pt>
                      <c:pt idx="41">
                        <c:v>851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'Pensjon og Unge Oversikt (2)'!$J$2:$J$152</c15:sqref>
                        </c15:formulaRef>
                      </c:ext>
                    </c:extLst>
                    <c:numCache>
                      <c:formatCode>0.00%</c:formatCode>
                      <c:ptCount val="42"/>
                      <c:pt idx="0">
                        <c:v>0</c:v>
                      </c:pt>
                      <c:pt idx="1">
                        <c:v>0.15384615384615385</c:v>
                      </c:pt>
                      <c:pt idx="2">
                        <c:v>0</c:v>
                      </c:pt>
                      <c:pt idx="3">
                        <c:v>6.6666666666666666E-2</c:v>
                      </c:pt>
                      <c:pt idx="4">
                        <c:v>0</c:v>
                      </c:pt>
                      <c:pt idx="5">
                        <c:v>0.39285714285714285</c:v>
                      </c:pt>
                      <c:pt idx="6">
                        <c:v>0.13333333333333333</c:v>
                      </c:pt>
                      <c:pt idx="7">
                        <c:v>0.33333333333333331</c:v>
                      </c:pt>
                      <c:pt idx="8">
                        <c:v>0.2</c:v>
                      </c:pt>
                      <c:pt idx="9">
                        <c:v>0.35294117647058826</c:v>
                      </c:pt>
                      <c:pt idx="10">
                        <c:v>9.0909090909090912E-2</c:v>
                      </c:pt>
                      <c:pt idx="11">
                        <c:v>0.53333333333333333</c:v>
                      </c:pt>
                      <c:pt idx="12">
                        <c:v>0.42857142857142855</c:v>
                      </c:pt>
                      <c:pt idx="13">
                        <c:v>0</c:v>
                      </c:pt>
                      <c:pt idx="14">
                        <c:v>0.17857142857142858</c:v>
                      </c:pt>
                      <c:pt idx="15">
                        <c:v>0.3125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0.16666666666666666</c:v>
                      </c:pt>
                      <c:pt idx="19">
                        <c:v>0.3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3.4482758620689655E-2</c:v>
                      </c:pt>
                      <c:pt idx="24">
                        <c:v>0.33333333333333331</c:v>
                      </c:pt>
                      <c:pt idx="25">
                        <c:v>7.6923076923076927E-2</c:v>
                      </c:pt>
                      <c:pt idx="26">
                        <c:v>0.29411764705882354</c:v>
                      </c:pt>
                      <c:pt idx="27">
                        <c:v>6.6666666666666666E-2</c:v>
                      </c:pt>
                      <c:pt idx="28">
                        <c:v>0.16666666666666666</c:v>
                      </c:pt>
                      <c:pt idx="29">
                        <c:v>0</c:v>
                      </c:pt>
                      <c:pt idx="30">
                        <c:v>9.0909090909090912E-2</c:v>
                      </c:pt>
                      <c:pt idx="31">
                        <c:v>0.2</c:v>
                      </c:pt>
                      <c:pt idx="32">
                        <c:v>0</c:v>
                      </c:pt>
                      <c:pt idx="33">
                        <c:v>0.23076923076923078</c:v>
                      </c:pt>
                      <c:pt idx="34">
                        <c:v>4.3478260869565216E-2</c:v>
                      </c:pt>
                      <c:pt idx="35">
                        <c:v>0.41666666666666669</c:v>
                      </c:pt>
                      <c:pt idx="36">
                        <c:v>0.33333333333333331</c:v>
                      </c:pt>
                      <c:pt idx="37">
                        <c:v>0.10526315789473684</c:v>
                      </c:pt>
                      <c:pt idx="38">
                        <c:v>0.1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0.21052631578947367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636A-442A-ABAA-44482E114E3C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6"/>
          <c:order val="6"/>
          <c:tx>
            <c:strRef>
              <c:f>'Pensjon og Unge Oversikt (2)'!$K$1</c:f>
              <c:strCache>
                <c:ptCount val="1"/>
                <c:pt idx="0">
                  <c:v>% &lt;= 35  &amp;  % &gt;= 60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'Pensjon og Unge Oversikt (2)'!$K$2:$K$152</c:f>
              <c:numCache>
                <c:formatCode>0.00%</c:formatCode>
                <c:ptCount val="42"/>
                <c:pt idx="0">
                  <c:v>0</c:v>
                </c:pt>
                <c:pt idx="1">
                  <c:v>0.23076923076923078</c:v>
                </c:pt>
                <c:pt idx="2">
                  <c:v>0.2857142857142857</c:v>
                </c:pt>
                <c:pt idx="3">
                  <c:v>0.33333333333333331</c:v>
                </c:pt>
                <c:pt idx="4">
                  <c:v>0.54166666666666663</c:v>
                </c:pt>
                <c:pt idx="5">
                  <c:v>0.5</c:v>
                </c:pt>
                <c:pt idx="6">
                  <c:v>0.53333333333333333</c:v>
                </c:pt>
                <c:pt idx="7">
                  <c:v>0.46666666666666667</c:v>
                </c:pt>
                <c:pt idx="8">
                  <c:v>0.65</c:v>
                </c:pt>
                <c:pt idx="9">
                  <c:v>0.52941176470588236</c:v>
                </c:pt>
                <c:pt idx="10">
                  <c:v>9.0909090909090912E-2</c:v>
                </c:pt>
                <c:pt idx="11">
                  <c:v>0.66666666666666663</c:v>
                </c:pt>
                <c:pt idx="12">
                  <c:v>0.5714285714285714</c:v>
                </c:pt>
                <c:pt idx="13">
                  <c:v>0.14814814814814814</c:v>
                </c:pt>
                <c:pt idx="14">
                  <c:v>0.3214285714285714</c:v>
                </c:pt>
                <c:pt idx="15">
                  <c:v>0.40625</c:v>
                </c:pt>
                <c:pt idx="16">
                  <c:v>0.10714285714285714</c:v>
                </c:pt>
                <c:pt idx="17">
                  <c:v>0.21739130434782608</c:v>
                </c:pt>
                <c:pt idx="18">
                  <c:v>0.29166666666666663</c:v>
                </c:pt>
                <c:pt idx="19">
                  <c:v>0.3</c:v>
                </c:pt>
                <c:pt idx="20">
                  <c:v>0.17241379310344829</c:v>
                </c:pt>
                <c:pt idx="21">
                  <c:v>0.14285714285714285</c:v>
                </c:pt>
                <c:pt idx="22">
                  <c:v>0.18518518518518517</c:v>
                </c:pt>
                <c:pt idx="23">
                  <c:v>0.24137931034482757</c:v>
                </c:pt>
                <c:pt idx="24">
                  <c:v>0.66666666666666663</c:v>
                </c:pt>
                <c:pt idx="25">
                  <c:v>0.46153846153846156</c:v>
                </c:pt>
                <c:pt idx="26">
                  <c:v>0.52941176470588236</c:v>
                </c:pt>
                <c:pt idx="27">
                  <c:v>0.26666666666666666</c:v>
                </c:pt>
                <c:pt idx="28">
                  <c:v>0.5</c:v>
                </c:pt>
                <c:pt idx="29">
                  <c:v>0.5</c:v>
                </c:pt>
                <c:pt idx="30">
                  <c:v>0.36363636363636365</c:v>
                </c:pt>
                <c:pt idx="31">
                  <c:v>0.30000000000000004</c:v>
                </c:pt>
                <c:pt idx="32">
                  <c:v>0.27272727272727271</c:v>
                </c:pt>
                <c:pt idx="33">
                  <c:v>0.38461538461538464</c:v>
                </c:pt>
                <c:pt idx="34">
                  <c:v>0.2608695652173913</c:v>
                </c:pt>
                <c:pt idx="35">
                  <c:v>0.41666666666666669</c:v>
                </c:pt>
                <c:pt idx="36">
                  <c:v>0.38888888888888884</c:v>
                </c:pt>
                <c:pt idx="37">
                  <c:v>0.26315789473684209</c:v>
                </c:pt>
                <c:pt idx="38">
                  <c:v>0.30000000000000004</c:v>
                </c:pt>
                <c:pt idx="39">
                  <c:v>0.23809523809523808</c:v>
                </c:pt>
                <c:pt idx="40">
                  <c:v>0.45454545454545453</c:v>
                </c:pt>
                <c:pt idx="41">
                  <c:v>0.31578947368421051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36A-442A-ABAA-44482E114E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2705432"/>
        <c:axId val="652702808"/>
      </c:lineChart>
      <c:catAx>
        <c:axId val="56180338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Seksjoner</a:t>
                </a:r>
              </a:p>
              <a:p>
                <a:pPr>
                  <a:defRPr/>
                </a:pPr>
                <a:r>
                  <a:rPr lang="nb-NO" dirty="0"/>
                  <a:t>(Mer enn 5 ansatte)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crossAx val="561800760"/>
        <c:crosses val="autoZero"/>
        <c:auto val="1"/>
        <c:lblAlgn val="ctr"/>
        <c:lblOffset val="100"/>
        <c:noMultiLvlLbl val="0"/>
      </c:catAx>
      <c:valAx>
        <c:axId val="561800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Ansatte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61803384"/>
        <c:crosses val="autoZero"/>
        <c:crossBetween val="between"/>
      </c:valAx>
      <c:valAx>
        <c:axId val="652702808"/>
        <c:scaling>
          <c:orientation val="minMax"/>
          <c:max val="1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52705432"/>
        <c:crosses val="max"/>
        <c:crossBetween val="between"/>
      </c:valAx>
      <c:catAx>
        <c:axId val="65270543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652702808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Sluttet</a:t>
            </a:r>
            <a:r>
              <a:rPr lang="nb-NO" baseline="0"/>
              <a:t> basert på alder 25-67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'Sluttet basert på alder'!$B$1</c:f>
              <c:strCache>
                <c:ptCount val="1"/>
                <c:pt idx="0">
                  <c:v>Antall sluttet SSB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'Sluttet basert på alder'!$A$2:$A$44</c:f>
              <c:numCache>
                <c:formatCode>General</c:formatCode>
                <c:ptCount val="43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  <c:pt idx="25">
                  <c:v>50</c:v>
                </c:pt>
                <c:pt idx="26">
                  <c:v>51</c:v>
                </c:pt>
                <c:pt idx="27">
                  <c:v>52</c:v>
                </c:pt>
                <c:pt idx="28">
                  <c:v>53</c:v>
                </c:pt>
                <c:pt idx="29">
                  <c:v>54</c:v>
                </c:pt>
                <c:pt idx="30">
                  <c:v>55</c:v>
                </c:pt>
                <c:pt idx="31">
                  <c:v>56</c:v>
                </c:pt>
                <c:pt idx="32">
                  <c:v>57</c:v>
                </c:pt>
                <c:pt idx="33">
                  <c:v>58</c:v>
                </c:pt>
                <c:pt idx="34">
                  <c:v>59</c:v>
                </c:pt>
                <c:pt idx="35">
                  <c:v>60</c:v>
                </c:pt>
                <c:pt idx="36">
                  <c:v>61</c:v>
                </c:pt>
                <c:pt idx="37">
                  <c:v>62</c:v>
                </c:pt>
                <c:pt idx="38">
                  <c:v>63</c:v>
                </c:pt>
                <c:pt idx="39">
                  <c:v>64</c:v>
                </c:pt>
                <c:pt idx="40">
                  <c:v>65</c:v>
                </c:pt>
                <c:pt idx="41">
                  <c:v>66</c:v>
                </c:pt>
                <c:pt idx="42">
                  <c:v>67</c:v>
                </c:pt>
              </c:numCache>
            </c:numRef>
          </c:cat>
          <c:val>
            <c:numRef>
              <c:f>'Sluttet basert på alder'!$B$2:$B$44</c:f>
              <c:numCache>
                <c:formatCode>General</c:formatCode>
                <c:ptCount val="43"/>
                <c:pt idx="0">
                  <c:v>17</c:v>
                </c:pt>
                <c:pt idx="1">
                  <c:v>19</c:v>
                </c:pt>
                <c:pt idx="2">
                  <c:v>33</c:v>
                </c:pt>
                <c:pt idx="3">
                  <c:v>37</c:v>
                </c:pt>
                <c:pt idx="4">
                  <c:v>51</c:v>
                </c:pt>
                <c:pt idx="5">
                  <c:v>58</c:v>
                </c:pt>
                <c:pt idx="6">
                  <c:v>36</c:v>
                </c:pt>
                <c:pt idx="7">
                  <c:v>44</c:v>
                </c:pt>
                <c:pt idx="8">
                  <c:v>37</c:v>
                </c:pt>
                <c:pt idx="9">
                  <c:v>39</c:v>
                </c:pt>
                <c:pt idx="10">
                  <c:v>44</c:v>
                </c:pt>
                <c:pt idx="11">
                  <c:v>39</c:v>
                </c:pt>
                <c:pt idx="12">
                  <c:v>33</c:v>
                </c:pt>
                <c:pt idx="13">
                  <c:v>26</c:v>
                </c:pt>
                <c:pt idx="14">
                  <c:v>31</c:v>
                </c:pt>
                <c:pt idx="15">
                  <c:v>24</c:v>
                </c:pt>
                <c:pt idx="16">
                  <c:v>19</c:v>
                </c:pt>
                <c:pt idx="17">
                  <c:v>18</c:v>
                </c:pt>
                <c:pt idx="18">
                  <c:v>20</c:v>
                </c:pt>
                <c:pt idx="19">
                  <c:v>15</c:v>
                </c:pt>
                <c:pt idx="20">
                  <c:v>24</c:v>
                </c:pt>
                <c:pt idx="21">
                  <c:v>16</c:v>
                </c:pt>
                <c:pt idx="22">
                  <c:v>13</c:v>
                </c:pt>
                <c:pt idx="23">
                  <c:v>16</c:v>
                </c:pt>
                <c:pt idx="24">
                  <c:v>18</c:v>
                </c:pt>
                <c:pt idx="25">
                  <c:v>10</c:v>
                </c:pt>
                <c:pt idx="26">
                  <c:v>14</c:v>
                </c:pt>
                <c:pt idx="27">
                  <c:v>16</c:v>
                </c:pt>
                <c:pt idx="28">
                  <c:v>13</c:v>
                </c:pt>
                <c:pt idx="29">
                  <c:v>11</c:v>
                </c:pt>
                <c:pt idx="30">
                  <c:v>13</c:v>
                </c:pt>
                <c:pt idx="31">
                  <c:v>9</c:v>
                </c:pt>
                <c:pt idx="32">
                  <c:v>17</c:v>
                </c:pt>
                <c:pt idx="33">
                  <c:v>8</c:v>
                </c:pt>
                <c:pt idx="34">
                  <c:v>14</c:v>
                </c:pt>
                <c:pt idx="35">
                  <c:v>17</c:v>
                </c:pt>
                <c:pt idx="36">
                  <c:v>15</c:v>
                </c:pt>
                <c:pt idx="37">
                  <c:v>60</c:v>
                </c:pt>
                <c:pt idx="38">
                  <c:v>29</c:v>
                </c:pt>
                <c:pt idx="39">
                  <c:v>33</c:v>
                </c:pt>
                <c:pt idx="40">
                  <c:v>69</c:v>
                </c:pt>
                <c:pt idx="41">
                  <c:v>40</c:v>
                </c:pt>
                <c:pt idx="42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66-4317-89A2-13B7560F0B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36760392"/>
        <c:axId val="736761376"/>
      </c:barChart>
      <c:lineChart>
        <c:grouping val="standard"/>
        <c:varyColors val="0"/>
        <c:ser>
          <c:idx val="1"/>
          <c:order val="1"/>
          <c:tx>
            <c:strRef>
              <c:f>'Sluttet basert på alder'!$C$1</c:f>
              <c:strCache>
                <c:ptCount val="1"/>
                <c:pt idx="0">
                  <c:v>Andel sluttet SSB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'Sluttet basert på alder'!$A$2:$A$44</c:f>
              <c:numCache>
                <c:formatCode>General</c:formatCode>
                <c:ptCount val="43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  <c:pt idx="25">
                  <c:v>50</c:v>
                </c:pt>
                <c:pt idx="26">
                  <c:v>51</c:v>
                </c:pt>
                <c:pt idx="27">
                  <c:v>52</c:v>
                </c:pt>
                <c:pt idx="28">
                  <c:v>53</c:v>
                </c:pt>
                <c:pt idx="29">
                  <c:v>54</c:v>
                </c:pt>
                <c:pt idx="30">
                  <c:v>55</c:v>
                </c:pt>
                <c:pt idx="31">
                  <c:v>56</c:v>
                </c:pt>
                <c:pt idx="32">
                  <c:v>57</c:v>
                </c:pt>
                <c:pt idx="33">
                  <c:v>58</c:v>
                </c:pt>
                <c:pt idx="34">
                  <c:v>59</c:v>
                </c:pt>
                <c:pt idx="35">
                  <c:v>60</c:v>
                </c:pt>
                <c:pt idx="36">
                  <c:v>61</c:v>
                </c:pt>
                <c:pt idx="37">
                  <c:v>62</c:v>
                </c:pt>
                <c:pt idx="38">
                  <c:v>63</c:v>
                </c:pt>
                <c:pt idx="39">
                  <c:v>64</c:v>
                </c:pt>
                <c:pt idx="40">
                  <c:v>65</c:v>
                </c:pt>
                <c:pt idx="41">
                  <c:v>66</c:v>
                </c:pt>
                <c:pt idx="42">
                  <c:v>67</c:v>
                </c:pt>
              </c:numCache>
            </c:numRef>
          </c:cat>
          <c:val>
            <c:numRef>
              <c:f>'Sluttet basert på alder'!$C$2:$C$44</c:f>
              <c:numCache>
                <c:formatCode>0.0\ %</c:formatCode>
                <c:ptCount val="43"/>
                <c:pt idx="0">
                  <c:v>0.12878787878787878</c:v>
                </c:pt>
                <c:pt idx="1">
                  <c:v>8.5972850678733032E-2</c:v>
                </c:pt>
                <c:pt idx="2">
                  <c:v>0.11743772241992882</c:v>
                </c:pt>
                <c:pt idx="3">
                  <c:v>0.11562500000000001</c:v>
                </c:pt>
                <c:pt idx="4">
                  <c:v>0.14613180515759314</c:v>
                </c:pt>
                <c:pt idx="5">
                  <c:v>0.16666666666666666</c:v>
                </c:pt>
                <c:pt idx="6">
                  <c:v>9.8901098901098897E-2</c:v>
                </c:pt>
                <c:pt idx="7">
                  <c:v>0.11428571428571428</c:v>
                </c:pt>
                <c:pt idx="8">
                  <c:v>9.5360824742268036E-2</c:v>
                </c:pt>
                <c:pt idx="9">
                  <c:v>9.7256857855361589E-2</c:v>
                </c:pt>
                <c:pt idx="10">
                  <c:v>0.10864197530864197</c:v>
                </c:pt>
                <c:pt idx="11">
                  <c:v>9.5121951219512196E-2</c:v>
                </c:pt>
                <c:pt idx="12">
                  <c:v>8.2294264339152115E-2</c:v>
                </c:pt>
                <c:pt idx="13">
                  <c:v>6.5656565656565663E-2</c:v>
                </c:pt>
                <c:pt idx="14">
                  <c:v>7.7694235588972427E-2</c:v>
                </c:pt>
                <c:pt idx="15">
                  <c:v>6.0913705583756347E-2</c:v>
                </c:pt>
                <c:pt idx="16">
                  <c:v>4.859335038363171E-2</c:v>
                </c:pt>
                <c:pt idx="17">
                  <c:v>4.5801526717557252E-2</c:v>
                </c:pt>
                <c:pt idx="18">
                  <c:v>4.9875311720698257E-2</c:v>
                </c:pt>
                <c:pt idx="19">
                  <c:v>3.7128712871287127E-2</c:v>
                </c:pt>
                <c:pt idx="20">
                  <c:v>5.6206088992974239E-2</c:v>
                </c:pt>
                <c:pt idx="21">
                  <c:v>3.644646924829157E-2</c:v>
                </c:pt>
                <c:pt idx="22">
                  <c:v>3.0023094688221709E-2</c:v>
                </c:pt>
                <c:pt idx="23">
                  <c:v>3.7558685446009391E-2</c:v>
                </c:pt>
                <c:pt idx="24">
                  <c:v>4.0909090909090909E-2</c:v>
                </c:pt>
                <c:pt idx="25">
                  <c:v>2.2421524663677129E-2</c:v>
                </c:pt>
                <c:pt idx="26">
                  <c:v>3.1319910514541388E-2</c:v>
                </c:pt>
                <c:pt idx="27">
                  <c:v>3.5242290748898682E-2</c:v>
                </c:pt>
                <c:pt idx="28">
                  <c:v>2.7956989247311829E-2</c:v>
                </c:pt>
                <c:pt idx="29">
                  <c:v>2.3655913978494623E-2</c:v>
                </c:pt>
                <c:pt idx="30">
                  <c:v>2.748414376321353E-2</c:v>
                </c:pt>
                <c:pt idx="31">
                  <c:v>1.8255578093306288E-2</c:v>
                </c:pt>
                <c:pt idx="32">
                  <c:v>3.3663366336633666E-2</c:v>
                </c:pt>
                <c:pt idx="33">
                  <c:v>1.5748031496062992E-2</c:v>
                </c:pt>
                <c:pt idx="34">
                  <c:v>2.7397260273972601E-2</c:v>
                </c:pt>
                <c:pt idx="35">
                  <c:v>3.3268101761252444E-2</c:v>
                </c:pt>
                <c:pt idx="36">
                  <c:v>3.1055900621118012E-2</c:v>
                </c:pt>
                <c:pt idx="37">
                  <c:v>0.12875536480686695</c:v>
                </c:pt>
                <c:pt idx="38">
                  <c:v>7.4358974358974358E-2</c:v>
                </c:pt>
                <c:pt idx="39">
                  <c:v>9.2436974789915971E-2</c:v>
                </c:pt>
                <c:pt idx="40">
                  <c:v>0.21904761904761905</c:v>
                </c:pt>
                <c:pt idx="41">
                  <c:v>0.16877637130801687</c:v>
                </c:pt>
                <c:pt idx="42">
                  <c:v>0.34972677595628415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66-4317-89A2-13B7560F0BE9}"/>
            </c:ext>
          </c:extLst>
        </c:ser>
        <c:ser>
          <c:idx val="2"/>
          <c:order val="2"/>
          <c:tx>
            <c:strRef>
              <c:f>'Sluttet basert på alder'!$D$1</c:f>
              <c:strCache>
                <c:ptCount val="1"/>
                <c:pt idx="0">
                  <c:v>Andel sluttet i stat (PAI/KS)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'Sluttet basert på alder'!$A$2:$A$44</c:f>
              <c:numCache>
                <c:formatCode>General</c:formatCode>
                <c:ptCount val="43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  <c:pt idx="25">
                  <c:v>50</c:v>
                </c:pt>
                <c:pt idx="26">
                  <c:v>51</c:v>
                </c:pt>
                <c:pt idx="27">
                  <c:v>52</c:v>
                </c:pt>
                <c:pt idx="28">
                  <c:v>53</c:v>
                </c:pt>
                <c:pt idx="29">
                  <c:v>54</c:v>
                </c:pt>
                <c:pt idx="30">
                  <c:v>55</c:v>
                </c:pt>
                <c:pt idx="31">
                  <c:v>56</c:v>
                </c:pt>
                <c:pt idx="32">
                  <c:v>57</c:v>
                </c:pt>
                <c:pt idx="33">
                  <c:v>58</c:v>
                </c:pt>
                <c:pt idx="34">
                  <c:v>59</c:v>
                </c:pt>
                <c:pt idx="35">
                  <c:v>60</c:v>
                </c:pt>
                <c:pt idx="36">
                  <c:v>61</c:v>
                </c:pt>
                <c:pt idx="37">
                  <c:v>62</c:v>
                </c:pt>
                <c:pt idx="38">
                  <c:v>63</c:v>
                </c:pt>
                <c:pt idx="39">
                  <c:v>64</c:v>
                </c:pt>
                <c:pt idx="40">
                  <c:v>65</c:v>
                </c:pt>
                <c:pt idx="41">
                  <c:v>66</c:v>
                </c:pt>
                <c:pt idx="42">
                  <c:v>67</c:v>
                </c:pt>
              </c:numCache>
            </c:numRef>
          </c:cat>
          <c:val>
            <c:numRef>
              <c:f>'Sluttet basert på alder'!$D$2:$D$44</c:f>
              <c:numCache>
                <c:formatCode>0.00%</c:formatCode>
                <c:ptCount val="43"/>
                <c:pt idx="0">
                  <c:v>0.19600000000000001</c:v>
                </c:pt>
                <c:pt idx="1">
                  <c:v>0.19600000000000001</c:v>
                </c:pt>
                <c:pt idx="2">
                  <c:v>0.19600000000000001</c:v>
                </c:pt>
                <c:pt idx="3">
                  <c:v>0.19600000000000001</c:v>
                </c:pt>
                <c:pt idx="4">
                  <c:v>0.19600000000000001</c:v>
                </c:pt>
                <c:pt idx="5">
                  <c:v>0.11700000000000001</c:v>
                </c:pt>
                <c:pt idx="6">
                  <c:v>0.11700000000000001</c:v>
                </c:pt>
                <c:pt idx="7">
                  <c:v>0.11700000000000001</c:v>
                </c:pt>
                <c:pt idx="8">
                  <c:v>0.11700000000000001</c:v>
                </c:pt>
                <c:pt idx="9">
                  <c:v>0.11700000000000001</c:v>
                </c:pt>
                <c:pt idx="10">
                  <c:v>0.11700000000000001</c:v>
                </c:pt>
                <c:pt idx="11">
                  <c:v>0.11700000000000001</c:v>
                </c:pt>
                <c:pt idx="12">
                  <c:v>0.11700000000000001</c:v>
                </c:pt>
                <c:pt idx="13">
                  <c:v>0.11700000000000001</c:v>
                </c:pt>
                <c:pt idx="14">
                  <c:v>0.11700000000000001</c:v>
                </c:pt>
                <c:pt idx="15">
                  <c:v>7.2999999999999995E-2</c:v>
                </c:pt>
                <c:pt idx="16">
                  <c:v>7.2999999999999995E-2</c:v>
                </c:pt>
                <c:pt idx="17">
                  <c:v>7.2999999999999995E-2</c:v>
                </c:pt>
                <c:pt idx="18">
                  <c:v>7.2999999999999995E-2</c:v>
                </c:pt>
                <c:pt idx="19">
                  <c:v>7.2999999999999995E-2</c:v>
                </c:pt>
                <c:pt idx="20">
                  <c:v>7.2999999999999995E-2</c:v>
                </c:pt>
                <c:pt idx="21">
                  <c:v>7.2999999999999995E-2</c:v>
                </c:pt>
                <c:pt idx="22">
                  <c:v>7.2999999999999995E-2</c:v>
                </c:pt>
                <c:pt idx="23">
                  <c:v>7.2999999999999995E-2</c:v>
                </c:pt>
                <c:pt idx="24">
                  <c:v>7.2999999999999995E-2</c:v>
                </c:pt>
                <c:pt idx="25">
                  <c:v>5.8000000000000003E-2</c:v>
                </c:pt>
                <c:pt idx="26">
                  <c:v>5.8000000000000003E-2</c:v>
                </c:pt>
                <c:pt idx="27">
                  <c:v>5.8000000000000003E-2</c:v>
                </c:pt>
                <c:pt idx="28">
                  <c:v>5.8000000000000003E-2</c:v>
                </c:pt>
                <c:pt idx="29">
                  <c:v>5.8000000000000003E-2</c:v>
                </c:pt>
                <c:pt idx="30">
                  <c:v>5.1999999999999998E-2</c:v>
                </c:pt>
                <c:pt idx="31">
                  <c:v>5.1999999999999998E-2</c:v>
                </c:pt>
                <c:pt idx="32">
                  <c:v>5.1999999999999998E-2</c:v>
                </c:pt>
                <c:pt idx="33">
                  <c:v>5.1999999999999998E-2</c:v>
                </c:pt>
                <c:pt idx="34">
                  <c:v>5.1999999999999998E-2</c:v>
                </c:pt>
                <c:pt idx="35">
                  <c:v>0.17699999999999999</c:v>
                </c:pt>
                <c:pt idx="36">
                  <c:v>0.17699999999999999</c:v>
                </c:pt>
                <c:pt idx="37">
                  <c:v>0.17699999999999999</c:v>
                </c:pt>
                <c:pt idx="38">
                  <c:v>0.17699999999999999</c:v>
                </c:pt>
                <c:pt idx="39">
                  <c:v>0.17699999999999999</c:v>
                </c:pt>
                <c:pt idx="40">
                  <c:v>0.40699999999999997</c:v>
                </c:pt>
                <c:pt idx="41">
                  <c:v>0.40699999999999997</c:v>
                </c:pt>
                <c:pt idx="42">
                  <c:v>0.40699999999999997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966-4317-89A2-13B7560F0B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9254616"/>
        <c:axId val="1259253632"/>
      </c:lineChart>
      <c:catAx>
        <c:axId val="736760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36761376"/>
        <c:crosses val="autoZero"/>
        <c:auto val="1"/>
        <c:lblAlgn val="ctr"/>
        <c:lblOffset val="100"/>
        <c:noMultiLvlLbl val="0"/>
      </c:catAx>
      <c:valAx>
        <c:axId val="73676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36760392"/>
        <c:crosses val="autoZero"/>
        <c:crossBetween val="between"/>
      </c:valAx>
      <c:valAx>
        <c:axId val="1259253632"/>
        <c:scaling>
          <c:orientation val="minMax"/>
        </c:scaling>
        <c:delete val="0"/>
        <c:axPos val="r"/>
        <c:numFmt formatCode="0.0\ 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9254616"/>
        <c:crosses val="max"/>
        <c:crossBetween val="between"/>
      </c:valAx>
      <c:catAx>
        <c:axId val="1259254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592536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Chart!$I$8</c:f>
              <c:strCache>
                <c:ptCount val="1"/>
                <c:pt idx="0">
                  <c:v>Sum of % Slutt Alder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Chart!$M$9:$M$13</c:f>
                <c:numCache>
                  <c:formatCode>General</c:formatCode>
                  <c:ptCount val="5"/>
                  <c:pt idx="0">
                    <c:v>7.9039432577068496</c:v>
                  </c:pt>
                  <c:pt idx="1">
                    <c:v>8.0930210372864089</c:v>
                  </c:pt>
                  <c:pt idx="2">
                    <c:v>8.5002992375649296</c:v>
                  </c:pt>
                  <c:pt idx="3">
                    <c:v>9.1047349194351135</c:v>
                  </c:pt>
                  <c:pt idx="4">
                    <c:v>9.7074717602081755</c:v>
                  </c:pt>
                </c:numCache>
              </c:numRef>
            </c:plus>
            <c:minus>
              <c:numRef>
                <c:f>Chart!$M$9:$M$13</c:f>
                <c:numCache>
                  <c:formatCode>General</c:formatCode>
                  <c:ptCount val="5"/>
                  <c:pt idx="0">
                    <c:v>7.9039432577068496</c:v>
                  </c:pt>
                  <c:pt idx="1">
                    <c:v>8.0930210372864089</c:v>
                  </c:pt>
                  <c:pt idx="2">
                    <c:v>8.5002992375649296</c:v>
                  </c:pt>
                  <c:pt idx="3">
                    <c:v>9.1047349194351135</c:v>
                  </c:pt>
                  <c:pt idx="4">
                    <c:v>9.7074717602081755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Chart!$G$9:$G$13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Chart!$I$9:$I$13</c:f>
              <c:numCache>
                <c:formatCode>0.00</c:formatCode>
                <c:ptCount val="5"/>
                <c:pt idx="0">
                  <c:v>62.952167261888576</c:v>
                </c:pt>
                <c:pt idx="1">
                  <c:v>66.05617955696016</c:v>
                </c:pt>
                <c:pt idx="2">
                  <c:v>73.025485382554237</c:v>
                </c:pt>
                <c:pt idx="3">
                  <c:v>84.110983972826617</c:v>
                </c:pt>
                <c:pt idx="4">
                  <c:v>96.111238017016987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50-437E-8CDD-07B1D89DB7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0319160"/>
        <c:axId val="1550319488"/>
      </c:barChart>
      <c:lineChart>
        <c:grouping val="standard"/>
        <c:varyColors val="0"/>
        <c:ser>
          <c:idx val="1"/>
          <c:order val="1"/>
          <c:tx>
            <c:strRef>
              <c:f>Chart!$J$8</c:f>
              <c:strCache>
                <c:ptCount val="1"/>
                <c:pt idx="0">
                  <c:v>Sum of % Andel Slutt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Chart!$J$9:$J$13</c:f>
              <c:numCache>
                <c:formatCode>0.00%</c:formatCode>
                <c:ptCount val="5"/>
                <c:pt idx="0">
                  <c:v>8.7306506453023652E-2</c:v>
                </c:pt>
                <c:pt idx="1">
                  <c:v>9.2007449156951041E-2</c:v>
                </c:pt>
                <c:pt idx="2">
                  <c:v>0.1027118186111734</c:v>
                </c:pt>
                <c:pt idx="3">
                  <c:v>0.12017760251514058</c:v>
                </c:pt>
                <c:pt idx="4">
                  <c:v>0.13971915712063132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850-437E-8CDD-07B1D89DB7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4329832"/>
        <c:axId val="344328848"/>
      </c:lineChart>
      <c:catAx>
        <c:axId val="1550319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50319488"/>
        <c:crosses val="autoZero"/>
        <c:auto val="1"/>
        <c:lblAlgn val="ctr"/>
        <c:lblOffset val="100"/>
        <c:noMultiLvlLbl val="0"/>
      </c:catAx>
      <c:valAx>
        <c:axId val="155031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50319160"/>
        <c:crosses val="autoZero"/>
        <c:crossBetween val="between"/>
      </c:valAx>
      <c:valAx>
        <c:axId val="344328848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44329832"/>
        <c:crosses val="max"/>
        <c:crossBetween val="between"/>
      </c:valAx>
      <c:catAx>
        <c:axId val="344329832"/>
        <c:scaling>
          <c:orientation val="minMax"/>
        </c:scaling>
        <c:delete val="1"/>
        <c:axPos val="b"/>
        <c:majorTickMark val="out"/>
        <c:minorTickMark val="none"/>
        <c:tickLblPos val="nextTo"/>
        <c:crossAx val="3443288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'Avdeling 100'!$M$8</c:f>
              <c:strCache>
                <c:ptCount val="1"/>
                <c:pt idx="0">
                  <c:v>Sum of % Slutt Alder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'Avdeling 100'!$Q$9:$Q$13</c:f>
                <c:numCache>
                  <c:formatCode>General</c:formatCode>
                  <c:ptCount val="5"/>
                  <c:pt idx="0">
                    <c:v>2.290404798949603</c:v>
                  </c:pt>
                  <c:pt idx="1">
                    <c:v>2.3394025652666799</c:v>
                  </c:pt>
                  <c:pt idx="2">
                    <c:v>2.5155241226088894</c:v>
                  </c:pt>
                  <c:pt idx="3">
                    <c:v>2.8021600682652981</c:v>
                  </c:pt>
                  <c:pt idx="4">
                    <c:v>3.1348138240161316</c:v>
                  </c:pt>
                </c:numCache>
              </c:numRef>
            </c:plus>
            <c:minus>
              <c:numRef>
                <c:f>'Avdeling 100'!$Q$9:$Q$13</c:f>
                <c:numCache>
                  <c:formatCode>General</c:formatCode>
                  <c:ptCount val="5"/>
                  <c:pt idx="0">
                    <c:v>2.290404798949603</c:v>
                  </c:pt>
                  <c:pt idx="1">
                    <c:v>2.3394025652666799</c:v>
                  </c:pt>
                  <c:pt idx="2">
                    <c:v>2.5155241226088894</c:v>
                  </c:pt>
                  <c:pt idx="3">
                    <c:v>2.8021600682652981</c:v>
                  </c:pt>
                  <c:pt idx="4">
                    <c:v>3.1348138240161316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'Avdeling 100'!$K$9:$K$13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'Avdeling 100'!$M$9:$M$13</c:f>
              <c:numCache>
                <c:formatCode>0.00</c:formatCode>
                <c:ptCount val="5"/>
                <c:pt idx="0">
                  <c:v>5.286023267389627</c:v>
                </c:pt>
                <c:pt idx="1">
                  <c:v>5.5187539518567617</c:v>
                </c:pt>
                <c:pt idx="2">
                  <c:v>6.4017240171213876</c:v>
                </c:pt>
                <c:pt idx="3">
                  <c:v>8.0045868733166383</c:v>
                </c:pt>
                <c:pt idx="4">
                  <c:v>10.163834003366789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6F-40FB-8C7E-302D7373F4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0319160"/>
        <c:axId val="1550319488"/>
      </c:barChart>
      <c:lineChart>
        <c:grouping val="standard"/>
        <c:varyColors val="0"/>
        <c:ser>
          <c:idx val="1"/>
          <c:order val="1"/>
          <c:tx>
            <c:strRef>
              <c:f>'Avdeling 100'!$N$8</c:f>
              <c:strCache>
                <c:ptCount val="1"/>
                <c:pt idx="0">
                  <c:v>Sum of % Andel Slutt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'Avdeling 100'!$N$9:$N$13</c:f>
              <c:numCache>
                <c:formatCode>0.00%</c:formatCode>
                <c:ptCount val="5"/>
                <c:pt idx="0">
                  <c:v>8.7064355719437242E-2</c:v>
                </c:pt>
                <c:pt idx="1">
                  <c:v>9.1247358684770172E-2</c:v>
                </c:pt>
                <c:pt idx="2">
                  <c:v>0.10741458392119384</c:v>
                </c:pt>
                <c:pt idx="3">
                  <c:v>0.13802103376402663</c:v>
                </c:pt>
                <c:pt idx="4">
                  <c:v>0.18202958283309864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6F-40FB-8C7E-302D7373F4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4329832"/>
        <c:axId val="344328848"/>
      </c:lineChart>
      <c:catAx>
        <c:axId val="1550319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50319488"/>
        <c:crosses val="autoZero"/>
        <c:auto val="1"/>
        <c:lblAlgn val="ctr"/>
        <c:lblOffset val="100"/>
        <c:noMultiLvlLbl val="0"/>
      </c:catAx>
      <c:valAx>
        <c:axId val="155031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50319160"/>
        <c:crosses val="autoZero"/>
        <c:crossBetween val="between"/>
      </c:valAx>
      <c:valAx>
        <c:axId val="344328848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44329832"/>
        <c:crosses val="max"/>
        <c:crossBetween val="between"/>
      </c:valAx>
      <c:catAx>
        <c:axId val="344329832"/>
        <c:scaling>
          <c:orientation val="minMax"/>
        </c:scaling>
        <c:delete val="1"/>
        <c:axPos val="b"/>
        <c:majorTickMark val="out"/>
        <c:minorTickMark val="none"/>
        <c:tickLblPos val="nextTo"/>
        <c:crossAx val="3443288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'Seksjon 150'!$M$8</c:f>
              <c:strCache>
                <c:ptCount val="1"/>
                <c:pt idx="0">
                  <c:v>Sum of % Slutt Alder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'Seksjon 150'!$Q$9:$Q$13</c:f>
                <c:numCache>
                  <c:formatCode>General</c:formatCode>
                  <c:ptCount val="5"/>
                  <c:pt idx="0">
                    <c:v>0.88148151859103641</c:v>
                  </c:pt>
                  <c:pt idx="1">
                    <c:v>0.9231578961069784</c:v>
                  </c:pt>
                  <c:pt idx="2">
                    <c:v>1.0837874185987477</c:v>
                  </c:pt>
                  <c:pt idx="3">
                    <c:v>1.0581914743980607</c:v>
                  </c:pt>
                  <c:pt idx="4">
                    <c:v>1.2905509885866142</c:v>
                  </c:pt>
                </c:numCache>
              </c:numRef>
            </c:plus>
            <c:minus>
              <c:numRef>
                <c:f>'Seksjon 150'!$Q$9:$Q$13</c:f>
                <c:numCache>
                  <c:formatCode>General</c:formatCode>
                  <c:ptCount val="5"/>
                  <c:pt idx="0">
                    <c:v>0.88148151859103641</c:v>
                  </c:pt>
                  <c:pt idx="1">
                    <c:v>0.9231578961069784</c:v>
                  </c:pt>
                  <c:pt idx="2">
                    <c:v>1.0837874185987477</c:v>
                  </c:pt>
                  <c:pt idx="3">
                    <c:v>1.0581914743980607</c:v>
                  </c:pt>
                  <c:pt idx="4">
                    <c:v>1.2905509885866142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'Seksjon 150'!$K$9:$K$13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'Seksjon 150'!$M$9:$M$13</c:f>
              <c:numCache>
                <c:formatCode>0.00</c:formatCode>
                <c:ptCount val="5"/>
                <c:pt idx="0">
                  <c:v>0.77935044164069622</c:v>
                </c:pt>
                <c:pt idx="1">
                  <c:v>0.85534834121769521</c:v>
                </c:pt>
                <c:pt idx="2">
                  <c:v>1.1832736814374407</c:v>
                </c:pt>
                <c:pt idx="3">
                  <c:v>1.1272111731539303</c:v>
                </c:pt>
                <c:pt idx="4">
                  <c:v>1.6929215049519388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97-48E5-82A9-99141E237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0319160"/>
        <c:axId val="1550319488"/>
      </c:barChart>
      <c:lineChart>
        <c:grouping val="standard"/>
        <c:varyColors val="0"/>
        <c:ser>
          <c:idx val="1"/>
          <c:order val="1"/>
          <c:tx>
            <c:strRef>
              <c:f>'Seksjon 150'!$N$8</c:f>
              <c:strCache>
                <c:ptCount val="1"/>
                <c:pt idx="0">
                  <c:v>Sum of % Andel Slutt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'Seksjon 150'!$N$9:$N$13</c:f>
              <c:numCache>
                <c:formatCode>0.00%</c:formatCode>
                <c:ptCount val="5"/>
                <c:pt idx="0">
                  <c:v>5.4804138055885909E-2</c:v>
                </c:pt>
                <c:pt idx="1">
                  <c:v>6.0471502717185412E-2</c:v>
                </c:pt>
                <c:pt idx="2">
                  <c:v>8.5640668719603338E-2</c:v>
                </c:pt>
                <c:pt idx="3">
                  <c:v>8.1253393764099985E-2</c:v>
                </c:pt>
                <c:pt idx="4">
                  <c:v>0.12721962266788481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97-48E5-82A9-99141E237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4329832"/>
        <c:axId val="344328848"/>
      </c:lineChart>
      <c:catAx>
        <c:axId val="1550319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50319488"/>
        <c:crosses val="autoZero"/>
        <c:auto val="1"/>
        <c:lblAlgn val="ctr"/>
        <c:lblOffset val="100"/>
        <c:noMultiLvlLbl val="0"/>
      </c:catAx>
      <c:valAx>
        <c:axId val="155031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50319160"/>
        <c:crosses val="autoZero"/>
        <c:crossBetween val="between"/>
      </c:valAx>
      <c:valAx>
        <c:axId val="344328848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44329832"/>
        <c:crosses val="max"/>
        <c:crossBetween val="between"/>
      </c:valAx>
      <c:catAx>
        <c:axId val="344329832"/>
        <c:scaling>
          <c:orientation val="minMax"/>
        </c:scaling>
        <c:delete val="1"/>
        <c:axPos val="b"/>
        <c:majorTickMark val="out"/>
        <c:minorTickMark val="none"/>
        <c:tickLblPos val="nextTo"/>
        <c:crossAx val="3443288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75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Hvis en ikke pensjonerer seg når en fyller 62 så synker sannsynligheten i de 2 påfølgende årene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05FE4-FB44-4978-95D7-8FAB543F5C10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668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05FE4-FB44-4978-95D7-8FAB543F5C10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7836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05FE4-FB44-4978-95D7-8FAB543F5C10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1062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05FE4-FB44-4978-95D7-8FAB543F5C10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3896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Kjørte også polynomisk regresjon på fjerde nivå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05FE4-FB44-4978-95D7-8FAB543F5C10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0457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05FE4-FB44-4978-95D7-8FAB543F5C10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5326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05FE4-FB44-4978-95D7-8FAB543F5C10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5245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05FE4-FB44-4978-95D7-8FAB543F5C10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37788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05FE4-FB44-4978-95D7-8FAB543F5C10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5102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59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35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05FE4-FB44-4978-95D7-8FAB543F5C10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5766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Ikke helt sikker på hva slags format dere forventet, og hvor mye tid jeg har tilgjengelig. Så vi får bare gjøre det beste ut av det.</a:t>
            </a:r>
          </a:p>
          <a:p>
            <a:r>
              <a:rPr lang="nb-NO" dirty="0" err="1"/>
              <a:t>Pilgrimsvandrer</a:t>
            </a:r>
            <a:r>
              <a:rPr lang="nb-NO" dirty="0"/>
              <a:t> (15 turer, 3100km), </a:t>
            </a:r>
            <a:r>
              <a:rPr lang="nb-NO" dirty="0" err="1"/>
              <a:t>Dungeons&amp;Dragons</a:t>
            </a:r>
            <a:r>
              <a:rPr lang="nb-NO" dirty="0"/>
              <a:t> (</a:t>
            </a:r>
            <a:r>
              <a:rPr lang="nb-NO" dirty="0" err="1"/>
              <a:t>frivelig</a:t>
            </a:r>
            <a:r>
              <a:rPr lang="nb-NO" dirty="0"/>
              <a:t>, profesjonelt), programmering, sort belte taekwondo, Samboer 1år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05FE4-FB44-4978-95D7-8FAB543F5C10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6636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05FE4-FB44-4978-95D7-8FAB543F5C10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9608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05FE4-FB44-4978-95D7-8FAB543F5C10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5256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SAP (Unit4) -&gt; Excel -&gt; </a:t>
            </a:r>
            <a:r>
              <a:rPr lang="nb-NO" dirty="0" err="1"/>
              <a:t>Rstudio</a:t>
            </a:r>
            <a:r>
              <a:rPr lang="nb-NO" dirty="0"/>
              <a:t> -&gt; Modeller (Excel) -&gt; Figurer -&gt; </a:t>
            </a:r>
            <a:r>
              <a:rPr lang="nb-NO" dirty="0" err="1"/>
              <a:t>Powerpoint</a:t>
            </a:r>
            <a:r>
              <a:rPr lang="nb-NO" dirty="0"/>
              <a:t>/Rapport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05FE4-FB44-4978-95D7-8FAB543F5C10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3213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05FE4-FB44-4978-95D7-8FAB543F5C10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0367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569646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pic>
        <p:nvPicPr>
          <p:cNvPr id="22" name="Graphic 21" descr="Logo Universitet i oslo">
            <a:extLst>
              <a:ext uri="{FF2B5EF4-FFF2-40B4-BE49-F238E27FC236}">
                <a16:creationId xmlns:a16="http://schemas.microsoft.com/office/drawing/2014/main" id="{6E1EFA63-AE81-48F7-9E1A-4460842D51F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8800" y="6102564"/>
            <a:ext cx="1931842" cy="38396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60045"/>
            <a:ext cx="6933976" cy="2365779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E55BFD0-3838-4C77-8213-EC91439B61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1224" y="2914921"/>
            <a:ext cx="6933976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1061188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88922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bilde, logo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D527594-E039-4932-98AD-71552210E2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48886" y="0"/>
            <a:ext cx="10343115" cy="569646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26" name="Graphic 25" descr="Logo Universitet i oslo">
            <a:extLst>
              <a:ext uri="{FF2B5EF4-FFF2-40B4-BE49-F238E27FC236}">
                <a16:creationId xmlns:a16="http://schemas.microsoft.com/office/drawing/2014/main" id="{105B3387-AF80-4AB9-97AB-A8A22AC69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0" y="6140468"/>
            <a:ext cx="1029645" cy="20464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C0B916-B8B5-48D7-8BE8-ACB646AE6F5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187702" y="6062665"/>
            <a:ext cx="1033463" cy="46196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8E6231B-1C42-4AEC-9D9E-5D13563150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53610" y="6062664"/>
            <a:ext cx="1033463" cy="46196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DA1AF4D2-D3E2-4731-8053-F9F45460D71D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24" name="Title 5">
            <a:extLst>
              <a:ext uri="{FF2B5EF4-FFF2-40B4-BE49-F238E27FC236}">
                <a16:creationId xmlns:a16="http://schemas.microsoft.com/office/drawing/2014/main" id="{6EB2BA06-7D63-45DB-A644-9D71477BD7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60045"/>
            <a:ext cx="6093717" cy="1076281"/>
          </a:xfrm>
        </p:spPr>
        <p:txBody>
          <a:bodyPr anchor="t"/>
          <a:lstStyle>
            <a:lvl1pPr>
              <a:lnSpc>
                <a:spcPct val="100000"/>
              </a:lnSpc>
              <a:defRPr sz="20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5D7EEC28-9D50-46B0-840F-B57A95CD53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7821" y="2282617"/>
            <a:ext cx="6097120" cy="1705095"/>
          </a:xfrm>
        </p:spPr>
        <p:txBody>
          <a:bodyPr/>
          <a:lstStyle>
            <a:lvl1pPr marL="0" indent="0">
              <a:buNone/>
              <a:defRPr sz="450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7EA36167-9D8E-4BCF-BBEC-1C2AB0346D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C0B3836F-D71C-44E0-8FFD-3D48410F41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A84ED1B-06EC-4B0E-AAB9-3AE2C287DA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1061188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8B52C5D0-3797-4E1D-82D8-1D81F5228C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32508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970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7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938136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8" name="Text Placeholder 4" descr="Logo Universi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887117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4" descr="Logo Universi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2321624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75680-9D72-4324-806A-0AC2820EB95E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5CCF4-7B1F-4D68-9FE1-C8986EA78D2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76E57226-1E4D-4374-BF1B-0CD3468CD3B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BB61701B-A448-4C29-ADD1-91DFE15CBBC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A3BFEEAB-4C32-4677-9DDC-4F1A1EB9490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72DC45EF-B36C-4B26-8066-A09E389362D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424BE313-B869-43D0-8881-42BC1913314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CD88239-769A-4F56-A13C-16AFFAEDA2E8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E8C4A164-6C0C-4EAE-A188-EF90D3EC78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3ACEAB48-F3FF-468E-B8F1-95E6566F2F2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95A040C4-1B5D-42FA-9D8C-ABDE6AD6CC9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A1A8B97-BE36-4BAD-9A48-1F662D406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3A4F82D-FE57-4BA9-8EC8-B980E7409D6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6505D79-1BD5-4804-A50C-B62573A5BE65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018815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9B97B0-7BE1-41B3-8AD6-00C053AB1671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C27A861-73AB-4996-A205-5D7C21FD4695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724FE5B7-D576-42E4-A689-8A4576E63669}"/>
              </a:ext>
            </a:extLst>
          </p:cNvPr>
          <p:cNvSpPr/>
          <p:nvPr userDrawn="1"/>
        </p:nvSpPr>
        <p:spPr>
          <a:xfrm>
            <a:off x="0" y="-12760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9E4CAB2E-DD74-4C32-8502-40754EB58245}"/>
              </a:ext>
            </a:extLst>
          </p:cNvPr>
          <p:cNvSpPr/>
          <p:nvPr userDrawn="1"/>
        </p:nvSpPr>
        <p:spPr>
          <a:xfrm>
            <a:off x="486187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CC15E2A5-5E1B-4B3B-B4E2-4DFD253257E4}"/>
              </a:ext>
            </a:extLst>
          </p:cNvPr>
          <p:cNvSpPr/>
          <p:nvPr userDrawn="1"/>
        </p:nvSpPr>
        <p:spPr>
          <a:xfrm>
            <a:off x="972374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E0FBBCDD-8050-404B-A748-1BA12CFE7446}"/>
              </a:ext>
            </a:extLst>
          </p:cNvPr>
          <p:cNvSpPr/>
          <p:nvPr userDrawn="1"/>
        </p:nvSpPr>
        <p:spPr>
          <a:xfrm>
            <a:off x="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92F6CCA8-74D2-4909-B417-B7DF9AEF66A0}"/>
              </a:ext>
            </a:extLst>
          </p:cNvPr>
          <p:cNvSpPr/>
          <p:nvPr userDrawn="1"/>
        </p:nvSpPr>
        <p:spPr>
          <a:xfrm>
            <a:off x="2505076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825245AA-07CE-4818-99B2-EA20EBCAA972}"/>
              </a:ext>
            </a:extLst>
          </p:cNvPr>
          <p:cNvSpPr/>
          <p:nvPr userDrawn="1"/>
        </p:nvSpPr>
        <p:spPr>
          <a:xfrm>
            <a:off x="4973338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2FBFF7B2-80A4-4E76-B915-6465DA83BD3E}"/>
              </a:ext>
            </a:extLst>
          </p:cNvPr>
          <p:cNvSpPr/>
          <p:nvPr userDrawn="1"/>
        </p:nvSpPr>
        <p:spPr>
          <a:xfrm>
            <a:off x="744160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2" name="addin_fillplaceholders" hidden="1">
            <a:extLst>
              <a:ext uri="{FF2B5EF4-FFF2-40B4-BE49-F238E27FC236}">
                <a16:creationId xmlns:a16="http://schemas.microsoft.com/office/drawing/2014/main" id="{4967C2E5-1370-44B6-8684-8FCEEE11ADD9}"/>
              </a:ext>
            </a:extLst>
          </p:cNvPr>
          <p:cNvSpPr/>
          <p:nvPr userDrawn="1"/>
        </p:nvSpPr>
        <p:spPr>
          <a:xfrm>
            <a:off x="10049671" y="-6772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A985701D-3354-4E19-9091-9D6A274DA475}"/>
              </a:ext>
            </a:extLst>
          </p:cNvPr>
          <p:cNvSpPr/>
          <p:nvPr userDrawn="1"/>
        </p:nvSpPr>
        <p:spPr>
          <a:xfrm>
            <a:off x="9723740" y="-6467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6AC18C4-ED35-4F5F-9FF6-2FC1A2B3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5B0B15A2-66B2-481D-9D4B-EA00D0937AC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9C8C024-6390-4159-8434-9D7849FA96F1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F4A7735-C7D6-4152-964E-DED6180F25F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5D1CC9E-7D67-4FFF-A8C7-76FA1003D166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248164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31D4FB0A-3977-4E06-8C40-12A4FEEB4A91}"/>
              </a:ext>
            </a:extLst>
          </p:cNvPr>
          <p:cNvSpPr/>
          <p:nvPr userDrawn="1"/>
        </p:nvSpPr>
        <p:spPr>
          <a:xfrm>
            <a:off x="0" y="-12760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6233C0A6-BA6C-4CC4-A825-94A8F7D687D4}"/>
              </a:ext>
            </a:extLst>
          </p:cNvPr>
          <p:cNvSpPr/>
          <p:nvPr userDrawn="1"/>
        </p:nvSpPr>
        <p:spPr>
          <a:xfrm>
            <a:off x="486187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8" name="addin_title" hidden="1">
            <a:extLst>
              <a:ext uri="{FF2B5EF4-FFF2-40B4-BE49-F238E27FC236}">
                <a16:creationId xmlns:a16="http://schemas.microsoft.com/office/drawing/2014/main" id="{B9EED3BE-DB82-443C-B841-C291F2BF92AA}"/>
              </a:ext>
            </a:extLst>
          </p:cNvPr>
          <p:cNvSpPr/>
          <p:nvPr userDrawn="1"/>
        </p:nvSpPr>
        <p:spPr>
          <a:xfrm>
            <a:off x="972374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7A854CAC-5092-4F41-8106-DD94E128F34A}"/>
              </a:ext>
            </a:extLst>
          </p:cNvPr>
          <p:cNvSpPr/>
          <p:nvPr userDrawn="1"/>
        </p:nvSpPr>
        <p:spPr>
          <a:xfrm>
            <a:off x="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A880597-DD1B-4FE3-B5C4-46C78C7C209D}"/>
              </a:ext>
            </a:extLst>
          </p:cNvPr>
          <p:cNvSpPr/>
          <p:nvPr userDrawn="1"/>
        </p:nvSpPr>
        <p:spPr>
          <a:xfrm>
            <a:off x="2505076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810CFE9-B1A0-49C5-BD96-B62147DE6C35}"/>
              </a:ext>
            </a:extLst>
          </p:cNvPr>
          <p:cNvSpPr/>
          <p:nvPr userDrawn="1"/>
        </p:nvSpPr>
        <p:spPr>
          <a:xfrm>
            <a:off x="4973338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0AF6D349-38DA-4CF8-B23A-0160015D606D}"/>
              </a:ext>
            </a:extLst>
          </p:cNvPr>
          <p:cNvSpPr/>
          <p:nvPr userDrawn="1"/>
        </p:nvSpPr>
        <p:spPr>
          <a:xfrm>
            <a:off x="744160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3" name="addin_fillplaceholders" hidden="1">
            <a:extLst>
              <a:ext uri="{FF2B5EF4-FFF2-40B4-BE49-F238E27FC236}">
                <a16:creationId xmlns:a16="http://schemas.microsoft.com/office/drawing/2014/main" id="{211C4E26-EF88-4AC7-B59D-B8F79C97D3C6}"/>
              </a:ext>
            </a:extLst>
          </p:cNvPr>
          <p:cNvSpPr/>
          <p:nvPr userDrawn="1"/>
        </p:nvSpPr>
        <p:spPr>
          <a:xfrm>
            <a:off x="10049671" y="-6772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4" name="addin_background" hidden="1">
            <a:extLst>
              <a:ext uri="{FF2B5EF4-FFF2-40B4-BE49-F238E27FC236}">
                <a16:creationId xmlns:a16="http://schemas.microsoft.com/office/drawing/2014/main" id="{D62A3040-FEF4-4801-963C-DDB4F22FD1C0}"/>
              </a:ext>
            </a:extLst>
          </p:cNvPr>
          <p:cNvSpPr/>
          <p:nvPr userDrawn="1"/>
        </p:nvSpPr>
        <p:spPr>
          <a:xfrm>
            <a:off x="9723740" y="-6467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4D1352-E4C3-4AD2-A549-0F091A37B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F4619A-4862-40A0-B229-D4E4F7387E1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FD634AF3-DA5F-4341-81FB-8629B27C7FF2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67598AB6-393D-4C92-AED1-7C11D5AAF5C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8448C7-89FD-46C6-8376-BF9BD7129D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65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B124E21B-801F-4136-9DD2-71C4379C542C}"/>
              </a:ext>
            </a:extLst>
          </p:cNvPr>
          <p:cNvSpPr/>
          <p:nvPr userDrawn="1"/>
        </p:nvSpPr>
        <p:spPr>
          <a:xfrm>
            <a:off x="0" y="-12760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467A3F0-8666-4928-8CDE-8007AB9A2599}"/>
              </a:ext>
            </a:extLst>
          </p:cNvPr>
          <p:cNvSpPr/>
          <p:nvPr userDrawn="1"/>
        </p:nvSpPr>
        <p:spPr>
          <a:xfrm>
            <a:off x="486187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985FD90B-A550-4BA9-AAEE-14F96C1FD9A5}"/>
              </a:ext>
            </a:extLst>
          </p:cNvPr>
          <p:cNvSpPr/>
          <p:nvPr userDrawn="1"/>
        </p:nvSpPr>
        <p:spPr>
          <a:xfrm>
            <a:off x="972374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830DBAAD-1943-4701-9A80-A40F5CB899E3}"/>
              </a:ext>
            </a:extLst>
          </p:cNvPr>
          <p:cNvSpPr/>
          <p:nvPr userDrawn="1"/>
        </p:nvSpPr>
        <p:spPr>
          <a:xfrm>
            <a:off x="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3" name="addin_image" hidden="1">
            <a:extLst>
              <a:ext uri="{FF2B5EF4-FFF2-40B4-BE49-F238E27FC236}">
                <a16:creationId xmlns:a16="http://schemas.microsoft.com/office/drawing/2014/main" id="{5828C2D5-69AB-4716-B811-8C682B914C11}"/>
              </a:ext>
            </a:extLst>
          </p:cNvPr>
          <p:cNvSpPr/>
          <p:nvPr userDrawn="1"/>
        </p:nvSpPr>
        <p:spPr>
          <a:xfrm>
            <a:off x="2505076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4" name="addin_grouplist" hidden="1">
            <a:extLst>
              <a:ext uri="{FF2B5EF4-FFF2-40B4-BE49-F238E27FC236}">
                <a16:creationId xmlns:a16="http://schemas.microsoft.com/office/drawing/2014/main" id="{827FE57B-FC1E-42D6-86C3-5B8E867723AC}"/>
              </a:ext>
            </a:extLst>
          </p:cNvPr>
          <p:cNvSpPr/>
          <p:nvPr userDrawn="1"/>
        </p:nvSpPr>
        <p:spPr>
          <a:xfrm>
            <a:off x="4973338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25AEE7BB-6293-42D6-911E-395B73B65564}"/>
              </a:ext>
            </a:extLst>
          </p:cNvPr>
          <p:cNvSpPr/>
          <p:nvPr userDrawn="1"/>
        </p:nvSpPr>
        <p:spPr>
          <a:xfrm>
            <a:off x="744160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7" name="addin_fillplaceholders" hidden="1">
            <a:extLst>
              <a:ext uri="{FF2B5EF4-FFF2-40B4-BE49-F238E27FC236}">
                <a16:creationId xmlns:a16="http://schemas.microsoft.com/office/drawing/2014/main" id="{584A260F-6529-4993-8928-68CB579AAF31}"/>
              </a:ext>
            </a:extLst>
          </p:cNvPr>
          <p:cNvSpPr/>
          <p:nvPr userDrawn="1"/>
        </p:nvSpPr>
        <p:spPr>
          <a:xfrm>
            <a:off x="10049671" y="-6772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8FCC6581-2257-492D-817C-FE398A0E05C6}"/>
              </a:ext>
            </a:extLst>
          </p:cNvPr>
          <p:cNvSpPr/>
          <p:nvPr userDrawn="1"/>
        </p:nvSpPr>
        <p:spPr>
          <a:xfrm>
            <a:off x="9723740" y="-6467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1BB073-B2D6-403F-9218-92EB5D3B2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343BF0F8-28C9-4C5A-ADF4-CD32B8552A75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1915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addin_colorlist" hidden="1">
            <a:extLst>
              <a:ext uri="{FF2B5EF4-FFF2-40B4-BE49-F238E27FC236}">
                <a16:creationId xmlns:a16="http://schemas.microsoft.com/office/drawing/2014/main" id="{A40C022F-CE92-449D-84E9-321826DA1886}"/>
              </a:ext>
            </a:extLst>
          </p:cNvPr>
          <p:cNvSpPr/>
          <p:nvPr userDrawn="1"/>
        </p:nvSpPr>
        <p:spPr>
          <a:xfrm>
            <a:off x="0" y="-12760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6C4F4838-8788-4B8F-ABFE-082D0F52CC4D}"/>
              </a:ext>
            </a:extLst>
          </p:cNvPr>
          <p:cNvSpPr/>
          <p:nvPr userDrawn="1"/>
        </p:nvSpPr>
        <p:spPr>
          <a:xfrm>
            <a:off x="486187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8" name="addin_title" hidden="1">
            <a:extLst>
              <a:ext uri="{FF2B5EF4-FFF2-40B4-BE49-F238E27FC236}">
                <a16:creationId xmlns:a16="http://schemas.microsoft.com/office/drawing/2014/main" id="{BB5823DF-E763-489D-96CB-9A7738F44EFE}"/>
              </a:ext>
            </a:extLst>
          </p:cNvPr>
          <p:cNvSpPr/>
          <p:nvPr userDrawn="1"/>
        </p:nvSpPr>
        <p:spPr>
          <a:xfrm>
            <a:off x="972374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1CA9F930-54BA-4C08-9681-C9477D4D9A49}"/>
              </a:ext>
            </a:extLst>
          </p:cNvPr>
          <p:cNvSpPr/>
          <p:nvPr userDrawn="1"/>
        </p:nvSpPr>
        <p:spPr>
          <a:xfrm>
            <a:off x="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3" name="addin_image" hidden="1">
            <a:extLst>
              <a:ext uri="{FF2B5EF4-FFF2-40B4-BE49-F238E27FC236}">
                <a16:creationId xmlns:a16="http://schemas.microsoft.com/office/drawing/2014/main" id="{97FC953B-DE75-40FD-8983-DC3B0359F65A}"/>
              </a:ext>
            </a:extLst>
          </p:cNvPr>
          <p:cNvSpPr/>
          <p:nvPr userDrawn="1"/>
        </p:nvSpPr>
        <p:spPr>
          <a:xfrm>
            <a:off x="2505076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4" name="addin_grouplist" hidden="1">
            <a:extLst>
              <a:ext uri="{FF2B5EF4-FFF2-40B4-BE49-F238E27FC236}">
                <a16:creationId xmlns:a16="http://schemas.microsoft.com/office/drawing/2014/main" id="{18710220-1C60-40FB-B9C9-89FD30663BA9}"/>
              </a:ext>
            </a:extLst>
          </p:cNvPr>
          <p:cNvSpPr/>
          <p:nvPr userDrawn="1"/>
        </p:nvSpPr>
        <p:spPr>
          <a:xfrm>
            <a:off x="4973338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5" name="addin_logo" hidden="1">
            <a:extLst>
              <a:ext uri="{FF2B5EF4-FFF2-40B4-BE49-F238E27FC236}">
                <a16:creationId xmlns:a16="http://schemas.microsoft.com/office/drawing/2014/main" id="{C0BF477F-B177-44BE-B0FF-87F86A243519}"/>
              </a:ext>
            </a:extLst>
          </p:cNvPr>
          <p:cNvSpPr/>
          <p:nvPr userDrawn="1"/>
        </p:nvSpPr>
        <p:spPr>
          <a:xfrm>
            <a:off x="744160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3" name="addin_fillplaceholders" hidden="1">
            <a:extLst>
              <a:ext uri="{FF2B5EF4-FFF2-40B4-BE49-F238E27FC236}">
                <a16:creationId xmlns:a16="http://schemas.microsoft.com/office/drawing/2014/main" id="{AC13B065-DDEF-455E-8640-D5FC80D835E3}"/>
              </a:ext>
            </a:extLst>
          </p:cNvPr>
          <p:cNvSpPr/>
          <p:nvPr userDrawn="1"/>
        </p:nvSpPr>
        <p:spPr>
          <a:xfrm>
            <a:off x="10049671" y="-6772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4" name="addin_background" hidden="1">
            <a:extLst>
              <a:ext uri="{FF2B5EF4-FFF2-40B4-BE49-F238E27FC236}">
                <a16:creationId xmlns:a16="http://schemas.microsoft.com/office/drawing/2014/main" id="{C7B00885-6F9D-43A6-A36C-76E16B59F5FD}"/>
              </a:ext>
            </a:extLst>
          </p:cNvPr>
          <p:cNvSpPr/>
          <p:nvPr userDrawn="1"/>
        </p:nvSpPr>
        <p:spPr>
          <a:xfrm>
            <a:off x="9723740" y="-6467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5933B3DA-332C-4235-A5FC-7285219E4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E1C97244-BF96-4452-A92B-286D6480F4C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1FA6F40C-3019-4DFB-9AAA-277D1AF98D3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547AC195-4DFB-4664-BCDD-2E4DDC82AAD6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E4E109D-C485-4845-A58A-010C367A3BA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2C9914E-015A-4AA9-8F8F-0E7F6CDBC5D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99970A00-6EC7-459E-AE27-9FE55AEC6252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BD0D8D92-2AB2-4EB6-B519-3F9E6F44CE2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91948D52-D225-4494-B14A-AE30B21B21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BD9522F0-A7AC-4CDF-85D7-543A1FEA287D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93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858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88597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pic>
        <p:nvPicPr>
          <p:cNvPr id="22" name="Graphic 21" descr="Logo Universitet i oslo">
            <a:extLst>
              <a:ext uri="{FF2B5EF4-FFF2-40B4-BE49-F238E27FC236}">
                <a16:creationId xmlns:a16="http://schemas.microsoft.com/office/drawing/2014/main" id="{6E1EFA63-AE81-48F7-9E1A-4460842D51F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8800" y="6102564"/>
            <a:ext cx="1931842" cy="38396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60045"/>
            <a:ext cx="6933976" cy="2365779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E55BFD0-3838-4C77-8213-EC91439B61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1224" y="2914921"/>
            <a:ext cx="6933976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1061188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78640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addin_colorlist" hidden="1">
            <a:extLst>
              <a:ext uri="{FF2B5EF4-FFF2-40B4-BE49-F238E27FC236}">
                <a16:creationId xmlns:a16="http://schemas.microsoft.com/office/drawing/2014/main" id="{142D2D8E-3791-4D75-A409-F55BA4E1C8D0}"/>
              </a:ext>
            </a:extLst>
          </p:cNvPr>
          <p:cNvSpPr/>
          <p:nvPr userDrawn="1"/>
        </p:nvSpPr>
        <p:spPr>
          <a:xfrm>
            <a:off x="0" y="-12760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7" name="addin_colorbox" hidden="1">
            <a:extLst>
              <a:ext uri="{FF2B5EF4-FFF2-40B4-BE49-F238E27FC236}">
                <a16:creationId xmlns:a16="http://schemas.microsoft.com/office/drawing/2014/main" id="{93DC0DA9-D9F0-4322-8641-03FC7F14BADF}"/>
              </a:ext>
            </a:extLst>
          </p:cNvPr>
          <p:cNvSpPr/>
          <p:nvPr userDrawn="1"/>
        </p:nvSpPr>
        <p:spPr>
          <a:xfrm>
            <a:off x="486187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497566F0-0F8E-4780-AC64-A573EE339B8C}"/>
              </a:ext>
            </a:extLst>
          </p:cNvPr>
          <p:cNvSpPr/>
          <p:nvPr userDrawn="1"/>
        </p:nvSpPr>
        <p:spPr>
          <a:xfrm>
            <a:off x="972374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8D2A9143-C4BA-4DEF-AE4D-0545F5F29D07}"/>
              </a:ext>
            </a:extLst>
          </p:cNvPr>
          <p:cNvSpPr/>
          <p:nvPr userDrawn="1"/>
        </p:nvSpPr>
        <p:spPr>
          <a:xfrm>
            <a:off x="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2896C4A6-E3A6-4DEA-B06F-DD42E31FF2B1}"/>
              </a:ext>
            </a:extLst>
          </p:cNvPr>
          <p:cNvSpPr/>
          <p:nvPr userDrawn="1"/>
        </p:nvSpPr>
        <p:spPr>
          <a:xfrm>
            <a:off x="2505076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FA90E7C4-B861-44F8-AC82-3EFD4E48EAD0}"/>
              </a:ext>
            </a:extLst>
          </p:cNvPr>
          <p:cNvSpPr/>
          <p:nvPr userDrawn="1"/>
        </p:nvSpPr>
        <p:spPr>
          <a:xfrm>
            <a:off x="4973338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8" name="addin_logo" hidden="1">
            <a:extLst>
              <a:ext uri="{FF2B5EF4-FFF2-40B4-BE49-F238E27FC236}">
                <a16:creationId xmlns:a16="http://schemas.microsoft.com/office/drawing/2014/main" id="{763FEE9A-F431-452C-A9E9-E5CFBCF176AD}"/>
              </a:ext>
            </a:extLst>
          </p:cNvPr>
          <p:cNvSpPr/>
          <p:nvPr userDrawn="1"/>
        </p:nvSpPr>
        <p:spPr>
          <a:xfrm>
            <a:off x="744160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0" name="addin_fillplaceholders" hidden="1">
            <a:extLst>
              <a:ext uri="{FF2B5EF4-FFF2-40B4-BE49-F238E27FC236}">
                <a16:creationId xmlns:a16="http://schemas.microsoft.com/office/drawing/2014/main" id="{1A4EDCA2-20F3-4672-98C0-C655AFB8F3C8}"/>
              </a:ext>
            </a:extLst>
          </p:cNvPr>
          <p:cNvSpPr/>
          <p:nvPr userDrawn="1"/>
        </p:nvSpPr>
        <p:spPr>
          <a:xfrm>
            <a:off x="10049671" y="-6772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1" name="addin_background" hidden="1">
            <a:extLst>
              <a:ext uri="{FF2B5EF4-FFF2-40B4-BE49-F238E27FC236}">
                <a16:creationId xmlns:a16="http://schemas.microsoft.com/office/drawing/2014/main" id="{EF55BBC7-48D7-45FA-A547-33FFB2C30CC1}"/>
              </a:ext>
            </a:extLst>
          </p:cNvPr>
          <p:cNvSpPr/>
          <p:nvPr userDrawn="1"/>
        </p:nvSpPr>
        <p:spPr>
          <a:xfrm>
            <a:off x="9723740" y="-6467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FA391BC1-1440-4ADB-8FB5-926846B28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D1BC829C-2722-4451-907F-CBE316B59F08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61A760A9-5D20-49DC-9704-D7AB8054BC5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CA0DCC-1193-4C02-B97B-B52F1AE40959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360045" y="3466046"/>
            <a:ext cx="3576295" cy="220291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C68252E1-19A8-4453-938E-FD9016DA1BB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87D0FCA-4555-416F-AA02-DF93C6E92BD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423566-EF5E-4394-BF5F-3C89203A5587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4319320" y="3466048"/>
            <a:ext cx="3576295" cy="220291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E8B226C1-9758-4A6F-B810-A8A598BAB16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245F025D-4490-4428-B078-483EE60F18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AABD6F-42F6-44C6-B1C3-C59B7FB2FE82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8255660" y="3466047"/>
            <a:ext cx="3576295" cy="220291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594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addin_colorlist" hidden="1">
            <a:extLst>
              <a:ext uri="{FF2B5EF4-FFF2-40B4-BE49-F238E27FC236}">
                <a16:creationId xmlns:a16="http://schemas.microsoft.com/office/drawing/2014/main" id="{31AC4890-D968-4219-945D-858D172A5D77}"/>
              </a:ext>
            </a:extLst>
          </p:cNvPr>
          <p:cNvSpPr/>
          <p:nvPr userDrawn="1"/>
        </p:nvSpPr>
        <p:spPr>
          <a:xfrm>
            <a:off x="0" y="-12760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7" name="addin_colorbox" hidden="1">
            <a:extLst>
              <a:ext uri="{FF2B5EF4-FFF2-40B4-BE49-F238E27FC236}">
                <a16:creationId xmlns:a16="http://schemas.microsoft.com/office/drawing/2014/main" id="{86F89B88-9090-4959-9133-B0C3145AF5AB}"/>
              </a:ext>
            </a:extLst>
          </p:cNvPr>
          <p:cNvSpPr/>
          <p:nvPr userDrawn="1"/>
        </p:nvSpPr>
        <p:spPr>
          <a:xfrm>
            <a:off x="486187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5" name="addin_title" hidden="1">
            <a:extLst>
              <a:ext uri="{FF2B5EF4-FFF2-40B4-BE49-F238E27FC236}">
                <a16:creationId xmlns:a16="http://schemas.microsoft.com/office/drawing/2014/main" id="{10130D39-EE73-433E-9648-4736702FE4E6}"/>
              </a:ext>
            </a:extLst>
          </p:cNvPr>
          <p:cNvSpPr/>
          <p:nvPr userDrawn="1"/>
        </p:nvSpPr>
        <p:spPr>
          <a:xfrm>
            <a:off x="972374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364A1B9F-7431-4C6F-938D-8D8CF0947D85}"/>
              </a:ext>
            </a:extLst>
          </p:cNvPr>
          <p:cNvSpPr/>
          <p:nvPr userDrawn="1"/>
        </p:nvSpPr>
        <p:spPr>
          <a:xfrm>
            <a:off x="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D3A2D3-005F-4F0F-9717-EB2D6E08EE08}"/>
              </a:ext>
            </a:extLst>
          </p:cNvPr>
          <p:cNvSpPr/>
          <p:nvPr userDrawn="1"/>
        </p:nvSpPr>
        <p:spPr>
          <a:xfrm>
            <a:off x="2505076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BD826175-B3D0-4F68-8DAC-06A43E76CBD4}"/>
              </a:ext>
            </a:extLst>
          </p:cNvPr>
          <p:cNvSpPr/>
          <p:nvPr userDrawn="1"/>
        </p:nvSpPr>
        <p:spPr>
          <a:xfrm>
            <a:off x="4973338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0C3760A8-3B0F-4C72-8AC2-EB4896A2ECB7}"/>
              </a:ext>
            </a:extLst>
          </p:cNvPr>
          <p:cNvSpPr/>
          <p:nvPr userDrawn="1"/>
        </p:nvSpPr>
        <p:spPr>
          <a:xfrm>
            <a:off x="744160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3" name="addin_fillplaceholders" hidden="1">
            <a:extLst>
              <a:ext uri="{FF2B5EF4-FFF2-40B4-BE49-F238E27FC236}">
                <a16:creationId xmlns:a16="http://schemas.microsoft.com/office/drawing/2014/main" id="{FE47F545-0194-4012-81AE-1D5AC4C4FD57}"/>
              </a:ext>
            </a:extLst>
          </p:cNvPr>
          <p:cNvSpPr/>
          <p:nvPr userDrawn="1"/>
        </p:nvSpPr>
        <p:spPr>
          <a:xfrm>
            <a:off x="10049671" y="-6772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4" name="addin_background" hidden="1">
            <a:extLst>
              <a:ext uri="{FF2B5EF4-FFF2-40B4-BE49-F238E27FC236}">
                <a16:creationId xmlns:a16="http://schemas.microsoft.com/office/drawing/2014/main" id="{4712F7F6-7794-4B44-B656-2B95D75FCD19}"/>
              </a:ext>
            </a:extLst>
          </p:cNvPr>
          <p:cNvSpPr/>
          <p:nvPr userDrawn="1"/>
        </p:nvSpPr>
        <p:spPr>
          <a:xfrm>
            <a:off x="9723740" y="-6467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0B95C6D-7CD0-46CD-8388-B5E940C10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65508DBB-F9FC-4C33-A7BD-84242F1B152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A56F80D4-CF78-4E02-BFFF-FC6902A8B6E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A1DAFE2B-0C2E-45FB-B092-5E3201E5AF6C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0734B4D-B0F1-4CEB-8BEC-3DB4E72AD13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A426AB05-0501-48FD-BCD0-7CDAC9A736A7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CCD12C2-1B2B-49E0-B05A-4CCA05E99D5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FE2E850F-841A-4294-B4BE-C6C5060405AF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EDBE76FF-82E0-4E33-B7B0-3EFC3520C1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534B4E95-6C4B-4DBD-B955-5B8D72717E4A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522127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86E0964B-F701-45BA-AA44-44BE42513825}"/>
              </a:ext>
            </a:extLst>
          </p:cNvPr>
          <p:cNvSpPr/>
          <p:nvPr userDrawn="1"/>
        </p:nvSpPr>
        <p:spPr>
          <a:xfrm>
            <a:off x="0" y="-12760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EDC69D22-2684-4D26-8CD5-1033269464B5}"/>
              </a:ext>
            </a:extLst>
          </p:cNvPr>
          <p:cNvSpPr/>
          <p:nvPr userDrawn="1"/>
        </p:nvSpPr>
        <p:spPr>
          <a:xfrm>
            <a:off x="486187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C5D726C6-5AFA-46DD-91B9-C1649A53A6DB}"/>
              </a:ext>
            </a:extLst>
          </p:cNvPr>
          <p:cNvSpPr/>
          <p:nvPr userDrawn="1"/>
        </p:nvSpPr>
        <p:spPr>
          <a:xfrm>
            <a:off x="972374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16CCF0AB-7B91-4AB1-9A47-FB961F5A86A4}"/>
              </a:ext>
            </a:extLst>
          </p:cNvPr>
          <p:cNvSpPr/>
          <p:nvPr userDrawn="1"/>
        </p:nvSpPr>
        <p:spPr>
          <a:xfrm>
            <a:off x="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1E3ECC87-E5A4-4BF4-9A62-B0C4905D50F7}"/>
              </a:ext>
            </a:extLst>
          </p:cNvPr>
          <p:cNvSpPr/>
          <p:nvPr userDrawn="1"/>
        </p:nvSpPr>
        <p:spPr>
          <a:xfrm>
            <a:off x="2505076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4869AE6A-E4F5-4D6B-B0A6-897CEA86BDB4}"/>
              </a:ext>
            </a:extLst>
          </p:cNvPr>
          <p:cNvSpPr/>
          <p:nvPr userDrawn="1"/>
        </p:nvSpPr>
        <p:spPr>
          <a:xfrm>
            <a:off x="4973338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4DB42835-BA64-4401-8B6A-3A691FC7EDDF}"/>
              </a:ext>
            </a:extLst>
          </p:cNvPr>
          <p:cNvSpPr/>
          <p:nvPr userDrawn="1"/>
        </p:nvSpPr>
        <p:spPr>
          <a:xfrm>
            <a:off x="744160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5489F32F-9C3F-4B82-9CB9-558661DF83E5}"/>
              </a:ext>
            </a:extLst>
          </p:cNvPr>
          <p:cNvSpPr/>
          <p:nvPr userDrawn="1"/>
        </p:nvSpPr>
        <p:spPr>
          <a:xfrm>
            <a:off x="10049671" y="-6772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background" hidden="1">
            <a:extLst>
              <a:ext uri="{FF2B5EF4-FFF2-40B4-BE49-F238E27FC236}">
                <a16:creationId xmlns:a16="http://schemas.microsoft.com/office/drawing/2014/main" id="{8F22A419-038B-42AB-B49F-40A30240A343}"/>
              </a:ext>
            </a:extLst>
          </p:cNvPr>
          <p:cNvSpPr/>
          <p:nvPr userDrawn="1"/>
        </p:nvSpPr>
        <p:spPr>
          <a:xfrm>
            <a:off x="9723740" y="-6467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9" name="addin_colorlist" hidden="1">
            <a:extLst>
              <a:ext uri="{FF2B5EF4-FFF2-40B4-BE49-F238E27FC236}">
                <a16:creationId xmlns:a16="http://schemas.microsoft.com/office/drawing/2014/main" id="{08A48CA1-72FF-4711-A5FF-8D6396A705F3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30" name="addin_background" hidden="1">
            <a:extLst>
              <a:ext uri="{FF2B5EF4-FFF2-40B4-BE49-F238E27FC236}">
                <a16:creationId xmlns:a16="http://schemas.microsoft.com/office/drawing/2014/main" id="{F0BF2569-74DC-4565-8074-0C9D1583B71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F7AB04A4-9736-47E6-84C2-25BE99ED6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84212D2-050F-4DD7-ACF7-CCA3EF7CB47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3A45565F-A821-4D8D-9075-0F10F71CC53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508FB0C8-FF99-489F-87BF-7D87D0EC67FB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EF3C7539-7EF5-4929-B861-6235B19839E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8C030C75-034E-4066-B984-5CD493EBB6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C0A0B4A0-BF85-45BC-89C6-5F646602D782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64F64DF8-E64D-4A9D-8C68-25F4FCAEF65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Text Placeholder 21">
            <a:extLst>
              <a:ext uri="{FF2B5EF4-FFF2-40B4-BE49-F238E27FC236}">
                <a16:creationId xmlns:a16="http://schemas.microsoft.com/office/drawing/2014/main" id="{7356F1CA-E125-424B-BB53-BC73A46C4C7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02A81D26-31B6-4FF2-B59F-4219EF5581E5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B5418603-23E6-4256-8A3F-39B0AB146A6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Text Placeholder 21">
            <a:extLst>
              <a:ext uri="{FF2B5EF4-FFF2-40B4-BE49-F238E27FC236}">
                <a16:creationId xmlns:a16="http://schemas.microsoft.com/office/drawing/2014/main" id="{A6CA1D4C-3F43-4AB0-8208-7F2AF7CFFF5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Content Placeholder 3">
            <a:extLst>
              <a:ext uri="{FF2B5EF4-FFF2-40B4-BE49-F238E27FC236}">
                <a16:creationId xmlns:a16="http://schemas.microsoft.com/office/drawing/2014/main" id="{57B47D8B-C741-407F-8E55-D9739AB9FE56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568416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615AC4F-D77E-4A22-87C1-837DFDCD2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2B526F6-6D15-427A-A8C5-635E0F4998F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79DE8CD7-BE10-449F-AF28-2E7FEDC125B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1303CE05-6305-415D-AAAB-AB1E68D0A8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BB88548-DF94-4C6D-982E-AC0D7259CAF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2B56F20F-4331-43F3-8870-5C7180BA79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27" name="addin_colorlist" hidden="1">
            <a:extLst>
              <a:ext uri="{FF2B5EF4-FFF2-40B4-BE49-F238E27FC236}">
                <a16:creationId xmlns:a16="http://schemas.microsoft.com/office/drawing/2014/main" id="{7FDD0C8A-73E4-457D-A090-A780511080D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28" name="addin_background" hidden="1">
            <a:extLst>
              <a:ext uri="{FF2B5EF4-FFF2-40B4-BE49-F238E27FC236}">
                <a16:creationId xmlns:a16="http://schemas.microsoft.com/office/drawing/2014/main" id="{66AC68C4-1F80-4D2F-AA37-972A7975DE9F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21194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604A5C1-C3DB-485E-9FFA-778B3999B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4C9C15F1-224D-426C-86CC-1435BCA72D2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751E2EBF-B915-4136-8AC8-79EC9A3A6DD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6C56849E-73F2-4142-87B8-43B8AA2E5F1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0E9601A7-D64D-4092-B47B-792F4BF4C05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C8BD93F2-8F08-4485-BA2A-0C6168F2FD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B04AFE79-0B5C-4106-A07B-130B1AF75D5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addin_colorlist" hidden="1">
            <a:extLst>
              <a:ext uri="{FF2B5EF4-FFF2-40B4-BE49-F238E27FC236}">
                <a16:creationId xmlns:a16="http://schemas.microsoft.com/office/drawing/2014/main" id="{1BE73F5E-3AAD-424A-8533-DDD1E293521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30" name="addin_background" hidden="1">
            <a:extLst>
              <a:ext uri="{FF2B5EF4-FFF2-40B4-BE49-F238E27FC236}">
                <a16:creationId xmlns:a16="http://schemas.microsoft.com/office/drawing/2014/main" id="{DA13970A-1794-482A-8113-DDAF6E9123FF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4504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 descr="Logo universi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BA32CC18-CDE2-4CE0-9CB9-31B6E01C5B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D8E0ADE9-B24F-4BEA-AD49-FD4F6E7D058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9" name="addin_background" hidden="1">
            <a:extLst>
              <a:ext uri="{FF2B5EF4-FFF2-40B4-BE49-F238E27FC236}">
                <a16:creationId xmlns:a16="http://schemas.microsoft.com/office/drawing/2014/main" id="{925A7108-4132-45A1-A77B-D71F129E3FB8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69B62E-4939-402C-A29A-45F9F29B0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34860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B0E60-3547-4C9A-BE1E-87B0E1DCD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B71A1-734C-4C77-9BE2-2289B1B80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23387A4E-0734-42C2-9410-1A5CACAFF84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8DCD4C24-0F0D-4D2A-8678-8BB9108CCF71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455638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B0DE3-8AB4-4283-AAF7-C599EB450E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19359" y="1862176"/>
            <a:ext cx="9651619" cy="3978862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227066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FBC69D8-B71C-4206-87BD-EF7A4F58A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48886" y="0"/>
            <a:ext cx="10343115" cy="569646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pic>
        <p:nvPicPr>
          <p:cNvPr id="24" name="Graphic 23" descr="Logo Universitet i oslo">
            <a:extLst>
              <a:ext uri="{FF2B5EF4-FFF2-40B4-BE49-F238E27FC236}">
                <a16:creationId xmlns:a16="http://schemas.microsoft.com/office/drawing/2014/main" id="{D5876ED4-6402-4ADE-B19E-6AFD1B98A2B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28800" y="6102564"/>
            <a:ext cx="1931842" cy="38396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60045"/>
            <a:ext cx="6933976" cy="2365779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11EF4AB-07E6-4205-89A6-BD26CABE9C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224" y="2914921"/>
            <a:ext cx="6933976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1061188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3477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FBC69D8-B71C-4206-87BD-EF7A4F58AEE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48886" y="0"/>
            <a:ext cx="10343115" cy="569646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pic>
        <p:nvPicPr>
          <p:cNvPr id="24" name="Graphic 23" descr="Logo Universitet i oslo">
            <a:extLst>
              <a:ext uri="{FF2B5EF4-FFF2-40B4-BE49-F238E27FC236}">
                <a16:creationId xmlns:a16="http://schemas.microsoft.com/office/drawing/2014/main" id="{071EBF8B-CB57-4D96-BEC9-81D876B40C3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8800" y="6102564"/>
            <a:ext cx="1931842" cy="383961"/>
          </a:xfrm>
          <a:prstGeom prst="rect">
            <a:avLst/>
          </a:prstGeom>
        </p:spPr>
      </p:pic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5FF6A525-3478-4FBD-9813-B825C9A70E53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60045"/>
            <a:ext cx="6093717" cy="1076281"/>
          </a:xfrm>
        </p:spPr>
        <p:txBody>
          <a:bodyPr anchor="t"/>
          <a:lstStyle>
            <a:lvl1pPr>
              <a:lnSpc>
                <a:spcPct val="100000"/>
              </a:lnSpc>
              <a:defRPr sz="20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60C72AC-B09E-4EE6-9F89-F57BA1D22E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7821" y="2282617"/>
            <a:ext cx="6097120" cy="1705095"/>
          </a:xfrm>
        </p:spPr>
        <p:txBody>
          <a:bodyPr/>
          <a:lstStyle>
            <a:lvl1pPr marL="0" indent="0">
              <a:buNone/>
              <a:defRPr sz="450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A76EB581-AD77-44E6-B0C1-79B4F5E427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FF90891E-BD34-453C-A553-405075097B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39DE2A1-ED8C-4A49-A6AE-E9D46E40E9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1061188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C1935023-B5DB-4153-92C3-DA938CAF07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1233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Innhold og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569646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25" name="Graphic 24" descr="Logo Universitet i oslo">
            <a:extLst>
              <a:ext uri="{FF2B5EF4-FFF2-40B4-BE49-F238E27FC236}">
                <a16:creationId xmlns:a16="http://schemas.microsoft.com/office/drawing/2014/main" id="{1C54C566-FAF1-457B-ADC2-B572C2BA41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0" y="6276395"/>
            <a:ext cx="1029645" cy="204646"/>
          </a:xfrm>
          <a:prstGeom prst="rect">
            <a:avLst/>
          </a:prstGeom>
        </p:spPr>
      </p:pic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7790B458-49BE-41F6-BD1C-5F9A1329927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87211" y="6243181"/>
            <a:ext cx="1501215" cy="259232"/>
          </a:xfrm>
        </p:spPr>
        <p:txBody>
          <a:bodyPr anchor="b"/>
          <a:lstStyle>
            <a:lvl1pPr marL="0" indent="0">
              <a:buNone/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nb-NO" dirty="0"/>
              <a:t>Enter partner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30FD2C0-C7B1-4B5E-A6A6-CCC2718B10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08202" y="6243181"/>
            <a:ext cx="1501215" cy="259232"/>
          </a:xfrm>
        </p:spPr>
        <p:txBody>
          <a:bodyPr anchor="b"/>
          <a:lstStyle>
            <a:lvl1pPr marL="0" indent="0">
              <a:buNone/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nb-NO" dirty="0"/>
              <a:t>Enter partner</a:t>
            </a:r>
            <a:endParaRPr lang="en-US" dirty="0"/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30" name="addin_colorlist" hidden="1">
            <a:extLst>
              <a:ext uri="{FF2B5EF4-FFF2-40B4-BE49-F238E27FC236}">
                <a16:creationId xmlns:a16="http://schemas.microsoft.com/office/drawing/2014/main" id="{AFA5CDF3-9F39-4EC9-8B13-4B34D2EEBEB7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60045"/>
            <a:ext cx="6933976" cy="2365779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FC3B6DF-0955-4B68-A16C-BE498E06A2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1224" y="2914921"/>
            <a:ext cx="6933976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Undertittel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DE7D971-BF8D-4AE3-BC82-0E6BE0967F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F99AC1F-778E-44FF-BF8A-667198760B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CB187476-A7FD-44F9-928A-D91ECC1D92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1061188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486B2F67-1009-493C-8D10-146042824B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37730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Bilde og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D527594-E039-4932-98AD-71552210E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48886" y="0"/>
            <a:ext cx="10343115" cy="569646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6" name="Graphic 25" descr="Logo Universitet i oslo">
            <a:extLst>
              <a:ext uri="{FF2B5EF4-FFF2-40B4-BE49-F238E27FC236}">
                <a16:creationId xmlns:a16="http://schemas.microsoft.com/office/drawing/2014/main" id="{76DDCE7B-0FD7-4604-86F3-CED3F3DE49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8800" y="6276395"/>
            <a:ext cx="1029645" cy="204646"/>
          </a:xfrm>
          <a:prstGeom prst="rect">
            <a:avLst/>
          </a:prstGeom>
        </p:spPr>
      </p:pic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F31F495-88E8-4FEA-B7F3-27E00B57CF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87211" y="6243181"/>
            <a:ext cx="1501215" cy="259232"/>
          </a:xfrm>
        </p:spPr>
        <p:txBody>
          <a:bodyPr anchor="b"/>
          <a:lstStyle>
            <a:lvl1pPr marL="0" indent="0">
              <a:buNone/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nb-NO" dirty="0"/>
              <a:t>Enter partner</a:t>
            </a:r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77ACB398-B3D6-48BC-B1D7-F5D5F027875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08202" y="6243181"/>
            <a:ext cx="1501215" cy="259232"/>
          </a:xfrm>
        </p:spPr>
        <p:txBody>
          <a:bodyPr anchor="b"/>
          <a:lstStyle>
            <a:lvl1pPr marL="0" indent="0">
              <a:buNone/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nb-NO" dirty="0"/>
              <a:t>Enter partner</a:t>
            </a:r>
            <a:endParaRPr lang="en-US" dirty="0"/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31" name="addin_colorlist" hidden="1">
            <a:extLst>
              <a:ext uri="{FF2B5EF4-FFF2-40B4-BE49-F238E27FC236}">
                <a16:creationId xmlns:a16="http://schemas.microsoft.com/office/drawing/2014/main" id="{6F7F2074-8A40-4EFD-9044-07BE05D692F8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60045"/>
            <a:ext cx="6933976" cy="2365779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BC2547E-8E8F-48ED-85F3-524AE65A13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1224" y="2914921"/>
            <a:ext cx="6933976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Undertittel</a:t>
            </a:r>
            <a:endParaRPr lang="en-US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129987B5-A649-4445-9E7D-C33F5830D5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15C875F-FE3C-4CA4-9C94-4875E58176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F9DA2D0-7B9F-4D0E-A0AB-11A30AE78E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1061188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B366772D-733D-439F-A855-A43D8BA9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0479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Bilde, footer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D527594-E039-4932-98AD-71552210E2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48886" y="0"/>
            <a:ext cx="10343115" cy="569646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F31F495-88E8-4FEA-B7F3-27E00B57CF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87211" y="6243181"/>
            <a:ext cx="1501215" cy="259232"/>
          </a:xfrm>
        </p:spPr>
        <p:txBody>
          <a:bodyPr anchor="b"/>
          <a:lstStyle>
            <a:lvl1pPr marL="0" indent="0">
              <a:buNone/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nb-NO" dirty="0"/>
              <a:t>Enter partner</a:t>
            </a:r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77ACB398-B3D6-48BC-B1D7-F5D5F027875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08202" y="6243181"/>
            <a:ext cx="1501215" cy="259232"/>
          </a:xfrm>
        </p:spPr>
        <p:txBody>
          <a:bodyPr anchor="b"/>
          <a:lstStyle>
            <a:lvl1pPr marL="0" indent="0">
              <a:buNone/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nb-NO" dirty="0"/>
              <a:t>Enter partner</a:t>
            </a:r>
            <a:endParaRPr lang="en-US" dirty="0"/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pic>
        <p:nvPicPr>
          <p:cNvPr id="28" name="Graphic 27" descr="Logo Universitet i oslo">
            <a:extLst>
              <a:ext uri="{FF2B5EF4-FFF2-40B4-BE49-F238E27FC236}">
                <a16:creationId xmlns:a16="http://schemas.microsoft.com/office/drawing/2014/main" id="{AC4516CC-DFFC-4FB7-9D2B-83895F118E9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8800" y="6276395"/>
            <a:ext cx="1029645" cy="204646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43C9BB7-52AE-4E55-BFE8-6F0A5069B0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26" name="Title 5">
            <a:extLst>
              <a:ext uri="{FF2B5EF4-FFF2-40B4-BE49-F238E27FC236}">
                <a16:creationId xmlns:a16="http://schemas.microsoft.com/office/drawing/2014/main" id="{3E4EB6FB-CA8A-4089-B382-7EE70734AA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60045"/>
            <a:ext cx="6093717" cy="1076281"/>
          </a:xfrm>
        </p:spPr>
        <p:txBody>
          <a:bodyPr anchor="t"/>
          <a:lstStyle>
            <a:lvl1pPr>
              <a:lnSpc>
                <a:spcPct val="100000"/>
              </a:lnSpc>
              <a:defRPr sz="20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EE67333C-22A7-412D-89CE-C345901D4E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7821" y="2282617"/>
            <a:ext cx="6097120" cy="1705095"/>
          </a:xfrm>
        </p:spPr>
        <p:txBody>
          <a:bodyPr/>
          <a:lstStyle>
            <a:lvl1pPr marL="0" indent="0">
              <a:buNone/>
              <a:defRPr sz="450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DAF2865F-7D0D-424F-8EE4-C35A273826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2BF95729-2A67-4547-A002-CD6025EBAF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30900484-5C7A-4A15-B9AF-6C2346D534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1061188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375A6F63-D6F2-43D8-B209-39C06B42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1235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Innhold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569646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25" name="Graphic 24" descr="Logo Universitet i oslo">
            <a:extLst>
              <a:ext uri="{FF2B5EF4-FFF2-40B4-BE49-F238E27FC236}">
                <a16:creationId xmlns:a16="http://schemas.microsoft.com/office/drawing/2014/main" id="{96DF894F-36BB-4E38-9A63-6C7457B4E4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0" y="6140468"/>
            <a:ext cx="1029645" cy="20464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4A25B0-0B90-4803-B642-75EEEF2DAF8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187702" y="6062665"/>
            <a:ext cx="1033463" cy="46196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FB8A002-B764-4891-A47B-B23E156797D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753610" y="6062664"/>
            <a:ext cx="1033463" cy="46196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09E5A455-922C-40D3-8829-E47B5EB0F794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60045"/>
            <a:ext cx="6933976" cy="2365779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A563EA59-6D01-4E34-A523-D5A678156B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1224" y="2914921"/>
            <a:ext cx="6933976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Undertittel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1A5ECDA-FCA9-4A09-B537-7B2F880258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33A09C1-4C63-43F6-BB7C-8872A34650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0CC180C2-0FD7-45CC-B7D6-6564FC2C63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1061188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18ECB1C4-C5E3-4A77-9A92-AC851BDDD2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9178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Bilde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ilde av student som sitter i UiOs bygninger.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D527594-E039-4932-98AD-71552210E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48886" y="0"/>
            <a:ext cx="10343115" cy="569646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26" name="Graphic 25" descr="Bilde av student som sitter i UiOs bygninger.">
            <a:extLst>
              <a:ext uri="{FF2B5EF4-FFF2-40B4-BE49-F238E27FC236}">
                <a16:creationId xmlns:a16="http://schemas.microsoft.com/office/drawing/2014/main" id="{75E708B6-95B5-4ACB-9931-428CE2A1E4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8800" y="6140468"/>
            <a:ext cx="1029645" cy="204646"/>
          </a:xfrm>
          <a:prstGeom prst="rect">
            <a:avLst/>
          </a:prstGeom>
        </p:spPr>
      </p:pic>
      <p:sp>
        <p:nvSpPr>
          <p:cNvPr id="5" name="Picture Placeholder 4" descr="Bilde av student som sitter i UiOs bygninger.">
            <a:extLst>
              <a:ext uri="{FF2B5EF4-FFF2-40B4-BE49-F238E27FC236}">
                <a16:creationId xmlns:a16="http://schemas.microsoft.com/office/drawing/2014/main" id="{11C0B916-B8B5-48D7-8BE8-ACB646AE6F5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187702" y="6062665"/>
            <a:ext cx="1033463" cy="46196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6" descr="Bilde av student som sitter i UiOs bygninger.">
            <a:extLst>
              <a:ext uri="{FF2B5EF4-FFF2-40B4-BE49-F238E27FC236}">
                <a16:creationId xmlns:a16="http://schemas.microsoft.com/office/drawing/2014/main" id="{58E6231B-1C42-4AEC-9D9E-5D13563150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53610" y="6062664"/>
            <a:ext cx="1033463" cy="46196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809EF1F8-6EE7-443C-8593-431D5DC1D727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6" name="Title 5" descr="Bilde av student som sitter i UiOs bygninger.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60045"/>
            <a:ext cx="6933976" cy="2365779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sp>
        <p:nvSpPr>
          <p:cNvPr id="22" name="Text Placeholder 3" descr="Bilde av student som sitter i UiOs bygninger.">
            <a:extLst>
              <a:ext uri="{FF2B5EF4-FFF2-40B4-BE49-F238E27FC236}">
                <a16:creationId xmlns:a16="http://schemas.microsoft.com/office/drawing/2014/main" id="{69D5314F-545E-40B8-83D6-1C13EAA62D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1224" y="2914921"/>
            <a:ext cx="6933976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Undertittel</a:t>
            </a:r>
            <a:endParaRPr lang="en-US" dirty="0"/>
          </a:p>
        </p:txBody>
      </p:sp>
      <p:sp>
        <p:nvSpPr>
          <p:cNvPr id="27" name="Subtitle 2" descr="Bilde av student som sitter i UiOs bygninger.">
            <a:extLst>
              <a:ext uri="{FF2B5EF4-FFF2-40B4-BE49-F238E27FC236}">
                <a16:creationId xmlns:a16="http://schemas.microsoft.com/office/drawing/2014/main" id="{D593D964-011F-4C2E-847F-5E468F5675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 descr="Bilde av student som sitter i UiOs bygninger.">
            <a:extLst>
              <a:ext uri="{FF2B5EF4-FFF2-40B4-BE49-F238E27FC236}">
                <a16:creationId xmlns:a16="http://schemas.microsoft.com/office/drawing/2014/main" id="{0A0AAB19-6B1B-4BA9-A526-029A2412B3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 descr="Bilde av student som sitter i UiOs bygninger.">
            <a:extLst>
              <a:ext uri="{FF2B5EF4-FFF2-40B4-BE49-F238E27FC236}">
                <a16:creationId xmlns:a16="http://schemas.microsoft.com/office/drawing/2014/main" id="{A8B0EAD6-75E9-40E3-89E3-A0F061D7BD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1061188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30" name="Date Placeholder 3" descr="Bilde av student som sitter i UiOs bygninger.">
            <a:extLst>
              <a:ext uri="{FF2B5EF4-FFF2-40B4-BE49-F238E27FC236}">
                <a16:creationId xmlns:a16="http://schemas.microsoft.com/office/drawing/2014/main" id="{CFAD5246-D054-439A-B79A-5A703492D2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1688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46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  <p:sldLayoutId id="2147483742" r:id="rId23"/>
    <p:sldLayoutId id="2147483743" r:id="rId24"/>
    <p:sldLayoutId id="2147483744" r:id="rId25"/>
    <p:sldLayoutId id="2147483745" r:id="rId26"/>
    <p:sldLayoutId id="2147483748" r:id="rId27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0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studier/emner/sv/oekonomi/ECON4032/S%C3%B8knadsprosess%20og%20praksispartnere" TargetMode="External"/><Relationship Id="rId2" Type="http://schemas.openxmlformats.org/officeDocument/2006/relationships/hyperlink" Target="https://www.uio.no/studier/emner/sv/oekonomi/ECON4032/index.html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post@econ.uio.n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io.no/studier/emner/sv/oekonomi/ECON4032/S%C3%B8knadsprosess%20og%20praksispartnere" TargetMode="Externa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1">
            <a:extLst>
              <a:ext uri="{FF2B5EF4-FFF2-40B4-BE49-F238E27FC236}">
                <a16:creationId xmlns:a16="http://schemas.microsoft.com/office/drawing/2014/main" id="{D5A7CF76-E24F-A634-DA88-1E7DCAFB77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28800" y="0"/>
            <a:ext cx="10359797" cy="5696465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Placeholder 6" descr="A group of people sitting in chairs in a room&#10;&#10;Description automatically generated">
            <a:extLst>
              <a:ext uri="{FF2B5EF4-FFF2-40B4-BE49-F238E27FC236}">
                <a16:creationId xmlns:a16="http://schemas.microsoft.com/office/drawing/2014/main" id="{50E65C0A-F347-41B7-AB1D-651363CFA3C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5" b="13285"/>
          <a:stretch>
            <a:fillRect/>
          </a:stretch>
        </p:blipFill>
        <p:spPr>
          <a:xfrm>
            <a:off x="1849438" y="0"/>
            <a:ext cx="10342562" cy="5695950"/>
          </a:xfrm>
        </p:spPr>
      </p:pic>
      <p:pic>
        <p:nvPicPr>
          <p:cNvPr id="23" name="logo_">
            <a:extLst>
              <a:ext uri="{FF2B5EF4-FFF2-40B4-BE49-F238E27FC236}">
                <a16:creationId xmlns:a16="http://schemas.microsoft.com/office/drawing/2014/main" id="{CC48E81B-CED9-44FA-87A3-1558359D79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41247" y="5936828"/>
            <a:ext cx="686041" cy="686041"/>
          </a:xfrm>
          <a:prstGeom prst="rect">
            <a:avLst/>
          </a:prstGeom>
        </p:spPr>
      </p:pic>
      <p:sp>
        <p:nvSpPr>
          <p:cNvPr id="20" name="Title 3">
            <a:extLst>
              <a:ext uri="{FF2B5EF4-FFF2-40B4-BE49-F238E27FC236}">
                <a16:creationId xmlns:a16="http://schemas.microsoft.com/office/drawing/2014/main" id="{317874DA-52B2-224F-49D6-8C07021A4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224" y="360045"/>
            <a:ext cx="6933976" cy="2365779"/>
          </a:xfrm>
        </p:spPr>
        <p:txBody>
          <a:bodyPr anchor="t">
            <a:normAutofit/>
          </a:bodyPr>
          <a:lstStyle/>
          <a:p>
            <a:r>
              <a:rPr lang="en-US"/>
              <a:t>ECON4032 – Internship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Økonomi</a:t>
            </a:r>
            <a:endParaRPr lang="en-US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1FBF6CA-9193-E0D2-D0B6-44BAA40A1BA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1224" y="1719842"/>
            <a:ext cx="6933976" cy="75723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en-US" dirty="0"/>
              <a:t>2023/2024 </a:t>
            </a:r>
          </a:p>
        </p:txBody>
      </p:sp>
    </p:spTree>
    <p:extLst>
      <p:ext uri="{BB962C8B-B14F-4D97-AF65-F5344CB8AC3E}">
        <p14:creationId xmlns:p14="http://schemas.microsoft.com/office/powerpoint/2010/main" val="3785296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3B028D-5051-4322-A5D8-FAC9A6C89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Arbeidsoppgaver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2C34F01-CEDB-487E-8FE5-1FDFF53C945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95375" y="1862176"/>
            <a:ext cx="9877266" cy="3978862"/>
          </a:xfrm>
        </p:spPr>
        <p:txBody>
          <a:bodyPr/>
          <a:lstStyle/>
          <a:p>
            <a:r>
              <a:rPr lang="nb-NO" sz="1600" dirty="0"/>
              <a:t>Seksjon for HR ønsker å tilby oppgaver til en praksisplass for studenter med fokus på administrasjon- og HR-oppgaver, hovedsakelig knyttet til </a:t>
            </a:r>
            <a:r>
              <a:rPr lang="nb-NO" sz="1600" b="1" dirty="0"/>
              <a:t>analyse og utviklingsarbeid</a:t>
            </a:r>
            <a:r>
              <a:rPr lang="nb-NO" sz="1600" dirty="0"/>
              <a:t>.</a:t>
            </a:r>
          </a:p>
          <a:p>
            <a:r>
              <a:rPr lang="nb-NO" sz="1600" dirty="0"/>
              <a:t>Seksjonen jobber blant annet med å levere analyser innenfor HR-området, både til internt bruk i HR og til toppledelsen. Vi leverer allerede i dag rapporter og analyser på personalområdet, knyttet blant annet til </a:t>
            </a:r>
            <a:r>
              <a:rPr lang="nb-NO" sz="1600" b="1" dirty="0"/>
              <a:t>turnover</a:t>
            </a:r>
            <a:r>
              <a:rPr lang="nb-NO" sz="1600" dirty="0"/>
              <a:t> og </a:t>
            </a:r>
            <a:r>
              <a:rPr lang="nb-NO" sz="1600" b="1" dirty="0"/>
              <a:t>sykefravær</a:t>
            </a:r>
            <a:r>
              <a:rPr lang="nb-NO" sz="1600" dirty="0"/>
              <a:t>. Det er imidlertid behov for en styrking av analysearbeidet og vi ønsker å både gå dypere i en del av de analysene vi allerede gjør, samt å gjennomføre analyser innenfor nye områder som for eksempel </a:t>
            </a:r>
            <a:r>
              <a:rPr lang="nb-NO" sz="1600" b="1" dirty="0"/>
              <a:t>avganger</a:t>
            </a:r>
            <a:r>
              <a:rPr lang="nb-NO" sz="1600" dirty="0"/>
              <a:t> og </a:t>
            </a:r>
            <a:r>
              <a:rPr lang="nb-NO" sz="1600" b="1" dirty="0"/>
              <a:t>framskrivinger</a:t>
            </a:r>
            <a:r>
              <a:rPr lang="nb-NO" sz="1600" dirty="0"/>
              <a:t> av dette med tilhørende analyser av </a:t>
            </a:r>
            <a:r>
              <a:rPr lang="nb-NO" sz="1600" b="1" dirty="0" err="1"/>
              <a:t>kompetansetap</a:t>
            </a:r>
            <a:r>
              <a:rPr lang="nb-NO" sz="1600" dirty="0"/>
              <a:t> og behov for </a:t>
            </a:r>
            <a:r>
              <a:rPr lang="nb-NO" sz="1600" b="1" dirty="0"/>
              <a:t>rekruttering</a:t>
            </a:r>
            <a:r>
              <a:rPr lang="nb-NO" sz="1600" dirty="0"/>
              <a:t>. Det er også ønskelig å evaluere seksjonens nåværende </a:t>
            </a:r>
            <a:r>
              <a:rPr lang="nb-NO" sz="1600" i="1" dirty="0"/>
              <a:t>måleindikator</a:t>
            </a:r>
            <a:r>
              <a:rPr lang="nb-NO" sz="1600" dirty="0"/>
              <a:t> og vurdere behovet for andre alternative indikatorer.</a:t>
            </a:r>
          </a:p>
          <a:p>
            <a:r>
              <a:rPr lang="nb-NO" sz="1600" dirty="0"/>
              <a:t>Det vil også være rom for andre oppgaver i seksjonen avhengig av dine egne interesser.</a:t>
            </a:r>
          </a:p>
        </p:txBody>
      </p:sp>
    </p:spTree>
    <p:extLst>
      <p:ext uri="{BB962C8B-B14F-4D97-AF65-F5344CB8AC3E}">
        <p14:creationId xmlns:p14="http://schemas.microsoft.com/office/powerpoint/2010/main" val="3261080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46D1D-1296-4936-AA13-E9CC3F977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Arbeidsoppgaver Spesifisert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B6993-9021-F421-383F-30D013042F0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sz="2000" dirty="0"/>
              <a:t>Analyse av aldersutvikling i SSB og pensjonsavganger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 dirty="0"/>
              <a:t>Oversikt over SSB sine nåværende ansatte samt oversikt over UT og INN ansatte år for år med oversikt over den ansatte sin Alder, Kjønn, Utdanning, Ansiennitet, samt mange andre variabler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 dirty="0"/>
              <a:t>Sykefravær tendenser brutt ned på seksjonsnivå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 b="1" dirty="0"/>
              <a:t>Prediktiv Turnover analyse av hvor mange som kommer til å slutte fremover</a:t>
            </a:r>
          </a:p>
        </p:txBody>
      </p:sp>
    </p:spTree>
    <p:extLst>
      <p:ext uri="{BB962C8B-B14F-4D97-AF65-F5344CB8AC3E}">
        <p14:creationId xmlns:p14="http://schemas.microsoft.com/office/powerpoint/2010/main" val="310002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43D0D-E8CB-3E7C-BE63-69CF2A77C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Modeller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13730-D142-8014-5D85-8D9027231C4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sz="2000" dirty="0"/>
              <a:t>Aldersfordeling og Pensjonering v2 (Excel)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 dirty="0"/>
              <a:t>Ansatte Dashboard v4 (Excel)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 dirty="0"/>
              <a:t>Inn og Ut Oversikt v6 (Excel)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 dirty="0"/>
              <a:t>Turnover Risiko v3 (R)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 dirty="0"/>
              <a:t>Aktive og UT 2005-2022 v5 (Excel)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 dirty="0"/>
              <a:t>Ansatte Prognose 2023-2027 v3 (Excel)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 dirty="0"/>
              <a:t>Nyansatt Teoretisk Effektivitet Utvikling v2 (Excel)</a:t>
            </a:r>
          </a:p>
        </p:txBody>
      </p:sp>
    </p:spTree>
    <p:extLst>
      <p:ext uri="{BB962C8B-B14F-4D97-AF65-F5344CB8AC3E}">
        <p14:creationId xmlns:p14="http://schemas.microsoft.com/office/powerpoint/2010/main" val="1303737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E3F575-1B6E-475B-A866-EE9ABFE82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Prediktiv Turnover Analyse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783F90B-759A-40F3-9A4E-1A7F2C198FF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19359" y="1862176"/>
            <a:ext cx="9651619" cy="416270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8600" indent="-228600"/>
            <a:r>
              <a:rPr lang="nb-NO" dirty="0">
                <a:ea typeface="Open Sans"/>
                <a:cs typeface="Open Sans"/>
              </a:rPr>
              <a:t>Hvorfor - Turnover er kostbart</a:t>
            </a:r>
          </a:p>
          <a:p>
            <a:pPr marL="396068" lvl="1" indent="-228600"/>
            <a:r>
              <a:rPr lang="nb-NO" dirty="0">
                <a:ea typeface="Open Sans"/>
                <a:cs typeface="Open Sans"/>
              </a:rPr>
              <a:t>HCI (Human Capital </a:t>
            </a:r>
            <a:r>
              <a:rPr lang="nb-NO" dirty="0" err="1">
                <a:ea typeface="Open Sans"/>
                <a:cs typeface="Open Sans"/>
              </a:rPr>
              <a:t>Institute</a:t>
            </a:r>
            <a:r>
              <a:rPr lang="nb-NO" dirty="0">
                <a:ea typeface="Open Sans"/>
                <a:cs typeface="Open Sans"/>
              </a:rPr>
              <a:t>) beregner kostnadene tilknyttet turnover i Norge til å være rundt 1,5 ganger årslønnen</a:t>
            </a:r>
          </a:p>
          <a:p>
            <a:pPr marL="396068" lvl="1" indent="-228600"/>
            <a:r>
              <a:rPr lang="nb-NO" dirty="0">
                <a:ea typeface="Open Sans"/>
                <a:cs typeface="Open Sans"/>
              </a:rPr>
              <a:t>Tap av kompetanse og stabilitet</a:t>
            </a:r>
          </a:p>
          <a:p>
            <a:pPr marL="228600" indent="-228600"/>
            <a:r>
              <a:rPr lang="nb-NO" dirty="0">
                <a:ea typeface="Open Sans"/>
                <a:cs typeface="Open Sans"/>
              </a:rPr>
              <a:t>Hvordan – Ansatte rådata</a:t>
            </a:r>
          </a:p>
          <a:p>
            <a:pPr marL="396068" lvl="1" indent="-228600"/>
            <a:r>
              <a:rPr lang="nb-NO" dirty="0">
                <a:ea typeface="Open Sans"/>
                <a:cs typeface="Open Sans"/>
              </a:rPr>
              <a:t>Datagrunnlag fra SAP</a:t>
            </a:r>
          </a:p>
          <a:p>
            <a:pPr marL="396068" lvl="1" indent="-228600"/>
            <a:r>
              <a:rPr lang="nb-NO" dirty="0">
                <a:ea typeface="Open Sans"/>
                <a:cs typeface="Open Sans"/>
              </a:rPr>
              <a:t>Excel for databehandling og modeller</a:t>
            </a:r>
          </a:p>
          <a:p>
            <a:pPr marL="396068" lvl="1" indent="-228600"/>
            <a:r>
              <a:rPr lang="nb-NO" dirty="0">
                <a:ea typeface="Open Sans"/>
                <a:cs typeface="Open Sans"/>
              </a:rPr>
              <a:t>R for regresjonsanalyse</a:t>
            </a:r>
          </a:p>
        </p:txBody>
      </p:sp>
    </p:spTree>
    <p:extLst>
      <p:ext uri="{BB962C8B-B14F-4D97-AF65-F5344CB8AC3E}">
        <p14:creationId xmlns:p14="http://schemas.microsoft.com/office/powerpoint/2010/main" val="3932782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2">
            <a:extLst>
              <a:ext uri="{FF2B5EF4-FFF2-40B4-BE49-F238E27FC236}">
                <a16:creationId xmlns:a16="http://schemas.microsoft.com/office/drawing/2014/main" id="{D316EE7C-2D92-2AA1-AD7D-288CCEA4CC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78" y="1248032"/>
            <a:ext cx="10786879" cy="45318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73C743B-555A-74BA-5AC3-7FF771A2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359" y="307208"/>
            <a:ext cx="9651619" cy="1311128"/>
          </a:xfrm>
        </p:spPr>
        <p:txBody>
          <a:bodyPr/>
          <a:lstStyle/>
          <a:p>
            <a:r>
              <a:rPr lang="nb-NO" dirty="0"/>
              <a:t>Definerte datatilstander</a:t>
            </a:r>
          </a:p>
        </p:txBody>
      </p:sp>
    </p:spTree>
    <p:extLst>
      <p:ext uri="{BB962C8B-B14F-4D97-AF65-F5344CB8AC3E}">
        <p14:creationId xmlns:p14="http://schemas.microsoft.com/office/powerpoint/2010/main" val="2853143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383EB58-6914-9AAD-B4DC-633D6F6E20E3}"/>
              </a:ext>
            </a:extLst>
          </p:cNvPr>
          <p:cNvGraphicFramePr>
            <a:graphicFrameLocks noGrp="1"/>
          </p:cNvGraphicFramePr>
          <p:nvPr/>
        </p:nvGraphicFramePr>
        <p:xfrm>
          <a:off x="267855" y="171451"/>
          <a:ext cx="11695548" cy="5857875"/>
        </p:xfrm>
        <a:graphic>
          <a:graphicData uri="http://schemas.openxmlformats.org/drawingml/2006/table">
            <a:tbl>
              <a:tblPr/>
              <a:tblGrid>
                <a:gridCol w="781875">
                  <a:extLst>
                    <a:ext uri="{9D8B030D-6E8A-4147-A177-3AD203B41FA5}">
                      <a16:colId xmlns:a16="http://schemas.microsoft.com/office/drawing/2014/main" val="3251678417"/>
                    </a:ext>
                  </a:extLst>
                </a:gridCol>
                <a:gridCol w="781875">
                  <a:extLst>
                    <a:ext uri="{9D8B030D-6E8A-4147-A177-3AD203B41FA5}">
                      <a16:colId xmlns:a16="http://schemas.microsoft.com/office/drawing/2014/main" val="698376442"/>
                    </a:ext>
                  </a:extLst>
                </a:gridCol>
                <a:gridCol w="1102095">
                  <a:extLst>
                    <a:ext uri="{9D8B030D-6E8A-4147-A177-3AD203B41FA5}">
                      <a16:colId xmlns:a16="http://schemas.microsoft.com/office/drawing/2014/main" val="311141811"/>
                    </a:ext>
                  </a:extLst>
                </a:gridCol>
                <a:gridCol w="787436">
                  <a:extLst>
                    <a:ext uri="{9D8B030D-6E8A-4147-A177-3AD203B41FA5}">
                      <a16:colId xmlns:a16="http://schemas.microsoft.com/office/drawing/2014/main" val="3361766418"/>
                    </a:ext>
                  </a:extLst>
                </a:gridCol>
                <a:gridCol w="781875">
                  <a:extLst>
                    <a:ext uri="{9D8B030D-6E8A-4147-A177-3AD203B41FA5}">
                      <a16:colId xmlns:a16="http://schemas.microsoft.com/office/drawing/2014/main" val="855918090"/>
                    </a:ext>
                  </a:extLst>
                </a:gridCol>
                <a:gridCol w="1040539">
                  <a:extLst>
                    <a:ext uri="{9D8B030D-6E8A-4147-A177-3AD203B41FA5}">
                      <a16:colId xmlns:a16="http://schemas.microsoft.com/office/drawing/2014/main" val="4000981707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099535377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3732348219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1200341569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345455304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136493841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62297022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1567753965"/>
                    </a:ext>
                  </a:extLst>
                </a:gridCol>
                <a:gridCol w="571503">
                  <a:extLst>
                    <a:ext uri="{9D8B030D-6E8A-4147-A177-3AD203B41FA5}">
                      <a16:colId xmlns:a16="http://schemas.microsoft.com/office/drawing/2014/main" val="4143321122"/>
                    </a:ext>
                  </a:extLst>
                </a:gridCol>
              </a:tblGrid>
              <a:tr h="380794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Ansattnr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Org.kode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Personaldelområde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Føds.dato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Nøkkel for kjønn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Utdanning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Utdgr tekst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Stillingsgruppe betegnelse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Tiltred.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Start Alder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Ald. Gruppe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År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År 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Tertial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239513"/>
                  </a:ext>
                </a:extLst>
              </a:tr>
              <a:tr h="475994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106996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 SSB Oslo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14.01.1960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Kvinne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 Master </a:t>
                      </a:r>
                      <a:r>
                        <a:rPr lang="nb-NO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Science, øk-</a:t>
                      </a:r>
                      <a:r>
                        <a:rPr lang="nb-NO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</a:t>
                      </a:r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fag, 2år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Univ/ høgsk høyere grad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1211 Seksjonssjef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20.03.2017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289199"/>
                  </a:ext>
                </a:extLst>
              </a:tr>
              <a:tr h="593647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107231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 SSB Oslo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18.05.1974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Kvinne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 Cand.mag. i samfunnsvitenskap. fag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Univ/ høgsk høyere grad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1364 Seniorrådgiver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01.10.2018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749516"/>
                  </a:ext>
                </a:extLst>
              </a:tr>
              <a:tr h="571191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107304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 SSB Oslo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06.04.1968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 Annen utd. Univ.-/Høysk lav gr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Univ/ høgsk lavere grad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1434 Rådgiver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01.03.2019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781105"/>
                  </a:ext>
                </a:extLst>
              </a:tr>
              <a:tr h="445235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107408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 SSB Kongsv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08.06.1989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 Bachelor, øk./adm.fag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Univ/ høgsk lavere grad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1408 Førstekonsulent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01.08.2019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411576"/>
                  </a:ext>
                </a:extLst>
              </a:tr>
              <a:tr h="571191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107412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 SSB Oslo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10.07.1987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Kvinne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 Annen utd. Univ.-/Høysk lav gr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Univ/ høgsk lavere grad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1434 Rådgiver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12.08.2019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6928999"/>
                  </a:ext>
                </a:extLst>
              </a:tr>
              <a:tr h="593647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107475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 SSB Oslo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13.10.1989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Kvinne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 Annen utd. Univ.-/Høyskole høy gr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</a:t>
                      </a:r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 </a:t>
                      </a:r>
                      <a:r>
                        <a:rPr lang="nb-NO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høgsk</a:t>
                      </a:r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høyere grad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1434 Rådgiver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01.09.2019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882659"/>
                  </a:ext>
                </a:extLst>
              </a:tr>
              <a:tr h="593647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107482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 SSB Oslo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04.03.1972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Kvinne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 Annen utd. Univ.-/Høyskole høy gr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Univ/ høgsk høyere grad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1364 Seniorrådgiver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23.09.2019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323630"/>
                  </a:ext>
                </a:extLst>
              </a:tr>
              <a:tr h="593647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107486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 SSB Oslo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11.08.1974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Kvinne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Jur.embetseks./Master i rettsvitskap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Univ/ høgsk høyere grad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1364 Seniorrådgiver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30.09.2019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508"/>
                  </a:ext>
                </a:extLst>
              </a:tr>
              <a:tr h="593647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107788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 SSB Kongsv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19.08.1975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Kvinne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 Andre deleksamener Universitet/Høysk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Deleks. universitet/høgsk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1434 Rådgiver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01.06.2021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7936457"/>
                  </a:ext>
                </a:extLst>
              </a:tr>
              <a:tr h="445235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107858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 SSB Kongsv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16.05.1983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Kvinne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 Mastergrad, samf., jur. fag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Univ/ høgsk høyere grad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1364 Seniorrådgiver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27.09.2021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287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820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46BAAB4-4685-023B-603B-19E0A0F8CDD8}"/>
              </a:ext>
            </a:extLst>
          </p:cNvPr>
          <p:cNvGraphicFramePr>
            <a:graphicFrameLocks/>
          </p:cNvGraphicFramePr>
          <p:nvPr/>
        </p:nvGraphicFramePr>
        <p:xfrm>
          <a:off x="269458" y="1501984"/>
          <a:ext cx="8340350" cy="3854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1F4D10F-D734-E89D-FBB2-C340963B5B35}"/>
              </a:ext>
            </a:extLst>
          </p:cNvPr>
          <p:cNvSpPr txBox="1">
            <a:spLocks/>
          </p:cNvSpPr>
          <p:nvPr/>
        </p:nvSpPr>
        <p:spPr>
          <a:xfrm>
            <a:off x="600153" y="6182899"/>
            <a:ext cx="7230416" cy="298543"/>
          </a:xfrm>
          <a:prstGeom prst="rect">
            <a:avLst/>
          </a:prstGeom>
        </p:spPr>
        <p:txBody>
          <a:bodyPr/>
          <a:lstStyle>
            <a:lvl1pPr marL="228611" indent="-228611" algn="l" defTabSz="914446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1pPr>
            <a:lvl2pPr marL="396079" indent="-144029" algn="l" defTabSz="914446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◦"/>
              <a:defRPr sz="18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2pPr>
            <a:lvl3pPr marL="522104" indent="-108022" algn="l" defTabSz="914446" rtl="0" eaLnBrk="1" latinLnBrk="0" hangingPunct="1">
              <a:lnSpc>
                <a:spcPct val="150000"/>
              </a:lnSpc>
              <a:spcBef>
                <a:spcPts val="300"/>
              </a:spcBef>
              <a:spcAft>
                <a:spcPts val="400"/>
              </a:spcAft>
              <a:buFont typeface="Open Sans" panose="020B0606030504020204" pitchFamily="34" charset="0"/>
              <a:buChar char="­"/>
              <a:defRPr sz="14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3pPr>
            <a:lvl4pPr marL="666133" indent="-99020" algn="l" defTabSz="914446" rtl="0" eaLnBrk="1" latinLnBrk="0" hangingPunct="1">
              <a:lnSpc>
                <a:spcPct val="150000"/>
              </a:lnSpc>
              <a:spcBef>
                <a:spcPts val="250"/>
              </a:spcBef>
              <a:buFont typeface="Open Sans" panose="020B0606030504020204" pitchFamily="34" charset="0"/>
              <a:buChar char="­"/>
              <a:defRPr sz="105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4pPr>
            <a:lvl5pPr marL="774155" indent="-90018" algn="l" defTabSz="914446" rtl="0" eaLnBrk="1" latinLnBrk="0" hangingPunct="1">
              <a:lnSpc>
                <a:spcPct val="150000"/>
              </a:lnSpc>
              <a:spcBef>
                <a:spcPts val="250"/>
              </a:spcBef>
              <a:buFont typeface="Open Sans" panose="020B0606030504020204" pitchFamily="34" charset="0"/>
              <a:buChar char="­"/>
              <a:defRPr sz="10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/>
              <a:t>SSB Aldersfordeling og Pensjoneringer MRG v2</a:t>
            </a:r>
            <a:endParaRPr lang="en-US" sz="1200" dirty="0"/>
          </a:p>
        </p:txBody>
      </p:sp>
      <p:sp>
        <p:nvSpPr>
          <p:cNvPr id="10" name="Rektangel: avrundede hjørner 6">
            <a:extLst>
              <a:ext uri="{FF2B5EF4-FFF2-40B4-BE49-F238E27FC236}">
                <a16:creationId xmlns:a16="http://schemas.microsoft.com/office/drawing/2014/main" id="{2944CF5B-B42C-F2BA-5B86-888956925E63}"/>
              </a:ext>
            </a:extLst>
          </p:cNvPr>
          <p:cNvSpPr/>
          <p:nvPr/>
        </p:nvSpPr>
        <p:spPr>
          <a:xfrm>
            <a:off x="8682182" y="2672916"/>
            <a:ext cx="3240360" cy="1512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1800" b="1" dirty="0">
                <a:solidFill>
                  <a:schemeClr val="tx1"/>
                </a:solidFill>
              </a:rPr>
              <a:t>Kommentarer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</a:rPr>
              <a:t>Andelen som slutter er betydelig høyere for alder 62, 65, 67 og 70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22827C4-4073-30C0-71FF-F68C437B1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359" y="307208"/>
            <a:ext cx="9651619" cy="1311128"/>
          </a:xfrm>
        </p:spPr>
        <p:txBody>
          <a:bodyPr>
            <a:normAutofit/>
          </a:bodyPr>
          <a:lstStyle/>
          <a:p>
            <a:r>
              <a:rPr lang="nb-NO" dirty="0"/>
              <a:t>Andel Pensjonert gitt Alder 2012-2022</a:t>
            </a:r>
          </a:p>
        </p:txBody>
      </p:sp>
    </p:spTree>
    <p:extLst>
      <p:ext uri="{BB962C8B-B14F-4D97-AF65-F5344CB8AC3E}">
        <p14:creationId xmlns:p14="http://schemas.microsoft.com/office/powerpoint/2010/main" val="2631213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7C282-F311-6421-48C1-4E9801A3C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Turnover Aldersfordeling i Kommuner og Fylkeskommuner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0FD71-B01E-39ED-7247-E068E69935A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17BBF1-6347-9686-DB78-03560FE40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17"/>
          <a:stretch/>
        </p:blipFill>
        <p:spPr>
          <a:xfrm>
            <a:off x="1222769" y="1975718"/>
            <a:ext cx="9648210" cy="37769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F4DA93A9-9025-4889-68D1-C0415026FB98}"/>
              </a:ext>
            </a:extLst>
          </p:cNvPr>
          <p:cNvSpPr txBox="1">
            <a:spLocks/>
          </p:cNvSpPr>
          <p:nvPr/>
        </p:nvSpPr>
        <p:spPr>
          <a:xfrm>
            <a:off x="600153" y="6182899"/>
            <a:ext cx="7230416" cy="298543"/>
          </a:xfrm>
          <a:prstGeom prst="rect">
            <a:avLst/>
          </a:prstGeom>
        </p:spPr>
        <p:txBody>
          <a:bodyPr/>
          <a:lstStyle>
            <a:lvl1pPr marL="228611" indent="-228611" algn="l" defTabSz="914446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1pPr>
            <a:lvl2pPr marL="396079" indent="-144029" algn="l" defTabSz="914446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◦"/>
              <a:defRPr sz="18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2pPr>
            <a:lvl3pPr marL="522104" indent="-108022" algn="l" defTabSz="914446" rtl="0" eaLnBrk="1" latinLnBrk="0" hangingPunct="1">
              <a:lnSpc>
                <a:spcPct val="150000"/>
              </a:lnSpc>
              <a:spcBef>
                <a:spcPts val="300"/>
              </a:spcBef>
              <a:spcAft>
                <a:spcPts val="400"/>
              </a:spcAft>
              <a:buFont typeface="Open Sans" panose="020B0606030504020204" pitchFamily="34" charset="0"/>
              <a:buChar char="­"/>
              <a:defRPr sz="14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3pPr>
            <a:lvl4pPr marL="666133" indent="-99020" algn="l" defTabSz="914446" rtl="0" eaLnBrk="1" latinLnBrk="0" hangingPunct="1">
              <a:lnSpc>
                <a:spcPct val="150000"/>
              </a:lnSpc>
              <a:spcBef>
                <a:spcPts val="250"/>
              </a:spcBef>
              <a:buFont typeface="Open Sans" panose="020B0606030504020204" pitchFamily="34" charset="0"/>
              <a:buChar char="­"/>
              <a:defRPr sz="105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4pPr>
            <a:lvl5pPr marL="774155" indent="-90018" algn="l" defTabSz="914446" rtl="0" eaLnBrk="1" latinLnBrk="0" hangingPunct="1">
              <a:lnSpc>
                <a:spcPct val="150000"/>
              </a:lnSpc>
              <a:spcBef>
                <a:spcPts val="250"/>
              </a:spcBef>
              <a:buFont typeface="Open Sans" panose="020B0606030504020204" pitchFamily="34" charset="0"/>
              <a:buChar char="­"/>
              <a:defRPr sz="10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KS/PAI</a:t>
            </a:r>
          </a:p>
        </p:txBody>
      </p:sp>
    </p:spTree>
    <p:extLst>
      <p:ext uri="{BB962C8B-B14F-4D97-AF65-F5344CB8AC3E}">
        <p14:creationId xmlns:p14="http://schemas.microsoft.com/office/powerpoint/2010/main" val="2529668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6DB570-8485-4F5D-B2CD-96B21B3D7681}"/>
              </a:ext>
            </a:extLst>
          </p:cNvPr>
          <p:cNvGraphicFramePr>
            <a:graphicFrameLocks/>
          </p:cNvGraphicFramePr>
          <p:nvPr/>
        </p:nvGraphicFramePr>
        <p:xfrm>
          <a:off x="600153" y="1618336"/>
          <a:ext cx="10969547" cy="456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B2D4695A-564B-55C0-8F33-E228E8D8C5E0}"/>
              </a:ext>
            </a:extLst>
          </p:cNvPr>
          <p:cNvSpPr txBox="1">
            <a:spLocks/>
          </p:cNvSpPr>
          <p:nvPr/>
        </p:nvSpPr>
        <p:spPr>
          <a:xfrm>
            <a:off x="600153" y="6182899"/>
            <a:ext cx="7230416" cy="298543"/>
          </a:xfrm>
          <a:prstGeom prst="rect">
            <a:avLst/>
          </a:prstGeom>
        </p:spPr>
        <p:txBody>
          <a:bodyPr/>
          <a:lstStyle>
            <a:lvl1pPr marL="228611" indent="-228611" algn="l" defTabSz="914446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1pPr>
            <a:lvl2pPr marL="396079" indent="-144029" algn="l" defTabSz="914446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◦"/>
              <a:defRPr sz="18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2pPr>
            <a:lvl3pPr marL="522104" indent="-108022" algn="l" defTabSz="914446" rtl="0" eaLnBrk="1" latinLnBrk="0" hangingPunct="1">
              <a:lnSpc>
                <a:spcPct val="150000"/>
              </a:lnSpc>
              <a:spcBef>
                <a:spcPts val="300"/>
              </a:spcBef>
              <a:spcAft>
                <a:spcPts val="400"/>
              </a:spcAft>
              <a:buFont typeface="Open Sans" panose="020B0606030504020204" pitchFamily="34" charset="0"/>
              <a:buChar char="­"/>
              <a:defRPr sz="14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3pPr>
            <a:lvl4pPr marL="666133" indent="-99020" algn="l" defTabSz="914446" rtl="0" eaLnBrk="1" latinLnBrk="0" hangingPunct="1">
              <a:lnSpc>
                <a:spcPct val="150000"/>
              </a:lnSpc>
              <a:spcBef>
                <a:spcPts val="250"/>
              </a:spcBef>
              <a:buFont typeface="Open Sans" panose="020B0606030504020204" pitchFamily="34" charset="0"/>
              <a:buChar char="­"/>
              <a:defRPr sz="105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4pPr>
            <a:lvl5pPr marL="774155" indent="-90018" algn="l" defTabSz="914446" rtl="0" eaLnBrk="1" latinLnBrk="0" hangingPunct="1">
              <a:lnSpc>
                <a:spcPct val="150000"/>
              </a:lnSpc>
              <a:spcBef>
                <a:spcPts val="250"/>
              </a:spcBef>
              <a:buFont typeface="Open Sans" panose="020B0606030504020204" pitchFamily="34" charset="0"/>
              <a:buChar char="­"/>
              <a:defRPr sz="10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err="1"/>
              <a:t>Ansatte</a:t>
            </a:r>
            <a:r>
              <a:rPr lang="en-US" sz="1200" dirty="0"/>
              <a:t> Dashboard v4 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DBD5138-60A7-B976-12D8-E8571528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359" y="307207"/>
            <a:ext cx="9651619" cy="1311128"/>
          </a:xfrm>
        </p:spPr>
        <p:txBody>
          <a:bodyPr/>
          <a:lstStyle/>
          <a:p>
            <a:r>
              <a:rPr lang="nb-NO" sz="4400" b="1" dirty="0">
                <a:cs typeface="Arabic Typesetting" panose="020B0604020202020204" pitchFamily="66" charset="-78"/>
              </a:rPr>
              <a:t>SSB</a:t>
            </a:r>
            <a:r>
              <a:rPr lang="nb-NO" sz="4400" dirty="0">
                <a:cs typeface="Arabic Typesetting" panose="020B0604020202020204" pitchFamily="66" charset="-78"/>
              </a:rPr>
              <a:t> </a:t>
            </a:r>
            <a:r>
              <a:rPr lang="nb-NO" sz="4400" b="1" dirty="0">
                <a:cs typeface="Arabic Typesetting" panose="020B0604020202020204" pitchFamily="66" charset="-78"/>
              </a:rPr>
              <a:t>Ansatte</a:t>
            </a:r>
            <a:r>
              <a:rPr lang="nb-NO" sz="4400" dirty="0">
                <a:cs typeface="Arabic Typesetting" panose="020B0604020202020204" pitchFamily="66" charset="-78"/>
              </a:rPr>
              <a:t> </a:t>
            </a:r>
            <a:r>
              <a:rPr lang="nb-NO" sz="4400" b="1" dirty="0">
                <a:cs typeface="Arabic Typesetting" panose="020B0604020202020204" pitchFamily="66" charset="-78"/>
              </a:rPr>
              <a:t>Turnover Risiko Oversikt</a:t>
            </a:r>
            <a:br>
              <a:rPr lang="nb-NO" sz="4400" b="1" dirty="0">
                <a:cs typeface="Arabic Typesetting" panose="020B0604020202020204" pitchFamily="66" charset="-78"/>
              </a:rPr>
            </a:br>
            <a:r>
              <a:rPr lang="nb-NO" sz="4400" b="1" dirty="0">
                <a:cs typeface="Arabic Typesetting" panose="020B0604020202020204" pitchFamily="66" charset="-78"/>
              </a:rPr>
              <a:t>35 og 60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81375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E3F575-1B6E-475B-A866-EE9ABFE82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dirty="0"/>
              <a:t>«Hvor mange tror vi kommer til å gå av med pensjon over de neste 5 årene?»</a:t>
            </a:r>
            <a:br>
              <a:rPr lang="nb-NO" sz="3600" dirty="0"/>
            </a:br>
            <a:r>
              <a:rPr lang="nb-NO" sz="3600" dirty="0"/>
              <a:t>Datagrunnlag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783F90B-759A-40F3-9A4E-1A7F2C198FF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19359" y="1862176"/>
            <a:ext cx="9651619" cy="416270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8600" indent="-228600"/>
            <a:r>
              <a:rPr lang="nb-NO" dirty="0">
                <a:ea typeface="Open Sans"/>
                <a:cs typeface="Open Sans"/>
              </a:rPr>
              <a:t>Data for de som er ansatte i starten av 2023</a:t>
            </a:r>
          </a:p>
          <a:p>
            <a:pPr marL="396068" lvl="1" indent="-228600"/>
            <a:r>
              <a:rPr lang="nb-NO" dirty="0">
                <a:ea typeface="Open Sans"/>
                <a:cs typeface="Open Sans"/>
              </a:rPr>
              <a:t>800 ansatte</a:t>
            </a:r>
          </a:p>
          <a:p>
            <a:pPr marL="228600" indent="-228600"/>
            <a:r>
              <a:rPr lang="nb-NO" dirty="0">
                <a:ea typeface="Open Sans"/>
                <a:cs typeface="Open Sans"/>
              </a:rPr>
              <a:t>Data for de som har sluttet mellom 2005 og 2022</a:t>
            </a:r>
          </a:p>
          <a:p>
            <a:pPr marL="396068" lvl="1" indent="-228600"/>
            <a:r>
              <a:rPr lang="nb-NO" dirty="0">
                <a:ea typeface="Open Sans"/>
                <a:cs typeface="Open Sans"/>
              </a:rPr>
              <a:t>1317 ansatte</a:t>
            </a:r>
          </a:p>
          <a:p>
            <a:pPr marL="228600" indent="-228600"/>
            <a:r>
              <a:rPr lang="nb-NO" dirty="0">
                <a:ea typeface="Open Sans"/>
                <a:cs typeface="Open Sans"/>
              </a:rPr>
              <a:t>Lage oversikt over ansatte mellom 2005 og 2022 år for år</a:t>
            </a:r>
          </a:p>
          <a:p>
            <a:pPr marL="396068" lvl="1" indent="-228600"/>
            <a:r>
              <a:rPr lang="nb-NO" dirty="0">
                <a:ea typeface="Open Sans"/>
                <a:cs typeface="Open Sans"/>
              </a:rPr>
              <a:t>17908 ansatte</a:t>
            </a:r>
          </a:p>
          <a:p>
            <a:pPr marL="167468" lvl="1" indent="0">
              <a:buNone/>
            </a:pPr>
            <a:endParaRPr lang="nb-NO" dirty="0">
              <a:ea typeface="Open Sans"/>
              <a:cs typeface="Open Sans"/>
            </a:endParaRPr>
          </a:p>
          <a:p>
            <a:pPr marL="396068" lvl="1" indent="-228600"/>
            <a:endParaRPr lang="nb-NO" dirty="0">
              <a:ea typeface="Open Sans"/>
              <a:cs typeface="Open Sans"/>
            </a:endParaRPr>
          </a:p>
          <a:p>
            <a:pPr marL="228600" indent="-228600"/>
            <a:endParaRPr lang="nb-NO" dirty="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756161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close-up of a document&#10;&#10;Description automatically generated">
            <a:extLst>
              <a:ext uri="{FF2B5EF4-FFF2-40B4-BE49-F238E27FC236}">
                <a16:creationId xmlns:a16="http://schemas.microsoft.com/office/drawing/2014/main" id="{574EBD34-E19E-4149-89C5-11A1666AD829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5" t="6078" r="16251" b="2089"/>
          <a:stretch/>
        </p:blipFill>
        <p:spPr>
          <a:xfrm>
            <a:off x="1041632" y="214813"/>
            <a:ext cx="10108734" cy="6643187"/>
          </a:xfrm>
          <a:noFill/>
        </p:spPr>
      </p:pic>
    </p:spTree>
    <p:extLst>
      <p:ext uri="{BB962C8B-B14F-4D97-AF65-F5344CB8AC3E}">
        <p14:creationId xmlns:p14="http://schemas.microsoft.com/office/powerpoint/2010/main" val="4028469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7D3FFC8-68C0-63F9-B61B-7E16083A6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359" y="307208"/>
            <a:ext cx="9651619" cy="1311128"/>
          </a:xfrm>
        </p:spPr>
        <p:txBody>
          <a:bodyPr>
            <a:noAutofit/>
          </a:bodyPr>
          <a:lstStyle/>
          <a:p>
            <a:r>
              <a:rPr lang="nb-NO" sz="3600" dirty="0"/>
              <a:t>«Hvor mange tror vi kommer til å gå av med pensjon over de neste 5 årene?»</a:t>
            </a:r>
            <a:br>
              <a:rPr lang="nb-NO" sz="3600" dirty="0"/>
            </a:br>
            <a:r>
              <a:rPr lang="nb-NO" sz="3600" dirty="0"/>
              <a:t>Lager data grunnlag</a:t>
            </a:r>
          </a:p>
        </p:txBody>
      </p:sp>
      <p:sp>
        <p:nvSpPr>
          <p:cNvPr id="9" name="Rektangel: avrundede hjørner 6">
            <a:extLst>
              <a:ext uri="{FF2B5EF4-FFF2-40B4-BE49-F238E27FC236}">
                <a16:creationId xmlns:a16="http://schemas.microsoft.com/office/drawing/2014/main" id="{FE2C3B73-499A-D27B-24A0-3A26649F7D82}"/>
              </a:ext>
            </a:extLst>
          </p:cNvPr>
          <p:cNvSpPr/>
          <p:nvPr/>
        </p:nvSpPr>
        <p:spPr>
          <a:xfrm>
            <a:off x="8682182" y="2672916"/>
            <a:ext cx="3240360" cy="19117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1800" b="1" dirty="0">
                <a:solidFill>
                  <a:schemeClr val="tx1"/>
                </a:solidFill>
              </a:rPr>
              <a:t>Kommentarer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</a:rPr>
              <a:t>OBS, datasett vil ikke fange opp uregelmessige endringer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</a:rPr>
              <a:t>Statiske variabler som fødselsdato, utdanning og (kjønn) vil forbli det samme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</a:rPr>
              <a:t>Forutsigbare variabler som alder og ansiennitet oppdateres gjennom for-løkke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C821EDCF-479D-C3B6-85B5-87E12F148D83}"/>
              </a:ext>
            </a:extLst>
          </p:cNvPr>
          <p:cNvSpPr txBox="1">
            <a:spLocks/>
          </p:cNvSpPr>
          <p:nvPr/>
        </p:nvSpPr>
        <p:spPr>
          <a:xfrm>
            <a:off x="600153" y="6182899"/>
            <a:ext cx="7230416" cy="298543"/>
          </a:xfrm>
          <a:prstGeom prst="rect">
            <a:avLst/>
          </a:prstGeom>
        </p:spPr>
        <p:txBody>
          <a:bodyPr/>
          <a:lstStyle>
            <a:lvl1pPr marL="228611" indent="-228611" algn="l" defTabSz="914446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1pPr>
            <a:lvl2pPr marL="396079" indent="-144029" algn="l" defTabSz="914446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◦"/>
              <a:defRPr sz="18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2pPr>
            <a:lvl3pPr marL="522104" indent="-108022" algn="l" defTabSz="914446" rtl="0" eaLnBrk="1" latinLnBrk="0" hangingPunct="1">
              <a:lnSpc>
                <a:spcPct val="150000"/>
              </a:lnSpc>
              <a:spcBef>
                <a:spcPts val="300"/>
              </a:spcBef>
              <a:spcAft>
                <a:spcPts val="400"/>
              </a:spcAft>
              <a:buFont typeface="Open Sans" panose="020B0606030504020204" pitchFamily="34" charset="0"/>
              <a:buChar char="­"/>
              <a:defRPr sz="14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3pPr>
            <a:lvl4pPr marL="666133" indent="-99020" algn="l" defTabSz="914446" rtl="0" eaLnBrk="1" latinLnBrk="0" hangingPunct="1">
              <a:lnSpc>
                <a:spcPct val="150000"/>
              </a:lnSpc>
              <a:spcBef>
                <a:spcPts val="250"/>
              </a:spcBef>
              <a:buFont typeface="Open Sans" panose="020B0606030504020204" pitchFamily="34" charset="0"/>
              <a:buChar char="­"/>
              <a:defRPr sz="105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4pPr>
            <a:lvl5pPr marL="774155" indent="-90018" algn="l" defTabSz="914446" rtl="0" eaLnBrk="1" latinLnBrk="0" hangingPunct="1">
              <a:lnSpc>
                <a:spcPct val="150000"/>
              </a:lnSpc>
              <a:spcBef>
                <a:spcPts val="250"/>
              </a:spcBef>
              <a:buFont typeface="Open Sans" panose="020B0606030504020204" pitchFamily="34" charset="0"/>
              <a:buChar char="­"/>
              <a:defRPr sz="10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SSB Turnover </a:t>
            </a:r>
            <a:r>
              <a:rPr lang="en-US" sz="1200" dirty="0" err="1"/>
              <a:t>Risiko</a:t>
            </a:r>
            <a:r>
              <a:rPr lang="en-US" sz="1200" dirty="0"/>
              <a:t> v3 (R)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313538-8DCC-9E4D-8392-7E24CB6FDC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2" b="18692"/>
          <a:stretch/>
        </p:blipFill>
        <p:spPr>
          <a:xfrm>
            <a:off x="600153" y="1854201"/>
            <a:ext cx="8082029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3427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0B22200-B5BA-700B-0B45-3B91DBEF0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359" y="307208"/>
            <a:ext cx="9651619" cy="1311128"/>
          </a:xfrm>
        </p:spPr>
        <p:txBody>
          <a:bodyPr>
            <a:noAutofit/>
          </a:bodyPr>
          <a:lstStyle/>
          <a:p>
            <a:r>
              <a:rPr lang="nb-NO" sz="3600" dirty="0"/>
              <a:t>Sluttet basert på alder 25-67 (2005-2022)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7B35CA8D-6CF6-79DA-CF59-3EA1A502FD92}"/>
              </a:ext>
            </a:extLst>
          </p:cNvPr>
          <p:cNvSpPr txBox="1">
            <a:spLocks/>
          </p:cNvSpPr>
          <p:nvPr/>
        </p:nvSpPr>
        <p:spPr>
          <a:xfrm>
            <a:off x="600153" y="6182899"/>
            <a:ext cx="7230416" cy="298543"/>
          </a:xfrm>
          <a:prstGeom prst="rect">
            <a:avLst/>
          </a:prstGeom>
        </p:spPr>
        <p:txBody>
          <a:bodyPr/>
          <a:lstStyle>
            <a:lvl1pPr marL="228611" indent="-228611" algn="l" defTabSz="914446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1pPr>
            <a:lvl2pPr marL="396079" indent="-144029" algn="l" defTabSz="914446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◦"/>
              <a:defRPr sz="18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2pPr>
            <a:lvl3pPr marL="522104" indent="-108022" algn="l" defTabSz="914446" rtl="0" eaLnBrk="1" latinLnBrk="0" hangingPunct="1">
              <a:lnSpc>
                <a:spcPct val="150000"/>
              </a:lnSpc>
              <a:spcBef>
                <a:spcPts val="300"/>
              </a:spcBef>
              <a:spcAft>
                <a:spcPts val="400"/>
              </a:spcAft>
              <a:buFont typeface="Open Sans" panose="020B0606030504020204" pitchFamily="34" charset="0"/>
              <a:buChar char="­"/>
              <a:defRPr sz="14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3pPr>
            <a:lvl4pPr marL="666133" indent="-99020" algn="l" defTabSz="914446" rtl="0" eaLnBrk="1" latinLnBrk="0" hangingPunct="1">
              <a:lnSpc>
                <a:spcPct val="150000"/>
              </a:lnSpc>
              <a:spcBef>
                <a:spcPts val="250"/>
              </a:spcBef>
              <a:buFont typeface="Open Sans" panose="020B0606030504020204" pitchFamily="34" charset="0"/>
              <a:buChar char="­"/>
              <a:defRPr sz="105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4pPr>
            <a:lvl5pPr marL="774155" indent="-90018" algn="l" defTabSz="914446" rtl="0" eaLnBrk="1" latinLnBrk="0" hangingPunct="1">
              <a:lnSpc>
                <a:spcPct val="150000"/>
              </a:lnSpc>
              <a:spcBef>
                <a:spcPts val="250"/>
              </a:spcBef>
              <a:buFont typeface="Open Sans" panose="020B0606030504020204" pitchFamily="34" charset="0"/>
              <a:buChar char="­"/>
              <a:defRPr sz="10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SSB </a:t>
            </a:r>
            <a:r>
              <a:rPr lang="en-US" sz="1200" dirty="0" err="1"/>
              <a:t>Aktive</a:t>
            </a:r>
            <a:r>
              <a:rPr lang="en-US" sz="1200" dirty="0"/>
              <a:t> </a:t>
            </a:r>
            <a:r>
              <a:rPr lang="en-US" sz="1200" dirty="0" err="1"/>
              <a:t>og</a:t>
            </a:r>
            <a:r>
              <a:rPr lang="en-US" sz="1200" dirty="0"/>
              <a:t> UT 2005-2022 v5</a:t>
            </a:r>
          </a:p>
        </p:txBody>
      </p:sp>
      <p:sp>
        <p:nvSpPr>
          <p:cNvPr id="7" name="Rektangel: avrundede hjørner 6">
            <a:extLst>
              <a:ext uri="{FF2B5EF4-FFF2-40B4-BE49-F238E27FC236}">
                <a16:creationId xmlns:a16="http://schemas.microsoft.com/office/drawing/2014/main" id="{B81251A5-AE8D-33A2-2BBB-F2766F632515}"/>
              </a:ext>
            </a:extLst>
          </p:cNvPr>
          <p:cNvSpPr/>
          <p:nvPr/>
        </p:nvSpPr>
        <p:spPr>
          <a:xfrm>
            <a:off x="9207500" y="2133600"/>
            <a:ext cx="2774950" cy="2590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1800" b="1" dirty="0">
                <a:solidFill>
                  <a:schemeClr val="tx1"/>
                </a:solidFill>
              </a:rPr>
              <a:t>Kommentarer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</a:rPr>
              <a:t>De yngste og eldste gjør data settet vanskelig å tolke så har begrenset aldersspennet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</a:rPr>
              <a:t>Andelen som slutter går nesten kontinuerlig nedover etter 35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</a:rPr>
              <a:t>Så oppover igjen fra 62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</a:rPr>
              <a:t>Alderne 30, 62, 65 og 67 skiller seg ut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DD8AA38-8FCA-7F4C-743F-57C6A40CCA20}"/>
              </a:ext>
            </a:extLst>
          </p:cNvPr>
          <p:cNvGraphicFramePr>
            <a:graphicFrameLocks/>
          </p:cNvGraphicFramePr>
          <p:nvPr/>
        </p:nvGraphicFramePr>
        <p:xfrm>
          <a:off x="502035" y="1298689"/>
          <a:ext cx="8475710" cy="4884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3024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7D3FFC8-68C0-63F9-B61B-7E16083A6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359" y="307208"/>
            <a:ext cx="9651619" cy="1311128"/>
          </a:xfrm>
        </p:spPr>
        <p:txBody>
          <a:bodyPr>
            <a:noAutofit/>
          </a:bodyPr>
          <a:lstStyle/>
          <a:p>
            <a:r>
              <a:rPr lang="nb-NO" sz="3600" dirty="0"/>
              <a:t>«Hvor mange tror vi kommer til å gå av med pensjon over de neste 5 årene?»</a:t>
            </a:r>
            <a:br>
              <a:rPr lang="nb-NO" sz="3600" dirty="0"/>
            </a:br>
            <a:r>
              <a:rPr lang="nb-NO" sz="3600" dirty="0"/>
              <a:t>Fit1 Regresjon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C821EDCF-479D-C3B6-85B5-87E12F148D83}"/>
              </a:ext>
            </a:extLst>
          </p:cNvPr>
          <p:cNvSpPr txBox="1">
            <a:spLocks/>
          </p:cNvSpPr>
          <p:nvPr/>
        </p:nvSpPr>
        <p:spPr>
          <a:xfrm>
            <a:off x="600153" y="6182899"/>
            <a:ext cx="7230416" cy="298543"/>
          </a:xfrm>
          <a:prstGeom prst="rect">
            <a:avLst/>
          </a:prstGeom>
        </p:spPr>
        <p:txBody>
          <a:bodyPr/>
          <a:lstStyle>
            <a:lvl1pPr marL="228611" indent="-228611" algn="l" defTabSz="914446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1pPr>
            <a:lvl2pPr marL="396079" indent="-144029" algn="l" defTabSz="914446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◦"/>
              <a:defRPr sz="18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2pPr>
            <a:lvl3pPr marL="522104" indent="-108022" algn="l" defTabSz="914446" rtl="0" eaLnBrk="1" latinLnBrk="0" hangingPunct="1">
              <a:lnSpc>
                <a:spcPct val="150000"/>
              </a:lnSpc>
              <a:spcBef>
                <a:spcPts val="300"/>
              </a:spcBef>
              <a:spcAft>
                <a:spcPts val="400"/>
              </a:spcAft>
              <a:buFont typeface="Open Sans" panose="020B0606030504020204" pitchFamily="34" charset="0"/>
              <a:buChar char="­"/>
              <a:defRPr sz="14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3pPr>
            <a:lvl4pPr marL="666133" indent="-99020" algn="l" defTabSz="914446" rtl="0" eaLnBrk="1" latinLnBrk="0" hangingPunct="1">
              <a:lnSpc>
                <a:spcPct val="150000"/>
              </a:lnSpc>
              <a:spcBef>
                <a:spcPts val="250"/>
              </a:spcBef>
              <a:buFont typeface="Open Sans" panose="020B0606030504020204" pitchFamily="34" charset="0"/>
              <a:buChar char="­"/>
              <a:defRPr sz="105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4pPr>
            <a:lvl5pPr marL="774155" indent="-90018" algn="l" defTabSz="914446" rtl="0" eaLnBrk="1" latinLnBrk="0" hangingPunct="1">
              <a:lnSpc>
                <a:spcPct val="150000"/>
              </a:lnSpc>
              <a:spcBef>
                <a:spcPts val="250"/>
              </a:spcBef>
              <a:buFont typeface="Open Sans" panose="020B0606030504020204" pitchFamily="34" charset="0"/>
              <a:buChar char="­"/>
              <a:defRPr sz="10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SSB Turnover </a:t>
            </a:r>
            <a:r>
              <a:rPr lang="en-US" sz="1200" dirty="0" err="1"/>
              <a:t>Risiko</a:t>
            </a:r>
            <a:r>
              <a:rPr lang="en-US" sz="1200" dirty="0"/>
              <a:t> v3 (R)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0D2B06-4E6C-07B7-BE1A-4F83A9AE00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193"/>
          <a:stretch/>
        </p:blipFill>
        <p:spPr>
          <a:xfrm>
            <a:off x="1219359" y="1759792"/>
            <a:ext cx="3613212" cy="42473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44A87B-A2EE-281E-211C-4F569744E0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050"/>
          <a:stretch/>
        </p:blipFill>
        <p:spPr>
          <a:xfrm>
            <a:off x="4832571" y="1794133"/>
            <a:ext cx="3613213" cy="4247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3B4641-CE4A-B771-E8D9-7B4D787BC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01847" y="-756084"/>
            <a:ext cx="3141069" cy="6858000"/>
          </a:xfrm>
          <a:prstGeom prst="rect">
            <a:avLst/>
          </a:prstGeom>
        </p:spPr>
      </p:pic>
      <p:sp>
        <p:nvSpPr>
          <p:cNvPr id="8" name="Rektangel: avrundede hjørner 6">
            <a:extLst>
              <a:ext uri="{FF2B5EF4-FFF2-40B4-BE49-F238E27FC236}">
                <a16:creationId xmlns:a16="http://schemas.microsoft.com/office/drawing/2014/main" id="{F91902E7-0521-BFB3-F1DA-34BADBB36159}"/>
              </a:ext>
            </a:extLst>
          </p:cNvPr>
          <p:cNvSpPr/>
          <p:nvPr/>
        </p:nvSpPr>
        <p:spPr>
          <a:xfrm>
            <a:off x="8445783" y="2672916"/>
            <a:ext cx="3517617" cy="1512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1800" b="1" dirty="0">
                <a:solidFill>
                  <a:schemeClr val="tx1"/>
                </a:solidFill>
              </a:rPr>
              <a:t>Kommentarer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</a:rPr>
              <a:t>Lav R-</a:t>
            </a:r>
            <a:r>
              <a:rPr lang="nb-NO" sz="1200" dirty="0" err="1">
                <a:solidFill>
                  <a:schemeClr val="tx1"/>
                </a:solidFill>
              </a:rPr>
              <a:t>squared</a:t>
            </a:r>
            <a:r>
              <a:rPr lang="nb-NO" sz="1200" dirty="0">
                <a:solidFill>
                  <a:schemeClr val="tx1"/>
                </a:solidFill>
              </a:rPr>
              <a:t>, andre kombinasjoner gir ikke høyere enn 0.20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</a:rPr>
              <a:t>Prøvd å lage aldersgrupper og </a:t>
            </a:r>
            <a:r>
              <a:rPr lang="nb-NO" sz="1200" dirty="0" err="1">
                <a:solidFill>
                  <a:schemeClr val="tx1"/>
                </a:solidFill>
              </a:rPr>
              <a:t>regresere</a:t>
            </a:r>
            <a:r>
              <a:rPr lang="nb-NO" sz="1200" dirty="0">
                <a:solidFill>
                  <a:schemeClr val="tx1"/>
                </a:solidFill>
              </a:rPr>
              <a:t> på det, men med liten suksess</a:t>
            </a:r>
          </a:p>
        </p:txBody>
      </p:sp>
    </p:spTree>
    <p:extLst>
      <p:ext uri="{BB962C8B-B14F-4D97-AF65-F5344CB8AC3E}">
        <p14:creationId xmlns:p14="http://schemas.microsoft.com/office/powerpoint/2010/main" val="3228870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7D3FFC8-68C0-63F9-B61B-7E16083A6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884" y="335783"/>
            <a:ext cx="9651619" cy="1311128"/>
          </a:xfrm>
        </p:spPr>
        <p:txBody>
          <a:bodyPr>
            <a:noAutofit/>
          </a:bodyPr>
          <a:lstStyle/>
          <a:p>
            <a:r>
              <a:rPr lang="nb-NO" sz="3600" dirty="0"/>
              <a:t> Turnover Modell Test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C821EDCF-479D-C3B6-85B5-87E12F148D83}"/>
              </a:ext>
            </a:extLst>
          </p:cNvPr>
          <p:cNvSpPr txBox="1">
            <a:spLocks/>
          </p:cNvSpPr>
          <p:nvPr/>
        </p:nvSpPr>
        <p:spPr>
          <a:xfrm>
            <a:off x="609678" y="6211474"/>
            <a:ext cx="7230416" cy="298543"/>
          </a:xfrm>
          <a:prstGeom prst="rect">
            <a:avLst/>
          </a:prstGeom>
        </p:spPr>
        <p:txBody>
          <a:bodyPr/>
          <a:lstStyle>
            <a:lvl1pPr marL="228611" indent="-228611" algn="l" defTabSz="914446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1pPr>
            <a:lvl2pPr marL="396079" indent="-144029" algn="l" defTabSz="914446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◦"/>
              <a:defRPr sz="18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2pPr>
            <a:lvl3pPr marL="522104" indent="-108022" algn="l" defTabSz="914446" rtl="0" eaLnBrk="1" latinLnBrk="0" hangingPunct="1">
              <a:lnSpc>
                <a:spcPct val="150000"/>
              </a:lnSpc>
              <a:spcBef>
                <a:spcPts val="300"/>
              </a:spcBef>
              <a:spcAft>
                <a:spcPts val="400"/>
              </a:spcAft>
              <a:buFont typeface="Open Sans" panose="020B0606030504020204" pitchFamily="34" charset="0"/>
              <a:buChar char="­"/>
              <a:defRPr sz="14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3pPr>
            <a:lvl4pPr marL="666133" indent="-99020" algn="l" defTabSz="914446" rtl="0" eaLnBrk="1" latinLnBrk="0" hangingPunct="1">
              <a:lnSpc>
                <a:spcPct val="150000"/>
              </a:lnSpc>
              <a:spcBef>
                <a:spcPts val="250"/>
              </a:spcBef>
              <a:buFont typeface="Open Sans" panose="020B0606030504020204" pitchFamily="34" charset="0"/>
              <a:buChar char="­"/>
              <a:defRPr sz="105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4pPr>
            <a:lvl5pPr marL="774155" indent="-90018" algn="l" defTabSz="914446" rtl="0" eaLnBrk="1" latinLnBrk="0" hangingPunct="1">
              <a:lnSpc>
                <a:spcPct val="150000"/>
              </a:lnSpc>
              <a:spcBef>
                <a:spcPts val="250"/>
              </a:spcBef>
              <a:buFont typeface="Open Sans" panose="020B0606030504020204" pitchFamily="34" charset="0"/>
              <a:buChar char="­"/>
              <a:defRPr sz="10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SSB </a:t>
            </a:r>
            <a:r>
              <a:rPr lang="en-US" sz="1200" dirty="0" err="1"/>
              <a:t>Aktive</a:t>
            </a:r>
            <a:r>
              <a:rPr lang="en-US" sz="1200" dirty="0"/>
              <a:t> </a:t>
            </a:r>
            <a:r>
              <a:rPr lang="en-US" sz="1200" dirty="0" err="1"/>
              <a:t>og</a:t>
            </a:r>
            <a:r>
              <a:rPr lang="en-US" sz="1200" dirty="0"/>
              <a:t> UT 2005-2022 v5</a:t>
            </a:r>
          </a:p>
        </p:txBody>
      </p:sp>
      <p:sp>
        <p:nvSpPr>
          <p:cNvPr id="8" name="Rektangel: avrundede hjørner 6">
            <a:extLst>
              <a:ext uri="{FF2B5EF4-FFF2-40B4-BE49-F238E27FC236}">
                <a16:creationId xmlns:a16="http://schemas.microsoft.com/office/drawing/2014/main" id="{F91902E7-0521-BFB3-F1DA-34BADBB36159}"/>
              </a:ext>
            </a:extLst>
          </p:cNvPr>
          <p:cNvSpPr/>
          <p:nvPr/>
        </p:nvSpPr>
        <p:spPr>
          <a:xfrm>
            <a:off x="8455308" y="2701491"/>
            <a:ext cx="3517617" cy="1512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1800" b="1" dirty="0">
                <a:solidFill>
                  <a:schemeClr val="tx1"/>
                </a:solidFill>
              </a:rPr>
              <a:t>Kommentarer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</a:rPr>
              <a:t>Nærme noen år, mindre nærme andre år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5C40765-70CB-2128-304D-E75196E052C9}"/>
              </a:ext>
            </a:extLst>
          </p:cNvPr>
          <p:cNvGraphicFramePr>
            <a:graphicFrameLocks noGrp="1"/>
          </p:cNvGraphicFramePr>
          <p:nvPr/>
        </p:nvGraphicFramePr>
        <p:xfrm>
          <a:off x="1228884" y="2005895"/>
          <a:ext cx="6714964" cy="3661744"/>
        </p:xfrm>
        <a:graphic>
          <a:graphicData uri="http://schemas.openxmlformats.org/drawingml/2006/table">
            <a:tbl>
              <a:tblPr/>
              <a:tblGrid>
                <a:gridCol w="1237859">
                  <a:extLst>
                    <a:ext uri="{9D8B030D-6E8A-4147-A177-3AD203B41FA5}">
                      <a16:colId xmlns:a16="http://schemas.microsoft.com/office/drawing/2014/main" val="2553419998"/>
                    </a:ext>
                  </a:extLst>
                </a:gridCol>
                <a:gridCol w="1576999">
                  <a:extLst>
                    <a:ext uri="{9D8B030D-6E8A-4147-A177-3AD203B41FA5}">
                      <a16:colId xmlns:a16="http://schemas.microsoft.com/office/drawing/2014/main" val="1140404685"/>
                    </a:ext>
                  </a:extLst>
                </a:gridCol>
                <a:gridCol w="1899182">
                  <a:extLst>
                    <a:ext uri="{9D8B030D-6E8A-4147-A177-3AD203B41FA5}">
                      <a16:colId xmlns:a16="http://schemas.microsoft.com/office/drawing/2014/main" val="591493417"/>
                    </a:ext>
                  </a:extLst>
                </a:gridCol>
                <a:gridCol w="2000924">
                  <a:extLst>
                    <a:ext uri="{9D8B030D-6E8A-4147-A177-3AD203B41FA5}">
                      <a16:colId xmlns:a16="http://schemas.microsoft.com/office/drawing/2014/main" val="1045499744"/>
                    </a:ext>
                  </a:extLst>
                </a:gridCol>
              </a:tblGrid>
              <a:tr h="514011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År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Forventet antall sluttet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Faktisk antall sluttet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Feilmargin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170284"/>
                  </a:ext>
                </a:extLst>
              </a:tr>
              <a:tr h="514011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7,80 %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0939020"/>
                  </a:ext>
                </a:extLst>
              </a:tr>
              <a:tr h="514011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11,03 %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013472"/>
                  </a:ext>
                </a:extLst>
              </a:tr>
              <a:tr h="514011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13,82 %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326586"/>
                  </a:ext>
                </a:extLst>
              </a:tr>
              <a:tr h="514011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3,87 %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963465"/>
                  </a:ext>
                </a:extLst>
              </a:tr>
              <a:tr h="514011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3,22 %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9795574"/>
                  </a:ext>
                </a:extLst>
              </a:tr>
              <a:tr h="535429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2018-2022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2,28 %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075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362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7D3FFC8-68C0-63F9-B61B-7E16083A6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884" y="335783"/>
            <a:ext cx="9651619" cy="1311128"/>
          </a:xfrm>
        </p:spPr>
        <p:txBody>
          <a:bodyPr>
            <a:noAutofit/>
          </a:bodyPr>
          <a:lstStyle/>
          <a:p>
            <a:r>
              <a:rPr lang="nb-NO" sz="3600" dirty="0"/>
              <a:t>Turnover SSB Helhet 2023-2027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C821EDCF-479D-C3B6-85B5-87E12F148D83}"/>
              </a:ext>
            </a:extLst>
          </p:cNvPr>
          <p:cNvSpPr txBox="1">
            <a:spLocks/>
          </p:cNvSpPr>
          <p:nvPr/>
        </p:nvSpPr>
        <p:spPr>
          <a:xfrm>
            <a:off x="609678" y="6211474"/>
            <a:ext cx="7230416" cy="298543"/>
          </a:xfrm>
          <a:prstGeom prst="rect">
            <a:avLst/>
          </a:prstGeom>
        </p:spPr>
        <p:txBody>
          <a:bodyPr/>
          <a:lstStyle>
            <a:lvl1pPr marL="228611" indent="-228611" algn="l" defTabSz="914446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1pPr>
            <a:lvl2pPr marL="396079" indent="-144029" algn="l" defTabSz="914446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◦"/>
              <a:defRPr sz="18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2pPr>
            <a:lvl3pPr marL="522104" indent="-108022" algn="l" defTabSz="914446" rtl="0" eaLnBrk="1" latinLnBrk="0" hangingPunct="1">
              <a:lnSpc>
                <a:spcPct val="150000"/>
              </a:lnSpc>
              <a:spcBef>
                <a:spcPts val="300"/>
              </a:spcBef>
              <a:spcAft>
                <a:spcPts val="400"/>
              </a:spcAft>
              <a:buFont typeface="Open Sans" panose="020B0606030504020204" pitchFamily="34" charset="0"/>
              <a:buChar char="­"/>
              <a:defRPr sz="14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3pPr>
            <a:lvl4pPr marL="666133" indent="-99020" algn="l" defTabSz="914446" rtl="0" eaLnBrk="1" latinLnBrk="0" hangingPunct="1">
              <a:lnSpc>
                <a:spcPct val="150000"/>
              </a:lnSpc>
              <a:spcBef>
                <a:spcPts val="250"/>
              </a:spcBef>
              <a:buFont typeface="Open Sans" panose="020B0606030504020204" pitchFamily="34" charset="0"/>
              <a:buChar char="­"/>
              <a:defRPr sz="105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4pPr>
            <a:lvl5pPr marL="774155" indent="-90018" algn="l" defTabSz="914446" rtl="0" eaLnBrk="1" latinLnBrk="0" hangingPunct="1">
              <a:lnSpc>
                <a:spcPct val="150000"/>
              </a:lnSpc>
              <a:spcBef>
                <a:spcPts val="250"/>
              </a:spcBef>
              <a:buFont typeface="Open Sans" panose="020B0606030504020204" pitchFamily="34" charset="0"/>
              <a:buChar char="­"/>
              <a:defRPr sz="10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SSB </a:t>
            </a:r>
            <a:r>
              <a:rPr lang="en-US" sz="1200" dirty="0" err="1"/>
              <a:t>Ansatte</a:t>
            </a:r>
            <a:r>
              <a:rPr lang="en-US" sz="1200" dirty="0"/>
              <a:t> Prognose 2023-2027</a:t>
            </a:r>
          </a:p>
        </p:txBody>
      </p:sp>
      <p:sp>
        <p:nvSpPr>
          <p:cNvPr id="8" name="Rektangel: avrundede hjørner 6">
            <a:extLst>
              <a:ext uri="{FF2B5EF4-FFF2-40B4-BE49-F238E27FC236}">
                <a16:creationId xmlns:a16="http://schemas.microsoft.com/office/drawing/2014/main" id="{F91902E7-0521-BFB3-F1DA-34BADBB36159}"/>
              </a:ext>
            </a:extLst>
          </p:cNvPr>
          <p:cNvSpPr/>
          <p:nvPr/>
        </p:nvSpPr>
        <p:spPr>
          <a:xfrm>
            <a:off x="8455308" y="2701491"/>
            <a:ext cx="3517617" cy="1512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1800" b="1" dirty="0">
                <a:solidFill>
                  <a:schemeClr val="tx1"/>
                </a:solidFill>
              </a:rPr>
              <a:t>Kommentarer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</a:rPr>
              <a:t>Forventet antall som slutter for hvert år er basert på at ingen sluttet året før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 err="1">
                <a:solidFill>
                  <a:schemeClr val="tx1"/>
                </a:solidFill>
              </a:rPr>
              <a:t>Error</a:t>
            </a:r>
            <a:r>
              <a:rPr lang="nb-NO" sz="1200" dirty="0">
                <a:solidFill>
                  <a:schemeClr val="tx1"/>
                </a:solidFill>
              </a:rPr>
              <a:t> baren viser 1 Standardavvik (68%)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</a:rPr>
              <a:t>Gjennomsnittlig  sluttet i stat er 12.8% (PAI/KS)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0E3C6DB-C494-442A-9ABC-30B3B2941514}"/>
              </a:ext>
            </a:extLst>
          </p:cNvPr>
          <p:cNvGraphicFramePr>
            <a:graphicFrameLocks/>
          </p:cNvGraphicFramePr>
          <p:nvPr/>
        </p:nvGraphicFramePr>
        <p:xfrm>
          <a:off x="609678" y="1425388"/>
          <a:ext cx="7845630" cy="4786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6763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7D3FFC8-68C0-63F9-B61B-7E16083A6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884" y="335783"/>
            <a:ext cx="9651619" cy="1311128"/>
          </a:xfrm>
        </p:spPr>
        <p:txBody>
          <a:bodyPr>
            <a:noAutofit/>
          </a:bodyPr>
          <a:lstStyle/>
          <a:p>
            <a:r>
              <a:rPr lang="nb-NO" sz="3600" dirty="0"/>
              <a:t>Turnover SSB Tilfeldig Avdeling 2023-2027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C821EDCF-479D-C3B6-85B5-87E12F148D83}"/>
              </a:ext>
            </a:extLst>
          </p:cNvPr>
          <p:cNvSpPr txBox="1">
            <a:spLocks/>
          </p:cNvSpPr>
          <p:nvPr/>
        </p:nvSpPr>
        <p:spPr>
          <a:xfrm>
            <a:off x="609678" y="6211474"/>
            <a:ext cx="7230416" cy="298543"/>
          </a:xfrm>
          <a:prstGeom prst="rect">
            <a:avLst/>
          </a:prstGeom>
        </p:spPr>
        <p:txBody>
          <a:bodyPr/>
          <a:lstStyle>
            <a:lvl1pPr marL="228611" indent="-228611" algn="l" defTabSz="914446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1pPr>
            <a:lvl2pPr marL="396079" indent="-144029" algn="l" defTabSz="914446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◦"/>
              <a:defRPr sz="18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2pPr>
            <a:lvl3pPr marL="522104" indent="-108022" algn="l" defTabSz="914446" rtl="0" eaLnBrk="1" latinLnBrk="0" hangingPunct="1">
              <a:lnSpc>
                <a:spcPct val="150000"/>
              </a:lnSpc>
              <a:spcBef>
                <a:spcPts val="300"/>
              </a:spcBef>
              <a:spcAft>
                <a:spcPts val="400"/>
              </a:spcAft>
              <a:buFont typeface="Open Sans" panose="020B0606030504020204" pitchFamily="34" charset="0"/>
              <a:buChar char="­"/>
              <a:defRPr sz="14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3pPr>
            <a:lvl4pPr marL="666133" indent="-99020" algn="l" defTabSz="914446" rtl="0" eaLnBrk="1" latinLnBrk="0" hangingPunct="1">
              <a:lnSpc>
                <a:spcPct val="150000"/>
              </a:lnSpc>
              <a:spcBef>
                <a:spcPts val="250"/>
              </a:spcBef>
              <a:buFont typeface="Open Sans" panose="020B0606030504020204" pitchFamily="34" charset="0"/>
              <a:buChar char="­"/>
              <a:defRPr sz="105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4pPr>
            <a:lvl5pPr marL="774155" indent="-90018" algn="l" defTabSz="914446" rtl="0" eaLnBrk="1" latinLnBrk="0" hangingPunct="1">
              <a:lnSpc>
                <a:spcPct val="150000"/>
              </a:lnSpc>
              <a:spcBef>
                <a:spcPts val="250"/>
              </a:spcBef>
              <a:buFont typeface="Open Sans" panose="020B0606030504020204" pitchFamily="34" charset="0"/>
              <a:buChar char="­"/>
              <a:defRPr sz="10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SSB </a:t>
            </a:r>
            <a:r>
              <a:rPr lang="en-US" sz="1200" dirty="0" err="1"/>
              <a:t>Ansatte</a:t>
            </a:r>
            <a:r>
              <a:rPr lang="en-US" sz="1200" dirty="0"/>
              <a:t> Prognose 2023-2027</a:t>
            </a:r>
          </a:p>
        </p:txBody>
      </p:sp>
      <p:sp>
        <p:nvSpPr>
          <p:cNvPr id="8" name="Rektangel: avrundede hjørner 6">
            <a:extLst>
              <a:ext uri="{FF2B5EF4-FFF2-40B4-BE49-F238E27FC236}">
                <a16:creationId xmlns:a16="http://schemas.microsoft.com/office/drawing/2014/main" id="{F91902E7-0521-BFB3-F1DA-34BADBB36159}"/>
              </a:ext>
            </a:extLst>
          </p:cNvPr>
          <p:cNvSpPr/>
          <p:nvPr/>
        </p:nvSpPr>
        <p:spPr>
          <a:xfrm>
            <a:off x="8455308" y="2701491"/>
            <a:ext cx="3517617" cy="1512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1800" b="1" dirty="0">
                <a:solidFill>
                  <a:schemeClr val="tx1"/>
                </a:solidFill>
              </a:rPr>
              <a:t>Kommentarer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</a:rPr>
              <a:t>Forventet antall som slutter for hvert år er basert på at ingen sluttet året før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 err="1">
                <a:solidFill>
                  <a:schemeClr val="tx1"/>
                </a:solidFill>
              </a:rPr>
              <a:t>Error</a:t>
            </a:r>
            <a:r>
              <a:rPr lang="nb-NO" sz="1200" dirty="0">
                <a:solidFill>
                  <a:schemeClr val="tx1"/>
                </a:solidFill>
              </a:rPr>
              <a:t> baren viser 1 Standardavvik (68%)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D61DAA4-207C-4774-8CFD-93CD2D1F5B14}"/>
              </a:ext>
            </a:extLst>
          </p:cNvPr>
          <p:cNvGraphicFramePr>
            <a:graphicFrameLocks/>
          </p:cNvGraphicFramePr>
          <p:nvPr/>
        </p:nvGraphicFramePr>
        <p:xfrm>
          <a:off x="609678" y="1205232"/>
          <a:ext cx="7845630" cy="5006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3199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7D3FFC8-68C0-63F9-B61B-7E16083A6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884" y="335783"/>
            <a:ext cx="9651619" cy="1311128"/>
          </a:xfrm>
        </p:spPr>
        <p:txBody>
          <a:bodyPr>
            <a:noAutofit/>
          </a:bodyPr>
          <a:lstStyle/>
          <a:p>
            <a:r>
              <a:rPr lang="nb-NO" sz="3600" dirty="0"/>
              <a:t>Turnover SSB Tilfeldig Seksjon 2023-2027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C821EDCF-479D-C3B6-85B5-87E12F148D83}"/>
              </a:ext>
            </a:extLst>
          </p:cNvPr>
          <p:cNvSpPr txBox="1">
            <a:spLocks/>
          </p:cNvSpPr>
          <p:nvPr/>
        </p:nvSpPr>
        <p:spPr>
          <a:xfrm>
            <a:off x="609678" y="6211474"/>
            <a:ext cx="7230416" cy="298543"/>
          </a:xfrm>
          <a:prstGeom prst="rect">
            <a:avLst/>
          </a:prstGeom>
        </p:spPr>
        <p:txBody>
          <a:bodyPr/>
          <a:lstStyle>
            <a:lvl1pPr marL="228611" indent="-228611" algn="l" defTabSz="914446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1pPr>
            <a:lvl2pPr marL="396079" indent="-144029" algn="l" defTabSz="914446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◦"/>
              <a:defRPr sz="18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2pPr>
            <a:lvl3pPr marL="522104" indent="-108022" algn="l" defTabSz="914446" rtl="0" eaLnBrk="1" latinLnBrk="0" hangingPunct="1">
              <a:lnSpc>
                <a:spcPct val="150000"/>
              </a:lnSpc>
              <a:spcBef>
                <a:spcPts val="300"/>
              </a:spcBef>
              <a:spcAft>
                <a:spcPts val="400"/>
              </a:spcAft>
              <a:buFont typeface="Open Sans" panose="020B0606030504020204" pitchFamily="34" charset="0"/>
              <a:buChar char="­"/>
              <a:defRPr sz="14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3pPr>
            <a:lvl4pPr marL="666133" indent="-99020" algn="l" defTabSz="914446" rtl="0" eaLnBrk="1" latinLnBrk="0" hangingPunct="1">
              <a:lnSpc>
                <a:spcPct val="150000"/>
              </a:lnSpc>
              <a:spcBef>
                <a:spcPts val="250"/>
              </a:spcBef>
              <a:buFont typeface="Open Sans" panose="020B0606030504020204" pitchFamily="34" charset="0"/>
              <a:buChar char="­"/>
              <a:defRPr sz="105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4pPr>
            <a:lvl5pPr marL="774155" indent="-90018" algn="l" defTabSz="914446" rtl="0" eaLnBrk="1" latinLnBrk="0" hangingPunct="1">
              <a:lnSpc>
                <a:spcPct val="150000"/>
              </a:lnSpc>
              <a:spcBef>
                <a:spcPts val="250"/>
              </a:spcBef>
              <a:buFont typeface="Open Sans" panose="020B0606030504020204" pitchFamily="34" charset="0"/>
              <a:buChar char="­"/>
              <a:defRPr sz="10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SSB </a:t>
            </a:r>
            <a:r>
              <a:rPr lang="en-US" sz="1200" dirty="0" err="1"/>
              <a:t>Ansatte</a:t>
            </a:r>
            <a:r>
              <a:rPr lang="en-US" sz="1200" dirty="0"/>
              <a:t> Prognose 2023-2027</a:t>
            </a:r>
          </a:p>
        </p:txBody>
      </p:sp>
      <p:sp>
        <p:nvSpPr>
          <p:cNvPr id="8" name="Rektangel: avrundede hjørner 6">
            <a:extLst>
              <a:ext uri="{FF2B5EF4-FFF2-40B4-BE49-F238E27FC236}">
                <a16:creationId xmlns:a16="http://schemas.microsoft.com/office/drawing/2014/main" id="{F91902E7-0521-BFB3-F1DA-34BADBB36159}"/>
              </a:ext>
            </a:extLst>
          </p:cNvPr>
          <p:cNvSpPr/>
          <p:nvPr/>
        </p:nvSpPr>
        <p:spPr>
          <a:xfrm>
            <a:off x="8455308" y="2701491"/>
            <a:ext cx="3517617" cy="1512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1800" b="1" dirty="0">
                <a:solidFill>
                  <a:schemeClr val="tx1"/>
                </a:solidFill>
              </a:rPr>
              <a:t>Kommentarer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</a:rPr>
              <a:t>Forventet antall som slutter for hvert år er basert på at ingen sluttet året før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 err="1">
                <a:solidFill>
                  <a:schemeClr val="tx1"/>
                </a:solidFill>
              </a:rPr>
              <a:t>Error</a:t>
            </a:r>
            <a:r>
              <a:rPr lang="nb-NO" sz="1200" dirty="0">
                <a:solidFill>
                  <a:schemeClr val="tx1"/>
                </a:solidFill>
              </a:rPr>
              <a:t> baren viser 1 Standardavvik (68%)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</a:rPr>
              <a:t>Færre forventet sluttet i 2026 enn 2025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4F40920-BE90-4410-810F-6C239EA11CF8}"/>
              </a:ext>
            </a:extLst>
          </p:cNvPr>
          <p:cNvGraphicFramePr>
            <a:graphicFrameLocks/>
          </p:cNvGraphicFramePr>
          <p:nvPr/>
        </p:nvGraphicFramePr>
        <p:xfrm>
          <a:off x="609678" y="1182050"/>
          <a:ext cx="7845630" cy="5029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940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711DFC-9D00-4A08-BE30-C149EEE8CF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5E2113-AB49-4FF2-990C-F9F66F938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2855C76-54F1-4180-8FE1-98B8FDD4A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 finner dere mer informasjon?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7BC8FC-274C-42B6-BB27-F17BD5CDB310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n-NO" dirty="0">
              <a:hlinkClick r:id="rId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n-NO" dirty="0">
              <a:hlinkClick r:id="rId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n-NO" dirty="0">
              <a:hlinkClick r:id="rId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>
                <a:hlinkClick r:id="rId2"/>
              </a:rPr>
              <a:t>ECON4032 – </a:t>
            </a:r>
            <a:r>
              <a:rPr lang="nn-NO" dirty="0" err="1">
                <a:hlinkClick r:id="rId2"/>
              </a:rPr>
              <a:t>Internship</a:t>
            </a:r>
            <a:r>
              <a:rPr lang="nn-NO" dirty="0">
                <a:hlinkClick r:id="rId2"/>
              </a:rPr>
              <a:t> i økonomi – Universitetet i Oslo (uio.no)</a:t>
            </a:r>
            <a:endParaRPr lang="nn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>
                <a:hlinkClick r:id="rId3"/>
              </a:rPr>
              <a:t>Søknadsprosess og </a:t>
            </a:r>
            <a:r>
              <a:rPr lang="nn-NO" dirty="0" err="1">
                <a:hlinkClick r:id="rId3"/>
              </a:rPr>
              <a:t>praksispartnere</a:t>
            </a:r>
            <a:r>
              <a:rPr lang="nn-NO" dirty="0">
                <a:hlinkClick r:id="rId3"/>
              </a:rPr>
              <a:t> – ECON4032 – Universitetet i Oslo (uio.no)</a:t>
            </a:r>
            <a:endParaRPr lang="nn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>
                <a:hlinkClick r:id="rId4"/>
              </a:rPr>
              <a:t>post@econ.uio.no</a:t>
            </a:r>
            <a:endParaRPr lang="nn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2137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F43E7A-937E-41FF-9020-54E5DBEBD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92C75E-4358-4532-96F0-660173B49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635584"/>
            <a:ext cx="5489214" cy="542658"/>
          </a:xfrm>
        </p:spPr>
        <p:txBody>
          <a:bodyPr/>
          <a:lstStyle/>
          <a:p>
            <a:r>
              <a:rPr lang="nb-NO" dirty="0" err="1"/>
              <a:t>Internship</a:t>
            </a:r>
            <a:r>
              <a:rPr lang="nb-NO" dirty="0"/>
              <a:t> vår 2023</a:t>
            </a:r>
          </a:p>
        </p:txBody>
      </p:sp>
      <p:pic>
        <p:nvPicPr>
          <p:cNvPr id="20" name="Content Placeholder 19" descr="A group of people standing on a roof&#10;&#10;Description automatically generated">
            <a:extLst>
              <a:ext uri="{FF2B5EF4-FFF2-40B4-BE49-F238E27FC236}">
                <a16:creationId xmlns:a16="http://schemas.microsoft.com/office/drawing/2014/main" id="{D5450221-0330-474F-BE28-E007F5516BED}"/>
              </a:ext>
            </a:extLst>
          </p:cNvPr>
          <p:cNvPicPr>
            <a:picLocks noGrp="1" noChangeAspect="1"/>
          </p:cNvPicPr>
          <p:nvPr>
            <p:ph sz="quarter"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4" y="1785473"/>
            <a:ext cx="6426200" cy="4176109"/>
          </a:xfrm>
        </p:spPr>
      </p:pic>
      <p:pic>
        <p:nvPicPr>
          <p:cNvPr id="18" name="Picture Placeholder 17" descr="A person and person standing next to each other&#10;&#10;Description automatically generated">
            <a:extLst>
              <a:ext uri="{FF2B5EF4-FFF2-40B4-BE49-F238E27FC236}">
                <a16:creationId xmlns:a16="http://schemas.microsoft.com/office/drawing/2014/main" id="{AD659EA8-8A33-4751-ACE3-D0CC30F5F9B2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" b="1907"/>
          <a:stretch>
            <a:fillRect/>
          </a:stretch>
        </p:blipFill>
        <p:spPr>
          <a:xfrm>
            <a:off x="7113632" y="635584"/>
            <a:ext cx="4152735" cy="5325998"/>
          </a:xfrm>
        </p:spPr>
      </p:pic>
    </p:spTree>
    <p:extLst>
      <p:ext uri="{BB962C8B-B14F-4D97-AF65-F5344CB8AC3E}">
        <p14:creationId xmlns:p14="http://schemas.microsoft.com/office/powerpoint/2010/main" val="1971194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67740F-FC34-4F40-B603-359EA4BEE970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nb-NO">
                <a:solidFill>
                  <a:srgbClr val="000000"/>
                </a:solidFill>
              </a:rPr>
              <a:t>Det samfunnsvitenskapelige fakultet</a:t>
            </a: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BB2BC9-9721-4EB8-A842-CAA681381A98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>
                <a:solidFill>
                  <a:srgbClr val="000000"/>
                </a:solidFill>
              </a:rPr>
              <a:t>Side </a:t>
            </a:r>
            <a:fld id="{5251F420-7306-4E7C-A79E-F31A38F7D392}" type="slidenum">
              <a:rPr lang="en-US" smtClean="0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B159CE-B748-4C94-8C35-C2229A1BD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Internship</a:t>
            </a:r>
            <a:r>
              <a:rPr lang="nb-NO" dirty="0"/>
              <a:t> våren 2023</a:t>
            </a:r>
          </a:p>
        </p:txBody>
      </p:sp>
      <p:pic>
        <p:nvPicPr>
          <p:cNvPr id="16" name="Content Placeholder 15" descr="A person standing in front of a white board&#10;&#10;Description automatically generated">
            <a:extLst>
              <a:ext uri="{FF2B5EF4-FFF2-40B4-BE49-F238E27FC236}">
                <a16:creationId xmlns:a16="http://schemas.microsoft.com/office/drawing/2014/main" id="{DF8D935C-13E4-49C7-BCB4-0F66973A15FB}"/>
              </a:ext>
            </a:extLst>
          </p:cNvPr>
          <p:cNvPicPr>
            <a:picLocks noGrp="1" noChangeAspect="1"/>
          </p:cNvPicPr>
          <p:nvPr>
            <p:ph sz="half" idx="3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063" y="1849835"/>
            <a:ext cx="5489575" cy="4117181"/>
          </a:xfrm>
          <a:solidFill>
            <a:srgbClr val="FFFFFF"/>
          </a:solidFill>
        </p:spPr>
      </p:pic>
      <p:pic>
        <p:nvPicPr>
          <p:cNvPr id="14" name="Content Placeholder 13" descr="A group of people sitting on a couch&#10;&#10;Description automatically generated">
            <a:extLst>
              <a:ext uri="{FF2B5EF4-FFF2-40B4-BE49-F238E27FC236}">
                <a16:creationId xmlns:a16="http://schemas.microsoft.com/office/drawing/2014/main" id="{65C4D6BE-8338-47A4-801C-7E4053D58440}"/>
              </a:ext>
            </a:extLst>
          </p:cNvPr>
          <p:cNvPicPr>
            <a:picLocks noGrp="1" noChangeAspect="1"/>
          </p:cNvPicPr>
          <p:nvPr>
            <p:ph sz="half" idx="2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819586"/>
            <a:ext cx="5489575" cy="4176091"/>
          </a:xfrm>
        </p:spPr>
      </p:pic>
    </p:spTree>
    <p:extLst>
      <p:ext uri="{BB962C8B-B14F-4D97-AF65-F5344CB8AC3E}">
        <p14:creationId xmlns:p14="http://schemas.microsoft.com/office/powerpoint/2010/main" val="3634172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F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BE65518-D4A0-4821-A69A-ADDFB7BF14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nb-NO">
                <a:solidFill>
                  <a:srgbClr val="000000"/>
                </a:solidFill>
              </a:rPr>
              <a:t>Det samfunnsvitenskapelige fakultet</a:t>
            </a: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AC6D38-5084-4BAB-9F6B-14C0749AF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</a:rPr>
              <a:t>Side </a:t>
            </a:r>
            <a:fld id="{5251F420-7306-4E7C-A79E-F31A38F7D392}" type="slidenum">
              <a:rPr lang="en-US" smtClean="0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9FD4ADD-0DB2-40E9-A048-9A8CDF4C0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0000"/>
                </a:solidFill>
              </a:rPr>
              <a:t>Praksispartnere våren 2024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211C1D-FC27-4BE0-8B7C-450E34E46D16}"/>
              </a:ext>
            </a:extLst>
          </p:cNvPr>
          <p:cNvSpPr txBox="1"/>
          <p:nvPr/>
        </p:nvSpPr>
        <p:spPr>
          <a:xfrm>
            <a:off x="294957" y="918845"/>
            <a:ext cx="7710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/>
              <a:t>Beskrivelser og praksisannonser i sin helhet vil ligge på informasjonssiden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51FB58-0B6F-434A-BA2C-FD9D39C99786}"/>
              </a:ext>
            </a:extLst>
          </p:cNvPr>
          <p:cNvSpPr txBox="1"/>
          <p:nvPr/>
        </p:nvSpPr>
        <p:spPr>
          <a:xfrm>
            <a:off x="902497" y="2178352"/>
            <a:ext cx="10929457" cy="341632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2400" dirty="0"/>
              <a:t>DFØ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2400" dirty="0"/>
              <a:t>Finansdepartementet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2400" dirty="0"/>
              <a:t>Forsvarets Forskningsinstitutt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2400" dirty="0"/>
              <a:t>Innovasjon Norge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2400" dirty="0"/>
              <a:t>KLP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2400" dirty="0"/>
              <a:t>LO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2400" dirty="0"/>
              <a:t>Menon </a:t>
            </a:r>
            <a:r>
              <a:rPr lang="nb-NO" sz="2400" dirty="0" err="1"/>
              <a:t>Economics</a:t>
            </a:r>
            <a:endParaRPr lang="nb-NO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2400" dirty="0"/>
              <a:t>Miljødirektoratet</a:t>
            </a:r>
          </a:p>
          <a:p>
            <a:endParaRPr lang="nb-NO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2400" dirty="0"/>
              <a:t>Nærings- og Fiskeridepartementet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2400" dirty="0"/>
              <a:t>NHO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2400" dirty="0"/>
              <a:t>Norad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2400" dirty="0"/>
              <a:t>Oslo </a:t>
            </a:r>
            <a:r>
              <a:rPr lang="nb-NO" sz="2400" dirty="0" err="1"/>
              <a:t>Economics</a:t>
            </a:r>
            <a:endParaRPr lang="nb-NO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2400" dirty="0" err="1"/>
              <a:t>PwC</a:t>
            </a:r>
            <a:endParaRPr lang="nb-NO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2400" dirty="0"/>
              <a:t>Samfunnsøkonomisk Analyse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2400" dirty="0"/>
              <a:t>SSB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2400" dirty="0" err="1"/>
              <a:t>Zerolytics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407053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9399FD-91D4-4FEE-93E9-0272D58C7D3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nb-NO"/>
              <a:t>Det samfunnsvitenskapelige fakultet</a:t>
            </a:r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66161A-14ED-4CF2-9C0C-8278462D7CF0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C2408D-6605-46C2-87F5-21D3ABF7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544529"/>
            <a:ext cx="11471910" cy="542658"/>
          </a:xfrm>
        </p:spPr>
        <p:txBody>
          <a:bodyPr/>
          <a:lstStyle/>
          <a:p>
            <a:r>
              <a:rPr lang="nb-NO" dirty="0"/>
              <a:t>Søknad og tildelingsprosess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08D084-168E-406B-8BCC-5DCC8B3D48D5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7" y="1445088"/>
            <a:ext cx="4669153" cy="5001002"/>
          </a:xfrm>
        </p:spPr>
        <p:txBody>
          <a:bodyPr/>
          <a:lstStyle/>
          <a:p>
            <a:pPr algn="l" fontAlgn="base">
              <a:buSzPct val="103000"/>
              <a:buFont typeface="Arial" panose="020B0604020202020204" pitchFamily="34" charset="0"/>
              <a:buChar char="•"/>
            </a:pPr>
            <a:r>
              <a:rPr lang="nb-NO" sz="1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Du kan skrive søknad til maks fem praksispartnere. Hvert søknadsbrev skal være på maks én A4-side.</a:t>
            </a:r>
          </a:p>
          <a:p>
            <a:pPr algn="l" fontAlgn="base">
              <a:buSzPct val="103000"/>
              <a:buFont typeface="Arial" panose="020B0604020202020204" pitchFamily="34" charset="0"/>
              <a:buChar char="•"/>
            </a:pPr>
            <a:r>
              <a:rPr lang="nb-NO" sz="1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Dersom praksispartneren har antydet flere typer arbeidsoppgaver, skriv gjerne hva du er mest interessert i. Er det flere stillinger i forskjellig avdelinger, spesifiser hvilken du søker på. </a:t>
            </a:r>
          </a:p>
          <a:p>
            <a:pPr algn="l" fontAlgn="base">
              <a:buSzPct val="103000"/>
              <a:buFont typeface="Arial" panose="020B0604020202020204" pitchFamily="34" charset="0"/>
              <a:buChar char="•"/>
            </a:pPr>
            <a:r>
              <a:rPr lang="nb-NO" sz="1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I tillegg til søknadsbrev kreves CV og karakterutskrift og vitnemål fra tidligere studier og gjennomførte kurs. Last opp søknad med vedlegg i et samlet dokument. </a:t>
            </a:r>
          </a:p>
          <a:p>
            <a:pPr algn="l" fontAlgn="base">
              <a:buSzPct val="103000"/>
              <a:buFont typeface="Arial" panose="020B0604020202020204" pitchFamily="34" charset="0"/>
              <a:buChar char="•"/>
            </a:pPr>
            <a:r>
              <a:rPr lang="nb-NO" sz="1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Søknader lastes opp i nettskjema, som vil ligge på </a:t>
            </a:r>
            <a:r>
              <a:rPr lang="nb-NO" sz="1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hlinkClick r:id="rId2"/>
              </a:rPr>
              <a:t>informasjonssiden</a:t>
            </a:r>
            <a:r>
              <a:rPr lang="nb-NO" sz="1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. </a:t>
            </a:r>
            <a:br>
              <a:rPr lang="nb-NO" sz="1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</a:br>
            <a:endParaRPr lang="nb-NO" sz="1800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endParaRPr lang="nb-NO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CE930E0-34C0-4F3B-A7E8-4F5AC50FEAFE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095999" y="1438365"/>
            <a:ext cx="5489213" cy="4992092"/>
          </a:xfrm>
        </p:spPr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nb-NO" sz="1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Vertsinstitusjonene vurderer søknadene og lager en rangering. Dersom vertsinstitusjonen ønsker et intervju med deg, tar de direkte kontakt.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nb-NO" sz="1800" b="0" i="1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Økonomisk institutt </a:t>
            </a:r>
            <a:r>
              <a:rPr lang="nb-NO" sz="1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sender ut tilbud om plass til din UiO-epostadresse. Plasseringen av studenter foregår slik at ØI gjør en helhetsvurdering for å sikre at så mange vertsinstitusjoner som mulig får praksisstudenter. 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nb-NO" sz="1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Om du får plass på praksis får du et tilbudsbrev fra Økonomisk Institutt. Du takker ja til praksisplass ved å svare på brevet innen oppgitt frist. 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rgbClr val="000000"/>
                </a:solidFill>
                <a:latin typeface="Helvetica" panose="020B0604020202020204" pitchFamily="34" charset="0"/>
              </a:rPr>
              <a:t>Hvis du takker ja må du melde deg opp til ECON4032 i </a:t>
            </a:r>
            <a:r>
              <a:rPr lang="nb-NO" sz="1800" dirty="0" err="1">
                <a:solidFill>
                  <a:srgbClr val="000000"/>
                </a:solidFill>
                <a:latin typeface="Helvetica" panose="020B0604020202020204" pitchFamily="34" charset="0"/>
              </a:rPr>
              <a:t>StudentWeb</a:t>
            </a:r>
            <a:r>
              <a:rPr lang="nb-NO" sz="1800" dirty="0">
                <a:solidFill>
                  <a:srgbClr val="000000"/>
                </a:solidFill>
                <a:latin typeface="Helvetica" panose="020B0604020202020204" pitchFamily="34" charset="0"/>
              </a:rPr>
              <a:t> når oppmelding åpner.</a:t>
            </a:r>
            <a:endParaRPr lang="nb-NO" sz="1800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607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5F68C4-6B9E-454D-BEF9-D2B28D6E5A40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656ED5-6A4F-4168-88A2-1E4C3DF4B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5" y="528070"/>
            <a:ext cx="11471910" cy="542658"/>
          </a:xfrm>
        </p:spPr>
        <p:txBody>
          <a:bodyPr/>
          <a:lstStyle/>
          <a:p>
            <a:r>
              <a:rPr lang="nb-NO" dirty="0" err="1"/>
              <a:t>Internship</a:t>
            </a:r>
            <a:r>
              <a:rPr lang="nb-NO" dirty="0"/>
              <a:t>-perioden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C6E136-42B2-4E52-84E2-0124A39AFE6A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278448"/>
            <a:ext cx="5489213" cy="430110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sz="2000" dirty="0"/>
              <a:t>Oppstart tidlig i semesteret.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/>
              <a:t>60% jobb i 8 uker.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/>
              <a:t>3 obligatoriske samlinger i løpet av praksisperioden.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800" dirty="0"/>
              <a:t>Oppstartsmøte på Blindern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800" dirty="0"/>
              <a:t>Midtveisseminar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800" dirty="0"/>
              <a:t>Avslutningsseminar, heldags.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/>
              <a:t>Muntlig presentasjon og «peer </a:t>
            </a:r>
            <a:r>
              <a:rPr lang="nb-NO" sz="2000" dirty="0" err="1"/>
              <a:t>review</a:t>
            </a:r>
            <a:r>
              <a:rPr lang="nb-NO" sz="2000" dirty="0"/>
              <a:t>» er obligatorisk aktivitet.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/>
              <a:t>Rapport på 1000 – 1500 ord er sluttvurdering. 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6D7D75-D2BC-40C3-B888-930B8F0D1566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096000" y="1278156"/>
            <a:ext cx="5489213" cy="4301395"/>
          </a:xfrm>
        </p:spPr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nb-NO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Ved sykdom eller andre tungtveiende grunner kan du i noen tilfeller få godkjent gyldig fravær.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nb-NO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Én egenmelding på ikke mer enn to dager godtas i løpet av praksisperioden. 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nb-NO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Du må informere praksispartner om fraværet og instituttet om fraværet.</a:t>
            </a:r>
          </a:p>
          <a:p>
            <a:pPr marL="742950" lvl="1" indent="-285750" algn="l" fontAlgn="base">
              <a:buFont typeface="Courier New" panose="02070309020205020404" pitchFamily="49" charset="0"/>
              <a:buChar char="o"/>
            </a:pPr>
            <a:r>
              <a:rPr lang="nb-NO" sz="1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Praksispartner kontakter du direkte.</a:t>
            </a:r>
          </a:p>
          <a:p>
            <a:pPr marL="742950" lvl="1" indent="-285750" algn="l" fontAlgn="base">
              <a:buFont typeface="Courier New" panose="02070309020205020404" pitchFamily="49" charset="0"/>
              <a:buChar char="o"/>
            </a:pPr>
            <a:r>
              <a:rPr lang="nb-NO" sz="1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Du søker til instituttet ved å bruke nettskjema.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nb-NO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Du kan oppnå ikke bestått på emnet ved for høyt, også dokumentert, fravær. Dette fordi du kan risikere å ikke oppnå emnets læringsutbytte.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1778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74FB59-9E2A-4CFE-9530-A0A8B239D8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87DAAE-292A-4827-9957-9EABB90B5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FE5C24-818C-45D4-A9C7-BAE84329B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926" y="634845"/>
            <a:ext cx="11471910" cy="542658"/>
          </a:xfrm>
        </p:spPr>
        <p:txBody>
          <a:bodyPr/>
          <a:lstStyle/>
          <a:p>
            <a:r>
              <a:rPr lang="nb-NO" dirty="0"/>
              <a:t>Viktige datoer: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0AF716-B46C-4E04-B4EC-103F490F18E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847675"/>
            <a:ext cx="11471910" cy="3162649"/>
          </a:xfrm>
        </p:spPr>
        <p:txBody>
          <a:bodyPr/>
          <a:lstStyle/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nb-NO" sz="180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14. september, klokken 12:15:</a:t>
            </a:r>
            <a:r>
              <a:rPr lang="nb-NO" sz="1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 Informasjonsmøte om ECON4032 - </a:t>
            </a:r>
            <a:r>
              <a:rPr lang="nb-NO" sz="18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Internship</a:t>
            </a:r>
            <a:r>
              <a:rPr lang="nb-NO" sz="1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i Økonomi. Kunngjøring av praksispartnere våren 2024.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nb-NO" sz="180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15. </a:t>
            </a:r>
            <a:r>
              <a:rPr lang="nb-NO" sz="1800" b="1" dirty="0">
                <a:latin typeface="Helvetica" panose="020B0604020202020204" pitchFamily="34" charset="0"/>
              </a:rPr>
              <a:t>september, klokken 09:00: </a:t>
            </a:r>
            <a:r>
              <a:rPr lang="nb-NO" sz="1800" dirty="0">
                <a:latin typeface="Helvetica" panose="020B0604020202020204" pitchFamily="34" charset="0"/>
              </a:rPr>
              <a:t>Søknadsskjema åpner. </a:t>
            </a:r>
            <a:endParaRPr lang="nb-NO" sz="1800" b="1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nb-NO" sz="180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28. september, klokken 12:15:</a:t>
            </a:r>
            <a:r>
              <a:rPr lang="nb-NO" sz="1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 Søknadskurs med karrieresenteret. 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nb-NO" sz="180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12. oktober, klokken 12:00:</a:t>
            </a:r>
            <a:r>
              <a:rPr lang="nb-NO" sz="1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 Søknadsfrist for praksisplass våren 2024. 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nb-NO" sz="180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Uke 44:</a:t>
            </a:r>
            <a:r>
              <a:rPr lang="nb-NO" sz="1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 Tilbudsbrev sendes til aktuelle studenter. Merk at tilbudsbrev </a:t>
            </a:r>
            <a:r>
              <a:rPr lang="nb-NO" sz="1800" b="0" i="1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kun </a:t>
            </a:r>
            <a:r>
              <a:rPr lang="nb-NO" sz="1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blir sendt til UiO-epost, ikke private. 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nb-NO" sz="180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1. desember:</a:t>
            </a:r>
            <a:r>
              <a:rPr lang="nb-NO" sz="1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 Oppmelding for emner vår 2024 åpner i </a:t>
            </a:r>
            <a:r>
              <a:rPr lang="nb-NO" sz="18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StudentWeb</a:t>
            </a:r>
            <a:r>
              <a:rPr lang="nb-NO" sz="1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1483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43D0D-E8CB-3E7C-BE63-69CF2A77C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3 dager i uken over 8 uker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13730-D142-8014-5D85-8D9027231C4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b-NO" dirty="0"/>
              <a:t>Jobbe med 3 hovedoppgaver</a:t>
            </a:r>
          </a:p>
          <a:p>
            <a:pPr lvl="1"/>
            <a:r>
              <a:rPr lang="nb-NO" dirty="0"/>
              <a:t>Turnover, Ansettelse utvikling, Sykefravær tendenser</a:t>
            </a:r>
          </a:p>
          <a:p>
            <a:r>
              <a:rPr lang="nb-NO" dirty="0"/>
              <a:t>Få bedre innsikt i SSB sine aktiviteter og drift</a:t>
            </a:r>
          </a:p>
          <a:p>
            <a:pPr lvl="1"/>
            <a:r>
              <a:rPr lang="nb-NO" dirty="0"/>
              <a:t>Bli med på kurs, møter og hverdagen i SSB</a:t>
            </a:r>
          </a:p>
          <a:p>
            <a:pPr lvl="1"/>
            <a:r>
              <a:rPr lang="nb-NO" dirty="0"/>
              <a:t>Mest fokus HR seksjonen, også arbeid med andre seksjoner</a:t>
            </a:r>
          </a:p>
          <a:p>
            <a:r>
              <a:rPr lang="nb-NO" dirty="0"/>
              <a:t>Utvikle kompetanse</a:t>
            </a:r>
          </a:p>
          <a:p>
            <a:r>
              <a:rPr lang="nb-NO" dirty="0"/>
              <a:t>Anvende kompetanse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71449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Senter_NO.potx" id="{FA991BE8-0AEF-4B9C-9E3C-1B7385F080EF}" vid="{DB5E88AA-E1E6-4B29-8720-6F3FD3BEAE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2" ma:contentTypeDescription="Opprett et nytt dokument." ma:contentTypeScope="" ma:versionID="40820e0ad83be9a9961789050f7f0561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0d622c3afd3d445bea522ad461dd9299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JAJEJYK5CVUX-448798232-27</_dlc_DocId>
    <_dlc_DocIdUrl xmlns="e5e35b8c-bb2a-40e7-acd7-beed1d1f14b8">
      <Url>https://uio.sharepoint.com/sites/GrafiskUttrykk/_layouts/15/DocIdRedir.aspx?ID=JAJEJYK5CVUX-448798232-27</Url>
      <Description>JAJEJYK5CVUX-448798232-27</Description>
    </_dlc_DocIdUrl>
  </documentManagement>
</p:properties>
</file>

<file path=customXml/itemProps1.xml><?xml version="1.0" encoding="utf-8"?>
<ds:datastoreItem xmlns:ds="http://schemas.openxmlformats.org/officeDocument/2006/customXml" ds:itemID="{608F641D-9A5F-493F-81C2-96F14AD4FA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C63999-A9FE-4689-BD74-6FF1C91EDCB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9B9CF10-6C6A-444C-B05E-E78C1785A52C}">
  <ds:schemaRefs>
    <ds:schemaRef ds:uri="http://schemas.microsoft.com/office/2006/metadata/properties"/>
    <ds:schemaRef ds:uri="http://schemas.microsoft.com/office/infopath/2007/PartnerControls"/>
    <ds:schemaRef ds:uri="3b00a67f-9791-437e-b702-303a706ea042"/>
    <ds:schemaRef ds:uri="7dc3d6ed-56f1-49b6-b310-0ff680cfe62a"/>
    <ds:schemaRef ds:uri="e5e35b8c-bb2a-40e7-acd7-beed1d1f14b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Norsk (Senter)</Template>
  <TotalTime>5718</TotalTime>
  <Words>1775</Words>
  <Application>Microsoft Office PowerPoint</Application>
  <PresentationFormat>Widescreen</PresentationFormat>
  <Paragraphs>371</Paragraphs>
  <Slides>27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Courier New</vt:lpstr>
      <vt:lpstr>Helvetica</vt:lpstr>
      <vt:lpstr>Wingdings</vt:lpstr>
      <vt:lpstr>Office Theme</vt:lpstr>
      <vt:lpstr>ECON4032 – Internship i Økonomi</vt:lpstr>
      <vt:lpstr>PowerPoint Presentation</vt:lpstr>
      <vt:lpstr>Internship vår 2023</vt:lpstr>
      <vt:lpstr>Internship våren 2023</vt:lpstr>
      <vt:lpstr>Praksispartnere våren 2024 </vt:lpstr>
      <vt:lpstr>Søknad og tildelingsprosess </vt:lpstr>
      <vt:lpstr>Internship-perioden</vt:lpstr>
      <vt:lpstr>Viktige datoer: </vt:lpstr>
      <vt:lpstr>3 dager i uken over 8 uker</vt:lpstr>
      <vt:lpstr>Arbeidsoppgaver</vt:lpstr>
      <vt:lpstr>Arbeidsoppgaver Spesifisert</vt:lpstr>
      <vt:lpstr>Modeller</vt:lpstr>
      <vt:lpstr>Prediktiv Turnover Analyse</vt:lpstr>
      <vt:lpstr>Definerte datatilstander</vt:lpstr>
      <vt:lpstr>PowerPoint Presentation</vt:lpstr>
      <vt:lpstr>Andel Pensjonert gitt Alder 2012-2022</vt:lpstr>
      <vt:lpstr>Turnover Aldersfordeling i Kommuner og Fylkeskommuner</vt:lpstr>
      <vt:lpstr>SSB Ansatte Turnover Risiko Oversikt 35 og 60</vt:lpstr>
      <vt:lpstr>«Hvor mange tror vi kommer til å gå av med pensjon over de neste 5 årene?» Datagrunnlag</vt:lpstr>
      <vt:lpstr>«Hvor mange tror vi kommer til å gå av med pensjon over de neste 5 årene?» Lager data grunnlag</vt:lpstr>
      <vt:lpstr>Sluttet basert på alder 25-67 (2005-2022)</vt:lpstr>
      <vt:lpstr>«Hvor mange tror vi kommer til å gå av med pensjon over de neste 5 årene?» Fit1 Regresjon</vt:lpstr>
      <vt:lpstr> Turnover Modell Test</vt:lpstr>
      <vt:lpstr>Turnover SSB Helhet 2023-2027</vt:lpstr>
      <vt:lpstr>Turnover SSB Tilfeldig Avdeling 2023-2027</vt:lpstr>
      <vt:lpstr>Turnover SSB Tilfeldig Seksjon 2023-2027</vt:lpstr>
      <vt:lpstr>Hvor finner dere mer informasjon?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ECON4032 – Internship i Økonomi</dc:title>
  <dc:creator>Guro Langøigjelten</dc:creator>
  <cp:lastModifiedBy>Karen Helene Ulltveit-Moe</cp:lastModifiedBy>
  <cp:revision>16</cp:revision>
  <dcterms:created xsi:type="dcterms:W3CDTF">2023-09-06T12:14:23Z</dcterms:created>
  <dcterms:modified xsi:type="dcterms:W3CDTF">2023-09-15T07:13:40Z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MediaServiceImageTags">
    <vt:lpwstr/>
  </property>
  <property fmtid="{D5CDD505-2E9C-101B-9397-08002B2CF9AE}" pid="4" name="_dlc_DocIdItemGuid">
    <vt:lpwstr>ca78aadb-edb3-4a0a-a54e-c0ac63a0a563</vt:lpwstr>
  </property>
</Properties>
</file>