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</p:sldMasterIdLst>
  <p:notesMasterIdLst>
    <p:notesMasterId r:id="rId12"/>
  </p:notesMasterIdLst>
  <p:handoutMasterIdLst>
    <p:handoutMasterId r:id="rId13"/>
  </p:handoutMasterIdLst>
  <p:sldIdLst>
    <p:sldId id="256" r:id="rId6"/>
    <p:sldId id="257" r:id="rId7"/>
    <p:sldId id="259" r:id="rId8"/>
    <p:sldId id="260" r:id="rId9"/>
    <p:sldId id="261" r:id="rId10"/>
    <p:sldId id="262" r:id="rId11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00"/>
    <a:srgbClr val="020000"/>
    <a:srgbClr val="010000"/>
    <a:srgbClr val="CEFFDF"/>
    <a:srgbClr val="FFFFFF"/>
    <a:srgbClr val="0000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F8009C-105A-A742-B2E0-2A19D12172BB}" v="36" dt="2023-09-13T11:00:59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78" autoAdjust="0"/>
    <p:restoredTop sz="96327"/>
  </p:normalViewPr>
  <p:slideViewPr>
    <p:cSldViewPr snapToGrid="0">
      <p:cViewPr varScale="1">
        <p:scale>
          <a:sx n="128" d="100"/>
          <a:sy n="128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8" name="Text Placeholder 4" descr="Logo Universite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 Placeholder 4" descr="Logo Universite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289F-AA6B-4FB2-A81B-53023814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1492D-B242-4BDE-940A-6ED6C625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92" r="-49642"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339" imgH="343" progId="TCLayout.ActiveDocument.1">
                  <p:embed/>
                </p:oleObj>
              </mc:Choice>
              <mc:Fallback>
                <p:oleObj name="think-cell Slide" r:id="rId30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9" r:id="rId5"/>
    <p:sldLayoutId id="2147483726" r:id="rId6"/>
    <p:sldLayoutId id="2147483727" r:id="rId7"/>
    <p:sldLayoutId id="2147483728" r:id="rId8"/>
    <p:sldLayoutId id="2147483721" r:id="rId9"/>
    <p:sldLayoutId id="2147483720" r:id="rId10"/>
    <p:sldLayoutId id="2147483719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nedvardberg.no/blogg/kunstig-intelligens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igteklab.blogspot.com/2018/11/elever-studenter-og-praksislrere-lrer.htm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hyperlink" Target="https://www.tu.no/artikler/tyskland-godkjenner-selvkjorende-biler/383039" TargetMode="External"/><Relationship Id="rId3" Type="http://schemas.openxmlformats.org/officeDocument/2006/relationships/hyperlink" Target="https://www.makeuseof.com/tag/reasons-storing-data-freenas/" TargetMode="External"/><Relationship Id="rId7" Type="http://schemas.openxmlformats.org/officeDocument/2006/relationships/hyperlink" Target="https://easyneuralnetwork.blogspot.com/2013/07/basic-of-neural-network.html" TargetMode="External"/><Relationship Id="rId12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jpg"/><Relationship Id="rId11" Type="http://schemas.openxmlformats.org/officeDocument/2006/relationships/hyperlink" Target="https://forskning.no/fremtidsforskning-krig-og-fred/2012/03/verden-blir-fredeligere" TargetMode="External"/><Relationship Id="rId5" Type="http://schemas.openxmlformats.org/officeDocument/2006/relationships/hyperlink" Target="https://www.pinterest.jp/pin/150026231322289271/" TargetMode="External"/><Relationship Id="rId10" Type="http://schemas.openxmlformats.org/officeDocument/2006/relationships/image" Target="../media/image28.jpg"/><Relationship Id="rId4" Type="http://schemas.openxmlformats.org/officeDocument/2006/relationships/image" Target="../media/image25.jpg"/><Relationship Id="rId9" Type="http://schemas.openxmlformats.org/officeDocument/2006/relationships/hyperlink" Target="https://www.youtube.com/watch?v=vifKNNhsaNc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hyperlink" Target="https://www.aftenposten.no/tag/spraakmodeller" TargetMode="External"/><Relationship Id="rId3" Type="http://schemas.openxmlformats.org/officeDocument/2006/relationships/hyperlink" Target="https://www.andersonvreeland.com/xeikon/" TargetMode="External"/><Relationship Id="rId7" Type="http://schemas.openxmlformats.org/officeDocument/2006/relationships/hyperlink" Target="https://www.onpulson.de/47396/50-jahre-internet-von-4-auf-4-milliarden-nutzer/" TargetMode="External"/><Relationship Id="rId12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jpg"/><Relationship Id="rId11" Type="http://schemas.openxmlformats.org/officeDocument/2006/relationships/hyperlink" Target="https://www.clioonline.dk/religionsfaget/mellemtrin/emner/temaer/den-katolske-kirke/munke-og-nonner/" TargetMode="External"/><Relationship Id="rId5" Type="http://schemas.openxmlformats.org/officeDocument/2006/relationships/hyperlink" Target="https://www.sutori.com/story/boktrykker-kunsten--WEVdVxwhkRAeqEJuwaktjeSn" TargetMode="External"/><Relationship Id="rId10" Type="http://schemas.openxmlformats.org/officeDocument/2006/relationships/image" Target="../media/image34.jpg"/><Relationship Id="rId4" Type="http://schemas.openxmlformats.org/officeDocument/2006/relationships/image" Target="../media/image31.png"/><Relationship Id="rId9" Type="http://schemas.openxmlformats.org/officeDocument/2006/relationships/hyperlink" Target="https://pxhere.com/en/photo/118202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orange-business.com/no/blogg/hva-er-prediktiv-analyse-et-datadrevet-fremtidsblikk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prof.no/blog/sammenheng-mellom-matematikk-og-datavitenskap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E276C874-32D2-D643-BC66-27577697EC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45483" y="12355"/>
            <a:ext cx="10343114" cy="6833287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lassholder for bilde 2" descr="Et bilde som inneholder Menneskeansikt, tegning, sketch, kunst&#10;&#10;Automatisk generert beskrivelse">
            <a:extLst>
              <a:ext uri="{FF2B5EF4-FFF2-40B4-BE49-F238E27FC236}">
                <a16:creationId xmlns:a16="http://schemas.microsoft.com/office/drawing/2014/main" id="{03134055-C7B8-40D2-2EEC-3173F57F340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78" r="-1" b="7569"/>
          <a:stretch/>
        </p:blipFill>
        <p:spPr>
          <a:xfrm>
            <a:off x="1753273" y="0"/>
            <a:ext cx="10345737" cy="6832943"/>
          </a:xfrm>
          <a:noFill/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8D6712D-C227-04CA-E16B-98A2C89443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4634" y="311315"/>
            <a:ext cx="5619582" cy="1116919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5CB20252-4851-D328-2BBF-A54BCB3C0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85613" y="5457092"/>
            <a:ext cx="1025436" cy="1025421"/>
          </a:xfrm>
        </p:spPr>
        <p:txBody>
          <a:bodyPr/>
          <a:lstStyle/>
          <a:p>
            <a:endParaRPr lang="en-US"/>
          </a:p>
        </p:txBody>
      </p:sp>
      <p:sp>
        <p:nvSpPr>
          <p:cNvPr id="57" name="Title 5">
            <a:extLst>
              <a:ext uri="{FF2B5EF4-FFF2-40B4-BE49-F238E27FC236}">
                <a16:creationId xmlns:a16="http://schemas.microsoft.com/office/drawing/2014/main" id="{EE09C5AD-3020-F96B-735C-DAC06CF50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364" y="1805553"/>
            <a:ext cx="6819434" cy="2227775"/>
          </a:xfrm>
        </p:spPr>
        <p:txBody>
          <a:bodyPr/>
          <a:lstStyle/>
          <a:p>
            <a:r>
              <a:rPr lang="nb-NO" dirty="0"/>
              <a:t>Kunstig intelligens i samfunnsvitenskapelig utdanning </a:t>
            </a:r>
            <a:br>
              <a:rPr lang="nb-NO" dirty="0"/>
            </a:br>
            <a:endParaRPr lang="en-US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9EB75878-E9BE-6CFD-8E63-BA93D64A7F2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63594" y="4237773"/>
            <a:ext cx="5716962" cy="7572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	</a:t>
            </a:r>
          </a:p>
        </p:txBody>
      </p:sp>
      <p:sp>
        <p:nvSpPr>
          <p:cNvPr id="64" name="Subtitle 7">
            <a:extLst>
              <a:ext uri="{FF2B5EF4-FFF2-40B4-BE49-F238E27FC236}">
                <a16:creationId xmlns:a16="http://schemas.microsoft.com/office/drawing/2014/main" id="{2A2F158C-916F-A95E-1E6A-F05404B19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5365" y="5199013"/>
            <a:ext cx="2644522" cy="269304"/>
          </a:xfrm>
        </p:spPr>
        <p:txBody>
          <a:bodyPr/>
          <a:lstStyle/>
          <a:p>
            <a:r>
              <a:rPr lang="en-US" dirty="0" err="1"/>
              <a:t>Bjørn</a:t>
            </a:r>
            <a:r>
              <a:rPr lang="en-US" dirty="0"/>
              <a:t> </a:t>
            </a:r>
            <a:r>
              <a:rPr lang="en-US" dirty="0" err="1"/>
              <a:t>Høyland</a:t>
            </a:r>
            <a:endParaRPr lang="en-US" dirty="0"/>
          </a:p>
        </p:txBody>
      </p:sp>
      <p:sp>
        <p:nvSpPr>
          <p:cNvPr id="65" name="Text Placeholder 8">
            <a:extLst>
              <a:ext uri="{FF2B5EF4-FFF2-40B4-BE49-F238E27FC236}">
                <a16:creationId xmlns:a16="http://schemas.microsoft.com/office/drawing/2014/main" id="{B43E3043-340E-10E3-D95D-A32424F16A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9951" y="5458132"/>
            <a:ext cx="1923604" cy="692497"/>
          </a:xfrm>
        </p:spPr>
        <p:txBody>
          <a:bodyPr/>
          <a:lstStyle/>
          <a:p>
            <a:r>
              <a:rPr lang="en-US" dirty="0" err="1"/>
              <a:t>Undervisningsleder</a:t>
            </a:r>
            <a:endParaRPr lang="en-US" dirty="0"/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7D733F8-EFDF-EAA6-34D6-CE214B4522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5364" y="5735491"/>
            <a:ext cx="2305770" cy="269304"/>
          </a:xfrm>
        </p:spPr>
        <p:txBody>
          <a:bodyPr wrap="none">
            <a:normAutofit/>
          </a:bodyPr>
          <a:lstStyle/>
          <a:p>
            <a:r>
              <a:rPr lang="nb-NO"/>
              <a:t>Institutt for statsvitenskap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0839F-7AF7-4025-2280-C28576AD39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5364" y="6264544"/>
            <a:ext cx="2369891" cy="26930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14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1336131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6E40D1E1-E13C-B703-646E-518AFA966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1713439-E8E0-C3C1-B57A-DD9BB09E3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4CF7C1E-5F34-A1E6-77A7-1727054B5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underviser vi studenter i og med KI?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FD67004-84E1-EAC4-3399-41A84AFC2321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r>
              <a:rPr lang="nb-NO" dirty="0"/>
              <a:t>Hva er KI?</a:t>
            </a:r>
          </a:p>
          <a:p>
            <a:r>
              <a:rPr lang="nb-NO" dirty="0"/>
              <a:t>Utvikling i språkteknologi fra et samfunnsvitenskapelig perspektiv</a:t>
            </a:r>
          </a:p>
          <a:p>
            <a:r>
              <a:rPr lang="nb-NO" dirty="0"/>
              <a:t>Hva kan samfunnsvitenskapelig utdanning bidra med?</a:t>
            </a:r>
          </a:p>
          <a:p>
            <a:r>
              <a:rPr lang="nb-NO" dirty="0"/>
              <a:t>Hva gjør vi?</a:t>
            </a:r>
          </a:p>
        </p:txBody>
      </p:sp>
      <p:pic>
        <p:nvPicPr>
          <p:cNvPr id="10" name="Plassholder for bilde 9" descr="Et bilde som inneholder person, innendørs, klær, kontorforsyninger&#10;&#10;Automatisk generert beskrivelse">
            <a:extLst>
              <a:ext uri="{FF2B5EF4-FFF2-40B4-BE49-F238E27FC236}">
                <a16:creationId xmlns:a16="http://schemas.microsoft.com/office/drawing/2014/main" id="{872808DD-38E9-9CD1-48DC-29305A928E0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622" r="12622"/>
          <a:stretch>
            <a:fillRect/>
          </a:stretch>
        </p:blipFill>
        <p:spPr/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7D55FE7-0F5D-9B33-C9C3-A63E11F73E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778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5B1326B3-7AC4-6909-6473-22538070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64112DE-C2C6-8775-9CCD-C2D592FA9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kunstig intelligens?</a:t>
            </a:r>
          </a:p>
        </p:txBody>
      </p:sp>
      <p:pic>
        <p:nvPicPr>
          <p:cNvPr id="21" name="Plassholder for bilde 20" descr="Et bilde som inneholder skjermbilde, lett, design&#10;&#10;Automatisk generert beskrivelse">
            <a:extLst>
              <a:ext uri="{FF2B5EF4-FFF2-40B4-BE49-F238E27FC236}">
                <a16:creationId xmlns:a16="http://schemas.microsoft.com/office/drawing/2014/main" id="{2D259B8B-98D7-6B3B-3548-FB72024B2F00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434" b="7434"/>
          <a:stretch>
            <a:fillRect/>
          </a:stretch>
        </p:blipFill>
        <p:spPr>
          <a:xfrm>
            <a:off x="382588" y="1082675"/>
            <a:ext cx="3576637" cy="1522413"/>
          </a:xfr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27F7F40-CB20-29CE-EDB9-8AEF135AEDA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nb-NO" dirty="0"/>
              <a:t>Store data </a:t>
            </a:r>
          </a:p>
        </p:txBody>
      </p:sp>
      <p:pic>
        <p:nvPicPr>
          <p:cNvPr id="17" name="Plassholder for innhold 16" descr="Et bilde som inneholder utendørs, våpen, Prosjektilvåpen, Skuddsikker vest&#10;&#10;Automatisk generert beskrivelse">
            <a:extLst>
              <a:ext uri="{FF2B5EF4-FFF2-40B4-BE49-F238E27FC236}">
                <a16:creationId xmlns:a16="http://schemas.microsoft.com/office/drawing/2014/main" id="{643D3266-36AA-EDDF-F35F-82B6774F7283}"/>
              </a:ext>
            </a:extLst>
          </p:cNvPr>
          <p:cNvPicPr>
            <a:picLocks noGrp="1" noChangeAspect="1"/>
          </p:cNvPicPr>
          <p:nvPr>
            <p:ph sz="half" idx="2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82469" y="3465513"/>
            <a:ext cx="1932425" cy="2203450"/>
          </a:xfrm>
        </p:spPr>
      </p:pic>
      <p:pic>
        <p:nvPicPr>
          <p:cNvPr id="23" name="Plassholder for bilde 22" descr="Et bilde som inneholder diagram, sketch, kart, tekst&#10;&#10;Automatisk generert beskrivelse">
            <a:extLst>
              <a:ext uri="{FF2B5EF4-FFF2-40B4-BE49-F238E27FC236}">
                <a16:creationId xmlns:a16="http://schemas.microsoft.com/office/drawing/2014/main" id="{47B48E21-92D7-2288-654D-4D659A92F7B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941" b="941"/>
          <a:stretch>
            <a:fillRect/>
          </a:stretch>
        </p:blipFill>
        <p:spPr/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AAC261C-0460-67E8-7297-3B301322B4B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nb-NO" dirty="0"/>
              <a:t>Neurale nettverk</a:t>
            </a:r>
          </a:p>
        </p:txBody>
      </p:sp>
      <p:pic>
        <p:nvPicPr>
          <p:cNvPr id="19" name="Plassholder for innhold 18" descr="Et bilde som inneholder tekst, skjermbilde, Font, gul&#10;&#10;Automatisk generert beskrivelse">
            <a:extLst>
              <a:ext uri="{FF2B5EF4-FFF2-40B4-BE49-F238E27FC236}">
                <a16:creationId xmlns:a16="http://schemas.microsoft.com/office/drawing/2014/main" id="{5F8C273E-E988-91D3-76C4-5D7CA9D90F83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319588" y="3561309"/>
            <a:ext cx="3576637" cy="2011858"/>
          </a:xfrm>
        </p:spPr>
      </p:pic>
      <p:pic>
        <p:nvPicPr>
          <p:cNvPr id="25" name="Plassholder for bilde 24" descr="Et bilde som inneholder tekst, skjermbilde, line, Plottdiagram&#10;&#10;Automatisk generert beskrivelse">
            <a:extLst>
              <a:ext uri="{FF2B5EF4-FFF2-40B4-BE49-F238E27FC236}">
                <a16:creationId xmlns:a16="http://schemas.microsoft.com/office/drawing/2014/main" id="{ACB52894-81F4-4B4E-F7E6-51EDAAAAF19A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11516" b="11516"/>
          <a:stretch>
            <a:fillRect/>
          </a:stretch>
        </p:blipFill>
        <p:spPr/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FA4646B-D65F-7E72-4E96-085CD712B9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/>
              <a:t>Prediksjoner</a:t>
            </a:r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7CA5023A-700C-173F-BD0E-60D2137CA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9" name="Plassholder for innhold 28" descr="Et bilde som inneholder Landkjøretøy, himmel, hjul, utendørs&#10;&#10;Automatisk generert beskrivelse">
            <a:extLst>
              <a:ext uri="{FF2B5EF4-FFF2-40B4-BE49-F238E27FC236}">
                <a16:creationId xmlns:a16="http://schemas.microsoft.com/office/drawing/2014/main" id="{33C4199F-EDA3-8436-0B2C-2EF02FE6C4A0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390318" y="3465513"/>
            <a:ext cx="3306001" cy="2203450"/>
          </a:xfrm>
        </p:spPr>
      </p:pic>
    </p:spTree>
    <p:extLst>
      <p:ext uri="{BB962C8B-B14F-4D97-AF65-F5344CB8AC3E}">
        <p14:creationId xmlns:p14="http://schemas.microsoft.com/office/powerpoint/2010/main" val="141451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2BF11713-5EE2-567B-DAB2-7C7F7672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CEE7BE1-1D61-6BD1-D195-93D36F26C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Skriftlig språkteknologi og samfunnsutvikling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556E7CC-52D1-673A-6345-6275823BB4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1" name="Plassholder for innhold 40">
            <a:extLst>
              <a:ext uri="{FF2B5EF4-FFF2-40B4-BE49-F238E27FC236}">
                <a16:creationId xmlns:a16="http://schemas.microsoft.com/office/drawing/2014/main" id="{47CC035E-13ED-727C-8BF4-FA6E005B670A}"/>
              </a:ext>
            </a:extLst>
          </p:cNvPr>
          <p:cNvPicPr>
            <a:picLocks noGrp="1" noChangeAspect="1"/>
          </p:cNvPicPr>
          <p:nvPr>
            <p:ph sz="half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0363" y="3508062"/>
            <a:ext cx="3576637" cy="2118351"/>
          </a:xfrm>
        </p:spPr>
      </p:pic>
      <p:pic>
        <p:nvPicPr>
          <p:cNvPr id="35" name="Plassholder for bilde 34" descr="Et bilde som inneholder innendørs, møbler, vegg, bord&#10;&#10;Automatisk generert beskrivelse">
            <a:extLst>
              <a:ext uri="{FF2B5EF4-FFF2-40B4-BE49-F238E27FC236}">
                <a16:creationId xmlns:a16="http://schemas.microsoft.com/office/drawing/2014/main" id="{A91B5103-3578-82E1-C7CC-0FF75ADA8AE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2560" b="22560"/>
          <a:stretch>
            <a:fillRect/>
          </a:stretch>
        </p:blipFill>
        <p:spPr>
          <a:xfrm>
            <a:off x="4319588" y="1085850"/>
            <a:ext cx="3576637" cy="2200275"/>
          </a:xfrm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7500516-20B7-286A-1B6F-9B95496A61A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43" name="Plassholder for innhold 42" descr="Et bilde som inneholder skjermbilde, Grafikk, blå, grafisk design&#10;&#10;Automatisk generert beskrivelse">
            <a:extLst>
              <a:ext uri="{FF2B5EF4-FFF2-40B4-BE49-F238E27FC236}">
                <a16:creationId xmlns:a16="http://schemas.microsoft.com/office/drawing/2014/main" id="{30BEFF79-4D1B-B1B4-FDB1-8CDB13D2CC97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12945" y="3465513"/>
            <a:ext cx="3389923" cy="2203450"/>
          </a:xfrm>
        </p:spPr>
      </p:pic>
      <p:pic>
        <p:nvPicPr>
          <p:cNvPr id="39" name="Plassholder for bilde 38" descr="Et bilde som inneholder innendørs, skrivemaskin, Kontorutstyr, kontorforsyninger&#10;&#10;Automatisk generert beskrivelse">
            <a:extLst>
              <a:ext uri="{FF2B5EF4-FFF2-40B4-BE49-F238E27FC236}">
                <a16:creationId xmlns:a16="http://schemas.microsoft.com/office/drawing/2014/main" id="{192A0BFC-CA65-E05A-CD11-391013CB372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862" b="3862"/>
          <a:stretch>
            <a:fillRect/>
          </a:stretch>
        </p:blipFill>
        <p:spPr>
          <a:xfrm>
            <a:off x="8255000" y="1085850"/>
            <a:ext cx="3576638" cy="2200275"/>
          </a:xfrm>
        </p:spPr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318B2A4D-885F-64B9-DD25-C337F221EF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1" name="Plassholder for innhold 30" descr="Et bilde som inneholder kunst, maling, Visuell kunst, tegning&#10;&#10;Automatisk generert beskrivelse">
            <a:extLst>
              <a:ext uri="{FF2B5EF4-FFF2-40B4-BE49-F238E27FC236}">
                <a16:creationId xmlns:a16="http://schemas.microsoft.com/office/drawing/2014/main" id="{53CB7571-9FC5-F0DB-9797-10EEF708296D}"/>
              </a:ext>
            </a:extLst>
          </p:cNvPr>
          <p:cNvPicPr>
            <a:picLocks noGrp="1" noChangeAspect="1"/>
          </p:cNvPicPr>
          <p:nvPr>
            <p:ph sz="half" idx="2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243633" y="1082191"/>
            <a:ext cx="1652587" cy="2203450"/>
          </a:xfrm>
        </p:spPr>
      </p:pic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41B6E156-D4AB-58E1-A59A-1012C5AA4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5" name="Plassholder for bilde 44" descr="Et bilde som inneholder tekst, skjermbilde, Font, logo&#10;&#10;Automatisk generert beskrivelse">
            <a:extLst>
              <a:ext uri="{FF2B5EF4-FFF2-40B4-BE49-F238E27FC236}">
                <a16:creationId xmlns:a16="http://schemas.microsoft.com/office/drawing/2014/main" id="{45E3ED03-31BD-A2E9-77E7-1C4EF43D13AF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3795" b="3795"/>
          <a:stretch>
            <a:fillRect/>
          </a:stretch>
        </p:blipFill>
        <p:spPr>
          <a:xfrm>
            <a:off x="8255000" y="3465513"/>
            <a:ext cx="3576638" cy="2203450"/>
          </a:xfrm>
        </p:spPr>
      </p:pic>
    </p:spTree>
    <p:extLst>
      <p:ext uri="{BB962C8B-B14F-4D97-AF65-F5344CB8AC3E}">
        <p14:creationId xmlns:p14="http://schemas.microsoft.com/office/powerpoint/2010/main" val="72659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FA097D6C-20D3-4557-3F22-4C82C7F13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D720340-EA2C-7DCD-E7D6-E51EB8470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0D4DA79-9245-9209-3709-1973A5B1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6877664" cy="895318"/>
          </a:xfrm>
        </p:spPr>
        <p:txBody>
          <a:bodyPr/>
          <a:lstStyle/>
          <a:p>
            <a:r>
              <a:rPr lang="nb-NO" dirty="0"/>
              <a:t>Samfunnsvitenskapens bidrag?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4FFA05F2-82BB-F363-8890-60D0DFC952E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9A228DE-EB4A-89BE-17AD-E44EFF25D4B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3" y="852407"/>
            <a:ext cx="6947407" cy="5206196"/>
          </a:xfrm>
        </p:spPr>
        <p:txBody>
          <a:bodyPr/>
          <a:lstStyle/>
          <a:p>
            <a:r>
              <a:rPr lang="nb-NO" dirty="0"/>
              <a:t>Fornuftig, ansvarlig og etterrettelig bruk av KI verktøy</a:t>
            </a:r>
          </a:p>
          <a:p>
            <a:pPr lvl="1"/>
            <a:r>
              <a:rPr lang="nb-NO" dirty="0"/>
              <a:t>Ikke ambisiøst nok for UiO</a:t>
            </a:r>
          </a:p>
          <a:p>
            <a:r>
              <a:rPr lang="nb-NO" dirty="0"/>
              <a:t>Forstå hvordan KI påvirker samfunnet</a:t>
            </a:r>
          </a:p>
          <a:p>
            <a:pPr lvl="1"/>
            <a:r>
              <a:rPr lang="nb-NO" dirty="0"/>
              <a:t>«Deep </a:t>
            </a:r>
            <a:r>
              <a:rPr lang="nb-NO" dirty="0" err="1"/>
              <a:t>fakes</a:t>
            </a:r>
            <a:r>
              <a:rPr lang="nb-NO" dirty="0"/>
              <a:t>» – trollfabrikker – valgkamp</a:t>
            </a:r>
          </a:p>
          <a:p>
            <a:pPr lvl="1"/>
            <a:r>
              <a:rPr lang="nb-NO" dirty="0"/>
              <a:t>Teknologiselskapers lobbymakt og digital regulering</a:t>
            </a:r>
          </a:p>
          <a:p>
            <a:pPr lvl="1"/>
            <a:r>
              <a:rPr lang="nb-NO" dirty="0"/>
              <a:t>Teknologi som verktøy for undertrykkelse i autokratier</a:t>
            </a:r>
          </a:p>
          <a:p>
            <a:pPr lvl="2"/>
            <a:r>
              <a:rPr lang="nb-NO" dirty="0"/>
              <a:t>Kan vi forstå hvordan KI påvirker samfunnet uten å ha en god forståelse av KI?</a:t>
            </a:r>
          </a:p>
          <a:p>
            <a:r>
              <a:rPr lang="nb-NO"/>
              <a:t>Integrere </a:t>
            </a:r>
            <a:r>
              <a:rPr lang="nb-NO" dirty="0"/>
              <a:t>KI / datavitenskap i utdanningsløpet</a:t>
            </a:r>
          </a:p>
          <a:p>
            <a:pPr lvl="1"/>
            <a:r>
              <a:rPr lang="nb-NO" dirty="0"/>
              <a:t>40-gruppe i datavitenskap for samfunnsvitere</a:t>
            </a:r>
          </a:p>
          <a:p>
            <a:pPr lvl="1"/>
            <a:r>
              <a:rPr lang="nb-NO" dirty="0"/>
              <a:t>BA i informatikk og økonomi </a:t>
            </a:r>
          </a:p>
          <a:p>
            <a:pPr lvl="2"/>
            <a:r>
              <a:rPr lang="nb-NO" dirty="0"/>
              <a:t>Er dette ambisiøst nok?</a:t>
            </a:r>
          </a:p>
          <a:p>
            <a:endParaRPr lang="nb-NO" dirty="0"/>
          </a:p>
          <a:p>
            <a:pPr lvl="1"/>
            <a:endParaRPr lang="nb-NO" dirty="0"/>
          </a:p>
        </p:txBody>
      </p:sp>
      <p:pic>
        <p:nvPicPr>
          <p:cNvPr id="10" name="Plassholder for bilde 9" descr="Et bilde som inneholder person, klær, innendørs, mann&#10;&#10;Automatisk generert beskrivelse">
            <a:extLst>
              <a:ext uri="{FF2B5EF4-FFF2-40B4-BE49-F238E27FC236}">
                <a16:creationId xmlns:a16="http://schemas.microsoft.com/office/drawing/2014/main" id="{D1AA992B-7CDA-3592-C13A-7CB4CB70785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669" r="18669"/>
          <a:stretch>
            <a:fillRect/>
          </a:stretch>
        </p:blipFill>
        <p:spPr/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D48B6C9-9CA1-C09B-28E0-E363C32855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744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1">
            <a:extLst>
              <a:ext uri="{FF2B5EF4-FFF2-40B4-BE49-F238E27FC236}">
                <a16:creationId xmlns:a16="http://schemas.microsoft.com/office/drawing/2014/main" id="{4F83B238-1CE2-ECC1-8307-A11B5EBF960C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8881519-C45B-BB39-6C5C-5C0E91677C37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707F3CE-DBB4-0209-CF07-E38F67F78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anchor="t">
            <a:normAutofit/>
          </a:bodyPr>
          <a:lstStyle/>
          <a:p>
            <a:pPr algn="ctr"/>
            <a:r>
              <a:rPr lang="nb-NO" dirty="0" err="1"/>
              <a:t>Datasamfunnet@UiO</a:t>
            </a:r>
            <a:endParaRPr lang="nb-NO" dirty="0"/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7B3EB4AF-FFAF-693F-5E17-4DC161AF461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31265" y="1058114"/>
            <a:ext cx="11200689" cy="494749"/>
          </a:xfrm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nb-NO" dirty="0"/>
              <a:t>Et flerfaglig senter som kombinerer disiplinfag og data-vitenskap</a:t>
            </a:r>
          </a:p>
        </p:txBody>
      </p:sp>
      <p:pic>
        <p:nvPicPr>
          <p:cNvPr id="22" name="Plassholder for bilde 21" descr="Et bilde som inneholder Menneskeansikt, kunst, tekst&#10;&#10;Automatisk generert beskrivelse">
            <a:extLst>
              <a:ext uri="{FF2B5EF4-FFF2-40B4-BE49-F238E27FC236}">
                <a16:creationId xmlns:a16="http://schemas.microsoft.com/office/drawing/2014/main" id="{C73755E5-F11A-DF97-7F02-AD6C49FF07EE}"/>
              </a:ext>
            </a:extLst>
          </p:cNvPr>
          <p:cNvPicPr>
            <a:picLocks noGrp="1" noChangeAspect="1"/>
          </p:cNvPicPr>
          <p:nvPr>
            <p:ph sz="half" idx="2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246" r="7247" b="1"/>
          <a:stretch/>
        </p:blipFill>
        <p:spPr>
          <a:xfrm>
            <a:off x="360045" y="1757498"/>
            <a:ext cx="5489213" cy="4301103"/>
          </a:xfrm>
          <a:noFill/>
        </p:spPr>
      </p:pic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F71EB084-8E9D-5C24-FE4A-0D4CBB74FB5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357D0C6-C82C-CC4E-77BF-B5A02684618E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000" dirty="0"/>
              <a:t>Eksempler: </a:t>
            </a:r>
          </a:p>
          <a:p>
            <a:pPr lvl="1">
              <a:lnSpc>
                <a:spcPct val="90000"/>
              </a:lnSpc>
            </a:pPr>
            <a:r>
              <a:rPr lang="nb-NO" dirty="0"/>
              <a:t>SODAS ved Københavns Universitet</a:t>
            </a:r>
          </a:p>
          <a:p>
            <a:pPr lvl="1">
              <a:lnSpc>
                <a:spcPct val="90000"/>
              </a:lnSpc>
            </a:pPr>
            <a:r>
              <a:rPr lang="nb-NO" dirty="0"/>
              <a:t>The Data </a:t>
            </a:r>
            <a:r>
              <a:rPr lang="nb-NO" dirty="0" err="1"/>
              <a:t>Institute</a:t>
            </a:r>
            <a:r>
              <a:rPr lang="nb-NO" dirty="0"/>
              <a:t> ved LSE</a:t>
            </a:r>
          </a:p>
          <a:p>
            <a:pPr lvl="1">
              <a:lnSpc>
                <a:spcPct val="90000"/>
              </a:lnSpc>
            </a:pPr>
            <a:r>
              <a:rPr lang="nb-NO" dirty="0"/>
              <a:t>Center for Data Science ved NYU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Delte stillinger mellom institutt og datasenter</a:t>
            </a:r>
          </a:p>
          <a:p>
            <a:pPr lvl="1">
              <a:lnSpc>
                <a:spcPct val="90000"/>
              </a:lnSpc>
            </a:pPr>
            <a:r>
              <a:rPr lang="nb-NO" sz="1600"/>
              <a:t>Kobling </a:t>
            </a:r>
            <a:r>
              <a:rPr lang="nb-NO" sz="1600" dirty="0"/>
              <a:t>til teknologimiljø (informatikk</a:t>
            </a:r>
            <a:r>
              <a:rPr lang="nb-NO" sz="1600"/>
              <a:t>/statistikk)</a:t>
            </a:r>
            <a:endParaRPr lang="nb-NO" sz="1600" dirty="0"/>
          </a:p>
          <a:p>
            <a:pPr>
              <a:lnSpc>
                <a:spcPct val="90000"/>
              </a:lnSpc>
            </a:pPr>
            <a:r>
              <a:rPr lang="nb-NO" sz="2000" dirty="0"/>
              <a:t>Utdanning på alle nivå innen datavitenskap for samfunnsvitere</a:t>
            </a:r>
          </a:p>
          <a:p>
            <a:pPr lvl="1">
              <a:lnSpc>
                <a:spcPct val="90000"/>
              </a:lnSpc>
            </a:pPr>
            <a:r>
              <a:rPr lang="nb-NO" dirty="0"/>
              <a:t>Disiplin og flerfaglig</a:t>
            </a:r>
          </a:p>
          <a:p>
            <a:pPr lvl="1">
              <a:lnSpc>
                <a:spcPct val="90000"/>
              </a:lnSpc>
            </a:pPr>
            <a:r>
              <a:rPr lang="nb-NO" dirty="0"/>
              <a:t>Særlig satsning på etter og videreutdanning</a:t>
            </a:r>
          </a:p>
          <a:p>
            <a:pPr lvl="1">
              <a:lnSpc>
                <a:spcPct val="90000"/>
              </a:lnSpc>
            </a:pPr>
            <a:r>
              <a:rPr lang="nb-NO" dirty="0"/>
              <a:t>Nettbaserte studier</a:t>
            </a:r>
          </a:p>
        </p:txBody>
      </p:sp>
    </p:spTree>
    <p:extLst>
      <p:ext uri="{BB962C8B-B14F-4D97-AF65-F5344CB8AC3E}">
        <p14:creationId xmlns:p14="http://schemas.microsoft.com/office/powerpoint/2010/main" val="18621763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108F0405CBB4CAF0A4935735FBDAF" ma:contentTypeVersion="2" ma:contentTypeDescription="Opprett et nytt dokument." ma:contentTypeScope="" ma:versionID="40820e0ad83be9a9961789050f7f0561">
  <xsd:schema xmlns:xsd="http://www.w3.org/2001/XMLSchema" xmlns:xs="http://www.w3.org/2001/XMLSchema" xmlns:p="http://schemas.microsoft.com/office/2006/metadata/properties" xmlns:ns2="e5e35b8c-bb2a-40e7-acd7-beed1d1f14b8" xmlns:ns3="45a9c032-1c21-4297-bc4a-1b0e359a6c15" targetNamespace="http://schemas.microsoft.com/office/2006/metadata/properties" ma:root="true" ma:fieldsID="0d622c3afd3d445bea522ad461dd9299" ns2:_="" ns3:_="">
    <xsd:import namespace="e5e35b8c-bb2a-40e7-acd7-beed1d1f14b8"/>
    <xsd:import namespace="45a9c032-1c21-4297-bc4a-1b0e359a6c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5b8c-bb2a-40e7-acd7-beed1d1f14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c032-1c21-4297-bc4a-1b0e359a6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35b8c-bb2a-40e7-acd7-beed1d1f14b8">JAJEJYK5CVUX-448798232-25</_dlc_DocId>
    <_dlc_DocIdUrl xmlns="e5e35b8c-bb2a-40e7-acd7-beed1d1f14b8">
      <Url>https://uio.sharepoint.com/sites/GrafiskUttrykk/_layouts/15/DocIdRedir.aspx?ID=JAJEJYK5CVUX-448798232-25</Url>
      <Description>JAJEJYK5CVUX-448798232-25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821DCD-2816-4F67-91A6-4B2280A8440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D514616-B19B-45FB-8999-E0E2ED54B5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5b8c-bb2a-40e7-acd7-beed1d1f14b8"/>
    <ds:schemaRef ds:uri="45a9c032-1c21-4297-bc4a-1b0e359a6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B9CF10-6C6A-444C-B05E-E78C1785A52C}">
  <ds:schemaRefs>
    <ds:schemaRef ds:uri="45a9c032-1c21-4297-bc4a-1b0e359a6c15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  <ds:schemaRef ds:uri="e5e35b8c-bb2a-40e7-acd7-beed1d1f14b8"/>
    <ds:schemaRef ds:uri="http://purl.org/dc/dcmitype/"/>
    <ds:schemaRef ds:uri="http://schemas.microsoft.com/office/2006/documentManagement/typ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105</TotalTime>
  <Words>211</Words>
  <Application>Microsoft Macintosh PowerPoint</Application>
  <PresentationFormat>Widescreen</PresentationFormat>
  <Paragraphs>45</Paragraphs>
  <Slides>6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2" baseType="lpstr">
      <vt:lpstr>Arial</vt:lpstr>
      <vt:lpstr>Arial, sans-serif</vt:lpstr>
      <vt:lpstr>Calibri</vt:lpstr>
      <vt:lpstr>Wingdings</vt:lpstr>
      <vt:lpstr>Office-tema</vt:lpstr>
      <vt:lpstr>think-cell Slide</vt:lpstr>
      <vt:lpstr>Kunstig intelligens i samfunnsvitenskapelig utdanning  </vt:lpstr>
      <vt:lpstr>Hvordan underviser vi studenter i og med KI?</vt:lpstr>
      <vt:lpstr>Hva er kunstig intelligens?</vt:lpstr>
      <vt:lpstr>Skriftlig språkteknologi og samfunnsutvikling</vt:lpstr>
      <vt:lpstr>Samfunnsvitenskapens bidrag?</vt:lpstr>
      <vt:lpstr>Datasamfunnet@UiO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Kunstig intelligens i samfunnsvitenskapelig utdanning  </dc:title>
  <dc:creator>Bjørn Høyland</dc:creator>
  <cp:lastModifiedBy>Bjørn Høyland</cp:lastModifiedBy>
  <cp:revision>3</cp:revision>
  <dcterms:created xsi:type="dcterms:W3CDTF">2023-09-13T09:36:10Z</dcterms:created>
  <dcterms:modified xsi:type="dcterms:W3CDTF">2023-09-14T09:16:29Z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0x0101003A0108F0405CBB4CAF0A4935735FBDAF</vt:lpwstr>
  </property>
  <property fmtid="{D5CDD505-2E9C-101B-9397-08002B2CF9AE}" pid="3" name="MediaServiceImageTags">
    <vt:lpwstr/>
  </property>
  <property fmtid="{D5CDD505-2E9C-101B-9397-08002B2CF9AE}" pid="4" name="_dlc_DocIdItemGuid">
    <vt:lpwstr>e1ba8df5-1c55-4d83-8486-5b6b738896d5</vt:lpwstr>
  </property>
</Properties>
</file>