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48" r:id="rId5"/>
  </p:sldMasterIdLst>
  <p:sldIdLst>
    <p:sldId id="266" r:id="rId6"/>
    <p:sldId id="271" r:id="rId7"/>
    <p:sldId id="292" r:id="rId8"/>
    <p:sldId id="293" r:id="rId9"/>
    <p:sldId id="294" r:id="rId10"/>
    <p:sldId id="256" r:id="rId11"/>
    <p:sldId id="295" r:id="rId12"/>
    <p:sldId id="263" r:id="rId13"/>
    <p:sldId id="262" r:id="rId14"/>
    <p:sldId id="274" r:id="rId15"/>
    <p:sldId id="296" r:id="rId1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2A0AA75-EB1C-824A-8F09-A277ACC8F113}" v="7" dt="2023-08-29T14:23:18.8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5840"/>
  </p:normalViewPr>
  <p:slideViewPr>
    <p:cSldViewPr snapToGrid="0">
      <p:cViewPr varScale="1">
        <p:scale>
          <a:sx n="98" d="100"/>
          <a:sy n="98" d="100"/>
        </p:scale>
        <p:origin x="102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'Ark1'!$A$3:$E$3</c:f>
              <c:strCache>
                <c:ptCount val="5"/>
                <c:pt idx="0">
                  <c:v>Svært uenig </c:v>
                </c:pt>
                <c:pt idx="1">
                  <c:v>Uenig</c:v>
                </c:pt>
                <c:pt idx="2">
                  <c:v>Verken eller</c:v>
                </c:pt>
                <c:pt idx="3">
                  <c:v>Enig</c:v>
                </c:pt>
                <c:pt idx="4">
                  <c:v>Svært enig</c:v>
                </c:pt>
              </c:strCache>
            </c:strRef>
          </c:cat>
          <c:val>
            <c:numRef>
              <c:f>'Ark1'!$A$4:$E$4</c:f>
              <c:numCache>
                <c:formatCode>General</c:formatCode>
                <c:ptCount val="5"/>
                <c:pt idx="0">
                  <c:v>0</c:v>
                </c:pt>
                <c:pt idx="1">
                  <c:v>8.6</c:v>
                </c:pt>
                <c:pt idx="2">
                  <c:v>11.3</c:v>
                </c:pt>
                <c:pt idx="3">
                  <c:v>56.1</c:v>
                </c:pt>
                <c:pt idx="4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96-44CA-993D-FDCD7B29CA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6912495"/>
        <c:axId val="1332226879"/>
      </c:barChart>
      <c:catAx>
        <c:axId val="13969124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32226879"/>
        <c:crosses val="autoZero"/>
        <c:auto val="1"/>
        <c:lblAlgn val="ctr"/>
        <c:lblOffset val="100"/>
        <c:noMultiLvlLbl val="0"/>
      </c:catAx>
      <c:valAx>
        <c:axId val="13322268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969124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400" b="1" i="0" u="none" strike="noStrike" baseline="0" dirty="0">
                <a:effectLst/>
              </a:rPr>
              <a:t>Jeg planlegger å gjøre endringer i min undervisning basert på erfaringene med kurset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'Ark1'!$A$21:$C$21</c:f>
              <c:strCache>
                <c:ptCount val="3"/>
                <c:pt idx="0">
                  <c:v>En del endringer</c:v>
                </c:pt>
                <c:pt idx="1">
                  <c:v>Noen mindre endringer</c:v>
                </c:pt>
                <c:pt idx="2">
                  <c:v>Ingen endringer</c:v>
                </c:pt>
              </c:strCache>
            </c:strRef>
          </c:cat>
          <c:val>
            <c:numRef>
              <c:f>'Ark1'!$A$22:$C$22</c:f>
              <c:numCache>
                <c:formatCode>General</c:formatCode>
                <c:ptCount val="3"/>
                <c:pt idx="0">
                  <c:v>41.7</c:v>
                </c:pt>
                <c:pt idx="1">
                  <c:v>52.4</c:v>
                </c:pt>
                <c:pt idx="2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B4-4D33-8B35-4B69301A57F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96908319"/>
        <c:axId val="1332220111"/>
      </c:barChart>
      <c:catAx>
        <c:axId val="13969083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32220111"/>
        <c:crosses val="autoZero"/>
        <c:auto val="1"/>
        <c:lblAlgn val="ctr"/>
        <c:lblOffset val="100"/>
        <c:noMultiLvlLbl val="0"/>
      </c:catAx>
      <c:valAx>
        <c:axId val="1332220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9690831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nb-NO" sz="1400" b="1" i="0" u="none" strike="noStrike" baseline="0" dirty="0">
                <a:effectLst/>
              </a:rPr>
              <a:t>Hvordan vil du beskrive din deltakelse i kurset</a:t>
            </a:r>
            <a:endParaRPr lang="nb-NO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'Ark1'!$A$24:$C$24</c:f>
              <c:strCache>
                <c:ptCount val="3"/>
                <c:pt idx="0">
                  <c:v>Lav deltakelse</c:v>
                </c:pt>
                <c:pt idx="1">
                  <c:v>Variert deltakelse</c:v>
                </c:pt>
                <c:pt idx="2">
                  <c:v>Høy deltakelse</c:v>
                </c:pt>
              </c:strCache>
            </c:strRef>
          </c:cat>
          <c:val>
            <c:numRef>
              <c:f>'Ark1'!$A$25:$C$25</c:f>
              <c:numCache>
                <c:formatCode>General</c:formatCode>
                <c:ptCount val="3"/>
                <c:pt idx="0">
                  <c:v>0</c:v>
                </c:pt>
                <c:pt idx="1">
                  <c:v>43</c:v>
                </c:pt>
                <c:pt idx="2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5A-48CD-A686-92769E3AE9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541138063"/>
        <c:axId val="1332225919"/>
      </c:barChart>
      <c:catAx>
        <c:axId val="15411380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332225919"/>
        <c:crosses val="autoZero"/>
        <c:auto val="1"/>
        <c:lblAlgn val="ctr"/>
        <c:lblOffset val="100"/>
        <c:noMultiLvlLbl val="0"/>
      </c:catAx>
      <c:valAx>
        <c:axId val="13322259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b-NO"/>
          </a:p>
        </c:txPr>
        <c:crossAx val="154113806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349810-25F3-4BD5-8BA5-5DCC9877A259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AF79888-A607-4035-A68C-75D96BBD48B9}">
      <dgm:prSet phldrT="[Tekst]" phldr="0"/>
      <dgm:spPr/>
      <dgm:t>
        <a:bodyPr/>
        <a:lstStyle/>
        <a:p>
          <a:pPr rtl="0"/>
          <a:r>
            <a:rPr lang="nb-NO" dirty="0">
              <a:latin typeface="Calibri Light" panose="020F0302020204030204"/>
            </a:rPr>
            <a:t>Detaljert programinnhold utvikles ila h2023</a:t>
          </a:r>
          <a:endParaRPr lang="nb-NO" dirty="0"/>
        </a:p>
      </dgm:t>
    </dgm:pt>
    <dgm:pt modelId="{C65F34E0-ED95-44F9-A098-B2A0DC380DB5}" type="parTrans" cxnId="{CB6B71D2-A746-40C5-841C-97DA5AE5C640}">
      <dgm:prSet/>
      <dgm:spPr/>
      <dgm:t>
        <a:bodyPr/>
        <a:lstStyle/>
        <a:p>
          <a:endParaRPr lang="en-US"/>
        </a:p>
      </dgm:t>
    </dgm:pt>
    <dgm:pt modelId="{4306D63B-3C3A-491E-A8BA-3A61CDC196F7}" type="sibTrans" cxnId="{CB6B71D2-A746-40C5-841C-97DA5AE5C640}">
      <dgm:prSet/>
      <dgm:spPr/>
      <dgm:t>
        <a:bodyPr/>
        <a:lstStyle/>
        <a:p>
          <a:endParaRPr lang="en-US"/>
        </a:p>
      </dgm:t>
    </dgm:pt>
    <dgm:pt modelId="{CB733B32-13A1-4634-AB16-2EA3BB67A399}">
      <dgm:prSet phldrT="[Tekst]" phldr="0"/>
      <dgm:spPr/>
      <dgm:t>
        <a:bodyPr/>
        <a:lstStyle/>
        <a:p>
          <a:pPr rtl="0"/>
          <a:r>
            <a:rPr lang="nb-NO" dirty="0">
              <a:latin typeface="Calibri Light" panose="020F0302020204030204"/>
            </a:rPr>
            <a:t>Påmelding åpner </a:t>
          </a:r>
          <a:r>
            <a:rPr lang="nb-NO" dirty="0" err="1">
              <a:latin typeface="Calibri Light" panose="020F0302020204030204"/>
            </a:rPr>
            <a:t>okt</a:t>
          </a:r>
          <a:r>
            <a:rPr lang="nb-NO" dirty="0">
              <a:latin typeface="Calibri Light" panose="020F0302020204030204"/>
            </a:rPr>
            <a:t> 2023. Kursplasser</a:t>
          </a:r>
          <a:r>
            <a:rPr lang="nb-NO" dirty="0"/>
            <a:t> ferdig tildelt i</a:t>
          </a:r>
          <a:r>
            <a:rPr lang="nb-NO" dirty="0">
              <a:latin typeface="Calibri Light" panose="020F0302020204030204"/>
            </a:rPr>
            <a:t> des.</a:t>
          </a:r>
          <a:endParaRPr lang="nb-NO" dirty="0"/>
        </a:p>
      </dgm:t>
    </dgm:pt>
    <dgm:pt modelId="{0344A872-F45B-46E6-A250-826E4D36333F}" type="parTrans" cxnId="{0A47A291-DD80-4273-B43E-F71153019340}">
      <dgm:prSet/>
      <dgm:spPr/>
      <dgm:t>
        <a:bodyPr/>
        <a:lstStyle/>
        <a:p>
          <a:endParaRPr lang="en-US"/>
        </a:p>
      </dgm:t>
    </dgm:pt>
    <dgm:pt modelId="{370CCFFE-74DE-4357-86FD-1E04AF4AC4A8}" type="sibTrans" cxnId="{0A47A291-DD80-4273-B43E-F71153019340}">
      <dgm:prSet/>
      <dgm:spPr/>
      <dgm:t>
        <a:bodyPr/>
        <a:lstStyle/>
        <a:p>
          <a:endParaRPr lang="en-US"/>
        </a:p>
      </dgm:t>
    </dgm:pt>
    <dgm:pt modelId="{18AC7520-6873-4ECB-97BB-C2EDD70A6E36}">
      <dgm:prSet phldrT="[Tekst]" phldr="0"/>
      <dgm:spPr/>
      <dgm:t>
        <a:bodyPr/>
        <a:lstStyle/>
        <a:p>
          <a:pPr rtl="0"/>
          <a:r>
            <a:rPr lang="nb-NO" dirty="0">
              <a:latin typeface="Calibri Light" panose="020F0302020204030204"/>
            </a:rPr>
            <a:t>Oppstart av første </a:t>
          </a:r>
          <a:r>
            <a:rPr lang="nb-NO" strike="sngStrike" dirty="0">
              <a:latin typeface="Calibri Light" panose="020F0302020204030204"/>
            </a:rPr>
            <a:t>to</a:t>
          </a:r>
          <a:r>
            <a:rPr lang="nb-NO" dirty="0">
              <a:latin typeface="Calibri Light" panose="020F0302020204030204"/>
            </a:rPr>
            <a:t> kohort i jan 2024</a:t>
          </a:r>
          <a:endParaRPr lang="nb-NO" dirty="0"/>
        </a:p>
      </dgm:t>
    </dgm:pt>
    <dgm:pt modelId="{619366C7-DC85-4CB9-B46B-69124F320BA6}" type="parTrans" cxnId="{BF2AC346-DB77-4DFF-AAB3-B563F16716BD}">
      <dgm:prSet/>
      <dgm:spPr/>
      <dgm:t>
        <a:bodyPr/>
        <a:lstStyle/>
        <a:p>
          <a:endParaRPr lang="en-US"/>
        </a:p>
      </dgm:t>
    </dgm:pt>
    <dgm:pt modelId="{3E0B9B7A-6473-4876-BCD0-0C358B2F7C86}" type="sibTrans" cxnId="{BF2AC346-DB77-4DFF-AAB3-B563F16716BD}">
      <dgm:prSet/>
      <dgm:spPr/>
      <dgm:t>
        <a:bodyPr/>
        <a:lstStyle/>
        <a:p>
          <a:endParaRPr lang="en-US"/>
        </a:p>
      </dgm:t>
    </dgm:pt>
    <dgm:pt modelId="{848469B2-A642-4B4A-9A91-05A73ED0E0DE}" type="pres">
      <dgm:prSet presAssocID="{DA349810-25F3-4BD5-8BA5-5DCC9877A259}" presName="Name0" presStyleCnt="0">
        <dgm:presLayoutVars>
          <dgm:dir/>
          <dgm:animLvl val="lvl"/>
          <dgm:resizeHandles val="exact"/>
        </dgm:presLayoutVars>
      </dgm:prSet>
      <dgm:spPr/>
    </dgm:pt>
    <dgm:pt modelId="{5F6B6340-FA09-42EE-98BD-388B778CAE8D}" type="pres">
      <dgm:prSet presAssocID="{DAF79888-A607-4035-A68C-75D96BBD48B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0ED1666-73CF-4B6A-8E97-AB6354D24710}" type="pres">
      <dgm:prSet presAssocID="{4306D63B-3C3A-491E-A8BA-3A61CDC196F7}" presName="parTxOnlySpace" presStyleCnt="0"/>
      <dgm:spPr/>
    </dgm:pt>
    <dgm:pt modelId="{9B5E829E-27DA-422D-9362-08AD46300953}" type="pres">
      <dgm:prSet presAssocID="{CB733B32-13A1-4634-AB16-2EA3BB67A39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58BC1CCB-BD0E-4D6B-8EF4-8E5B47F036F9}" type="pres">
      <dgm:prSet presAssocID="{370CCFFE-74DE-4357-86FD-1E04AF4AC4A8}" presName="parTxOnlySpace" presStyleCnt="0"/>
      <dgm:spPr/>
    </dgm:pt>
    <dgm:pt modelId="{7A41B507-43C9-4FC2-A6C7-6CFBF16EBABF}" type="pres">
      <dgm:prSet presAssocID="{18AC7520-6873-4ECB-97BB-C2EDD70A6E3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BAE2208-7468-46F3-BB25-19DD4835B114}" type="presOf" srcId="{18AC7520-6873-4ECB-97BB-C2EDD70A6E36}" destId="{7A41B507-43C9-4FC2-A6C7-6CFBF16EBABF}" srcOrd="0" destOrd="0" presId="urn:microsoft.com/office/officeart/2005/8/layout/chevron1"/>
    <dgm:cxn modelId="{E4D89545-272D-46E6-97EE-F910E9952270}" type="presOf" srcId="{DA349810-25F3-4BD5-8BA5-5DCC9877A259}" destId="{848469B2-A642-4B4A-9A91-05A73ED0E0DE}" srcOrd="0" destOrd="0" presId="urn:microsoft.com/office/officeart/2005/8/layout/chevron1"/>
    <dgm:cxn modelId="{BF2AC346-DB77-4DFF-AAB3-B563F16716BD}" srcId="{DA349810-25F3-4BD5-8BA5-5DCC9877A259}" destId="{18AC7520-6873-4ECB-97BB-C2EDD70A6E36}" srcOrd="2" destOrd="0" parTransId="{619366C7-DC85-4CB9-B46B-69124F320BA6}" sibTransId="{3E0B9B7A-6473-4876-BCD0-0C358B2F7C86}"/>
    <dgm:cxn modelId="{0A47A291-DD80-4273-B43E-F71153019340}" srcId="{DA349810-25F3-4BD5-8BA5-5DCC9877A259}" destId="{CB733B32-13A1-4634-AB16-2EA3BB67A399}" srcOrd="1" destOrd="0" parTransId="{0344A872-F45B-46E6-A250-826E4D36333F}" sibTransId="{370CCFFE-74DE-4357-86FD-1E04AF4AC4A8}"/>
    <dgm:cxn modelId="{E86F3D9B-27C3-417F-8989-08FF5A91A5E4}" type="presOf" srcId="{DAF79888-A607-4035-A68C-75D96BBD48B9}" destId="{5F6B6340-FA09-42EE-98BD-388B778CAE8D}" srcOrd="0" destOrd="0" presId="urn:microsoft.com/office/officeart/2005/8/layout/chevron1"/>
    <dgm:cxn modelId="{BA322ACE-2E5C-4747-BD35-DC049E268038}" type="presOf" srcId="{CB733B32-13A1-4634-AB16-2EA3BB67A399}" destId="{9B5E829E-27DA-422D-9362-08AD46300953}" srcOrd="0" destOrd="0" presId="urn:microsoft.com/office/officeart/2005/8/layout/chevron1"/>
    <dgm:cxn modelId="{CB6B71D2-A746-40C5-841C-97DA5AE5C640}" srcId="{DA349810-25F3-4BD5-8BA5-5DCC9877A259}" destId="{DAF79888-A607-4035-A68C-75D96BBD48B9}" srcOrd="0" destOrd="0" parTransId="{C65F34E0-ED95-44F9-A098-B2A0DC380DB5}" sibTransId="{4306D63B-3C3A-491E-A8BA-3A61CDC196F7}"/>
    <dgm:cxn modelId="{C98B456B-666E-4C39-8375-48A05CE8B842}" type="presParOf" srcId="{848469B2-A642-4B4A-9A91-05A73ED0E0DE}" destId="{5F6B6340-FA09-42EE-98BD-388B778CAE8D}" srcOrd="0" destOrd="0" presId="urn:microsoft.com/office/officeart/2005/8/layout/chevron1"/>
    <dgm:cxn modelId="{989C2853-004B-4F03-A9C1-AFBF69356194}" type="presParOf" srcId="{848469B2-A642-4B4A-9A91-05A73ED0E0DE}" destId="{60ED1666-73CF-4B6A-8E97-AB6354D24710}" srcOrd="1" destOrd="0" presId="urn:microsoft.com/office/officeart/2005/8/layout/chevron1"/>
    <dgm:cxn modelId="{57D414C0-B2E9-438F-9843-9D81D6E00675}" type="presParOf" srcId="{848469B2-A642-4B4A-9A91-05A73ED0E0DE}" destId="{9B5E829E-27DA-422D-9362-08AD46300953}" srcOrd="2" destOrd="0" presId="urn:microsoft.com/office/officeart/2005/8/layout/chevron1"/>
    <dgm:cxn modelId="{8E9F2D5C-6D37-4B3C-94EA-67F7525B2DF2}" type="presParOf" srcId="{848469B2-A642-4B4A-9A91-05A73ED0E0DE}" destId="{58BC1CCB-BD0E-4D6B-8EF4-8E5B47F036F9}" srcOrd="3" destOrd="0" presId="urn:microsoft.com/office/officeart/2005/8/layout/chevron1"/>
    <dgm:cxn modelId="{13182583-51F2-46CF-B5A1-1DD0F4A2C543}" type="presParOf" srcId="{848469B2-A642-4B4A-9A91-05A73ED0E0DE}" destId="{7A41B507-43C9-4FC2-A6C7-6CFBF16EBAB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6B6340-FA09-42EE-98BD-388B778CAE8D}">
      <dsp:nvSpPr>
        <dsp:cNvPr id="0" name=""/>
        <dsp:cNvSpPr/>
      </dsp:nvSpPr>
      <dsp:spPr>
        <a:xfrm>
          <a:off x="3371" y="1947327"/>
          <a:ext cx="4108008" cy="16432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>
              <a:latin typeface="Calibri Light" panose="020F0302020204030204"/>
            </a:rPr>
            <a:t>Detaljert programinnhold utvikles ila h2023</a:t>
          </a:r>
          <a:endParaRPr lang="nb-NO" sz="2500" kern="1200" dirty="0"/>
        </a:p>
      </dsp:txBody>
      <dsp:txXfrm>
        <a:off x="824973" y="1947327"/>
        <a:ext cx="2464805" cy="1643203"/>
      </dsp:txXfrm>
    </dsp:sp>
    <dsp:sp modelId="{9B5E829E-27DA-422D-9362-08AD46300953}">
      <dsp:nvSpPr>
        <dsp:cNvPr id="0" name=""/>
        <dsp:cNvSpPr/>
      </dsp:nvSpPr>
      <dsp:spPr>
        <a:xfrm>
          <a:off x="3700579" y="1947327"/>
          <a:ext cx="4108008" cy="16432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>
              <a:latin typeface="Calibri Light" panose="020F0302020204030204"/>
            </a:rPr>
            <a:t>Påmelding åpner </a:t>
          </a:r>
          <a:r>
            <a:rPr lang="nb-NO" sz="2500" kern="1200" dirty="0" err="1">
              <a:latin typeface="Calibri Light" panose="020F0302020204030204"/>
            </a:rPr>
            <a:t>okt</a:t>
          </a:r>
          <a:r>
            <a:rPr lang="nb-NO" sz="2500" kern="1200" dirty="0">
              <a:latin typeface="Calibri Light" panose="020F0302020204030204"/>
            </a:rPr>
            <a:t> 2023. Kursplasser</a:t>
          </a:r>
          <a:r>
            <a:rPr lang="nb-NO" sz="2500" kern="1200" dirty="0"/>
            <a:t> ferdig tildelt i</a:t>
          </a:r>
          <a:r>
            <a:rPr lang="nb-NO" sz="2500" kern="1200" dirty="0">
              <a:latin typeface="Calibri Light" panose="020F0302020204030204"/>
            </a:rPr>
            <a:t> des.</a:t>
          </a:r>
          <a:endParaRPr lang="nb-NO" sz="2500" kern="1200" dirty="0"/>
        </a:p>
      </dsp:txBody>
      <dsp:txXfrm>
        <a:off x="4522181" y="1947327"/>
        <a:ext cx="2464805" cy="1643203"/>
      </dsp:txXfrm>
    </dsp:sp>
    <dsp:sp modelId="{7A41B507-43C9-4FC2-A6C7-6CFBF16EBABF}">
      <dsp:nvSpPr>
        <dsp:cNvPr id="0" name=""/>
        <dsp:cNvSpPr/>
      </dsp:nvSpPr>
      <dsp:spPr>
        <a:xfrm>
          <a:off x="7397787" y="1947327"/>
          <a:ext cx="4108008" cy="164320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>
              <a:latin typeface="Calibri Light" panose="020F0302020204030204"/>
            </a:rPr>
            <a:t>Oppstart av første </a:t>
          </a:r>
          <a:r>
            <a:rPr lang="nb-NO" sz="2500" strike="sngStrike" kern="1200" dirty="0">
              <a:latin typeface="Calibri Light" panose="020F0302020204030204"/>
            </a:rPr>
            <a:t>to</a:t>
          </a:r>
          <a:r>
            <a:rPr lang="nb-NO" sz="2500" kern="1200" dirty="0">
              <a:latin typeface="Calibri Light" panose="020F0302020204030204"/>
            </a:rPr>
            <a:t> kohort i jan 2024</a:t>
          </a:r>
          <a:endParaRPr lang="nb-NO" sz="2500" kern="1200" dirty="0"/>
        </a:p>
      </dsp:txBody>
      <dsp:txXfrm>
        <a:off x="8219389" y="1947327"/>
        <a:ext cx="2464805" cy="16432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orside Senter Farge/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 Placeholder 2" descr="Background">
            <a:extLst>
              <a:ext uri="{FF2B5EF4-FFF2-40B4-BE49-F238E27FC236}">
                <a16:creationId xmlns:a16="http://schemas.microsoft.com/office/drawing/2014/main" id="{8BFE38FF-9625-44DF-B333-387F961202A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828800" y="0"/>
            <a:ext cx="10359797" cy="5696465"/>
          </a:xfrm>
          <a:solidFill>
            <a:schemeClr val="accent4"/>
          </a:solidFill>
        </p:spPr>
        <p:txBody>
          <a:bodyPr/>
          <a:lstStyle>
            <a:lvl1pPr marL="0" indent="0">
              <a:buNone/>
              <a:defRPr sz="200">
                <a:solidFill>
                  <a:srgbClr val="010000"/>
                </a:solidFill>
              </a:defRPr>
            </a:lvl1pPr>
          </a:lstStyle>
          <a:p>
            <a:pPr lvl="0"/>
            <a:r>
              <a:rPr lang="en-US"/>
              <a:t> 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EF08E9A7-5845-4082-8C4F-E26A3EA6418A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848885" y="0"/>
            <a:ext cx="10343115" cy="5696465"/>
          </a:xfrm>
          <a:prstGeom prst="rect">
            <a:avLst/>
          </a:prstGeom>
        </p:spPr>
        <p:txBody>
          <a:bodyPr lIns="0" tIns="0" rIns="0" bIns="0"/>
          <a:lstStyle>
            <a:lvl1pPr>
              <a:buNone/>
              <a:defRPr/>
            </a:lvl1pPr>
          </a:lstStyle>
          <a:p>
            <a:pPr lvl="0"/>
            <a:r>
              <a:rPr lang="nb-NO"/>
              <a:t> </a:t>
            </a:r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6905D93-7717-4925-9DB0-BAB0F436A9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81224" y="98854"/>
            <a:ext cx="6933976" cy="2365779"/>
          </a:xfrm>
        </p:spPr>
        <p:txBody>
          <a:bodyPr anchor="t"/>
          <a:lstStyle>
            <a:lvl1pPr>
              <a:lnSpc>
                <a:spcPct val="100000"/>
              </a:lnSpc>
              <a:defRPr sz="4500">
                <a:solidFill>
                  <a:schemeClr val="tx1"/>
                </a:solidFill>
                <a:highlight>
                  <a:srgbClr val="FFFFFF"/>
                </a:highlight>
              </a:defRPr>
            </a:lvl1pPr>
          </a:lstStyle>
          <a:p>
            <a:r>
              <a:rPr lang="en-US" err="1"/>
              <a:t>Overskrift</a:t>
            </a:r>
            <a:r>
              <a:rPr lang="en-US"/>
              <a:t> / </a:t>
            </a:r>
            <a:r>
              <a:rPr lang="en-US" err="1"/>
              <a:t>Senternavn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225" y="4124064"/>
            <a:ext cx="1548501" cy="269304"/>
          </a:xfrm>
        </p:spPr>
        <p:txBody>
          <a:bodyPr wrap="non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750">
                <a:solidFill>
                  <a:schemeClr val="tx1"/>
                </a:solidFill>
                <a:highlight>
                  <a:srgbClr val="FFFFFF"/>
                </a:highlight>
              </a:defRPr>
            </a:lvl1pPr>
            <a:lvl2pPr marL="457223" indent="0" algn="ctr">
              <a:buNone/>
              <a:defRPr sz="2000"/>
            </a:lvl2pPr>
            <a:lvl3pPr marL="914446" indent="0" algn="ctr">
              <a:buNone/>
              <a:defRPr sz="1800"/>
            </a:lvl3pPr>
            <a:lvl4pPr marL="1371669" indent="0" algn="ctr">
              <a:buNone/>
              <a:defRPr sz="1600"/>
            </a:lvl4pPr>
            <a:lvl5pPr marL="1828891" indent="0" algn="ctr">
              <a:buNone/>
              <a:defRPr sz="1600"/>
            </a:lvl5pPr>
            <a:lvl6pPr marL="2286114" indent="0" algn="ctr">
              <a:buNone/>
              <a:defRPr sz="1600"/>
            </a:lvl6pPr>
            <a:lvl7pPr marL="2743337" indent="0" algn="ctr">
              <a:buNone/>
              <a:defRPr sz="1600"/>
            </a:lvl7pPr>
            <a:lvl8pPr marL="3200560" indent="0" algn="ctr">
              <a:buNone/>
              <a:defRPr sz="1600"/>
            </a:lvl8pPr>
            <a:lvl9pPr marL="3657783" indent="0" algn="ctr">
              <a:buNone/>
              <a:defRPr sz="1600"/>
            </a:lvl9pPr>
          </a:lstStyle>
          <a:p>
            <a:r>
              <a:rPr lang="nb-NO" noProof="0"/>
              <a:t>Navn Etternavn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535FEDE-B06C-496B-BA41-490A42DC2E1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1224" y="4393811"/>
            <a:ext cx="478977" cy="269304"/>
          </a:xfrm>
        </p:spPr>
        <p:txBody>
          <a:bodyPr wrap="none" lIns="0" tIns="0" rIns="0" bIns="0">
            <a:spAutoFit/>
          </a:bodyPr>
          <a:lstStyle>
            <a:lvl1pPr marL="0" indent="0">
              <a:buNone/>
              <a:defRPr sz="1750">
                <a:highlight>
                  <a:srgbClr val="FFFFFF"/>
                </a:highlight>
              </a:defRPr>
            </a:lvl1pPr>
          </a:lstStyle>
          <a:p>
            <a:pPr lvl="0"/>
            <a:r>
              <a:rPr lang="nb-NO"/>
              <a:t>Tittel</a:t>
            </a:r>
            <a:endParaRPr lang="en-US"/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BEED47EB-FB74-4E92-BFEA-230762B9BAA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1224" y="4660542"/>
            <a:ext cx="586699" cy="269304"/>
          </a:xfrm>
        </p:spPr>
        <p:txBody>
          <a:bodyPr wrap="none" lIns="0" tIns="0" rIns="0" bIns="0">
            <a:spAutoFit/>
          </a:bodyPr>
          <a:lstStyle>
            <a:lvl1pPr marL="0" indent="0">
              <a:buNone/>
              <a:defRPr sz="1750">
                <a:solidFill>
                  <a:schemeClr val="tx1"/>
                </a:solidFill>
                <a:highlight>
                  <a:srgbClr val="FFFFFF"/>
                </a:highlight>
              </a:defRPr>
            </a:lvl1pPr>
          </a:lstStyle>
          <a:p>
            <a:pPr lvl="0"/>
            <a:r>
              <a:rPr lang="nb-NO"/>
              <a:t>Enhet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225" y="5189595"/>
            <a:ext cx="1161660" cy="269304"/>
          </a:xfrm>
        </p:spPr>
        <p:txBody>
          <a:bodyPr wrap="none" lIns="0" tIns="0" rIns="0" bIns="0">
            <a:spAutoFit/>
          </a:bodyPr>
          <a:lstStyle>
            <a:lvl1pPr>
              <a:defRPr sz="1750">
                <a:solidFill>
                  <a:schemeClr val="tx1"/>
                </a:solidFill>
                <a:highlight>
                  <a:srgbClr val="FFFFFF"/>
                </a:highlight>
              </a:defRPr>
            </a:lvl1pPr>
          </a:lstStyle>
          <a:p>
            <a:endParaRPr lang="en-US">
              <a:highlight>
                <a:srgbClr val="FFFFFF"/>
              </a:highlight>
            </a:endParaRPr>
          </a:p>
        </p:txBody>
      </p:sp>
      <p:sp>
        <p:nvSpPr>
          <p:cNvPr id="10" name="addin_colorlist" hidden="1">
            <a:extLst>
              <a:ext uri="{FF2B5EF4-FFF2-40B4-BE49-F238E27FC236}">
                <a16:creationId xmlns:a16="http://schemas.microsoft.com/office/drawing/2014/main" id="{B0379490-61FF-4C9C-B44F-5DD7CB40C36C}"/>
              </a:ext>
            </a:extLst>
          </p:cNvPr>
          <p:cNvSpPr/>
          <p:nvPr userDrawn="1"/>
        </p:nvSpPr>
        <p:spPr>
          <a:xfrm>
            <a:off x="0" y="-1472189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/>
              <a:t>kapfor1, kapfor4, kapfor5, kapfor6, kapfor7</a:t>
            </a:r>
          </a:p>
        </p:txBody>
      </p:sp>
      <p:sp>
        <p:nvSpPr>
          <p:cNvPr id="11" name="addin_colorbox" hidden="1">
            <a:extLst>
              <a:ext uri="{FF2B5EF4-FFF2-40B4-BE49-F238E27FC236}">
                <a16:creationId xmlns:a16="http://schemas.microsoft.com/office/drawing/2014/main" id="{6B42BF81-FF18-4115-85FC-CE7803CA65FB}"/>
              </a:ext>
            </a:extLst>
          </p:cNvPr>
          <p:cNvSpPr/>
          <p:nvPr userDrawn="1"/>
        </p:nvSpPr>
        <p:spPr>
          <a:xfrm>
            <a:off x="4861870" y="-1512609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addin_colorbox</a:t>
            </a:r>
            <a:endParaRPr lang="nb-NO"/>
          </a:p>
        </p:txBody>
      </p:sp>
      <p:sp>
        <p:nvSpPr>
          <p:cNvPr id="12" name="addin_title" hidden="1">
            <a:extLst>
              <a:ext uri="{FF2B5EF4-FFF2-40B4-BE49-F238E27FC236}">
                <a16:creationId xmlns:a16="http://schemas.microsoft.com/office/drawing/2014/main" id="{418CE57E-2D37-4EE5-B26D-DFEAE88A1535}"/>
              </a:ext>
            </a:extLst>
          </p:cNvPr>
          <p:cNvSpPr/>
          <p:nvPr userDrawn="1"/>
        </p:nvSpPr>
        <p:spPr>
          <a:xfrm>
            <a:off x="9723740" y="-1512609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addin_title</a:t>
            </a:r>
            <a:endParaRPr lang="nb-NO"/>
          </a:p>
        </p:txBody>
      </p:sp>
      <p:sp>
        <p:nvSpPr>
          <p:cNvPr id="15" name="addin_text" hidden="1">
            <a:extLst>
              <a:ext uri="{FF2B5EF4-FFF2-40B4-BE49-F238E27FC236}">
                <a16:creationId xmlns:a16="http://schemas.microsoft.com/office/drawing/2014/main" id="{CD630040-B997-4A94-A37F-E93FDB1C7D5A}"/>
              </a:ext>
            </a:extLst>
          </p:cNvPr>
          <p:cNvSpPr/>
          <p:nvPr userDrawn="1"/>
        </p:nvSpPr>
        <p:spPr>
          <a:xfrm>
            <a:off x="0" y="-8611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addin_text</a:t>
            </a:r>
            <a:endParaRPr lang="nb-NO"/>
          </a:p>
        </p:txBody>
      </p:sp>
      <p:sp>
        <p:nvSpPr>
          <p:cNvPr id="16" name="addin_image" hidden="1">
            <a:extLst>
              <a:ext uri="{FF2B5EF4-FFF2-40B4-BE49-F238E27FC236}">
                <a16:creationId xmlns:a16="http://schemas.microsoft.com/office/drawing/2014/main" id="{D0D1E4AF-887F-464D-A7A3-31F992900690}"/>
              </a:ext>
            </a:extLst>
          </p:cNvPr>
          <p:cNvSpPr/>
          <p:nvPr userDrawn="1"/>
        </p:nvSpPr>
        <p:spPr>
          <a:xfrm>
            <a:off x="2505076" y="-8611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addin_image</a:t>
            </a:r>
            <a:endParaRPr lang="nb-NO"/>
          </a:p>
        </p:txBody>
      </p:sp>
      <p:sp>
        <p:nvSpPr>
          <p:cNvPr id="17" name="addin_grouplist" hidden="1">
            <a:extLst>
              <a:ext uri="{FF2B5EF4-FFF2-40B4-BE49-F238E27FC236}">
                <a16:creationId xmlns:a16="http://schemas.microsoft.com/office/drawing/2014/main" id="{96031079-7FE0-4679-A5A0-0F53F6C3A5B5}"/>
              </a:ext>
            </a:extLst>
          </p:cNvPr>
          <p:cNvSpPr/>
          <p:nvPr userDrawn="1"/>
        </p:nvSpPr>
        <p:spPr>
          <a:xfrm>
            <a:off x="4973338" y="-8611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900" kern="120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SkiftBakgrunnGroup</a:t>
            </a:r>
            <a:endParaRPr lang="nb-NO"/>
          </a:p>
        </p:txBody>
      </p:sp>
      <p:sp>
        <p:nvSpPr>
          <p:cNvPr id="19" name="addin_logo" hidden="1">
            <a:extLst>
              <a:ext uri="{FF2B5EF4-FFF2-40B4-BE49-F238E27FC236}">
                <a16:creationId xmlns:a16="http://schemas.microsoft.com/office/drawing/2014/main" id="{9ABE3E70-DF6A-4CC2-9E35-9346CEDB8C5A}"/>
              </a:ext>
            </a:extLst>
          </p:cNvPr>
          <p:cNvSpPr/>
          <p:nvPr userDrawn="1"/>
        </p:nvSpPr>
        <p:spPr>
          <a:xfrm>
            <a:off x="7441600" y="-861100"/>
            <a:ext cx="2356794" cy="5218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err="1"/>
              <a:t>addin_logo</a:t>
            </a:r>
            <a:endParaRPr lang="nb-NO"/>
          </a:p>
        </p:txBody>
      </p:sp>
      <p:pic>
        <p:nvPicPr>
          <p:cNvPr id="20" name="logo_hvit" hidden="1">
            <a:extLst>
              <a:ext uri="{FF2B5EF4-FFF2-40B4-BE49-F238E27FC236}">
                <a16:creationId xmlns:a16="http://schemas.microsoft.com/office/drawing/2014/main" id="{A35AF58C-1F83-4C12-A068-80E9CC3984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85613" y="5457092"/>
            <a:ext cx="1025436" cy="1025436"/>
          </a:xfrm>
          <a:prstGeom prst="rect">
            <a:avLst/>
          </a:prstGeom>
        </p:spPr>
      </p:pic>
      <p:pic>
        <p:nvPicPr>
          <p:cNvPr id="21" name="logo_sort" hidden="1">
            <a:extLst>
              <a:ext uri="{FF2B5EF4-FFF2-40B4-BE49-F238E27FC236}">
                <a16:creationId xmlns:a16="http://schemas.microsoft.com/office/drawing/2014/main" id="{D7BA3FF9-8E23-4D04-8078-E40403A8D74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785614" y="5457093"/>
            <a:ext cx="1025421" cy="1025421"/>
          </a:xfrm>
          <a:prstGeom prst="rect">
            <a:avLst/>
          </a:prstGeom>
        </p:spPr>
      </p:pic>
      <p:pic>
        <p:nvPicPr>
          <p:cNvPr id="22" name="Graphic 21" descr="Logo Universitet i oslo">
            <a:extLst>
              <a:ext uri="{FF2B5EF4-FFF2-40B4-BE49-F238E27FC236}">
                <a16:creationId xmlns:a16="http://schemas.microsoft.com/office/drawing/2014/main" id="{6E1EFA63-AE81-48F7-9E1A-4460842D51F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828800" y="6102564"/>
            <a:ext cx="1931842" cy="38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368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9F22D83-B5FE-4078-A904-43A001589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68" y="161944"/>
            <a:ext cx="11431664" cy="754068"/>
          </a:xfrm>
        </p:spPr>
        <p:txBody>
          <a:bodyPr/>
          <a:lstStyle>
            <a:lvl1pPr>
              <a:defRPr sz="3500"/>
            </a:lvl1pPr>
          </a:lstStyle>
          <a:p>
            <a:r>
              <a:rPr lang="en-GB" noProof="0"/>
              <a:t>Click to edit Master title style</a:t>
            </a:r>
            <a:endParaRPr lang="nb-NO" noProof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44269EB-52A0-4947-98BF-6FDC43498788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380168" y="1180008"/>
            <a:ext cx="11431664" cy="4720030"/>
          </a:xfrm>
          <a:prstGeom prst="rect">
            <a:avLst/>
          </a:prstGeom>
        </p:spPr>
        <p:txBody>
          <a:bodyPr lIns="0" tIns="0" rIns="0" bIns="0"/>
          <a:lstStyle>
            <a:lvl1pPr marL="125438" indent="-125438" algn="l">
              <a:lnSpc>
                <a:spcPct val="100000"/>
              </a:lnSpc>
              <a:spcBef>
                <a:spcPts val="1150"/>
              </a:spcBef>
              <a:spcAft>
                <a:spcPts val="0"/>
              </a:spcAft>
              <a:buClrTx/>
              <a:buFontTx/>
              <a:buNone/>
              <a:defRPr sz="1500" b="0" i="0" u="none" cap="none">
                <a:solidFill>
                  <a:srgbClr val="000000"/>
                </a:solidFill>
                <a:latin typeface="+mn-lt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677B9B8B-41DA-40B7-A3EE-81571DB48A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837732" y="6243181"/>
            <a:ext cx="1501215" cy="259232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nb-NO"/>
          </a:p>
        </p:txBody>
      </p: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BFFAB941-BECC-4FD4-9EA0-749780C1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Side </a:t>
            </a:r>
            <a:fld id="{5251F420-7306-4E7C-A79E-F31A38F7D3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100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18CA3-182E-4D02-9DA9-522BA73A5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A9DEC7-6302-49D9-8DF1-A89E6FDE59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7DCB56-C287-4499-B343-452B77AA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86636-E78D-4828-85CF-3A78D1305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C346FA-1F36-4988-82AC-781FAFCD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9202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EB4F5-46E8-4D83-A10A-3FC0DE8CE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55D51-2312-4E17-8DC3-2CEA8BB2A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A395CA-E14D-458D-9A78-D2E43392D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07147-EF8E-4E01-AA75-578942DDC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F3CAA-16D8-46A7-8943-FE99ED15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3458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8D20-24C9-45AC-BCBF-3AD4819B6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B522C-6A98-4802-A09F-A8061BDD26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94DAD-5F01-4194-837A-2632275E4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456E6-6DFD-4540-8900-5CA318B20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B939C-B525-4FF1-86B0-AD1D5857F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6542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95E9B-BE96-4AE2-BAC8-3796CF6DA0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3FC72E-9DA6-4E45-A138-BEEB59DBF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C96989-372F-4AFB-8919-20BC32C42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C7C0C-079C-481E-A579-4B120EAD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730608-1D10-4B95-9687-EE2DFAE6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1FE78F-93CD-4B2A-A043-B445BEC8F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12348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EEEEE-ADE9-4D77-A545-A90B9410E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93740-7B0F-4788-8BE9-1D2DFD1C2D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A06C4-DADC-4C1A-8882-0B76E282F4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3E4CCD-56EC-4656-A290-EB66A863B6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88B61F-DB81-40BE-A864-31F813D546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A5837B-8794-4A0C-A2C7-1C874527C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B2CB8D-FE6B-4554-BD25-E947DB11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EA24F2-F89A-493A-A9D7-A95B0E458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4221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5F728-6D9C-48A5-A06B-EE278456E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F59155-3290-4A97-9938-87D7D0DE0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89916D-F3D0-4AE1-82DF-CCE51B50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84D505-4E25-4378-A8B9-3338135D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3948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97BF48-782F-4D3D-8AA4-2A491A5C2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9878EE-610A-4D75-89C4-8EEFA2494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A374B0-DADB-4B4D-AAF8-FEE7C0690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8924019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8AF6-E22D-419D-909A-FA8788C73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EE1D2-43F8-4A3D-A81B-986B77C0E7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235ED4-C365-4C39-BE69-620BF7BB3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EE69A-CBC2-424A-85D5-1B34801F0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E8A725-F2A2-4B23-8281-FE44DD747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06EFE-9D50-487A-8451-DA3A80E55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95839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2B2E-0DD3-4A94-AA2D-5C4E72CE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BC3DD2-A14C-4B14-97CF-0DEEB39C1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ACDA66-636C-48CF-9509-60775DAC9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D701E-948C-47B9-8214-3F41BCDD9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8158B-4B6A-4EFB-895C-0AE6B64FD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034141-CACA-424B-9531-9609E9837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36690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FFD4A-7B37-4432-8EA8-256F18F9D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16E6E7-CA1B-4BC6-92CF-A19818DA40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8791E0-82EB-45B0-BACE-37666231B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FEB294-6660-4F4D-A325-22829ABB0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1F648-D463-49D6-8B79-026D359C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61255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1C5E69-4989-4EB7-97A7-2F8EC292A7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AD82B-2048-4168-9B30-4ECF95387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A12A-4A88-4E8E-8F13-183DFCA0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1F7816-8FD3-4E9D-B271-E38CE3DA6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8D29E-F9AD-41C3-AA3C-A9422AA99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6006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7DCD305-940F-4D1F-9809-8CFCE2B57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DF1DB6-7C79-468E-9B87-85439DC1C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04AB7-3546-466A-9B95-4100EDCDA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CFD95-9684-43C9-8284-ADBB0C4CC4EF}" type="datetimeFigureOut">
              <a:rPr lang="nb-NO" smtClean="0"/>
              <a:t>14.09.2023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1EDAE6-579C-4C91-86C4-7046F54628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D974-33BE-4CC1-9DF6-6BA538ECF1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B24A6-AAA6-4761-AFA6-0F88E7FC09C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0992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635E4-6953-4D3E-AFEC-41E8FAA1C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075954"/>
            <a:ext cx="5587551" cy="363369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 sz="4800" b="1" dirty="0"/>
              <a:t>Nytt kursdesign </a:t>
            </a:r>
            <a:br>
              <a:rPr lang="nb-NO" sz="4800" b="1" dirty="0"/>
            </a:br>
            <a:r>
              <a:rPr lang="nb-NO" sz="4800" b="1" dirty="0"/>
              <a:t>for </a:t>
            </a:r>
            <a:r>
              <a:rPr lang="nb-NO" sz="4800" b="1" dirty="0" err="1"/>
              <a:t>universitetsped</a:t>
            </a:r>
            <a:r>
              <a:rPr lang="nb-NO" sz="4800" b="1" dirty="0"/>
              <a:t>. basiskompetanse </a:t>
            </a:r>
            <a:br>
              <a:rPr lang="nb-NO" sz="4800" b="1" dirty="0"/>
            </a:br>
            <a:r>
              <a:rPr lang="nb-NO" sz="4800" b="1" dirty="0" err="1"/>
              <a:t>fom</a:t>
            </a:r>
            <a:r>
              <a:rPr lang="nb-NO" sz="4800" b="1" dirty="0"/>
              <a:t>. v2024</a:t>
            </a:r>
            <a:endParaRPr lang="nb-NO" sz="4800" b="1" dirty="0">
              <a:ea typeface="Calibri Light"/>
              <a:cs typeface="Calibri Light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12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3091D-4B32-7147-D601-8C2CFE42E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68" y="196220"/>
            <a:ext cx="11431664" cy="685516"/>
          </a:xfrm>
        </p:spPr>
        <p:txBody>
          <a:bodyPr>
            <a:normAutofit/>
          </a:bodyPr>
          <a:lstStyle/>
          <a:p>
            <a:pPr algn="ctr"/>
            <a:r>
              <a:rPr lang="en-NO" sz="4000" dirty="0">
                <a:latin typeface="Calibri" panose="020F0502020204030204" pitchFamily="34" charset="0"/>
                <a:cs typeface="Calibri" panose="020F0502020204030204" pitchFamily="34" charset="0"/>
              </a:rPr>
              <a:t>LINK</a:t>
            </a:r>
            <a: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NO" sz="4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b-NO" sz="4000" dirty="0">
                <a:latin typeface="Calibri" panose="020F0502020204030204" pitchFamily="34" charset="0"/>
                <a:cs typeface="Calibri" panose="020F0502020204030204" pitchFamily="34" charset="0"/>
              </a:rPr>
              <a:t>tilbud til midlertidig ansatte</a:t>
            </a:r>
            <a:endParaRPr lang="en-NO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F096F-B1A7-FC34-810A-AB0E6948BB36}"/>
              </a:ext>
            </a:extLst>
          </p:cNvPr>
          <p:cNvSpPr>
            <a:spLocks noGrp="1"/>
          </p:cNvSpPr>
          <p:nvPr>
            <p:ph sz="quarter" idx="28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endParaRPr lang="en-GB" sz="30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Et 50 timers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kurs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til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PhD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kandidater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og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post-docs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som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ikke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har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omfattende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undervisningsoppgaver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*.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LINK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vil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samarbeide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med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enhetene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om et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slikt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tilbud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der det er 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mulig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/</a:t>
            </a:r>
            <a:r>
              <a:rPr lang="en-GB" sz="30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ønskelig</a:t>
            </a:r>
            <a:r>
              <a:rPr lang="en-GB" sz="30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.</a:t>
            </a:r>
          </a:p>
          <a:p>
            <a:pPr marL="0" indent="0"/>
            <a:endParaRPr lang="en-GB" sz="30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0" indent="0"/>
            <a:r>
              <a:rPr lang="en-GB" sz="2000" dirty="0">
                <a:latin typeface="+mj-lt"/>
                <a:ea typeface="+mn-lt"/>
                <a:cs typeface="+mn-lt"/>
              </a:rPr>
              <a:t>* </a:t>
            </a:r>
            <a:r>
              <a:rPr lang="en-GB" sz="2000" dirty="0" err="1">
                <a:latin typeface="+mj-lt"/>
                <a:ea typeface="+mn-lt"/>
                <a:cs typeface="+mn-lt"/>
              </a:rPr>
              <a:t>Omfattende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undervisningsoppgaver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forstås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som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undervisning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på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ett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eller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flere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emner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gjennom</a:t>
            </a:r>
            <a:r>
              <a:rPr lang="en-GB" sz="2000" dirty="0">
                <a:latin typeface="+mj-lt"/>
                <a:ea typeface="+mn-lt"/>
                <a:cs typeface="+mn-lt"/>
              </a:rPr>
              <a:t> hele </a:t>
            </a:r>
            <a:r>
              <a:rPr lang="en-GB" sz="2000" dirty="0" err="1">
                <a:latin typeface="+mj-lt"/>
                <a:ea typeface="+mn-lt"/>
                <a:cs typeface="+mn-lt"/>
              </a:rPr>
              <a:t>semesteret</a:t>
            </a:r>
            <a:r>
              <a:rPr lang="en-GB" sz="2000" dirty="0">
                <a:latin typeface="+mj-lt"/>
                <a:ea typeface="+mn-lt"/>
                <a:cs typeface="+mn-lt"/>
              </a:rPr>
              <a:t>, </a:t>
            </a:r>
            <a:r>
              <a:rPr lang="en-GB" sz="2000" dirty="0" err="1">
                <a:latin typeface="+mj-lt"/>
                <a:ea typeface="+mn-lt"/>
                <a:cs typeface="+mn-lt"/>
              </a:rPr>
              <a:t>d.v.s.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ansvar</a:t>
            </a:r>
            <a:r>
              <a:rPr lang="en-GB" sz="2000" dirty="0">
                <a:latin typeface="+mj-lt"/>
                <a:ea typeface="+mn-lt"/>
                <a:cs typeface="+mn-lt"/>
              </a:rPr>
              <a:t> for de </a:t>
            </a:r>
            <a:r>
              <a:rPr lang="en-GB" sz="2000" dirty="0" err="1">
                <a:latin typeface="+mj-lt"/>
                <a:ea typeface="+mn-lt"/>
                <a:cs typeface="+mn-lt"/>
              </a:rPr>
              <a:t>fleste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forelesningene</a:t>
            </a:r>
            <a:r>
              <a:rPr lang="en-GB" sz="2000" dirty="0">
                <a:latin typeface="+mj-lt"/>
                <a:ea typeface="+mn-lt"/>
                <a:cs typeface="+mn-lt"/>
              </a:rPr>
              <a:t>, </a:t>
            </a:r>
            <a:r>
              <a:rPr lang="en-GB" sz="2000" dirty="0" err="1">
                <a:latin typeface="+mj-lt"/>
                <a:ea typeface="+mn-lt"/>
                <a:cs typeface="+mn-lt"/>
              </a:rPr>
              <a:t>eller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ansvar</a:t>
            </a:r>
            <a:r>
              <a:rPr lang="en-GB" sz="2000" dirty="0">
                <a:latin typeface="+mj-lt"/>
                <a:ea typeface="+mn-lt"/>
                <a:cs typeface="+mn-lt"/>
              </a:rPr>
              <a:t> for </a:t>
            </a:r>
            <a:r>
              <a:rPr lang="en-GB" sz="2000" dirty="0" err="1">
                <a:latin typeface="+mj-lt"/>
                <a:ea typeface="+mn-lt"/>
                <a:cs typeface="+mn-lt"/>
              </a:rPr>
              <a:t>en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seminarrekke</a:t>
            </a:r>
            <a:r>
              <a:rPr lang="en-GB" sz="2000" dirty="0">
                <a:latin typeface="+mj-lt"/>
                <a:ea typeface="+mn-lt"/>
                <a:cs typeface="+mn-lt"/>
              </a:rPr>
              <a:t>, </a:t>
            </a:r>
            <a:r>
              <a:rPr lang="en-GB" sz="2000" dirty="0" err="1">
                <a:latin typeface="+mj-lt"/>
                <a:ea typeface="+mn-lt"/>
                <a:cs typeface="+mn-lt"/>
              </a:rPr>
              <a:t>laboratoriearbeid</a:t>
            </a:r>
            <a:r>
              <a:rPr lang="en-GB" sz="2000" dirty="0">
                <a:latin typeface="+mj-lt"/>
                <a:ea typeface="+mn-lt"/>
                <a:cs typeface="+mn-lt"/>
              </a:rPr>
              <a:t> </a:t>
            </a:r>
            <a:r>
              <a:rPr lang="en-GB" sz="2000" dirty="0" err="1">
                <a:latin typeface="+mj-lt"/>
                <a:ea typeface="+mn-lt"/>
                <a:cs typeface="+mn-lt"/>
              </a:rPr>
              <a:t>o.l.</a:t>
            </a:r>
            <a:endParaRPr lang="en-GB" sz="2000" dirty="0">
              <a:latin typeface="+mj-lt"/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5306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A91647-1EEB-5C1F-38BA-8E0583319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Hvorfor eget tilbud for midlertidige?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24AAB87-39D4-3189-D6B1-02B5B60EE824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1196502" y="1712068"/>
            <a:ext cx="10038945" cy="4187970"/>
          </a:xfrm>
        </p:spPr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nb-NO" sz="2800" dirty="0"/>
              <a:t>De er ikke pålagt å gjennomføre 200t pedagogisk basiskompetanse</a:t>
            </a:r>
          </a:p>
          <a:p>
            <a:pPr marL="457200" indent="-457200">
              <a:buFontTx/>
              <a:buChar char="-"/>
            </a:pPr>
            <a:r>
              <a:rPr lang="nb-NO" sz="2800" dirty="0"/>
              <a:t>Kapasitet</a:t>
            </a:r>
          </a:p>
          <a:p>
            <a:pPr marL="457200" indent="-457200">
              <a:buFontTx/>
              <a:buChar char="-"/>
            </a:pPr>
            <a:r>
              <a:rPr lang="nb-NO" sz="2800" dirty="0"/>
              <a:t>Program for pedagogisk basiskompetanse tar utgangspunkt i at deltakerne har undervisningsansvar, bl.a. ved gjennomføring av «kollegaveiledning»</a:t>
            </a:r>
          </a:p>
          <a:p>
            <a:pPr marL="457200" indent="-457200">
              <a:buFontTx/>
              <a:buChar char="-"/>
            </a:pPr>
            <a:r>
              <a:rPr lang="nb-NO" sz="2800" dirty="0"/>
              <a:t>Stipendiater/</a:t>
            </a:r>
            <a:r>
              <a:rPr lang="nb-NO" sz="2800" dirty="0" err="1"/>
              <a:t>postdok’er</a:t>
            </a:r>
            <a:r>
              <a:rPr lang="nb-NO" sz="2800" dirty="0"/>
              <a:t> trenger erfaringsmessig en «startpakke» som er nært knyttet til deres fagområde</a:t>
            </a:r>
          </a:p>
          <a:p>
            <a:pPr marL="457200" indent="-457200">
              <a:buFontTx/>
              <a:buChar char="-"/>
            </a:pPr>
            <a:endParaRPr lang="nb-NO" sz="2800" dirty="0"/>
          </a:p>
          <a:p>
            <a:pPr marL="457200" indent="-457200">
              <a:buFontTx/>
              <a:buChar char="-"/>
            </a:pPr>
            <a:endParaRPr lang="nb-NO" sz="2800" dirty="0"/>
          </a:p>
          <a:p>
            <a:pPr marL="457200" indent="-457200">
              <a:buFontTx/>
              <a:buChar char="-"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50155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78B7B-C518-268F-C3D7-63DE3C95B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0168" y="580928"/>
            <a:ext cx="11431664" cy="754068"/>
          </a:xfrm>
        </p:spPr>
        <p:txBody>
          <a:bodyPr>
            <a:normAutofit/>
          </a:bodyPr>
          <a:lstStyle/>
          <a:p>
            <a:pPr algn="ctr"/>
            <a:r>
              <a:rPr lang="en-GB" sz="4400" dirty="0" err="1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Hvorfor</a:t>
            </a:r>
            <a:r>
              <a:rPr lang="en-GB" sz="4400" dirty="0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 </a:t>
            </a:r>
            <a:r>
              <a:rPr lang="en-GB" sz="4400" dirty="0" err="1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nytt</a:t>
            </a:r>
            <a:r>
              <a:rPr lang="en-GB" sz="4400" dirty="0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 </a:t>
            </a:r>
            <a:r>
              <a:rPr lang="en-GB" sz="4400" dirty="0" err="1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kursdesign</a:t>
            </a:r>
            <a:r>
              <a:rPr lang="en-GB" sz="4400" dirty="0">
                <a:latin typeface="Calibri" panose="020F0502020204030204" pitchFamily="34" charset="0"/>
                <a:ea typeface="+mj-lt"/>
                <a:cs typeface="Calibri" panose="020F0502020204030204" pitchFamily="34" charset="0"/>
              </a:rPr>
              <a:t>?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4C72D-DB81-2571-F7C8-65C8F55F61C8}"/>
              </a:ext>
            </a:extLst>
          </p:cNvPr>
          <p:cNvSpPr>
            <a:spLocks noGrp="1"/>
          </p:cNvSpPr>
          <p:nvPr>
            <p:ph sz="quarter" idx="28"/>
          </p:nvPr>
        </p:nvSpPr>
        <p:spPr>
          <a:xfrm>
            <a:off x="380168" y="2451370"/>
            <a:ext cx="11431664" cy="3448668"/>
          </a:xfrm>
        </p:spPr>
        <p:txBody>
          <a:bodyPr vert="horz" lIns="0" tIns="0" rIns="0" bIns="0" rtlCol="0" anchor="t"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GB" sz="32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Respons</a:t>
            </a:r>
            <a:r>
              <a:rPr lang="en-GB" sz="32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fra</a:t>
            </a:r>
            <a:r>
              <a:rPr lang="en-GB" sz="32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deltakere</a:t>
            </a:r>
            <a:r>
              <a:rPr lang="en-GB" sz="32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sz="32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fakulteter</a:t>
            </a:r>
            <a:r>
              <a:rPr lang="en-GB" sz="32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og</a:t>
            </a:r>
            <a:r>
              <a:rPr lang="en-GB" sz="32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egne</a:t>
            </a:r>
            <a:r>
              <a:rPr lang="en-GB" sz="3200" b="0" i="0" u="none" strike="noStrike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200" b="0" i="0" u="none" strike="noStrike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erfaringer</a:t>
            </a:r>
            <a:endParaRPr lang="en-GB" sz="3200" b="0" i="0" u="none" strike="noStrike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Bedre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utnytte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ressursene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ved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LINK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og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andre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relevante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enheter</a:t>
            </a:r>
            <a:endParaRPr lang="en-GB" sz="32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457200" indent="-457200">
              <a:buFont typeface="Arial"/>
              <a:buChar char="•"/>
            </a:pP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Forventninger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fra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UiOs</a:t>
            </a:r>
            <a:r>
              <a:rPr lang="en-GB" sz="3200" dirty="0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 </a:t>
            </a:r>
            <a:r>
              <a:rPr lang="en-GB" sz="3200" dirty="0" err="1">
                <a:latin typeface="Calibri" panose="020F0502020204030204" pitchFamily="34" charset="0"/>
                <a:ea typeface="+mn-lt"/>
                <a:cs typeface="Calibri" panose="020F0502020204030204" pitchFamily="34" charset="0"/>
              </a:rPr>
              <a:t>ledelse</a:t>
            </a:r>
            <a:endParaRPr lang="en-GB" sz="3200" dirty="0">
              <a:latin typeface="Calibri" panose="020F0502020204030204" pitchFamily="34" charset="0"/>
              <a:ea typeface="+mn-lt"/>
              <a:cs typeface="Calibri" panose="020F0502020204030204" pitchFamily="34" charset="0"/>
            </a:endParaRPr>
          </a:p>
          <a:p>
            <a:pPr marL="457200" indent="-457200">
              <a:buFont typeface="Arial"/>
              <a:buChar char="•"/>
            </a:pPr>
            <a:endParaRPr lang="en-GB" sz="2800" dirty="0">
              <a:latin typeface="Calibri Light"/>
              <a:ea typeface="+mn-lt"/>
              <a:cs typeface="+mn-lt"/>
            </a:endParaRPr>
          </a:p>
          <a:p>
            <a:pPr marL="0" indent="0"/>
            <a:endParaRPr lang="en-GB" dirty="0">
              <a:latin typeface="Calibri Ligh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350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72DFB099-06F7-64A8-546E-25F3939A3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1816"/>
            <a:ext cx="10515600" cy="496521"/>
          </a:xfrm>
        </p:spPr>
        <p:txBody>
          <a:bodyPr>
            <a:normAutofit fontScale="90000"/>
          </a:bodyPr>
          <a:lstStyle/>
          <a:p>
            <a:pPr algn="ctr"/>
            <a:r>
              <a:rPr lang="nb-NO" sz="3200" b="1" dirty="0"/>
              <a:t>Deltakernes tilbakemeldinger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A14B5AB8-C113-43B4-F608-FB132D754F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8213" y="1060314"/>
            <a:ext cx="4713557" cy="640265"/>
          </a:xfrm>
        </p:spPr>
        <p:txBody>
          <a:bodyPr>
            <a:normAutofit/>
          </a:bodyPr>
          <a:lstStyle/>
          <a:p>
            <a:r>
              <a:rPr lang="nb-NO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Innholdet i kurset er relevant for mitt arbeid med undervisning</a:t>
            </a:r>
            <a:endParaRPr lang="nb-NO" sz="1400" dirty="0"/>
          </a:p>
        </p:txBody>
      </p:sp>
      <p:graphicFrame>
        <p:nvGraphicFramePr>
          <p:cNvPr id="12" name="Plassholder for innhold 11">
            <a:extLst>
              <a:ext uri="{FF2B5EF4-FFF2-40B4-BE49-F238E27FC236}">
                <a16:creationId xmlns:a16="http://schemas.microsoft.com/office/drawing/2014/main" id="{6CD92AEF-BBE9-D8C0-1DB0-79F1A05672A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45856748"/>
              </p:ext>
            </p:extLst>
          </p:nvPr>
        </p:nvGraphicFramePr>
        <p:xfrm>
          <a:off x="938213" y="1717675"/>
          <a:ext cx="4713557" cy="37784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id="{4014DD12-017C-EFEF-3FF7-B1DEA1557F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4567110"/>
              </p:ext>
            </p:extLst>
          </p:nvPr>
        </p:nvGraphicFramePr>
        <p:xfrm>
          <a:off x="6172200" y="87666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Plassholder for innhold 15">
            <a:extLst>
              <a:ext uri="{FF2B5EF4-FFF2-40B4-BE49-F238E27FC236}">
                <a16:creationId xmlns:a16="http://schemas.microsoft.com/office/drawing/2014/main" id="{FD23D35C-2D0C-9805-0FE9-4F051930731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854645275"/>
              </p:ext>
            </p:extLst>
          </p:nvPr>
        </p:nvGraphicFramePr>
        <p:xfrm>
          <a:off x="6172200" y="3827463"/>
          <a:ext cx="5183188" cy="236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65357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Graphic spid="12" grpId="0">
        <p:bldAsOne/>
      </p:bldGraphic>
      <p:bldGraphic spid="14" grpId="0">
        <p:bldAsOne/>
      </p:bldGraphic>
      <p:bldGraphic spid="1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tel 9">
            <a:extLst>
              <a:ext uri="{FF2B5EF4-FFF2-40B4-BE49-F238E27FC236}">
                <a16:creationId xmlns:a16="http://schemas.microsoft.com/office/drawing/2014/main" id="{2CB4250B-5E6C-3480-CEE0-00EB35263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34101"/>
          </a:xfrm>
        </p:spPr>
        <p:txBody>
          <a:bodyPr>
            <a:normAutofit/>
          </a:bodyPr>
          <a:lstStyle/>
          <a:p>
            <a:pPr algn="ctr"/>
            <a:r>
              <a:rPr lang="nb-NO" sz="3200" b="1" dirty="0"/>
              <a:t>Deltakernes tilbakemeldinger – noen ønsker</a:t>
            </a:r>
            <a:endParaRPr lang="nb-NO" sz="3200" dirty="0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25DA015E-BE55-A22A-2C34-81C7178E7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206231"/>
            <a:ext cx="5157787" cy="734102"/>
          </a:xfrm>
        </p:spPr>
        <p:txBody>
          <a:bodyPr/>
          <a:lstStyle/>
          <a:p>
            <a:pPr algn="ctr"/>
            <a:r>
              <a:rPr lang="nb-NO" dirty="0"/>
              <a:t>Innhold</a:t>
            </a:r>
          </a:p>
        </p:txBody>
      </p:sp>
      <p:sp>
        <p:nvSpPr>
          <p:cNvPr id="12" name="Plassholder for innhold 11">
            <a:extLst>
              <a:ext uri="{FF2B5EF4-FFF2-40B4-BE49-F238E27FC236}">
                <a16:creationId xmlns:a16="http://schemas.microsoft.com/office/drawing/2014/main" id="{3808EDEB-BE02-FA45-E422-6A3189673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047338"/>
            <a:ext cx="5157787" cy="4142325"/>
          </a:xfrm>
        </p:spPr>
        <p:txBody>
          <a:bodyPr/>
          <a:lstStyle/>
          <a:p>
            <a:r>
              <a:rPr lang="nb-NO" dirty="0"/>
              <a:t>Flere eksempler</a:t>
            </a:r>
          </a:p>
          <a:p>
            <a:r>
              <a:rPr lang="nb-NO" dirty="0"/>
              <a:t>Flere konkrete tips</a:t>
            </a:r>
          </a:p>
          <a:p>
            <a:r>
              <a:rPr lang="nb-NO" dirty="0"/>
              <a:t>Mer </a:t>
            </a:r>
            <a:r>
              <a:rPr lang="nb-NO" dirty="0" err="1"/>
              <a:t>hands-on</a:t>
            </a:r>
            <a:endParaRPr lang="nb-NO" dirty="0"/>
          </a:p>
          <a:p>
            <a:r>
              <a:rPr lang="nb-NO" dirty="0"/>
              <a:t>Mer fagdidaktikk</a:t>
            </a:r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CCED962A-45EB-92B3-3487-09923E6D8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206231"/>
            <a:ext cx="5183188" cy="734102"/>
          </a:xfrm>
        </p:spPr>
        <p:txBody>
          <a:bodyPr/>
          <a:lstStyle/>
          <a:p>
            <a:pPr algn="ctr"/>
            <a:r>
              <a:rPr lang="nb-NO" dirty="0"/>
              <a:t>Struktur / organisering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6FCB4E-48FC-65B2-BEB7-FDCC298F12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047338"/>
            <a:ext cx="5183188" cy="4142325"/>
          </a:xfrm>
        </p:spPr>
        <p:txBody>
          <a:bodyPr/>
          <a:lstStyle/>
          <a:p>
            <a:r>
              <a:rPr lang="nb-NO" dirty="0"/>
              <a:t>Tilstrekkelig tid til diskusjoner</a:t>
            </a:r>
          </a:p>
          <a:p>
            <a:r>
              <a:rPr lang="nb-NO" dirty="0"/>
              <a:t>Tydelig struktur på forholdet mellom de ulike aktivitetene</a:t>
            </a:r>
          </a:p>
          <a:p>
            <a:r>
              <a:rPr lang="nb-NO" dirty="0"/>
              <a:t>Mer hjemmearbeid og digital aktivitet</a:t>
            </a:r>
          </a:p>
        </p:txBody>
      </p:sp>
    </p:spTree>
    <p:extLst>
      <p:ext uri="{BB962C8B-B14F-4D97-AF65-F5344CB8AC3E}">
        <p14:creationId xmlns:p14="http://schemas.microsoft.com/office/powerpoint/2010/main" val="1044851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6C679A25-3352-75E3-F092-A7D803014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Nytt program våren 2024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09A1557A-3D75-AC49-4B00-E505E5A8FE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4637"/>
            <a:ext cx="10515600" cy="3842325"/>
          </a:xfrm>
        </p:spPr>
        <p:txBody>
          <a:bodyPr/>
          <a:lstStyle/>
          <a:p>
            <a:pPr marL="0" indent="0">
              <a:buNone/>
            </a:pPr>
            <a:r>
              <a:rPr lang="nb-NO" dirty="0"/>
              <a:t>Utvikles med henblikk på </a:t>
            </a:r>
          </a:p>
          <a:p>
            <a:pPr>
              <a:buFontTx/>
              <a:buChar char="-"/>
            </a:pPr>
            <a:r>
              <a:rPr lang="nb-NO" dirty="0"/>
              <a:t>fast tilsatte vitenskapelige tilsatte og </a:t>
            </a:r>
          </a:p>
          <a:p>
            <a:pPr>
              <a:buFontTx/>
              <a:buChar char="-"/>
            </a:pPr>
            <a:r>
              <a:rPr lang="nb-NO" dirty="0"/>
              <a:t>midlertidig tilsatte med omfattende undervisningsoppgaver</a:t>
            </a:r>
          </a:p>
          <a:p>
            <a:pPr>
              <a:buFontTx/>
              <a:buChar char="-"/>
            </a:pPr>
            <a:endParaRPr lang="nb-NO" dirty="0"/>
          </a:p>
          <a:p>
            <a:pPr marL="0" indent="0">
              <a:buNone/>
            </a:pPr>
            <a:r>
              <a:rPr lang="nb-NO" dirty="0"/>
              <a:t>Ansatte som er i gang med dagens program vil kunne fullføre.</a:t>
            </a:r>
          </a:p>
        </p:txBody>
      </p:sp>
    </p:spTree>
    <p:extLst>
      <p:ext uri="{BB962C8B-B14F-4D97-AF65-F5344CB8AC3E}">
        <p14:creationId xmlns:p14="http://schemas.microsoft.com/office/powerpoint/2010/main" val="896066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iagram of a diagram&#10;&#10;Description automatically generated with medium confidence">
            <a:extLst>
              <a:ext uri="{FF2B5EF4-FFF2-40B4-BE49-F238E27FC236}">
                <a16:creationId xmlns:a16="http://schemas.microsoft.com/office/drawing/2014/main" id="{13C5FEFB-BD9E-2621-E55A-D2B3078A4B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35" y="1035698"/>
            <a:ext cx="11823806" cy="4879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5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DDF1B369-AA29-5606-A021-F3499AF81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/>
              <a:t>Endringer?</a:t>
            </a:r>
          </a:p>
        </p:txBody>
      </p:sp>
      <p:sp>
        <p:nvSpPr>
          <p:cNvPr id="8" name="Plassholder for innhold 7">
            <a:extLst>
              <a:ext uri="{FF2B5EF4-FFF2-40B4-BE49-F238E27FC236}">
                <a16:creationId xmlns:a16="http://schemas.microsoft.com/office/drawing/2014/main" id="{6330BDEA-D0EA-A8FF-D706-DBA99B261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Pågående arbeid, men vi vektlegger:</a:t>
            </a:r>
          </a:p>
          <a:p>
            <a:r>
              <a:rPr lang="nb-NO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mer praktisk tilnærming som gjør det lettere å koble pedagogiske teorier og begreper til den praktiske undervisningshverdagen til deltakerne. F.eks. skal de inviteres til å arbeide med konkrete emneplaner, oppgaver, aktiviteter til sine egne kurs</a:t>
            </a:r>
          </a:p>
          <a:p>
            <a:r>
              <a:rPr lang="nb-NO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nb-NO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 skal ta i bruk (nye) digitale verktøy og prøve dem ut i sin undervisning</a:t>
            </a:r>
          </a:p>
          <a:p>
            <a:r>
              <a:rPr lang="nb-NO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 en fellessamling til de mer disiplinspesifikke undervisningskontekstene deltakerne står </a:t>
            </a:r>
            <a:endParaRPr lang="nb-NO" sz="24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98226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985DE1-3E20-1664-8D6A-98A96C2A2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>
                <a:ea typeface="Calibri Light"/>
                <a:cs typeface="Calibri Light"/>
              </a:rPr>
              <a:t>Tidsplan</a:t>
            </a:r>
            <a:endParaRPr lang="nb-NO"/>
          </a:p>
        </p:txBody>
      </p:sp>
      <p:graphicFrame>
        <p:nvGraphicFramePr>
          <p:cNvPr id="4" name="Diagram 4">
            <a:extLst>
              <a:ext uri="{FF2B5EF4-FFF2-40B4-BE49-F238E27FC236}">
                <a16:creationId xmlns:a16="http://schemas.microsoft.com/office/drawing/2014/main" id="{46BDC0FF-EFCD-C53C-19F0-D2CB08B038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1940888"/>
              </p:ext>
            </p:extLst>
          </p:nvPr>
        </p:nvGraphicFramePr>
        <p:xfrm>
          <a:off x="267195" y="412668"/>
          <a:ext cx="11509168" cy="55378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20221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6635E4-6953-4D3E-AFEC-41E8FAA1C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5031" y="1598824"/>
            <a:ext cx="5561938" cy="2614467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 sz="4800" dirty="0"/>
              <a:t>Redesign av kurs for midlertidig tilsatte</a:t>
            </a:r>
            <a:br>
              <a:rPr lang="nb-NO" sz="4800" dirty="0"/>
            </a:br>
            <a:r>
              <a:rPr lang="nb-NO" sz="3200" dirty="0"/>
              <a:t>(som ikke har omfattende undervisningsoppgaver)</a:t>
            </a:r>
            <a:endParaRPr lang="nb-NO" sz="4800" dirty="0">
              <a:ea typeface="Calibri Light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BE968-B7BE-4A06-AAC5-3729E25324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>
                <a:ea typeface="Calibri" panose="020F0502020204030204"/>
                <a:cs typeface="Calibri"/>
              </a:rPr>
              <a:t> 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548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2fc9f9c-ad31-45e8-9e05-57694ce86bcb">
      <Terms xmlns="http://schemas.microsoft.com/office/infopath/2007/PartnerControls"/>
    </lcf76f155ced4ddcb4097134ff3c332f>
    <TaxCatchAll xmlns="2d94e8de-b7cf-4d3c-b5a7-7e7f199574f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7C19D171EDE7428ED0C912E4C62F24" ma:contentTypeVersion="17" ma:contentTypeDescription="Create a new document." ma:contentTypeScope="" ma:versionID="54ecb8894039567b93e8a1ea874d2c87">
  <xsd:schema xmlns:xsd="http://www.w3.org/2001/XMLSchema" xmlns:xs="http://www.w3.org/2001/XMLSchema" xmlns:p="http://schemas.microsoft.com/office/2006/metadata/properties" xmlns:ns2="12fc9f9c-ad31-45e8-9e05-57694ce86bcb" xmlns:ns3="2d94e8de-b7cf-4d3c-b5a7-7e7f199574f5" targetNamespace="http://schemas.microsoft.com/office/2006/metadata/properties" ma:root="true" ma:fieldsID="66a23d17a96c33cbc85b8dd959f5b63c" ns2:_="" ns3:_="">
    <xsd:import namespace="12fc9f9c-ad31-45e8-9e05-57694ce86bcb"/>
    <xsd:import namespace="2d94e8de-b7cf-4d3c-b5a7-7e7f199574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c9f9c-ad31-45e8-9e05-57694ce86b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22fd018-c39b-462c-89de-126a365ef1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4e8de-b7cf-4d3c-b5a7-7e7f199574f5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cde7befc-8f5c-49cb-b8eb-47e23194fd14}" ma:internalName="TaxCatchAll" ma:showField="CatchAllData" ma:web="2d94e8de-b7cf-4d3c-b5a7-7e7f199574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1BACE9-C5A5-46C9-8DD7-EB29598FACB9}">
  <ds:schemaRefs>
    <ds:schemaRef ds:uri="http://purl.org/dc/dcmitype/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2d94e8de-b7cf-4d3c-b5a7-7e7f199574f5"/>
    <ds:schemaRef ds:uri="http://purl.org/dc/elements/1.1/"/>
    <ds:schemaRef ds:uri="http://schemas.openxmlformats.org/package/2006/metadata/core-properties"/>
    <ds:schemaRef ds:uri="12fc9f9c-ad31-45e8-9e05-57694ce86bcb"/>
  </ds:schemaRefs>
</ds:datastoreItem>
</file>

<file path=customXml/itemProps2.xml><?xml version="1.0" encoding="utf-8"?>
<ds:datastoreItem xmlns:ds="http://schemas.openxmlformats.org/officeDocument/2006/customXml" ds:itemID="{86A60AE9-AB97-43FC-B2EF-D457A61DBC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fc9f9c-ad31-45e8-9e05-57694ce86bcb"/>
    <ds:schemaRef ds:uri="2d94e8de-b7cf-4d3c-b5a7-7e7f199574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D91DB4-A8E7-4D51-AD7B-3750976D38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3406</TotalTime>
  <Words>380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Office Theme</vt:lpstr>
      <vt:lpstr>Nytt kursdesign  for universitetsped. basiskompetanse  fom. v2024</vt:lpstr>
      <vt:lpstr>Hvorfor nytt kursdesign?</vt:lpstr>
      <vt:lpstr>Deltakernes tilbakemeldinger</vt:lpstr>
      <vt:lpstr>Deltakernes tilbakemeldinger – noen ønsker</vt:lpstr>
      <vt:lpstr>Nytt program våren 2024</vt:lpstr>
      <vt:lpstr>PowerPoint-presentasjon</vt:lpstr>
      <vt:lpstr>Endringer?</vt:lpstr>
      <vt:lpstr>Tidsplan</vt:lpstr>
      <vt:lpstr>Redesign av kurs for midlertidig tilsatte (som ikke har omfattende undervisningsoppgaver)</vt:lpstr>
      <vt:lpstr>LINKs tilbud til midlertidig ansatte</vt:lpstr>
      <vt:lpstr>Hvorfor eget tilbud for midlertidige?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Tone Dyrdal Solbrekke</dc:creator>
  <cp:lastModifiedBy>Helge Ivar Strømsø</cp:lastModifiedBy>
  <cp:revision>442</cp:revision>
  <dcterms:created xsi:type="dcterms:W3CDTF">2023-08-08T11:16:59Z</dcterms:created>
  <dcterms:modified xsi:type="dcterms:W3CDTF">2023-09-14T12:49:10Z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0x010100667C19D171EDE7428ED0C912E4C62F24</vt:lpwstr>
  </property>
  <property fmtid="{D5CDD505-2E9C-101B-9397-08002B2CF9AE}" pid="3" name="MediaServiceImageTags">
    <vt:lpwstr/>
  </property>
</Properties>
</file>