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  <p:sldMasterId id="2147483747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8" r:id="rId8"/>
    <p:sldId id="259" r:id="rId9"/>
    <p:sldId id="265" r:id="rId10"/>
    <p:sldId id="261" r:id="rId11"/>
    <p:sldId id="260" r:id="rId12"/>
    <p:sldId id="266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4912" autoAdjust="0"/>
  </p:normalViewPr>
  <p:slideViewPr>
    <p:cSldViewPr snapToGrid="0">
      <p:cViewPr varScale="1">
        <p:scale>
          <a:sx n="121" d="100"/>
          <a:sy n="121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Antall</a:t>
            </a:r>
            <a:r>
              <a:rPr lang="en-US" baseline="0"/>
              <a:t> skoleeksamener</a:t>
            </a:r>
            <a:r>
              <a:rPr lang="en-US"/>
              <a:t> per fakultet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Skoleeksamen per fakultet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HF</c:v>
                </c:pt>
                <c:pt idx="1">
                  <c:v>JF</c:v>
                </c:pt>
                <c:pt idx="2">
                  <c:v>MF</c:v>
                </c:pt>
                <c:pt idx="3">
                  <c:v>MN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168</c:v>
                </c:pt>
                <c:pt idx="1">
                  <c:v>40</c:v>
                </c:pt>
                <c:pt idx="2">
                  <c:v>54</c:v>
                </c:pt>
                <c:pt idx="3">
                  <c:v>279</c:v>
                </c:pt>
                <c:pt idx="4">
                  <c:v>16</c:v>
                </c:pt>
                <c:pt idx="5">
                  <c:v>139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F-4290-9E5B-28C9F53CF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629855"/>
        <c:axId val="1407315599"/>
      </c:barChart>
      <c:catAx>
        <c:axId val="104862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315599"/>
        <c:crosses val="autoZero"/>
        <c:auto val="1"/>
        <c:lblAlgn val="ctr"/>
        <c:lblOffset val="100"/>
        <c:noMultiLvlLbl val="0"/>
      </c:catAx>
      <c:valAx>
        <c:axId val="14073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62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Antall skoleeksamener og kandidater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6984543598717"/>
          <c:y val="0.12337301587301588"/>
          <c:w val="0.76974919801691455"/>
          <c:h val="0.734753418980522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Kandidater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ISS</c:v>
                </c:pt>
                <c:pt idx="1">
                  <c:v>ISV</c:v>
                </c:pt>
                <c:pt idx="2">
                  <c:v>PSI</c:v>
                </c:pt>
                <c:pt idx="3">
                  <c:v>SAI</c:v>
                </c:pt>
                <c:pt idx="4">
                  <c:v>TIK</c:v>
                </c:pt>
                <c:pt idx="5">
                  <c:v>ØI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1244</c:v>
                </c:pt>
                <c:pt idx="1">
                  <c:v>2348</c:v>
                </c:pt>
                <c:pt idx="2">
                  <c:v>1122</c:v>
                </c:pt>
                <c:pt idx="3">
                  <c:v>228</c:v>
                </c:pt>
                <c:pt idx="5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A-443B-9D80-50490FE584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47629087"/>
        <c:axId val="12584471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eksamener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351851851851853E-2"/>
                  <c:y val="-5.952380952380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4A-443B-9D80-50490FE58488}"/>
                </c:ext>
              </c:extLst>
            </c:dLbl>
            <c:dLbl>
              <c:idx val="1"/>
              <c:layout>
                <c:manualLayout>
                  <c:x val="3.4722222222222224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4A-443B-9D80-50490FE58488}"/>
                </c:ext>
              </c:extLst>
            </c:dLbl>
            <c:dLbl>
              <c:idx val="2"/>
              <c:layout>
                <c:manualLayout>
                  <c:x val="6.01851851851851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4A-443B-9D80-50490FE58488}"/>
                </c:ext>
              </c:extLst>
            </c:dLbl>
            <c:dLbl>
              <c:idx val="3"/>
              <c:layout>
                <c:manualLayout>
                  <c:x val="2.7777777777777776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4A-443B-9D80-50490FE58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ISS</c:v>
                </c:pt>
                <c:pt idx="1">
                  <c:v>ISV</c:v>
                </c:pt>
                <c:pt idx="2">
                  <c:v>PSI</c:v>
                </c:pt>
                <c:pt idx="3">
                  <c:v>SAI</c:v>
                </c:pt>
                <c:pt idx="4">
                  <c:v>TIK</c:v>
                </c:pt>
                <c:pt idx="5">
                  <c:v>ØI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37</c:v>
                </c:pt>
                <c:pt idx="2">
                  <c:v>24</c:v>
                </c:pt>
                <c:pt idx="3">
                  <c:v>2</c:v>
                </c:pt>
                <c:pt idx="4">
                  <c:v>0</c:v>
                </c:pt>
                <c:pt idx="5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4A-443B-9D80-50490FE584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8731168"/>
        <c:axId val="1153066784"/>
      </c:lineChart>
      <c:catAx>
        <c:axId val="14887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066784"/>
        <c:crosses val="autoZero"/>
        <c:auto val="1"/>
        <c:lblAlgn val="ctr"/>
        <c:lblOffset val="100"/>
        <c:noMultiLvlLbl val="0"/>
      </c:catAx>
      <c:valAx>
        <c:axId val="11530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Antall skoleeksamener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731168"/>
        <c:crosses val="autoZero"/>
        <c:crossBetween val="between"/>
      </c:valAx>
      <c:valAx>
        <c:axId val="12584471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Antall kandidater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629087"/>
        <c:crosses val="max"/>
        <c:crossBetween val="between"/>
      </c:valAx>
      <c:catAx>
        <c:axId val="10476290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8447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Avviksoversikt</a:t>
            </a:r>
            <a:r>
              <a:rPr lang="nb-NO" baseline="0" dirty="0"/>
              <a:t> skoleeksamen H23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Oppgavesett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3-4015-A7C2-7CDB5D0AC0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Planlegging V23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3-4015-A7C2-7CDB5D0AC0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Prøven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3-4015-A7C2-7CDB5D0AC0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Sensur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23-4015-A7C2-7CDB5D0AC0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Frist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23-4015-A7C2-7CDB5D0AC0D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Under eksamen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23-4015-A7C2-7CDB5D0AC0D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TP detaljer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23-4015-A7C2-7CDB5D0AC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761327"/>
        <c:axId val="437626832"/>
      </c:barChart>
      <c:catAx>
        <c:axId val="109076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26832"/>
        <c:crosses val="autoZero"/>
        <c:auto val="1"/>
        <c:lblAlgn val="ctr"/>
        <c:lblOffset val="100"/>
        <c:noMultiLvlLbl val="0"/>
      </c:catAx>
      <c:valAx>
        <c:axId val="43762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76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Antall UU-brudd</a:t>
            </a:r>
            <a:r>
              <a:rPr lang="nb-NO" baseline="0" dirty="0"/>
              <a:t> på skoleeksamen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Struktur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4-47DE-84B2-4FB4361A86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Overskriftsnivå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4-47DE-84B2-4FB4361A86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Språk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4-47DE-84B2-4FB4361A86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Bilde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D4-47DE-84B2-4FB4361A86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PDF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4-47DE-84B2-4FB4361A8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837952"/>
        <c:axId val="437617232"/>
      </c:barChart>
      <c:catAx>
        <c:axId val="43783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617232"/>
        <c:crosses val="autoZero"/>
        <c:auto val="1"/>
        <c:lblAlgn val="ctr"/>
        <c:lblOffset val="100"/>
        <c:noMultiLvlLbl val="0"/>
      </c:catAx>
      <c:valAx>
        <c:axId val="43761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3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Antall skoleeksamener: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Totalt har det blitt gjennomført 139 skoleeksamener fra SV fakultetet i Silurveien mellom september 2023 til januar 2024. 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 har blitt gjennomført av 6932 kandidater. 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Blant de andre fakultetene er vi blant de som gjennomfører flest skoleeksamener, og etter MN har flest kandidater. 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utdanning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tilgjengelig</a:t>
            </a:r>
            <a:r>
              <a:rPr lang="en-US" dirty="0"/>
              <a:t> – </a:t>
            </a:r>
            <a:r>
              <a:rPr lang="en-US" dirty="0" err="1"/>
              <a:t>når</a:t>
            </a:r>
            <a:r>
              <a:rPr lang="en-US" dirty="0"/>
              <a:t> den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tilgjengelig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det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tilretteleggingssaker</a:t>
            </a:r>
            <a:r>
              <a:rPr lang="en-US" dirty="0"/>
              <a:t>. Vi </a:t>
            </a:r>
            <a:r>
              <a:rPr lang="en-US" dirty="0" err="1"/>
              <a:t>har</a:t>
            </a:r>
            <a:r>
              <a:rPr lang="en-US" dirty="0"/>
              <a:t> et </a:t>
            </a:r>
            <a:r>
              <a:rPr lang="en-US" dirty="0" err="1"/>
              <a:t>samfunnsansvar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Semesteret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, </a:t>
            </a:r>
            <a:r>
              <a:rPr lang="en-US" dirty="0" err="1"/>
              <a:t>skoleeksamen</a:t>
            </a:r>
            <a:r>
              <a:rPr lang="en-US" dirty="0"/>
              <a:t>:  </a:t>
            </a:r>
            <a:r>
              <a:rPr lang="en-GB" dirty="0"/>
              <a:t>Vi </a:t>
            </a:r>
            <a:r>
              <a:rPr lang="en-GB" dirty="0" err="1"/>
              <a:t>ber</a:t>
            </a:r>
            <a:r>
              <a:rPr lang="en-GB" dirty="0"/>
              <a:t> </a:t>
            </a:r>
            <a:r>
              <a:rPr lang="en-GB" dirty="0" err="1"/>
              <a:t>eksamenskonsulentene</a:t>
            </a:r>
            <a:r>
              <a:rPr lang="en-GB" dirty="0"/>
              <a:t> </a:t>
            </a:r>
            <a:r>
              <a:rPr lang="en-GB" dirty="0" err="1"/>
              <a:t>velge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mange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mulig</a:t>
            </a:r>
            <a:r>
              <a:rPr lang="en-GB" dirty="0"/>
              <a:t>, alle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eksamen</a:t>
            </a:r>
            <a:r>
              <a:rPr lang="en-GB" dirty="0"/>
              <a:t> de to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ukene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. Det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klart</a:t>
            </a:r>
            <a:r>
              <a:rPr lang="en-GB" dirty="0"/>
              <a:t> da er </a:t>
            </a:r>
            <a:r>
              <a:rPr lang="en-GB" dirty="0" err="1"/>
              <a:t>eksamensform</a:t>
            </a:r>
            <a:r>
              <a:rPr lang="en-GB" dirty="0"/>
              <a:t>, </a:t>
            </a:r>
            <a:r>
              <a:rPr lang="en-GB" dirty="0" err="1"/>
              <a:t>mulig</a:t>
            </a:r>
            <a:r>
              <a:rPr lang="en-GB" dirty="0"/>
              <a:t> </a:t>
            </a:r>
            <a:r>
              <a:rPr lang="en-GB" dirty="0" err="1"/>
              <a:t>tidsrom</a:t>
            </a:r>
            <a:r>
              <a:rPr lang="en-GB" dirty="0"/>
              <a:t>, </a:t>
            </a:r>
            <a:r>
              <a:rPr lang="en-GB" dirty="0" err="1"/>
              <a:t>varlighet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hjelpemidler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Fra 1. </a:t>
            </a:r>
            <a:r>
              <a:rPr lang="en-GB" dirty="0" err="1"/>
              <a:t>feb</a:t>
            </a:r>
            <a:r>
              <a:rPr lang="en-GB" dirty="0"/>
              <a:t>: </a:t>
            </a:r>
            <a:r>
              <a:rPr lang="en-GB" dirty="0" err="1"/>
              <a:t>Registrere</a:t>
            </a:r>
            <a:r>
              <a:rPr lang="en-GB" dirty="0"/>
              <a:t> </a:t>
            </a:r>
            <a:r>
              <a:rPr lang="en-GB" dirty="0" err="1"/>
              <a:t>langvarig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semestervis</a:t>
            </a:r>
            <a:r>
              <a:rPr lang="en-GB" dirty="0"/>
              <a:t> </a:t>
            </a:r>
            <a:r>
              <a:rPr lang="en-GB" dirty="0" err="1"/>
              <a:t>tilrettelegging</a:t>
            </a:r>
            <a:r>
              <a:rPr lang="en-GB" dirty="0"/>
              <a:t>, men </a:t>
            </a:r>
            <a:r>
              <a:rPr lang="en-GB" dirty="0" err="1"/>
              <a:t>drypper</a:t>
            </a:r>
            <a:r>
              <a:rPr lang="en-GB" dirty="0"/>
              <a:t>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utover</a:t>
            </a:r>
            <a:r>
              <a:rPr lang="en-GB" dirty="0"/>
              <a:t> hele </a:t>
            </a:r>
            <a:r>
              <a:rPr lang="en-GB" dirty="0" err="1"/>
              <a:t>semesteret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Minst</a:t>
            </a:r>
            <a:r>
              <a:rPr lang="en-GB" dirty="0"/>
              <a:t> to </a:t>
            </a:r>
            <a:r>
              <a:rPr lang="en-GB" dirty="0" err="1"/>
              <a:t>uker</a:t>
            </a:r>
            <a:r>
              <a:rPr lang="en-GB" dirty="0"/>
              <a:t> </a:t>
            </a:r>
            <a:r>
              <a:rPr lang="en-GB" dirty="0" err="1"/>
              <a:t>før</a:t>
            </a:r>
            <a:r>
              <a:rPr lang="en-GB" dirty="0"/>
              <a:t> </a:t>
            </a:r>
            <a:r>
              <a:rPr lang="en-GB" dirty="0" err="1"/>
              <a:t>eksamen</a:t>
            </a:r>
            <a:r>
              <a:rPr lang="en-GB" dirty="0"/>
              <a:t>: </a:t>
            </a:r>
            <a:r>
              <a:rPr lang="en-GB" dirty="0" err="1"/>
              <a:t>registrere</a:t>
            </a:r>
            <a:r>
              <a:rPr lang="en-GB" dirty="0"/>
              <a:t> </a:t>
            </a:r>
            <a:r>
              <a:rPr lang="en-GB" dirty="0" err="1"/>
              <a:t>oblig</a:t>
            </a:r>
            <a:r>
              <a:rPr lang="en-GB" dirty="0"/>
              <a:t>, </a:t>
            </a:r>
            <a:r>
              <a:rPr lang="en-GB" dirty="0" err="1"/>
              <a:t>fordi</a:t>
            </a:r>
            <a:r>
              <a:rPr lang="en-GB" dirty="0"/>
              <a:t> vi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sende</a:t>
            </a:r>
            <a:r>
              <a:rPr lang="en-GB" dirty="0"/>
              <a:t> </a:t>
            </a:r>
            <a:r>
              <a:rPr lang="en-GB" dirty="0" err="1"/>
              <a:t>forhåndsvarsel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forvaltningsloven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Minst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uke </a:t>
            </a:r>
            <a:r>
              <a:rPr lang="en-GB" dirty="0" err="1"/>
              <a:t>før</a:t>
            </a:r>
            <a:r>
              <a:rPr lang="en-GB" dirty="0"/>
              <a:t> </a:t>
            </a:r>
            <a:r>
              <a:rPr lang="en-GB" dirty="0" err="1"/>
              <a:t>eksamen</a:t>
            </a:r>
            <a:r>
              <a:rPr lang="en-GB" dirty="0"/>
              <a:t>: </a:t>
            </a:r>
            <a:r>
              <a:rPr lang="en-GB" dirty="0" err="1"/>
              <a:t>trekke</a:t>
            </a:r>
            <a:r>
              <a:rPr lang="en-GB" dirty="0"/>
              <a:t> </a:t>
            </a:r>
            <a:r>
              <a:rPr lang="en-GB" dirty="0" err="1"/>
              <a:t>eksamensmeldinger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god </a:t>
            </a:r>
            <a:r>
              <a:rPr lang="en-GB" dirty="0" err="1"/>
              <a:t>nok</a:t>
            </a:r>
            <a:r>
              <a:rPr lang="en-GB" dirty="0"/>
              <a:t> </a:t>
            </a:r>
            <a:r>
              <a:rPr lang="en-GB" dirty="0" err="1"/>
              <a:t>varsling</a:t>
            </a:r>
            <a:r>
              <a:rPr lang="en-GB" dirty="0"/>
              <a:t>,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kandidatnummere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plassere</a:t>
            </a:r>
            <a:r>
              <a:rPr lang="en-GB" dirty="0"/>
              <a:t> I god </a:t>
            </a:r>
            <a:r>
              <a:rPr lang="en-GB" dirty="0" err="1"/>
              <a:t>nok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studenter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levere</a:t>
            </a:r>
            <a:r>
              <a:rPr lang="en-GB" dirty="0"/>
              <a:t> </a:t>
            </a:r>
            <a:r>
              <a:rPr lang="en-GB" dirty="0" err="1"/>
              <a:t>ordbok</a:t>
            </a:r>
            <a:r>
              <a:rPr lang="en-GB" dirty="0"/>
              <a:t>,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gjort</a:t>
            </a:r>
            <a:r>
              <a:rPr lang="en-GB" dirty="0"/>
              <a:t> det </a:t>
            </a:r>
            <a:r>
              <a:rPr lang="en-GB" dirty="0" err="1"/>
              <a:t>før</a:t>
            </a:r>
            <a:r>
              <a:rPr lang="en-GB" dirty="0"/>
              <a:t> </a:t>
            </a:r>
            <a:r>
              <a:rPr lang="en-GB" dirty="0" err="1"/>
              <a:t>eksamensmeldinger</a:t>
            </a:r>
            <a:r>
              <a:rPr lang="en-GB" dirty="0"/>
              <a:t> er </a:t>
            </a:r>
            <a:r>
              <a:rPr lang="en-GB" dirty="0" err="1"/>
              <a:t>trukket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Institutt</a:t>
            </a:r>
            <a:r>
              <a:rPr lang="en-GB" dirty="0"/>
              <a:t>, fem </a:t>
            </a:r>
            <a:r>
              <a:rPr lang="en-GB" dirty="0" err="1"/>
              <a:t>virkedager</a:t>
            </a:r>
            <a:r>
              <a:rPr lang="en-GB" dirty="0"/>
              <a:t>: Hele </a:t>
            </a:r>
            <a:r>
              <a:rPr lang="en-GB" dirty="0" err="1"/>
              <a:t>oppgavesettet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prøven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100% </a:t>
            </a:r>
            <a:r>
              <a:rPr lang="en-GB" dirty="0" err="1"/>
              <a:t>ferdig</a:t>
            </a:r>
            <a:r>
              <a:rPr lang="en-GB" dirty="0"/>
              <a:t>. </a:t>
            </a:r>
            <a:r>
              <a:rPr lang="en-GB" dirty="0" err="1"/>
              <a:t>Teksten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ferdig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leselig</a:t>
            </a:r>
            <a:r>
              <a:rPr lang="en-GB" dirty="0"/>
              <a:t>, den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formatert</a:t>
            </a:r>
            <a:r>
              <a:rPr lang="en-GB" dirty="0"/>
              <a:t> </a:t>
            </a:r>
            <a:r>
              <a:rPr lang="en-GB" dirty="0" err="1"/>
              <a:t>mtp</a:t>
            </a:r>
            <a:r>
              <a:rPr lang="en-GB" dirty="0"/>
              <a:t> UU, </a:t>
            </a:r>
            <a:r>
              <a:rPr lang="en-GB" dirty="0" err="1"/>
              <a:t>instillingene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prøven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riktig</a:t>
            </a:r>
            <a:r>
              <a:rPr lang="en-GB" dirty="0"/>
              <a:t> </a:t>
            </a:r>
            <a:r>
              <a:rPr lang="en-GB" dirty="0" err="1"/>
              <a:t>osv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Fakultetet</a:t>
            </a:r>
            <a:r>
              <a:rPr lang="en-GB" dirty="0"/>
              <a:t>,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virkedager</a:t>
            </a:r>
            <a:r>
              <a:rPr lang="en-GB" dirty="0"/>
              <a:t>: Vi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rekke</a:t>
            </a:r>
            <a:r>
              <a:rPr lang="en-GB" dirty="0"/>
              <a:t> </a:t>
            </a:r>
            <a:r>
              <a:rPr lang="en-GB" dirty="0" err="1"/>
              <a:t>kontrollere</a:t>
            </a:r>
            <a:r>
              <a:rPr lang="en-GB" dirty="0"/>
              <a:t> </a:t>
            </a:r>
            <a:r>
              <a:rPr lang="en-GB" dirty="0" err="1"/>
              <a:t>eksamenen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gi</a:t>
            </a:r>
            <a:r>
              <a:rPr lang="en-GB" dirty="0"/>
              <a:t> </a:t>
            </a:r>
            <a:r>
              <a:rPr lang="en-GB" dirty="0" err="1"/>
              <a:t>tilbakemeldinger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instituttet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rekke</a:t>
            </a:r>
            <a:r>
              <a:rPr lang="en-GB" dirty="0"/>
              <a:t> å </a:t>
            </a:r>
            <a:r>
              <a:rPr lang="en-GB" dirty="0" err="1"/>
              <a:t>rette</a:t>
            </a:r>
            <a:r>
              <a:rPr lang="en-GB" dirty="0"/>
              <a:t> </a:t>
            </a:r>
            <a:r>
              <a:rPr lang="en-GB" dirty="0" err="1"/>
              <a:t>opp</a:t>
            </a:r>
            <a:r>
              <a:rPr lang="en-GB" dirty="0"/>
              <a:t> </a:t>
            </a:r>
            <a:r>
              <a:rPr lang="en-GB" dirty="0" err="1"/>
              <a:t>feil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Under </a:t>
            </a:r>
            <a:r>
              <a:rPr lang="en-GB" dirty="0" err="1"/>
              <a:t>eksamen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fakultetet</a:t>
            </a:r>
            <a:r>
              <a:rPr lang="en-GB" dirty="0"/>
              <a:t>, </a:t>
            </a:r>
            <a:r>
              <a:rPr lang="en-GB" dirty="0" err="1"/>
              <a:t>eksamenskonsulent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institutt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vitenskapelig</a:t>
            </a:r>
            <a:r>
              <a:rPr lang="en-GB" dirty="0"/>
              <a:t> </a:t>
            </a:r>
            <a:r>
              <a:rPr lang="en-GB" dirty="0" err="1"/>
              <a:t>ansatt</a:t>
            </a:r>
            <a:r>
              <a:rPr lang="en-GB" dirty="0"/>
              <a:t> med </a:t>
            </a:r>
            <a:r>
              <a:rPr lang="en-GB" dirty="0" err="1"/>
              <a:t>ansvar</a:t>
            </a:r>
            <a:r>
              <a:rPr lang="en-GB" dirty="0"/>
              <a:t> for </a:t>
            </a:r>
            <a:r>
              <a:rPr lang="en-GB" dirty="0" err="1"/>
              <a:t>eksamen</a:t>
            </a:r>
            <a:r>
              <a:rPr lang="en-GB" dirty="0"/>
              <a:t>/emneansvarlige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tilgjengelig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logo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DA1AF4D2-D3E2-4731-8053-F9F45460D71D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76E57226-1E4D-4374-BF1B-0CD3468CD3B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BB61701B-A448-4C29-ADD1-91DFE15CBBC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A3BFEEAB-4C32-4677-9DDC-4F1A1EB9490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72DC45EF-B36C-4B26-8066-A09E389362D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424BE313-B869-43D0-8881-42BC1913314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CD88239-769A-4F56-A13C-16AFFAEDA2E8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E8C4A164-6C0C-4EAE-A188-EF90D3EC78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3ACEAB48-F3FF-468E-B8F1-95E6566F2F2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95A040C4-1B5D-42FA-9D8C-ABDE6AD6CC9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1A8B97-BE36-4BAD-9A48-1F662D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A4F82D-FE57-4BA9-8EC8-B980E7409D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505D79-1BD5-4804-A50C-B62573A5BE6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724FE5B7-D576-42E4-A689-8A4576E63669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E4CAB2E-DD74-4C32-8502-40754EB5824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CC15E2A5-5E1B-4B3B-B4E2-4DFD253257E4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FBBCDD-8050-404B-A748-1BA12CFE7446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92F6CCA8-74D2-4909-B417-B7DF9AEF66A0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825245AA-07CE-4818-99B2-EA20EBCAA972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2FBFF7B2-80A4-4E76-B915-6465DA83BD3E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fillplaceholders" hidden="1">
            <a:extLst>
              <a:ext uri="{FF2B5EF4-FFF2-40B4-BE49-F238E27FC236}">
                <a16:creationId xmlns:a16="http://schemas.microsoft.com/office/drawing/2014/main" id="{4967C2E5-1370-44B6-8684-8FCEEE11ADD9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A985701D-3354-4E19-9091-9D6A274DA475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AC18C4-ED35-4F5F-9FF6-2FC1A2B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B15A2-66B2-481D-9D4B-EA00D0937A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8C024-6390-4159-8434-9D7849FA96F1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4A7735-C7D6-4152-964E-DED6180F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D1CC9E-7D67-4FFF-A8C7-76FA1003D16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1D4FB0A-3977-4E06-8C40-12A4FEEB4A91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6233C0A6-BA6C-4CC4-A825-94A8F7D687D4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9EED3BE-DB82-443C-B841-C291F2BF92AA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7A854CAC-5092-4F41-8106-DD94E128F34A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A880597-DD1B-4FE3-B5C4-46C78C7C209D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810CFE9-B1A0-49C5-BD96-B62147DE6C35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0AF6D349-38DA-4CF8-B23A-0160015D606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3" name="addin_fillplaceholders" hidden="1">
            <a:extLst>
              <a:ext uri="{FF2B5EF4-FFF2-40B4-BE49-F238E27FC236}">
                <a16:creationId xmlns:a16="http://schemas.microsoft.com/office/drawing/2014/main" id="{211C4E26-EF88-4AC7-B59D-B8F79C97D3C6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D62A3040-FEF4-4801-963C-DDB4F22FD1C0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4D1352-E4C3-4AD2-A549-0F091A37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F4619A-4862-40A0-B229-D4E4F7387E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D634AF3-DA5F-4341-81FB-8629B27C7F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7598AB6-393D-4C92-AED1-7C11D5AAF5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8448C7-89FD-46C6-8376-BF9BD7129D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B124E21B-801F-4136-9DD2-71C4379C542C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467A3F0-8666-4928-8CDE-8007AB9A2599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985FD90B-A550-4BA9-AAEE-14F96C1FD9A5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830DBAAD-1943-4701-9A80-A40F5CB899E3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5828C2D5-69AB-4716-B811-8C682B914C1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27FE57B-FC1E-42D6-86C3-5B8E867723AC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25AEE7BB-6293-42D6-911E-395B73B65564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fillplaceholders" hidden="1">
            <a:extLst>
              <a:ext uri="{FF2B5EF4-FFF2-40B4-BE49-F238E27FC236}">
                <a16:creationId xmlns:a16="http://schemas.microsoft.com/office/drawing/2014/main" id="{584A260F-6529-4993-8928-68CB579AAF31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FCC6581-2257-492D-817C-FE398A0E05C6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1BB073-B2D6-403F-9218-92EB5D3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43BF0F8-28C9-4C5A-ADF4-CD32B8552A7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A40C022F-CE92-449D-84E9-321826DA1886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C4F4838-8788-4B8F-ABFE-082D0F52CC4D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BB5823DF-E763-489D-96CB-9A7738F44EFE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CA9F930-54BA-4C08-9681-C9477D4D9A49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addin_image" hidden="1">
            <a:extLst>
              <a:ext uri="{FF2B5EF4-FFF2-40B4-BE49-F238E27FC236}">
                <a16:creationId xmlns:a16="http://schemas.microsoft.com/office/drawing/2014/main" id="{97FC953B-DE75-40FD-8983-DC3B0359F65A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addin_grouplist" hidden="1">
            <a:extLst>
              <a:ext uri="{FF2B5EF4-FFF2-40B4-BE49-F238E27FC236}">
                <a16:creationId xmlns:a16="http://schemas.microsoft.com/office/drawing/2014/main" id="{18710220-1C60-40FB-B9C9-89FD30663BA9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C0BF477F-B177-44BE-B0FF-87F86A243519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AC13B065-DDEF-455E-8640-D5FC80D835E3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C7B00885-6F9D-43A6-A36C-76E16B59F5FD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933B3DA-332C-4235-A5FC-7285219E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1C97244-BF96-4452-A92B-286D6480F4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FA6F40C-3019-4DFB-9AAA-277D1AF98D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547AC195-4DFB-4664-BCDD-2E4DDC82AAD6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E4E109D-C485-4845-A58A-010C367A3B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2C9914E-015A-4AA9-8F8F-0E7F6CDBC5D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9970A00-6EC7-459E-AE27-9FE55AEC625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D0D8D92-2AB2-4EB6-B519-3F9E6F44C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1948D52-D225-4494-B14A-AE30B21B21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D9522F0-A7AC-4CDF-85D7-543A1FEA287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597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E55BFD0-3838-4C77-8213-EC91439B6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864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42D2D8E-3791-4D75-A409-F55BA4E1C8D0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3DC0DA9-D9F0-4322-8641-03FC7F14BADF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497566F0-0F8E-4780-AC64-A573EE339B8C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8D2A9143-C4BA-4DEF-AE4D-0545F5F29D07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2896C4A6-E3A6-4DEA-B06F-DD42E31FF2B1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FA90E7C4-B861-44F8-AC82-3EFD4E48EAD0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8" name="addin_logo" hidden="1">
            <a:extLst>
              <a:ext uri="{FF2B5EF4-FFF2-40B4-BE49-F238E27FC236}">
                <a16:creationId xmlns:a16="http://schemas.microsoft.com/office/drawing/2014/main" id="{763FEE9A-F431-452C-A9E9-E5CFBCF176AD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fillplaceholders" hidden="1">
            <a:extLst>
              <a:ext uri="{FF2B5EF4-FFF2-40B4-BE49-F238E27FC236}">
                <a16:creationId xmlns:a16="http://schemas.microsoft.com/office/drawing/2014/main" id="{1A4EDCA2-20F3-4672-98C0-C655AFB8F3C8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EF55BBC7-48D7-45FA-A547-33FFB2C30CC1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A391BC1-1440-4ADB-8FB5-926846B2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1BC829C-2722-4451-907F-CBE316B59F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1A760A9-5D20-49DC-9704-D7AB8054BC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A0DCC-1193-4C02-B97B-B52F1AE4095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68252E1-19A8-4453-938E-FD9016DA1B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7D0FCA-4555-416F-AA02-DF93C6E92B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3566-EF5E-4394-BF5F-3C89203A558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19320" y="3466048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8B226C1-9758-4A6F-B810-A8A598BAB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45F025D-4490-4428-B078-483EE60F1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ABD6F-42F6-44C6-B1C3-C59B7FB2FE8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31AC4890-D968-4219-945D-858D172A5D77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86F89B88-9090-4959-9133-B0C3145AF5AB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10130D39-EE73-433E-9648-4736702FE4E6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364A1B9F-7431-4C6F-938D-8D8CF0947D85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D3A2D3-005F-4F0F-9717-EB2D6E08EE08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BD826175-B3D0-4F68-8DAC-06A43E76CBD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0C3760A8-3B0F-4C72-8AC2-EB4896A2ECB7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fillplaceholders" hidden="1">
            <a:extLst>
              <a:ext uri="{FF2B5EF4-FFF2-40B4-BE49-F238E27FC236}">
                <a16:creationId xmlns:a16="http://schemas.microsoft.com/office/drawing/2014/main" id="{FE47F545-0194-4012-81AE-1D5AC4C4FD57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4" name="addin_background" hidden="1">
            <a:extLst>
              <a:ext uri="{FF2B5EF4-FFF2-40B4-BE49-F238E27FC236}">
                <a16:creationId xmlns:a16="http://schemas.microsoft.com/office/drawing/2014/main" id="{4712F7F6-7794-4B44-B656-2B95D75FCD19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0B95C6D-7CD0-46CD-8388-B5E940C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5508DBB-F9FC-4C33-A7BD-84242F1B152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6F80D4-CF78-4E02-BFFF-FC6902A8B6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1DAFE2B-0C2E-45FB-B092-5E3201E5AF6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0734B4D-B0F1-4CEB-8BEC-3DB4E72AD1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426AB05-0501-48FD-BCD0-7CDAC9A736A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CD12C2-1B2B-49E0-B05A-4CCA05E99D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E2E850F-841A-4294-B4BE-C6C5060405AF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DBE76FF-82E0-4E33-B7B0-3EFC3520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34B4E95-6C4B-4DBD-B955-5B8D72717E4A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86E0964B-F701-45BA-AA44-44BE42513825}"/>
              </a:ext>
            </a:extLst>
          </p:cNvPr>
          <p:cNvSpPr/>
          <p:nvPr userDrawn="1"/>
        </p:nvSpPr>
        <p:spPr>
          <a:xfrm>
            <a:off x="0" y="-12760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EDC69D22-2684-4D26-8CD5-1033269464B5}"/>
              </a:ext>
            </a:extLst>
          </p:cNvPr>
          <p:cNvSpPr/>
          <p:nvPr userDrawn="1"/>
        </p:nvSpPr>
        <p:spPr>
          <a:xfrm>
            <a:off x="486187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5D726C6-5AFA-46DD-91B9-C1649A53A6DB}"/>
              </a:ext>
            </a:extLst>
          </p:cNvPr>
          <p:cNvSpPr/>
          <p:nvPr userDrawn="1"/>
        </p:nvSpPr>
        <p:spPr>
          <a:xfrm>
            <a:off x="9723740" y="-13221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6CCF0AB-7B91-4AB1-9A47-FB961F5A86A4}"/>
              </a:ext>
            </a:extLst>
          </p:cNvPr>
          <p:cNvSpPr/>
          <p:nvPr userDrawn="1"/>
        </p:nvSpPr>
        <p:spPr>
          <a:xfrm>
            <a:off x="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E3ECC87-E5A4-4BF4-9A62-B0C4905D50F7}"/>
              </a:ext>
            </a:extLst>
          </p:cNvPr>
          <p:cNvSpPr/>
          <p:nvPr userDrawn="1"/>
        </p:nvSpPr>
        <p:spPr>
          <a:xfrm>
            <a:off x="2505076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4869AE6A-E4F5-4D6B-B0A6-897CEA86BDB4}"/>
              </a:ext>
            </a:extLst>
          </p:cNvPr>
          <p:cNvSpPr/>
          <p:nvPr userDrawn="1"/>
        </p:nvSpPr>
        <p:spPr>
          <a:xfrm>
            <a:off x="4973338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DB42835-BA64-4401-8B6A-3A691FC7EDDF}"/>
              </a:ext>
            </a:extLst>
          </p:cNvPr>
          <p:cNvSpPr/>
          <p:nvPr userDrawn="1"/>
        </p:nvSpPr>
        <p:spPr>
          <a:xfrm>
            <a:off x="7441600" y="-6706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5489F32F-9C3F-4B82-9CB9-558661DF83E5}"/>
              </a:ext>
            </a:extLst>
          </p:cNvPr>
          <p:cNvSpPr/>
          <p:nvPr userDrawn="1"/>
        </p:nvSpPr>
        <p:spPr>
          <a:xfrm>
            <a:off x="10049671" y="-6772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8F22A419-038B-42AB-B49F-40A30240A343}"/>
              </a:ext>
            </a:extLst>
          </p:cNvPr>
          <p:cNvSpPr/>
          <p:nvPr userDrawn="1"/>
        </p:nvSpPr>
        <p:spPr>
          <a:xfrm>
            <a:off x="9723740" y="-6467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08A48CA1-72FF-4711-A5FF-8D6396A705F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F0BF2569-74DC-4565-8074-0C9D1583B71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7AB04A4-9736-47E6-84C2-25BE99ED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84212D2-050F-4DD7-ACF7-CCA3EF7CB4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A45565F-A821-4D8D-9075-0F10F71CC5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508FB0C8-FF99-489F-87BF-7D87D0EC67F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EF3C7539-7EF5-4929-B861-6235B19839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8C030C75-034E-4066-B984-5CD493EBB6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0A0B4A0-BF85-45BC-89C6-5F646602D782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4F64DF8-E64D-4A9D-8C68-25F4FCAEF6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7356F1CA-E125-424B-BB53-BC73A46C4C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2A81D26-31B6-4FF2-B59F-4219EF5581E5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B5418603-23E6-4256-8A3F-39B0AB146A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A6CA1D4C-3F43-4AB0-8208-7F2AF7CFF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57B47D8B-C741-407F-8E55-D9739AB9FE5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15AC4F-D77E-4A22-87C1-837DFDCD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B526F6-6D15-427A-A8C5-635E0F4998F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79DE8CD7-BE10-449F-AF28-2E7FEDC125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303CE05-6305-415D-AAAB-AB1E68D0A8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B88548-DF94-4C6D-982E-AC0D7259CA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B56F20F-4331-43F3-8870-5C7180BA79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27" name="addin_colorlist" hidden="1">
            <a:extLst>
              <a:ext uri="{FF2B5EF4-FFF2-40B4-BE49-F238E27FC236}">
                <a16:creationId xmlns:a16="http://schemas.microsoft.com/office/drawing/2014/main" id="{7FDD0C8A-73E4-457D-A090-A780511080D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66AC68C4-1F80-4D2F-AA37-972A7975DE9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04A5C1-C3DB-485E-9FFA-778B399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4C9C15F1-224D-426C-86CC-1435BCA72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51E2EBF-B915-4136-8AC8-79EC9A3A6D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C56849E-73F2-4142-87B8-43B8AA2E5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E9601A7-D64D-4092-B47B-792F4BF4C0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BD93F2-8F08-4485-BA2A-0C6168F2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04AFE79-0B5C-4106-A07B-130B1AF75D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addin_colorlist" hidden="1">
            <a:extLst>
              <a:ext uri="{FF2B5EF4-FFF2-40B4-BE49-F238E27FC236}">
                <a16:creationId xmlns:a16="http://schemas.microsoft.com/office/drawing/2014/main" id="{1BE73F5E-3AAD-424A-8533-DDD1E293521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DA13970A-1794-482A-8113-DDAF6E9123FF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A32CC18-CDE2-4CE0-9CB9-31B6E01C5B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D8E0ADE9-B24F-4BEA-AD49-FD4F6E7D058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925A7108-4132-45A1-A77B-D71F129E3F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69B62E-4939-402C-A29A-45F9F29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3387A4E-0734-42C2-9410-1A5CACAFF84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8DCD4C24-0F0D-4D2A-8678-8BB9108CCF7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1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1EF4AB-07E6-4205-89A6-BD26CABE9C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1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8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3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2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8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3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5FF6A525-3478-4FBD-9813-B825C9A70E53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AFA5CDF3-9F39-4EC9-8B13-4B34D2EEBEB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C3B6DF-0955-4B68-A16C-BE498E06A2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6F7F2074-8A40-4EFD-9044-07BE05D692F8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BC2547E-8E8F-48ED-85F3-524AE65A13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, footer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43C9BB7-52AE-4E55-BFE8-6F0A5069B0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Innhold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09E5A455-922C-40D3-8829-E47B5EB0F794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563EA59-6D01-4E34-A523-D5A678156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ilde av student som sitter i UiOs bygninger.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26" name="Graphic 25" descr="Bilde av student som sitter i UiOs bygninger.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 descr="Bilde av student som sitter i UiOs bygninger.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 descr="Bilde av student som sitter i UiOs bygninger.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809EF1F8-6EE7-443C-8593-431D5DC1D727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6" name="Title 5" descr="Bilde av student som sitter i UiOs bygninger.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60045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2" name="Text Placeholder 3" descr="Bilde av student som sitter i UiOs bygninger.">
            <a:extLst>
              <a:ext uri="{FF2B5EF4-FFF2-40B4-BE49-F238E27FC236}">
                <a16:creationId xmlns:a16="http://schemas.microsoft.com/office/drawing/2014/main" id="{69D5314F-545E-40B8-83D6-1C13EAA62D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224" y="2914921"/>
            <a:ext cx="6933976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27" name="Subtitle 2" descr="Bilde av student som sitter i UiOs bygninger.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 descr="Bilde av student som sitter i UiOs bygninger.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 descr="Bilde av student som sitter i UiOs bygninger.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106118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30" name="Date Placeholder 3" descr="Bilde av student som sitter i UiOs bygninger.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6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A6A627-ACA4-A833-5D2C-ABD740FAB1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34242F-2EAF-D7C4-6FBD-1C2305A8F5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B2C3750-4D99-92DD-F0B0-4CDF619A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Evaluering</a:t>
            </a:r>
            <a:r>
              <a:rPr lang="en-US" dirty="0"/>
              <a:t> av </a:t>
            </a:r>
            <a:r>
              <a:rPr lang="en-US" dirty="0" err="1"/>
              <a:t>eksamensavviklingen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SV </a:t>
            </a:r>
            <a:r>
              <a:rPr lang="en-US" dirty="0" err="1"/>
              <a:t>høsten</a:t>
            </a:r>
            <a:r>
              <a:rPr lang="en-US" dirty="0"/>
              <a:t> 2023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585309-68AB-838F-8B5D-A71BCD4706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Forum for </a:t>
            </a:r>
            <a:r>
              <a:rPr lang="en-US" dirty="0" err="1"/>
              <a:t>studiespørsmål</a:t>
            </a:r>
            <a:r>
              <a:rPr lang="en-US" dirty="0"/>
              <a:t> 29. </a:t>
            </a:r>
            <a:r>
              <a:rPr lang="en-US" dirty="0" err="1"/>
              <a:t>februar</a:t>
            </a:r>
            <a:r>
              <a:rPr lang="en-US" dirty="0"/>
              <a:t> 2024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8A66BE0-1A4E-4ED2-C6C5-46BD8FCA2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25" y="4124064"/>
            <a:ext cx="2381678" cy="269304"/>
          </a:xfrm>
        </p:spPr>
        <p:txBody>
          <a:bodyPr/>
          <a:lstStyle/>
          <a:p>
            <a:r>
              <a:rPr lang="en-US" dirty="0"/>
              <a:t>Helene Askeland Thuen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74E97A-B53D-692F-786A-FD7F72AF0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224" y="4393811"/>
            <a:ext cx="3444020" cy="269304"/>
          </a:xfrm>
        </p:spPr>
        <p:txBody>
          <a:bodyPr/>
          <a:lstStyle/>
          <a:p>
            <a:r>
              <a:rPr lang="en-US" dirty="0" err="1"/>
              <a:t>Vikariat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eksamenskoordinator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156059-7229-365A-5C70-A2601C06BD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224" y="4660542"/>
            <a:ext cx="3597139" cy="269304"/>
          </a:xfrm>
        </p:spPr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samfunnsvitenskapelige</a:t>
            </a:r>
            <a:r>
              <a:rPr lang="en-US" dirty="0"/>
              <a:t> </a:t>
            </a:r>
            <a:r>
              <a:rPr lang="en-US" dirty="0" err="1"/>
              <a:t>fakultet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D5D338-C67E-4DA2-190B-D5007AEE895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2D54F-529A-38EA-26F6-67DC5B6630D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511AD1-60AF-5F30-3E29-F9112DC4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skoleeksamener ved UiO og ved SV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DA7BE57-530F-AFD1-223A-66B126D5A0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Skoleeksamener ved UiO fordelt per fakultet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59882F-B001-0368-5872-899A6DDE27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/>
              <a:t>Skoleeksamener ved SV med kandidater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EAFBC490-97DE-316D-889B-A47836E6CDA6}"/>
              </a:ext>
            </a:extLst>
          </p:cNvPr>
          <p:cNvGraphicFramePr>
            <a:graphicFrameLocks noGrp="1"/>
          </p:cNvGraphicFramePr>
          <p:nvPr>
            <p:ph sz="half" idx="29"/>
          </p:nvPr>
        </p:nvGraphicFramePr>
        <p:xfrm>
          <a:off x="360363" y="1757363"/>
          <a:ext cx="5489575" cy="430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CE628439-86CA-DC59-3045-6AE3F95AB322}"/>
              </a:ext>
            </a:extLst>
          </p:cNvPr>
          <p:cNvGraphicFramePr>
            <a:graphicFrameLocks noGrp="1"/>
          </p:cNvGraphicFramePr>
          <p:nvPr>
            <p:ph sz="half" idx="31"/>
          </p:nvPr>
        </p:nvGraphicFramePr>
        <p:xfrm>
          <a:off x="6342063" y="1757363"/>
          <a:ext cx="548957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1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DD4443-1549-665D-BE5A-8605F96DBE2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53CD11-93D9-3452-0B74-73E5BEAD9E6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6DE8A-CB4F-FB14-B6CA-482EF5FC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Tilrettelegging på eksamener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FBFB89-F913-209A-56F8-ACBCEA843FB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C7486-CF69-3DA3-D18D-3352EDF28DF1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Det har vært en stor økning i antall søknader om tilrettelegging.</a:t>
            </a:r>
          </a:p>
          <a:p>
            <a:r>
              <a:rPr lang="nb-NO" dirty="0"/>
              <a:t>Søknadene behandles av Hilde.</a:t>
            </a:r>
          </a:p>
          <a:p>
            <a:r>
              <a:rPr lang="nb-NO" dirty="0"/>
              <a:t>Økningen fører til kapasitetsutfordringer i Silurveien.</a:t>
            </a:r>
          </a:p>
          <a:p>
            <a:pPr lvl="1"/>
            <a:r>
              <a:rPr lang="nb-NO" dirty="0"/>
              <a:t>Begrensninger på enerom, mindre sal o.l. </a:t>
            </a:r>
          </a:p>
          <a:p>
            <a:pPr lvl="1"/>
            <a:r>
              <a:rPr lang="nb-NO" dirty="0"/>
              <a:t>Våren 2024 blir planleggingen av fordelingen av enerom koordinert av sentralt.</a:t>
            </a:r>
          </a:p>
          <a:p>
            <a:pPr lvl="1"/>
            <a:r>
              <a:rPr lang="nb-NO" dirty="0"/>
              <a:t>Vi har hatt flere eksamener på campus.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3CBB03-A74E-931F-CE43-DB51814485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EB0C51-6D22-FAA2-30D7-71DEA2C01535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16A335-13B5-94B5-7DCF-90BC9E42931F}"/>
              </a:ext>
            </a:extLst>
          </p:cNvPr>
          <p:cNvSpPr/>
          <p:nvPr/>
        </p:nvSpPr>
        <p:spPr>
          <a:xfrm>
            <a:off x="7834489" y="2743200"/>
            <a:ext cx="2901244" cy="25512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Ca. 190 </a:t>
            </a:r>
          </a:p>
          <a:p>
            <a:pPr algn="ctr"/>
            <a:r>
              <a:rPr lang="nb-NO" sz="3200" dirty="0"/>
              <a:t>Søknader</a:t>
            </a:r>
          </a:p>
          <a:p>
            <a:pPr algn="ctr"/>
            <a:r>
              <a:rPr lang="nb-NO" sz="3200" dirty="0"/>
              <a:t>H23</a:t>
            </a:r>
          </a:p>
        </p:txBody>
      </p:sp>
    </p:spTree>
    <p:extLst>
      <p:ext uri="{BB962C8B-B14F-4D97-AF65-F5344CB8AC3E}">
        <p14:creationId xmlns:p14="http://schemas.microsoft.com/office/powerpoint/2010/main" val="226994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3429000"/>
            <a:ext cx="10820400" cy="0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84239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156956" y="1439215"/>
            <a:ext cx="0" cy="4328160"/>
          </a:xfrm>
          <a:prstGeom prst="line">
            <a:avLst/>
          </a:prstGeom>
          <a:ln w="38100" cap="flat">
            <a:solidFill>
              <a:srgbClr val="FF3131">
                <a:alpha val="9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765931" y="641350"/>
            <a:ext cx="1993503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000000"/>
                </a:solidFill>
                <a:latin typeface="Open Sans"/>
              </a:rPr>
              <a:t>Semesteret før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37968" y="641350"/>
            <a:ext cx="2860973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000000"/>
                </a:solidFill>
                <a:latin typeface="Open Sans"/>
              </a:rPr>
              <a:t>Eksamenssemesteret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5269" y="272765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04. mai:</a:t>
            </a:r>
          </a:p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Bestille skole-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eksamen i TP</a:t>
            </a:r>
          </a:p>
        </p:txBody>
      </p:sp>
      <p:sp>
        <p:nvSpPr>
          <p:cNvPr id="8" name="Freeform 8"/>
          <p:cNvSpPr/>
          <p:nvPr/>
        </p:nvSpPr>
        <p:spPr>
          <a:xfrm>
            <a:off x="2197151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7033" y="3584246"/>
            <a:ext cx="2053639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dirty="0">
                <a:solidFill>
                  <a:srgbClr val="FF914D"/>
                </a:solidFill>
                <a:latin typeface="Open Sans"/>
              </a:rPr>
              <a:t>22.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mai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:</a:t>
            </a:r>
          </a:p>
          <a:p>
            <a:pPr algn="ctr" defTabSz="609630">
              <a:lnSpc>
                <a:spcPts val="1400"/>
              </a:lnSpc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Bestille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alle 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eksamener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i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TP</a:t>
            </a:r>
          </a:p>
        </p:txBody>
      </p:sp>
      <p:sp>
        <p:nvSpPr>
          <p:cNvPr id="10" name="Freeform 10"/>
          <p:cNvSpPr/>
          <p:nvPr/>
        </p:nvSpPr>
        <p:spPr>
          <a:xfrm>
            <a:off x="4126239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06731" y="272765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Fra 1. feb:</a:t>
            </a:r>
          </a:p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Registrere 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tilrettelegging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5507092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5" y="0"/>
                </a:lnTo>
                <a:lnTo>
                  <a:pt x="290105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87584" y="358424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Minst to uker </a:t>
            </a:r>
          </a:p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før eksamen: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Registrere oblig. </a:t>
            </a:r>
          </a:p>
        </p:txBody>
      </p:sp>
      <p:sp>
        <p:nvSpPr>
          <p:cNvPr id="14" name="Freeform 14"/>
          <p:cNvSpPr/>
          <p:nvPr/>
        </p:nvSpPr>
        <p:spPr>
          <a:xfrm>
            <a:off x="6887945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837967" y="272765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Minst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en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uke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før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eksamen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:</a:t>
            </a:r>
          </a:p>
          <a:p>
            <a:pPr algn="ctr" defTabSz="609630">
              <a:lnSpc>
                <a:spcPts val="1400"/>
              </a:lnSpc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Trekke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eksamensmeldinger</a:t>
            </a:r>
            <a:endParaRPr lang="en-US" sz="1000" dirty="0">
              <a:solidFill>
                <a:srgbClr val="FF914D"/>
              </a:solidFill>
              <a:latin typeface="Open Sans"/>
            </a:endParaRP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Kandidatnummerere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/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plassere</a:t>
            </a:r>
            <a:endParaRPr lang="en-US" sz="1000" dirty="0">
              <a:solidFill>
                <a:srgbClr val="FF914D"/>
              </a:solidFill>
              <a:latin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68798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249289" y="358424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Institutt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, fem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virkedager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</a:p>
          <a:p>
            <a:pPr algn="ctr" defTabSz="609630">
              <a:lnSpc>
                <a:spcPts val="1400"/>
              </a:lnSpc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før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eksamen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: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FF914D"/>
                </a:solidFill>
                <a:latin typeface="Open Sans"/>
              </a:rPr>
              <a:t>Inspera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og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TP </a:t>
            </a:r>
            <a:r>
              <a:rPr lang="en-US" sz="1000" dirty="0" err="1">
                <a:solidFill>
                  <a:srgbClr val="FF914D"/>
                </a:solidFill>
                <a:latin typeface="Open Sans"/>
              </a:rPr>
              <a:t>detaljer</a:t>
            </a:r>
            <a:r>
              <a:rPr lang="en-US" sz="1000" dirty="0">
                <a:solidFill>
                  <a:srgbClr val="FF914D"/>
                </a:solidFill>
                <a:latin typeface="Open Sans"/>
              </a:rPr>
              <a:t> </a:t>
            </a:r>
          </a:p>
        </p:txBody>
      </p:sp>
      <p:sp>
        <p:nvSpPr>
          <p:cNvPr id="18" name="Freeform 18"/>
          <p:cNvSpPr/>
          <p:nvPr/>
        </p:nvSpPr>
        <p:spPr>
          <a:xfrm>
            <a:off x="9649651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630142" y="272765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Fakultet, tre virkedager </a:t>
            </a:r>
          </a:p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før eksamen: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Inspera og TP detaljer </a:t>
            </a:r>
          </a:p>
        </p:txBody>
      </p:sp>
      <p:sp>
        <p:nvSpPr>
          <p:cNvPr id="20" name="Freeform 20"/>
          <p:cNvSpPr/>
          <p:nvPr/>
        </p:nvSpPr>
        <p:spPr>
          <a:xfrm>
            <a:off x="11030794" y="3337255"/>
            <a:ext cx="193403" cy="183491"/>
          </a:xfrm>
          <a:custGeom>
            <a:avLst/>
            <a:gdLst/>
            <a:ahLst/>
            <a:cxnLst/>
            <a:rect l="l" t="t" r="r" b="b"/>
            <a:pathLst>
              <a:path w="290104" h="275236">
                <a:moveTo>
                  <a:pt x="0" y="0"/>
                </a:moveTo>
                <a:lnTo>
                  <a:pt x="290104" y="0"/>
                </a:lnTo>
                <a:lnTo>
                  <a:pt x="290104" y="275236"/>
                </a:lnTo>
                <a:lnTo>
                  <a:pt x="0" y="27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011285" y="3584246"/>
            <a:ext cx="2232420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Institutt og fakultet, </a:t>
            </a:r>
          </a:p>
          <a:p>
            <a:pPr algn="ctr" defTabSz="609630">
              <a:lnSpc>
                <a:spcPts val="1400"/>
              </a:lnSpc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under eksamen:</a:t>
            </a:r>
          </a:p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914D"/>
                </a:solidFill>
                <a:latin typeface="Open Sans"/>
              </a:rPr>
              <a:t>Tilgjengelig hele tiden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EE67F0-1D36-0802-3889-84A29D687E4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49DF5-FC28-B548-9C6C-2C75B75ADE1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44853-BF88-646E-D4B3-CD64D608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Avviksoversikt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A887E5-3919-C3EF-7077-0358372D08F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18C53-CAD0-58A0-0555-869FB084C1AA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Nytt denne høsten</a:t>
            </a:r>
          </a:p>
          <a:p>
            <a:pPr lvl="1"/>
            <a:r>
              <a:rPr lang="nb-NO" dirty="0"/>
              <a:t>Hvilke feil gjøres? Hva kan vi bli bedre på?</a:t>
            </a:r>
          </a:p>
          <a:p>
            <a:pPr lvl="1"/>
            <a:r>
              <a:rPr lang="nb-NO" dirty="0"/>
              <a:t>Oversikt per institutt</a:t>
            </a:r>
          </a:p>
          <a:p>
            <a:r>
              <a:rPr lang="nb-NO" dirty="0"/>
              <a:t>Oppgavesett: UU-brudd fører til høye tall. </a:t>
            </a:r>
          </a:p>
          <a:p>
            <a:r>
              <a:rPr lang="nb-NO" dirty="0"/>
              <a:t>Frister: vi er mange ledd i eksamensarbeidet.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25DD26-4C6D-04C7-0B76-5F8D3AE772B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C0E3122-EE7C-EF9C-A254-810A202CCBBD}"/>
              </a:ext>
            </a:extLst>
          </p:cNvPr>
          <p:cNvGraphicFramePr>
            <a:graphicFrameLocks noGrp="1"/>
          </p:cNvGraphicFramePr>
          <p:nvPr>
            <p:ph sz="half" idx="31"/>
            <p:extLst>
              <p:ext uri="{D42A27DB-BD31-4B8C-83A1-F6EECF244321}">
                <p14:modId xmlns:p14="http://schemas.microsoft.com/office/powerpoint/2010/main" val="507676360"/>
              </p:ext>
            </p:extLst>
          </p:nvPr>
        </p:nvGraphicFramePr>
        <p:xfrm>
          <a:off x="6342063" y="1757363"/>
          <a:ext cx="548957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2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84DE13-35D9-C0B2-D066-F6C21DEEDC8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D7515-7038-8756-EF89-19055A4F4A9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2307A2-858B-2318-1672-EB1995AB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Universell utforming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13FDBD-971D-3D8C-8F5E-E3E9C4B2549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31BAA-4A1C-2CC0-AC48-3047DA462414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sz="2200" dirty="0"/>
              <a:t>Eksamen </a:t>
            </a:r>
            <a:r>
              <a:rPr lang="nb-NO" sz="2200" b="1" dirty="0"/>
              <a:t>skal</a:t>
            </a:r>
            <a:r>
              <a:rPr lang="nb-NO" sz="2200" dirty="0"/>
              <a:t> være universelt utformet. </a:t>
            </a:r>
          </a:p>
          <a:p>
            <a:r>
              <a:rPr lang="nb-NO" sz="2200" dirty="0"/>
              <a:t>Konsekvensene av en ikke UU-vennlig eksamen er at studenter ikke kan ta eksamen. </a:t>
            </a:r>
          </a:p>
          <a:p>
            <a:r>
              <a:rPr lang="nb-NO" sz="2200" dirty="0"/>
              <a:t>Vi mangler veiledninger på UU i Inspera. </a:t>
            </a:r>
          </a:p>
          <a:p>
            <a:pPr lvl="1"/>
            <a:r>
              <a:rPr lang="nb-NO" sz="2200" dirty="0"/>
              <a:t>Utfordringer for matematiske oppgaver.</a:t>
            </a:r>
          </a:p>
          <a:p>
            <a:r>
              <a:rPr lang="nb-NO" sz="2200" dirty="0"/>
              <a:t>Alle skoleeksamener ved SV har blitt sjekket for UU. </a:t>
            </a:r>
          </a:p>
          <a:p>
            <a:r>
              <a:rPr lang="nb-NO" sz="2200" dirty="0"/>
              <a:t>UU-tilsyn på sektoren i 2024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155274-3C17-38F8-03F8-92504D8F4F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FFBADE2-B67F-B01C-1D8C-16B6E2B81109}"/>
              </a:ext>
            </a:extLst>
          </p:cNvPr>
          <p:cNvGraphicFramePr>
            <a:graphicFrameLocks noGrp="1"/>
          </p:cNvGraphicFramePr>
          <p:nvPr>
            <p:ph sz="half" idx="31"/>
            <p:extLst>
              <p:ext uri="{D42A27DB-BD31-4B8C-83A1-F6EECF244321}">
                <p14:modId xmlns:p14="http://schemas.microsoft.com/office/powerpoint/2010/main" val="2273775470"/>
              </p:ext>
            </p:extLst>
          </p:nvPr>
        </p:nvGraphicFramePr>
        <p:xfrm>
          <a:off x="6342379" y="1757498"/>
          <a:ext cx="548957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59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218980-0B5E-0752-1C3A-F4EC28D40F64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A72F8-8C4C-E021-89C3-2BAA334DDAA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EDEDB1-A31A-514B-F256-4C5CECF2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Formelle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Silurveien</a:t>
            </a:r>
            <a:r>
              <a:rPr lang="en-US" dirty="0"/>
              <a:t> 2022-2023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1E734-C5EE-8D33-E860-A864D363C5E5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615966"/>
            <a:ext cx="11471909" cy="4442636"/>
          </a:xfrm>
        </p:spPr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ark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blitt</a:t>
            </a:r>
            <a:r>
              <a:rPr lang="en-US" dirty="0"/>
              <a:t> </a:t>
            </a:r>
            <a:r>
              <a:rPr lang="en-US" dirty="0" err="1"/>
              <a:t>skannet</a:t>
            </a:r>
            <a:r>
              <a:rPr lang="en-US" dirty="0"/>
              <a:t> </a:t>
            </a:r>
            <a:r>
              <a:rPr lang="en-US" dirty="0" err="1"/>
              <a:t>grunnet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med </a:t>
            </a:r>
            <a:r>
              <a:rPr lang="en-US" dirty="0" err="1"/>
              <a:t>kopimaskinen</a:t>
            </a:r>
            <a:endParaRPr lang="en-US" dirty="0"/>
          </a:p>
          <a:p>
            <a:r>
              <a:rPr lang="en-US" dirty="0" err="1"/>
              <a:t>Gjaldt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utgangspunktet</a:t>
            </a:r>
            <a:r>
              <a:rPr lang="en-US" dirty="0"/>
              <a:t> over 30 </a:t>
            </a:r>
            <a:r>
              <a:rPr lang="en-US" dirty="0" err="1"/>
              <a:t>eksamener</a:t>
            </a:r>
            <a:endParaRPr lang="en-US" dirty="0"/>
          </a:p>
          <a:p>
            <a:r>
              <a:rPr lang="en-US" dirty="0"/>
              <a:t>21 </a:t>
            </a:r>
            <a:r>
              <a:rPr lang="en-US" dirty="0" err="1"/>
              <a:t>eksamener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SOSGEO1120 </a:t>
            </a:r>
            <a:r>
              <a:rPr lang="en-US" dirty="0" err="1"/>
              <a:t>vår</a:t>
            </a:r>
            <a:r>
              <a:rPr lang="en-US" dirty="0"/>
              <a:t> 2022 –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reelle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</a:t>
            </a:r>
            <a:r>
              <a:rPr lang="en-US" dirty="0" err="1"/>
              <a:t>likevel</a:t>
            </a:r>
            <a:endParaRPr lang="en-US" dirty="0"/>
          </a:p>
          <a:p>
            <a:r>
              <a:rPr lang="en-US" dirty="0"/>
              <a:t>10 </a:t>
            </a:r>
            <a:r>
              <a:rPr lang="en-US" dirty="0" err="1"/>
              <a:t>eksamener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ØI </a:t>
            </a:r>
          </a:p>
          <a:p>
            <a:r>
              <a:rPr lang="en-US" dirty="0" err="1"/>
              <a:t>Forhåndsvarsel</a:t>
            </a:r>
            <a:r>
              <a:rPr lang="en-US" dirty="0"/>
              <a:t> –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sensur</a:t>
            </a:r>
            <a:r>
              <a:rPr lang="en-US" dirty="0"/>
              <a:t> –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– </a:t>
            </a:r>
            <a:r>
              <a:rPr lang="en-US" dirty="0" err="1"/>
              <a:t>klageadgang</a:t>
            </a:r>
            <a:r>
              <a:rPr lang="en-US" dirty="0"/>
              <a:t> –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vitnemål</a:t>
            </a:r>
            <a:r>
              <a:rPr lang="en-US" dirty="0"/>
              <a:t>? </a:t>
            </a:r>
          </a:p>
          <a:p>
            <a:r>
              <a:rPr lang="en-US" dirty="0" err="1"/>
              <a:t>Pressehenvendelser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sentralt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85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546E5D-E5E6-49D5-27C0-94E0F2BEF68F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EC48F-B502-DAD8-739F-D26E0E8087A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AAFCDA-360C-FF60-2196-9DF67FEC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gått bra?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D1D24B-EB2E-920A-F4D2-0EA55335037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05525-D1A9-886B-174F-FC9B357E5DD9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Bevisstgjøring på UU!</a:t>
            </a:r>
          </a:p>
          <a:p>
            <a:pPr lvl="1"/>
            <a:r>
              <a:rPr lang="nb-NO" dirty="0"/>
              <a:t>Bedre oppgaver mot slutten av semesteret.</a:t>
            </a:r>
          </a:p>
          <a:p>
            <a:r>
              <a:rPr lang="nb-NO" dirty="0"/>
              <a:t>Tettere samarbeid med enhetene.</a:t>
            </a:r>
          </a:p>
          <a:p>
            <a:r>
              <a:rPr lang="nb-NO" dirty="0"/>
              <a:t>Forbedring av nettsider og rutiner.</a:t>
            </a:r>
          </a:p>
          <a:p>
            <a:r>
              <a:rPr lang="nb-NO" dirty="0"/>
              <a:t>Grundigere sjekk av eksamen i forkant av avviklingen.</a:t>
            </a:r>
          </a:p>
          <a:p>
            <a:pPr lvl="1"/>
            <a:r>
              <a:rPr lang="nb-NO" dirty="0"/>
              <a:t>Færre feil under eksamen.</a:t>
            </a:r>
          </a:p>
          <a:p>
            <a:pPr lvl="1"/>
            <a:r>
              <a:rPr lang="nb-NO" dirty="0"/>
              <a:t>Færre formelle feil. </a:t>
            </a:r>
          </a:p>
        </p:txBody>
      </p:sp>
      <p:pic>
        <p:nvPicPr>
          <p:cNvPr id="10" name="Content Placeholder 9" descr="Dance outline">
            <a:extLst>
              <a:ext uri="{FF2B5EF4-FFF2-40B4-BE49-F238E27FC236}">
                <a16:creationId xmlns:a16="http://schemas.microsoft.com/office/drawing/2014/main" id="{D00A0984-ADA1-43CF-7369-CB4A8323610B}"/>
              </a:ext>
            </a:extLst>
          </p:cNvPr>
          <p:cNvPicPr>
            <a:picLocks noGrp="1" noChangeAspect="1"/>
          </p:cNvPicPr>
          <p:nvPr>
            <p:ph sz="half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295" y="2515080"/>
            <a:ext cx="2243314" cy="2243314"/>
          </a:xfrm>
        </p:spPr>
      </p:pic>
      <p:pic>
        <p:nvPicPr>
          <p:cNvPr id="12" name="Graphic 11" descr="Fireworks outline">
            <a:extLst>
              <a:ext uri="{FF2B5EF4-FFF2-40B4-BE49-F238E27FC236}">
                <a16:creationId xmlns:a16="http://schemas.microsoft.com/office/drawing/2014/main" id="{7275F6CE-6B8B-BAF6-3D75-905D93A01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4266" y="2057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5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DD4C1F-EAB5-5E59-F416-E76A76EAC95E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2D39D-9E5E-9AB7-C28C-CD74FB9AF38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8C8165-94BD-7017-1D47-7603A442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Framover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E70872-6A6D-8F12-959C-C4E32072B8D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86FD4-D466-9256-E34B-24A5196170A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11471909" cy="4301103"/>
          </a:xfrm>
        </p:spPr>
        <p:txBody>
          <a:bodyPr/>
          <a:lstStyle/>
          <a:p>
            <a:r>
              <a:rPr lang="en-GB" dirty="0"/>
              <a:t>Ny </a:t>
            </a:r>
            <a:r>
              <a:rPr lang="en-GB" dirty="0" err="1"/>
              <a:t>rutine</a:t>
            </a:r>
            <a:r>
              <a:rPr lang="en-GB" dirty="0"/>
              <a:t> for </a:t>
            </a:r>
            <a:r>
              <a:rPr lang="en-GB" dirty="0" err="1"/>
              <a:t>tredjegangssensur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</a:t>
            </a:r>
            <a:r>
              <a:rPr lang="en-GB" dirty="0" err="1"/>
              <a:t>rettebrev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KD</a:t>
            </a:r>
          </a:p>
          <a:p>
            <a:r>
              <a:rPr lang="en-GB" dirty="0" err="1"/>
              <a:t>Finne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vanlige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tale-</a:t>
            </a:r>
            <a:r>
              <a:rPr lang="en-GB" dirty="0" err="1"/>
              <a:t>verktøy</a:t>
            </a:r>
            <a:r>
              <a:rPr lang="en-GB" dirty="0"/>
              <a:t> </a:t>
            </a:r>
            <a:r>
              <a:rPr lang="en-GB" dirty="0" err="1"/>
              <a:t>fungerer</a:t>
            </a:r>
            <a:r>
              <a:rPr lang="en-GB" dirty="0"/>
              <a:t> med </a:t>
            </a:r>
            <a:r>
              <a:rPr lang="en-GB" dirty="0" err="1"/>
              <a:t>ulike</a:t>
            </a:r>
            <a:r>
              <a:rPr lang="en-GB" dirty="0"/>
              <a:t> </a:t>
            </a:r>
            <a:r>
              <a:rPr lang="en-GB" dirty="0" err="1"/>
              <a:t>integrasjoner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Inspera</a:t>
            </a:r>
            <a:r>
              <a:rPr lang="en-GB" dirty="0"/>
              <a:t> </a:t>
            </a:r>
          </a:p>
          <a:p>
            <a:r>
              <a:rPr lang="en-US" dirty="0" err="1"/>
              <a:t>Fortsette</a:t>
            </a:r>
            <a:r>
              <a:rPr lang="en-US" dirty="0"/>
              <a:t> det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 med </a:t>
            </a:r>
            <a:r>
              <a:rPr lang="en-US" dirty="0" err="1"/>
              <a:t>universell</a:t>
            </a:r>
            <a:r>
              <a:rPr lang="en-US" dirty="0"/>
              <a:t> </a:t>
            </a:r>
            <a:r>
              <a:rPr lang="en-US" dirty="0" err="1"/>
              <a:t>utforming</a:t>
            </a:r>
            <a:endParaRPr lang="en-US" dirty="0"/>
          </a:p>
          <a:p>
            <a:r>
              <a:rPr lang="en-US" dirty="0" err="1"/>
              <a:t>Friste</a:t>
            </a:r>
            <a:r>
              <a:rPr lang="en-US" dirty="0"/>
              <a:t> </a:t>
            </a:r>
            <a:r>
              <a:rPr lang="en-US" dirty="0" err="1"/>
              <a:t>vitenskapelig</a:t>
            </a:r>
            <a:r>
              <a:rPr lang="en-US" dirty="0"/>
              <a:t> </a:t>
            </a:r>
            <a:r>
              <a:rPr lang="en-US" dirty="0" err="1"/>
              <a:t>ansatte</a:t>
            </a:r>
            <a:r>
              <a:rPr lang="en-US" dirty="0"/>
              <a:t> inn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Inspera</a:t>
            </a:r>
            <a:endParaRPr lang="en-US" dirty="0"/>
          </a:p>
          <a:p>
            <a:r>
              <a:rPr lang="en-US" dirty="0" err="1"/>
              <a:t>Arrangere</a:t>
            </a:r>
            <a:r>
              <a:rPr lang="en-US" dirty="0"/>
              <a:t> 76 </a:t>
            </a:r>
            <a:r>
              <a:rPr lang="en-US" dirty="0" err="1"/>
              <a:t>skoleeksamener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 2024 med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avvik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mulig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92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.potx" id="{FA991BE8-0AEF-4B9C-9E3C-1B7385F080EF}" vid="{DB5E88AA-E1E6-4B29-8720-6F3FD3BEAE2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JAJEJYK5CVUX-448798232-27</_dlc_DocId>
    <_dlc_DocIdUrl xmlns="e5e35b8c-bb2a-40e7-acd7-beed1d1f14b8">
      <Url>https://uio.sharepoint.com/sites/GrafiskUttrykk/_layouts/15/DocIdRedir.aspx?ID=JAJEJYK5CVUX-448798232-27</Url>
      <Description>JAJEJYK5CVUX-448798232-27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63999-A9FE-4689-BD74-6FF1C91EDCB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1D799F-91B4-4AD3-907F-BFEF80966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 (Senter)</Template>
  <TotalTime>3243</TotalTime>
  <Words>722</Words>
  <Application>Microsoft Office PowerPoint</Application>
  <PresentationFormat>Widescreen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Office Theme</vt:lpstr>
      <vt:lpstr>1_Office Theme</vt:lpstr>
      <vt:lpstr>Evaluering av eksamensavviklingen ved SV høsten 2023</vt:lpstr>
      <vt:lpstr>Antall skoleeksamener ved UiO og ved SV</vt:lpstr>
      <vt:lpstr>Tilrettelegging på eksamener</vt:lpstr>
      <vt:lpstr>PowerPoint Presentation</vt:lpstr>
      <vt:lpstr>Avviksoversikt</vt:lpstr>
      <vt:lpstr>Universell utforming</vt:lpstr>
      <vt:lpstr>Formelle feil i Silurveien 2022-2023</vt:lpstr>
      <vt:lpstr>Hva har gått bra?</vt:lpstr>
      <vt:lpstr>Framover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av eksamensavviklingen ved SV høsten 2023</dc:title>
  <dc:creator>Sara Fanny Maria Kvamme-Vik</dc:creator>
  <cp:lastModifiedBy>Helene Askeland Thuen</cp:lastModifiedBy>
  <cp:revision>4</cp:revision>
  <dcterms:created xsi:type="dcterms:W3CDTF">2024-01-22T08:39:45Z</dcterms:created>
  <dcterms:modified xsi:type="dcterms:W3CDTF">2024-02-29T11:13:09Z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ca78aadb-edb3-4a0a-a54e-c0ac63a0a563</vt:lpwstr>
  </property>
</Properties>
</file>