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7" r:id="rId5"/>
    <p:sldId id="382" r:id="rId6"/>
    <p:sldId id="287" r:id="rId7"/>
    <p:sldId id="383" r:id="rId8"/>
    <p:sldId id="403" r:id="rId9"/>
    <p:sldId id="386" r:id="rId10"/>
    <p:sldId id="288" r:id="rId11"/>
    <p:sldId id="443" r:id="rId12"/>
    <p:sldId id="441" r:id="rId13"/>
    <p:sldId id="459" r:id="rId14"/>
    <p:sldId id="455" r:id="rId15"/>
    <p:sldId id="454" r:id="rId16"/>
    <p:sldId id="453" r:id="rId17"/>
    <p:sldId id="448" r:id="rId18"/>
    <p:sldId id="460" r:id="rId19"/>
    <p:sldId id="462" r:id="rId20"/>
    <p:sldId id="440" r:id="rId21"/>
    <p:sldId id="452" r:id="rId22"/>
    <p:sldId id="414" r:id="rId23"/>
    <p:sldId id="464" r:id="rId24"/>
    <p:sldId id="456" r:id="rId25"/>
    <p:sldId id="4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A7988A-750B-C7E4-4880-111FF4298F50}" name="Rebecca Knoph" initials="RK" userId="S::rebecckn@uio.no::412472d8-1208-4b98-ba65-da388eed08a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FFFFFF"/>
    <a:srgbClr val="DFCAEE"/>
    <a:srgbClr val="ECDFF5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D0506-7EE0-0843-6237-1891CF583D0A}" v="481" dt="2024-02-29T09:09:46.080"/>
    <p1510:client id="{3A90C3ED-5983-4829-9D44-7FACCD987FF3}" v="655" dt="2024-02-29T11:58:19.186"/>
    <p1510:client id="{5CB77BF3-EF48-735A-3FE4-A8F282ACD431}" v="7" dt="2024-02-29T08:41:18.524"/>
    <p1510:client id="{84DF7BB8-2657-4451-9817-C25AB90C543D}" v="396" dt="2024-02-29T08:59:00.693"/>
    <p1510:client id="{AE242F1C-10D1-4AB1-BDD8-515CB38DE47D}" v="236" dt="2024-02-29T10:50:14.297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na Damsa" userId="S::crinad@uio.no::7865295f-762c-498b-98ea-6b5eaca47308" providerId="AD" clId="Web-{04DD0506-7EE0-0843-6237-1891CF583D0A}"/>
    <pc:docChg chg="addSld delSld modSld sldOrd">
      <pc:chgData name="Crina Damsa" userId="S::crinad@uio.no::7865295f-762c-498b-98ea-6b5eaca47308" providerId="AD" clId="Web-{04DD0506-7EE0-0843-6237-1891CF583D0A}" dt="2024-02-29T09:09:46.080" v="445"/>
      <pc:docMkLst>
        <pc:docMk/>
      </pc:docMkLst>
      <pc:sldChg chg="modSp">
        <pc:chgData name="Crina Damsa" userId="S::crinad@uio.no::7865295f-762c-498b-98ea-6b5eaca47308" providerId="AD" clId="Web-{04DD0506-7EE0-0843-6237-1891CF583D0A}" dt="2024-02-29T09:01:04.447" v="16" actId="20577"/>
        <pc:sldMkLst>
          <pc:docMk/>
          <pc:sldMk cId="546221805" sldId="257"/>
        </pc:sldMkLst>
        <pc:spChg chg="mod">
          <ac:chgData name="Crina Damsa" userId="S::crinad@uio.no::7865295f-762c-498b-98ea-6b5eaca47308" providerId="AD" clId="Web-{04DD0506-7EE0-0843-6237-1891CF583D0A}" dt="2024-02-29T09:01:04.447" v="16" actId="20577"/>
          <ac:spMkLst>
            <pc:docMk/>
            <pc:sldMk cId="546221805" sldId="257"/>
            <ac:spMk id="6" creationId="{DA58C8CA-202C-4F44-9A74-8EBFC552498A}"/>
          </ac:spMkLst>
        </pc:spChg>
      </pc:sldChg>
      <pc:sldChg chg="modSp add">
        <pc:chgData name="Crina Damsa" userId="S::crinad@uio.no::7865295f-762c-498b-98ea-6b5eaca47308" providerId="AD" clId="Web-{04DD0506-7EE0-0843-6237-1891CF583D0A}" dt="2024-02-29T09:08:14.891" v="434" actId="20577"/>
        <pc:sldMkLst>
          <pc:docMk/>
          <pc:sldMk cId="1968144165" sldId="386"/>
        </pc:sldMkLst>
        <pc:spChg chg="mod">
          <ac:chgData name="Crina Damsa" userId="S::crinad@uio.no::7865295f-762c-498b-98ea-6b5eaca47308" providerId="AD" clId="Web-{04DD0506-7EE0-0843-6237-1891CF583D0A}" dt="2024-02-29T09:08:14.891" v="434" actId="20577"/>
          <ac:spMkLst>
            <pc:docMk/>
            <pc:sldMk cId="1968144165" sldId="386"/>
            <ac:spMk id="2" creationId="{AD68822B-E8F9-7AFF-4145-E7FB2189B6C9}"/>
          </ac:spMkLst>
        </pc:spChg>
        <pc:spChg chg="mod">
          <ac:chgData name="Crina Damsa" userId="S::crinad@uio.no::7865295f-762c-498b-98ea-6b5eaca47308" providerId="AD" clId="Web-{04DD0506-7EE0-0843-6237-1891CF583D0A}" dt="2024-02-29T09:01:21.791" v="39" actId="20577"/>
          <ac:spMkLst>
            <pc:docMk/>
            <pc:sldMk cId="1968144165" sldId="386"/>
            <ac:spMk id="8" creationId="{1FFAD78F-675A-452F-9097-2BB06A449F98}"/>
          </ac:spMkLst>
        </pc:spChg>
        <pc:spChg chg="mod">
          <ac:chgData name="Crina Damsa" userId="S::crinad@uio.no::7865295f-762c-498b-98ea-6b5eaca47308" providerId="AD" clId="Web-{04DD0506-7EE0-0843-6237-1891CF583D0A}" dt="2024-02-29T09:07:24.093" v="401" actId="20577"/>
          <ac:spMkLst>
            <pc:docMk/>
            <pc:sldMk cId="1968144165" sldId="386"/>
            <ac:spMk id="12" creationId="{BAE46DC3-EF28-F18F-91D2-BAD735CC0381}"/>
          </ac:spMkLst>
        </pc:spChg>
      </pc:sldChg>
      <pc:sldChg chg="add del">
        <pc:chgData name="Crina Damsa" userId="S::crinad@uio.no::7865295f-762c-498b-98ea-6b5eaca47308" providerId="AD" clId="Web-{04DD0506-7EE0-0843-6237-1891CF583D0A}" dt="2024-02-29T09:08:59.298" v="439"/>
        <pc:sldMkLst>
          <pc:docMk/>
          <pc:sldMk cId="2355787149" sldId="441"/>
        </pc:sldMkLst>
      </pc:sldChg>
      <pc:sldChg chg="add del ord">
        <pc:chgData name="Crina Damsa" userId="S::crinad@uio.no::7865295f-762c-498b-98ea-6b5eaca47308" providerId="AD" clId="Web-{04DD0506-7EE0-0843-6237-1891CF583D0A}" dt="2024-02-29T09:08:59.439" v="440"/>
        <pc:sldMkLst>
          <pc:docMk/>
          <pc:sldMk cId="1414455001" sldId="443"/>
        </pc:sldMkLst>
      </pc:sldChg>
      <pc:sldChg chg="add del mod modShow">
        <pc:chgData name="Crina Damsa" userId="S::crinad@uio.no::7865295f-762c-498b-98ea-6b5eaca47308" providerId="AD" clId="Web-{04DD0506-7EE0-0843-6237-1891CF583D0A}" dt="2024-02-29T09:09:32.674" v="443"/>
        <pc:sldMkLst>
          <pc:docMk/>
          <pc:sldMk cId="3537567817" sldId="450"/>
        </pc:sldMkLst>
      </pc:sldChg>
      <pc:sldChg chg="modSp">
        <pc:chgData name="Crina Damsa" userId="S::crinad@uio.no::7865295f-762c-498b-98ea-6b5eaca47308" providerId="AD" clId="Web-{04DD0506-7EE0-0843-6237-1891CF583D0A}" dt="2024-02-29T09:02:46.667" v="93" actId="20577"/>
        <pc:sldMkLst>
          <pc:docMk/>
          <pc:sldMk cId="3482962718" sldId="455"/>
        </pc:sldMkLst>
        <pc:spChg chg="mod">
          <ac:chgData name="Crina Damsa" userId="S::crinad@uio.no::7865295f-762c-498b-98ea-6b5eaca47308" providerId="AD" clId="Web-{04DD0506-7EE0-0843-6237-1891CF583D0A}" dt="2024-02-29T09:02:46.667" v="93" actId="20577"/>
          <ac:spMkLst>
            <pc:docMk/>
            <pc:sldMk cId="3482962718" sldId="455"/>
            <ac:spMk id="5" creationId="{8439D481-8562-7F5C-EA62-4C4262AE7044}"/>
          </ac:spMkLst>
        </pc:spChg>
      </pc:sldChg>
      <pc:sldChg chg="ord">
        <pc:chgData name="Crina Damsa" userId="S::crinad@uio.no::7865295f-762c-498b-98ea-6b5eaca47308" providerId="AD" clId="Web-{04DD0506-7EE0-0843-6237-1891CF583D0A}" dt="2024-02-29T09:09:46.080" v="445"/>
        <pc:sldMkLst>
          <pc:docMk/>
          <pc:sldMk cId="3240999485" sldId="456"/>
        </pc:sldMkLst>
      </pc:sldChg>
      <pc:sldChg chg="ord">
        <pc:chgData name="Crina Damsa" userId="S::crinad@uio.no::7865295f-762c-498b-98ea-6b5eaca47308" providerId="AD" clId="Web-{04DD0506-7EE0-0843-6237-1891CF583D0A}" dt="2024-02-29T09:09:43.752" v="444"/>
        <pc:sldMkLst>
          <pc:docMk/>
          <pc:sldMk cId="453168787" sldId="457"/>
        </pc:sldMkLst>
      </pc:sldChg>
      <pc:sldChg chg="del">
        <pc:chgData name="Crina Damsa" userId="S::crinad@uio.no::7865295f-762c-498b-98ea-6b5eaca47308" providerId="AD" clId="Web-{04DD0506-7EE0-0843-6237-1891CF583D0A}" dt="2024-02-29T09:01:23.963" v="40"/>
        <pc:sldMkLst>
          <pc:docMk/>
          <pc:sldMk cId="247077771" sldId="463"/>
        </pc:sldMkLst>
      </pc:sldChg>
    </pc:docChg>
  </pc:docChgLst>
  <pc:docChgLst>
    <pc:chgData name="Crina Damsa" userId="S::crinad@uio.no::7865295f-762c-498b-98ea-6b5eaca47308" providerId="AD" clId="Web-{AE242F1C-10D1-4AB1-BDD8-515CB38DE47D}"/>
    <pc:docChg chg="modSld">
      <pc:chgData name="Crina Damsa" userId="S::crinad@uio.no::7865295f-762c-498b-98ea-6b5eaca47308" providerId="AD" clId="Web-{AE242F1C-10D1-4AB1-BDD8-515CB38DE47D}" dt="2024-02-29T10:50:14.297" v="141" actId="14100"/>
      <pc:docMkLst>
        <pc:docMk/>
      </pc:docMkLst>
      <pc:sldChg chg="modSp">
        <pc:chgData name="Crina Damsa" userId="S::crinad@uio.no::7865295f-762c-498b-98ea-6b5eaca47308" providerId="AD" clId="Web-{AE242F1C-10D1-4AB1-BDD8-515CB38DE47D}" dt="2024-02-29T10:42:54.554" v="73" actId="14100"/>
        <pc:sldMkLst>
          <pc:docMk/>
          <pc:sldMk cId="2783909075" sldId="403"/>
        </pc:sldMkLst>
        <pc:picChg chg="mod">
          <ac:chgData name="Crina Damsa" userId="S::crinad@uio.no::7865295f-762c-498b-98ea-6b5eaca47308" providerId="AD" clId="Web-{AE242F1C-10D1-4AB1-BDD8-515CB38DE47D}" dt="2024-02-29T10:42:54.554" v="73" actId="14100"/>
          <ac:picMkLst>
            <pc:docMk/>
            <pc:sldMk cId="2783909075" sldId="403"/>
            <ac:picMk id="6146" creationId="{6004A725-83AE-883F-6200-3FAAE8F310EA}"/>
          </ac:picMkLst>
        </pc:picChg>
      </pc:sldChg>
      <pc:sldChg chg="modSp">
        <pc:chgData name="Crina Damsa" userId="S::crinad@uio.no::7865295f-762c-498b-98ea-6b5eaca47308" providerId="AD" clId="Web-{AE242F1C-10D1-4AB1-BDD8-515CB38DE47D}" dt="2024-02-29T10:39:33.768" v="18" actId="1076"/>
        <pc:sldMkLst>
          <pc:docMk/>
          <pc:sldMk cId="1353580638" sldId="459"/>
        </pc:sldMkLst>
        <pc:spChg chg="mod">
          <ac:chgData name="Crina Damsa" userId="S::crinad@uio.no::7865295f-762c-498b-98ea-6b5eaca47308" providerId="AD" clId="Web-{AE242F1C-10D1-4AB1-BDD8-515CB38DE47D}" dt="2024-02-29T10:39:33.768" v="18" actId="1076"/>
          <ac:spMkLst>
            <pc:docMk/>
            <pc:sldMk cId="1353580638" sldId="459"/>
            <ac:spMk id="4" creationId="{73A1371F-DD1E-A66B-1E57-F66978E22C6A}"/>
          </ac:spMkLst>
        </pc:spChg>
        <pc:spChg chg="mod">
          <ac:chgData name="Crina Damsa" userId="S::crinad@uio.no::7865295f-762c-498b-98ea-6b5eaca47308" providerId="AD" clId="Web-{AE242F1C-10D1-4AB1-BDD8-515CB38DE47D}" dt="2024-02-29T10:39:15.393" v="4" actId="1076"/>
          <ac:spMkLst>
            <pc:docMk/>
            <pc:sldMk cId="1353580638" sldId="459"/>
            <ac:spMk id="5" creationId="{D6B86946-5C1E-416F-C97C-F8BE3EB92233}"/>
          </ac:spMkLst>
        </pc:spChg>
        <pc:spChg chg="mod">
          <ac:chgData name="Crina Damsa" userId="S::crinad@uio.no::7865295f-762c-498b-98ea-6b5eaca47308" providerId="AD" clId="Web-{AE242F1C-10D1-4AB1-BDD8-515CB38DE47D}" dt="2024-02-29T10:39:29.862" v="17" actId="20577"/>
          <ac:spMkLst>
            <pc:docMk/>
            <pc:sldMk cId="1353580638" sldId="459"/>
            <ac:spMk id="15" creationId="{DF653782-4074-5E78-8400-DF9EE2039C0C}"/>
          </ac:spMkLst>
        </pc:spChg>
        <pc:picChg chg="mod">
          <ac:chgData name="Crina Damsa" userId="S::crinad@uio.no::7865295f-762c-498b-98ea-6b5eaca47308" providerId="AD" clId="Web-{AE242F1C-10D1-4AB1-BDD8-515CB38DE47D}" dt="2024-02-29T10:39:18.706" v="5" actId="1076"/>
          <ac:picMkLst>
            <pc:docMk/>
            <pc:sldMk cId="1353580638" sldId="459"/>
            <ac:picMk id="8" creationId="{C4ED2489-A1CF-B34C-2746-07A638B9B47D}"/>
          </ac:picMkLst>
        </pc:picChg>
      </pc:sldChg>
      <pc:sldChg chg="addSp delSp modSp">
        <pc:chgData name="Crina Damsa" userId="S::crinad@uio.no::7865295f-762c-498b-98ea-6b5eaca47308" providerId="AD" clId="Web-{AE242F1C-10D1-4AB1-BDD8-515CB38DE47D}" dt="2024-02-29T10:50:14.297" v="141" actId="14100"/>
        <pc:sldMkLst>
          <pc:docMk/>
          <pc:sldMk cId="3161846046" sldId="460"/>
        </pc:sldMkLst>
        <pc:spChg chg="mod">
          <ac:chgData name="Crina Damsa" userId="S::crinad@uio.no::7865295f-762c-498b-98ea-6b5eaca47308" providerId="AD" clId="Web-{AE242F1C-10D1-4AB1-BDD8-515CB38DE47D}" dt="2024-02-29T10:50:14.297" v="141" actId="14100"/>
          <ac:spMkLst>
            <pc:docMk/>
            <pc:sldMk cId="3161846046" sldId="460"/>
            <ac:spMk id="2" creationId="{50E6B9DC-1788-16A7-F607-5B13AA735855}"/>
          </ac:spMkLst>
        </pc:spChg>
        <pc:spChg chg="add del mod">
          <ac:chgData name="Crina Damsa" userId="S::crinad@uio.no::7865295f-762c-498b-98ea-6b5eaca47308" providerId="AD" clId="Web-{AE242F1C-10D1-4AB1-BDD8-515CB38DE47D}" dt="2024-02-29T10:45:09.244" v="125"/>
          <ac:spMkLst>
            <pc:docMk/>
            <pc:sldMk cId="3161846046" sldId="460"/>
            <ac:spMk id="3" creationId="{19E9972C-5669-B71A-AA1D-19E30F2685ED}"/>
          </ac:spMkLst>
        </pc:spChg>
        <pc:spChg chg="mod">
          <ac:chgData name="Crina Damsa" userId="S::crinad@uio.no::7865295f-762c-498b-98ea-6b5eaca47308" providerId="AD" clId="Web-{AE242F1C-10D1-4AB1-BDD8-515CB38DE47D}" dt="2024-02-29T10:45:09.244" v="124"/>
          <ac:spMkLst>
            <pc:docMk/>
            <pc:sldMk cId="3161846046" sldId="460"/>
            <ac:spMk id="6" creationId="{AE250825-83F5-B12F-9715-1980834541D8}"/>
          </ac:spMkLst>
        </pc:spChg>
        <pc:spChg chg="mod">
          <ac:chgData name="Crina Damsa" userId="S::crinad@uio.no::7865295f-762c-498b-98ea-6b5eaca47308" providerId="AD" clId="Web-{AE242F1C-10D1-4AB1-BDD8-515CB38DE47D}" dt="2024-02-29T10:45:09.244" v="123"/>
          <ac:spMkLst>
            <pc:docMk/>
            <pc:sldMk cId="3161846046" sldId="460"/>
            <ac:spMk id="9" creationId="{65E9961A-F155-E3D7-F3F2-7E1903F23C27}"/>
          </ac:spMkLst>
        </pc:spChg>
        <pc:spChg chg="mod">
          <ac:chgData name="Crina Damsa" userId="S::crinad@uio.no::7865295f-762c-498b-98ea-6b5eaca47308" providerId="AD" clId="Web-{AE242F1C-10D1-4AB1-BDD8-515CB38DE47D}" dt="2024-02-29T10:45:09.244" v="122"/>
          <ac:spMkLst>
            <pc:docMk/>
            <pc:sldMk cId="3161846046" sldId="460"/>
            <ac:spMk id="10" creationId="{23133B08-0AB3-AFDC-3194-4F2D896DC992}"/>
          </ac:spMkLst>
        </pc:spChg>
        <pc:spChg chg="mod">
          <ac:chgData name="Crina Damsa" userId="S::crinad@uio.no::7865295f-762c-498b-98ea-6b5eaca47308" providerId="AD" clId="Web-{AE242F1C-10D1-4AB1-BDD8-515CB38DE47D}" dt="2024-02-29T10:50:11.875" v="140" actId="20577"/>
          <ac:spMkLst>
            <pc:docMk/>
            <pc:sldMk cId="3161846046" sldId="460"/>
            <ac:spMk id="15" creationId="{DF653782-4074-5E78-8400-DF9EE2039C0C}"/>
          </ac:spMkLst>
        </pc:spChg>
        <pc:spChg chg="mod">
          <ac:chgData name="Crina Damsa" userId="S::crinad@uio.no::7865295f-762c-498b-98ea-6b5eaca47308" providerId="AD" clId="Web-{AE242F1C-10D1-4AB1-BDD8-515CB38DE47D}" dt="2024-02-29T10:47:30.965" v="131" actId="14100"/>
          <ac:spMkLst>
            <pc:docMk/>
            <pc:sldMk cId="3161846046" sldId="460"/>
            <ac:spMk id="16" creationId="{551611F5-C3E3-9856-F835-B5F62F5D5D2E}"/>
          </ac:spMkLst>
        </pc:spChg>
        <pc:spChg chg="mod">
          <ac:chgData name="Crina Damsa" userId="S::crinad@uio.no::7865295f-762c-498b-98ea-6b5eaca47308" providerId="AD" clId="Web-{AE242F1C-10D1-4AB1-BDD8-515CB38DE47D}" dt="2024-02-29T10:47:26.965" v="130" actId="14100"/>
          <ac:spMkLst>
            <pc:docMk/>
            <pc:sldMk cId="3161846046" sldId="460"/>
            <ac:spMk id="17" creationId="{880818A2-A652-915A-2543-6A664B79B6DE}"/>
          </ac:spMkLst>
        </pc:spChg>
        <pc:spChg chg="mod">
          <ac:chgData name="Crina Damsa" userId="S::crinad@uio.no::7865295f-762c-498b-98ea-6b5eaca47308" providerId="AD" clId="Web-{AE242F1C-10D1-4AB1-BDD8-515CB38DE47D}" dt="2024-02-29T10:47:22.668" v="129" actId="14100"/>
          <ac:spMkLst>
            <pc:docMk/>
            <pc:sldMk cId="3161846046" sldId="460"/>
            <ac:spMk id="18" creationId="{A4738220-D7B9-D487-A2C7-1D7A0D81BFD8}"/>
          </ac:spMkLst>
        </pc:spChg>
        <pc:spChg chg="mod">
          <ac:chgData name="Crina Damsa" userId="S::crinad@uio.no::7865295f-762c-498b-98ea-6b5eaca47308" providerId="AD" clId="Web-{AE242F1C-10D1-4AB1-BDD8-515CB38DE47D}" dt="2024-02-29T10:47:42.981" v="132" actId="14100"/>
          <ac:spMkLst>
            <pc:docMk/>
            <pc:sldMk cId="3161846046" sldId="460"/>
            <ac:spMk id="19" creationId="{0CB9CF08-CA48-3779-ADCE-4FD110EEAA5A}"/>
          </ac:spMkLst>
        </pc:spChg>
      </pc:sldChg>
      <pc:sldChg chg="modSp">
        <pc:chgData name="Crina Damsa" userId="S::crinad@uio.no::7865295f-762c-498b-98ea-6b5eaca47308" providerId="AD" clId="Web-{AE242F1C-10D1-4AB1-BDD8-515CB38DE47D}" dt="2024-02-29T10:41:45.115" v="72" actId="1076"/>
        <pc:sldMkLst>
          <pc:docMk/>
          <pc:sldMk cId="1325996347" sldId="462"/>
        </pc:sldMkLst>
        <pc:spChg chg="mod">
          <ac:chgData name="Crina Damsa" userId="S::crinad@uio.no::7865295f-762c-498b-98ea-6b5eaca47308" providerId="AD" clId="Web-{AE242F1C-10D1-4AB1-BDD8-515CB38DE47D}" dt="2024-02-29T10:41:14.177" v="66" actId="1076"/>
          <ac:spMkLst>
            <pc:docMk/>
            <pc:sldMk cId="1325996347" sldId="462"/>
            <ac:spMk id="8" creationId="{2638CAA7-D949-95FC-E4EE-61C1590843E8}"/>
          </ac:spMkLst>
        </pc:spChg>
        <pc:spChg chg="mod">
          <ac:chgData name="Crina Damsa" userId="S::crinad@uio.no::7865295f-762c-498b-98ea-6b5eaca47308" providerId="AD" clId="Web-{AE242F1C-10D1-4AB1-BDD8-515CB38DE47D}" dt="2024-02-29T10:41:18.005" v="67" actId="1076"/>
          <ac:spMkLst>
            <pc:docMk/>
            <pc:sldMk cId="1325996347" sldId="462"/>
            <ac:spMk id="12" creationId="{9662F3EC-9D27-1ED8-EB7F-299ACF5E7E55}"/>
          </ac:spMkLst>
        </pc:spChg>
        <pc:spChg chg="mod">
          <ac:chgData name="Crina Damsa" userId="S::crinad@uio.no::7865295f-762c-498b-98ea-6b5eaca47308" providerId="AD" clId="Web-{AE242F1C-10D1-4AB1-BDD8-515CB38DE47D}" dt="2024-02-29T10:41:21.177" v="68" actId="1076"/>
          <ac:spMkLst>
            <pc:docMk/>
            <pc:sldMk cId="1325996347" sldId="462"/>
            <ac:spMk id="13" creationId="{2EA44457-FD96-AD26-D7D4-CED4C7044124}"/>
          </ac:spMkLst>
        </pc:spChg>
        <pc:spChg chg="mod">
          <ac:chgData name="Crina Damsa" userId="S::crinad@uio.no::7865295f-762c-498b-98ea-6b5eaca47308" providerId="AD" clId="Web-{AE242F1C-10D1-4AB1-BDD8-515CB38DE47D}" dt="2024-02-29T10:41:24.989" v="69" actId="1076"/>
          <ac:spMkLst>
            <pc:docMk/>
            <pc:sldMk cId="1325996347" sldId="462"/>
            <ac:spMk id="14" creationId="{5613660F-C56E-5539-D241-40A7353D7FE9}"/>
          </ac:spMkLst>
        </pc:spChg>
        <pc:spChg chg="mod">
          <ac:chgData name="Crina Damsa" userId="S::crinad@uio.no::7865295f-762c-498b-98ea-6b5eaca47308" providerId="AD" clId="Web-{AE242F1C-10D1-4AB1-BDD8-515CB38DE47D}" dt="2024-02-29T10:41:45.115" v="72" actId="1076"/>
          <ac:spMkLst>
            <pc:docMk/>
            <pc:sldMk cId="1325996347" sldId="462"/>
            <ac:spMk id="16" creationId="{73856671-3C51-8AAB-29FA-5D4638557B5C}"/>
          </ac:spMkLst>
        </pc:spChg>
        <pc:graphicFrameChg chg="mod modGraphic">
          <ac:chgData name="Crina Damsa" userId="S::crinad@uio.no::7865295f-762c-498b-98ea-6b5eaca47308" providerId="AD" clId="Web-{AE242F1C-10D1-4AB1-BDD8-515CB38DE47D}" dt="2024-02-29T10:41:38.255" v="71" actId="1076"/>
          <ac:graphicFrameMkLst>
            <pc:docMk/>
            <pc:sldMk cId="1325996347" sldId="462"/>
            <ac:graphicFrameMk id="4" creationId="{7255C834-1C17-1E1D-7E59-8C1BFBC4573F}"/>
          </ac:graphicFrameMkLst>
        </pc:graphicFrameChg>
      </pc:sldChg>
    </pc:docChg>
  </pc:docChgLst>
  <pc:docChgLst>
    <pc:chgData name="Maoxin Zhang" userId="S::maoxinz@uio.no::01e266ab-8cc2-4369-a56e-24e936edb903" providerId="AD" clId="Web-{5CB77BF3-EF48-735A-3FE4-A8F282ACD431}"/>
    <pc:docChg chg="modSld">
      <pc:chgData name="Maoxin Zhang" userId="S::maoxinz@uio.no::01e266ab-8cc2-4369-a56e-24e936edb903" providerId="AD" clId="Web-{5CB77BF3-EF48-735A-3FE4-A8F282ACD431}" dt="2024-02-29T08:41:18.524" v="2" actId="1076"/>
      <pc:docMkLst>
        <pc:docMk/>
      </pc:docMkLst>
      <pc:sldChg chg="modSp">
        <pc:chgData name="Maoxin Zhang" userId="S::maoxinz@uio.no::01e266ab-8cc2-4369-a56e-24e936edb903" providerId="AD" clId="Web-{5CB77BF3-EF48-735A-3FE4-A8F282ACD431}" dt="2024-02-29T08:39:13.520" v="1" actId="20577"/>
        <pc:sldMkLst>
          <pc:docMk/>
          <pc:sldMk cId="546221805" sldId="257"/>
        </pc:sldMkLst>
        <pc:spChg chg="mod">
          <ac:chgData name="Maoxin Zhang" userId="S::maoxinz@uio.no::01e266ab-8cc2-4369-a56e-24e936edb903" providerId="AD" clId="Web-{5CB77BF3-EF48-735A-3FE4-A8F282ACD431}" dt="2024-02-29T08:39:13.520" v="1" actId="20577"/>
          <ac:spMkLst>
            <pc:docMk/>
            <pc:sldMk cId="546221805" sldId="257"/>
            <ac:spMk id="3" creationId="{22684E53-6708-B919-6807-6466E145EE78}"/>
          </ac:spMkLst>
        </pc:spChg>
      </pc:sldChg>
      <pc:sldChg chg="modSp">
        <pc:chgData name="Maoxin Zhang" userId="S::maoxinz@uio.no::01e266ab-8cc2-4369-a56e-24e936edb903" providerId="AD" clId="Web-{5CB77BF3-EF48-735A-3FE4-A8F282ACD431}" dt="2024-02-29T08:41:18.524" v="2" actId="1076"/>
        <pc:sldMkLst>
          <pc:docMk/>
          <pc:sldMk cId="1353580638" sldId="459"/>
        </pc:sldMkLst>
        <pc:spChg chg="mod">
          <ac:chgData name="Maoxin Zhang" userId="S::maoxinz@uio.no::01e266ab-8cc2-4369-a56e-24e936edb903" providerId="AD" clId="Web-{5CB77BF3-EF48-735A-3FE4-A8F282ACD431}" dt="2024-02-29T08:41:18.524" v="2" actId="1076"/>
          <ac:spMkLst>
            <pc:docMk/>
            <pc:sldMk cId="1353580638" sldId="459"/>
            <ac:spMk id="5" creationId="{D6B86946-5C1E-416F-C97C-F8BE3EB92233}"/>
          </ac:spMkLst>
        </pc:spChg>
      </pc:sldChg>
    </pc:docChg>
  </pc:docChgLst>
  <pc:docChgLst>
    <pc:chgData name="Crina Damsa" userId="S::crinad@uio.no::7865295f-762c-498b-98ea-6b5eaca47308" providerId="AD" clId="Web-{84DF7BB8-2657-4451-9817-C25AB90C543D}"/>
    <pc:docChg chg="addSld modSld">
      <pc:chgData name="Crina Damsa" userId="S::crinad@uio.no::7865295f-762c-498b-98ea-6b5eaca47308" providerId="AD" clId="Web-{84DF7BB8-2657-4451-9817-C25AB90C543D}" dt="2024-02-29T08:59:00.693" v="226"/>
      <pc:docMkLst>
        <pc:docMk/>
      </pc:docMkLst>
      <pc:sldChg chg="modSp">
        <pc:chgData name="Crina Damsa" userId="S::crinad@uio.no::7865295f-762c-498b-98ea-6b5eaca47308" providerId="AD" clId="Web-{84DF7BB8-2657-4451-9817-C25AB90C543D}" dt="2024-02-29T08:54:08.767" v="7" actId="20577"/>
        <pc:sldMkLst>
          <pc:docMk/>
          <pc:sldMk cId="546221805" sldId="257"/>
        </pc:sldMkLst>
        <pc:spChg chg="mod">
          <ac:chgData name="Crina Damsa" userId="S::crinad@uio.no::7865295f-762c-498b-98ea-6b5eaca47308" providerId="AD" clId="Web-{84DF7BB8-2657-4451-9817-C25AB90C543D}" dt="2024-02-29T08:54:08.767" v="7" actId="20577"/>
          <ac:spMkLst>
            <pc:docMk/>
            <pc:sldMk cId="546221805" sldId="257"/>
            <ac:spMk id="3" creationId="{22684E53-6708-B919-6807-6466E145EE78}"/>
          </ac:spMkLst>
        </pc:spChg>
      </pc:sldChg>
      <pc:sldChg chg="modSp">
        <pc:chgData name="Crina Damsa" userId="S::crinad@uio.no::7865295f-762c-498b-98ea-6b5eaca47308" providerId="AD" clId="Web-{84DF7BB8-2657-4451-9817-C25AB90C543D}" dt="2024-02-29T08:57:25.567" v="196" actId="20577"/>
        <pc:sldMkLst>
          <pc:docMk/>
          <pc:sldMk cId="3482962718" sldId="455"/>
        </pc:sldMkLst>
        <pc:spChg chg="mod">
          <ac:chgData name="Crina Damsa" userId="S::crinad@uio.no::7865295f-762c-498b-98ea-6b5eaca47308" providerId="AD" clId="Web-{84DF7BB8-2657-4451-9817-C25AB90C543D}" dt="2024-02-29T08:55:04.909" v="35" actId="20577"/>
          <ac:spMkLst>
            <pc:docMk/>
            <pc:sldMk cId="3482962718" sldId="455"/>
            <ac:spMk id="3" creationId="{6FB6F4CA-D91E-4B91-3C07-37FEBD9A15A5}"/>
          </ac:spMkLst>
        </pc:spChg>
        <pc:spChg chg="mod">
          <ac:chgData name="Crina Damsa" userId="S::crinad@uio.no::7865295f-762c-498b-98ea-6b5eaca47308" providerId="AD" clId="Web-{84DF7BB8-2657-4451-9817-C25AB90C543D}" dt="2024-02-29T08:55:51.065" v="70" actId="20577"/>
          <ac:spMkLst>
            <pc:docMk/>
            <pc:sldMk cId="3482962718" sldId="455"/>
            <ac:spMk id="4" creationId="{1CAE6C9F-8B46-6DB9-E712-110B2E6584F9}"/>
          </ac:spMkLst>
        </pc:spChg>
        <pc:spChg chg="mod">
          <ac:chgData name="Crina Damsa" userId="S::crinad@uio.no::7865295f-762c-498b-98ea-6b5eaca47308" providerId="AD" clId="Web-{84DF7BB8-2657-4451-9817-C25AB90C543D}" dt="2024-02-29T08:57:25.567" v="196" actId="20577"/>
          <ac:spMkLst>
            <pc:docMk/>
            <pc:sldMk cId="3482962718" sldId="455"/>
            <ac:spMk id="5" creationId="{8439D481-8562-7F5C-EA62-4C4262AE7044}"/>
          </ac:spMkLst>
        </pc:spChg>
      </pc:sldChg>
      <pc:sldChg chg="delSp modSp add replId">
        <pc:chgData name="Crina Damsa" userId="S::crinad@uio.no::7865295f-762c-498b-98ea-6b5eaca47308" providerId="AD" clId="Web-{84DF7BB8-2657-4451-9817-C25AB90C543D}" dt="2024-02-29T08:59:00.693" v="226"/>
        <pc:sldMkLst>
          <pc:docMk/>
          <pc:sldMk cId="247077771" sldId="463"/>
        </pc:sldMkLst>
        <pc:spChg chg="mod">
          <ac:chgData name="Crina Damsa" userId="S::crinad@uio.no::7865295f-762c-498b-98ea-6b5eaca47308" providerId="AD" clId="Web-{84DF7BB8-2657-4451-9817-C25AB90C543D}" dt="2024-02-29T08:58:58.802" v="225" actId="20577"/>
          <ac:spMkLst>
            <pc:docMk/>
            <pc:sldMk cId="247077771" sldId="463"/>
            <ac:spMk id="8" creationId="{1FFAD78F-675A-452F-9097-2BB06A449F98}"/>
          </ac:spMkLst>
        </pc:spChg>
        <pc:picChg chg="del">
          <ac:chgData name="Crina Damsa" userId="S::crinad@uio.no::7865295f-762c-498b-98ea-6b5eaca47308" providerId="AD" clId="Web-{84DF7BB8-2657-4451-9817-C25AB90C543D}" dt="2024-02-29T08:59:00.693" v="226"/>
          <ac:picMkLst>
            <pc:docMk/>
            <pc:sldMk cId="247077771" sldId="463"/>
            <ac:picMk id="6146" creationId="{6004A725-83AE-883F-6200-3FAAE8F310EA}"/>
          </ac:picMkLst>
        </pc:picChg>
      </pc:sldChg>
    </pc:docChg>
  </pc:docChgLst>
  <pc:docChgLst>
    <pc:chgData name="Crina Damsa" userId="S::crinad@uio.no::7865295f-762c-498b-98ea-6b5eaca47308" providerId="AD" clId="Web-{3A90C3ED-5983-4829-9D44-7FACCD987FF3}"/>
    <pc:docChg chg="addSld delSld modSld">
      <pc:chgData name="Crina Damsa" userId="S::crinad@uio.no::7865295f-762c-498b-98ea-6b5eaca47308" providerId="AD" clId="Web-{3A90C3ED-5983-4829-9D44-7FACCD987FF3}" dt="2024-02-29T11:58:16.248" v="476"/>
      <pc:docMkLst>
        <pc:docMk/>
      </pc:docMkLst>
      <pc:sldChg chg="modSp add del">
        <pc:chgData name="Crina Damsa" userId="S::crinad@uio.no::7865295f-762c-498b-98ea-6b5eaca47308" providerId="AD" clId="Web-{3A90C3ED-5983-4829-9D44-7FACCD987FF3}" dt="2024-02-29T10:56:57.097" v="6"/>
        <pc:sldMkLst>
          <pc:docMk/>
          <pc:sldMk cId="3537567817" sldId="450"/>
        </pc:sldMkLst>
        <pc:spChg chg="mod">
          <ac:chgData name="Crina Damsa" userId="S::crinad@uio.no::7865295f-762c-498b-98ea-6b5eaca47308" providerId="AD" clId="Web-{3A90C3ED-5983-4829-9D44-7FACCD987FF3}" dt="2024-02-29T10:56:56.300" v="5" actId="20577"/>
          <ac:spMkLst>
            <pc:docMk/>
            <pc:sldMk cId="3537567817" sldId="450"/>
            <ac:spMk id="2" creationId="{D46F58EE-9C26-819E-E940-2942D76D4FEA}"/>
          </ac:spMkLst>
        </pc:spChg>
      </pc:sldChg>
      <pc:sldChg chg="modSp">
        <pc:chgData name="Crina Damsa" userId="S::crinad@uio.no::7865295f-762c-498b-98ea-6b5eaca47308" providerId="AD" clId="Web-{3A90C3ED-5983-4829-9D44-7FACCD987FF3}" dt="2024-02-29T11:55:28.637" v="252" actId="20577"/>
        <pc:sldMkLst>
          <pc:docMk/>
          <pc:sldMk cId="3482962718" sldId="455"/>
        </pc:sldMkLst>
        <pc:spChg chg="mod">
          <ac:chgData name="Crina Damsa" userId="S::crinad@uio.no::7865295f-762c-498b-98ea-6b5eaca47308" providerId="AD" clId="Web-{3A90C3ED-5983-4829-9D44-7FACCD987FF3}" dt="2024-02-29T11:55:28.637" v="252" actId="20577"/>
          <ac:spMkLst>
            <pc:docMk/>
            <pc:sldMk cId="3482962718" sldId="455"/>
            <ac:spMk id="10" creationId="{23133B08-0AB3-AFDC-3194-4F2D896DC992}"/>
          </ac:spMkLst>
        </pc:spChg>
      </pc:sldChg>
      <pc:sldChg chg="addSp delSp modSp del">
        <pc:chgData name="Crina Damsa" userId="S::crinad@uio.no::7865295f-762c-498b-98ea-6b5eaca47308" providerId="AD" clId="Web-{3A90C3ED-5983-4829-9D44-7FACCD987FF3}" dt="2024-02-29T11:51:48.853" v="193"/>
        <pc:sldMkLst>
          <pc:docMk/>
          <pc:sldMk cId="453168787" sldId="457"/>
        </pc:sldMkLst>
        <pc:spChg chg="mod">
          <ac:chgData name="Crina Damsa" userId="S::crinad@uio.no::7865295f-762c-498b-98ea-6b5eaca47308" providerId="AD" clId="Web-{3A90C3ED-5983-4829-9D44-7FACCD987FF3}" dt="2024-02-29T11:48:09.397" v="84" actId="20577"/>
          <ac:spMkLst>
            <pc:docMk/>
            <pc:sldMk cId="453168787" sldId="457"/>
            <ac:spMk id="4" creationId="{AF107773-0770-1124-E36C-12BD5D152F74}"/>
          </ac:spMkLst>
        </pc:spChg>
        <pc:spChg chg="mod">
          <ac:chgData name="Crina Damsa" userId="S::crinad@uio.no::7865295f-762c-498b-98ea-6b5eaca47308" providerId="AD" clId="Web-{3A90C3ED-5983-4829-9D44-7FACCD987FF3}" dt="2024-02-29T11:49:22.617" v="128"/>
          <ac:spMkLst>
            <pc:docMk/>
            <pc:sldMk cId="453168787" sldId="457"/>
            <ac:spMk id="5" creationId="{5CAA7654-5E5D-6D85-2571-F9A56B18407F}"/>
          </ac:spMkLst>
        </pc:spChg>
        <pc:spChg chg="mod">
          <ac:chgData name="Crina Damsa" userId="S::crinad@uio.no::7865295f-762c-498b-98ea-6b5eaca47308" providerId="AD" clId="Web-{3A90C3ED-5983-4829-9D44-7FACCD987FF3}" dt="2024-02-29T11:49:22.617" v="129"/>
          <ac:spMkLst>
            <pc:docMk/>
            <pc:sldMk cId="453168787" sldId="457"/>
            <ac:spMk id="6" creationId="{18F87F2C-CA39-F85F-1B2D-F634AE33166B}"/>
          </ac:spMkLst>
        </pc:spChg>
        <pc:spChg chg="mod">
          <ac:chgData name="Crina Damsa" userId="S::crinad@uio.no::7865295f-762c-498b-98ea-6b5eaca47308" providerId="AD" clId="Web-{3A90C3ED-5983-4829-9D44-7FACCD987FF3}" dt="2024-02-29T11:49:33.617" v="137" actId="20577"/>
          <ac:spMkLst>
            <pc:docMk/>
            <pc:sldMk cId="453168787" sldId="457"/>
            <ac:spMk id="7" creationId="{66DB728B-A46B-929A-9E16-4B09183BAFC8}"/>
          </ac:spMkLst>
        </pc:spChg>
        <pc:spChg chg="add del mod">
          <ac:chgData name="Crina Damsa" userId="S::crinad@uio.no::7865295f-762c-498b-98ea-6b5eaca47308" providerId="AD" clId="Web-{3A90C3ED-5983-4829-9D44-7FACCD987FF3}" dt="2024-02-29T11:49:22.679" v="131"/>
          <ac:spMkLst>
            <pc:docMk/>
            <pc:sldMk cId="453168787" sldId="457"/>
            <ac:spMk id="8" creationId="{4C2D8CB3-6272-29CE-C016-B03B322A3AB9}"/>
          </ac:spMkLst>
        </pc:spChg>
      </pc:sldChg>
      <pc:sldChg chg="modSp">
        <pc:chgData name="Crina Damsa" userId="S::crinad@uio.no::7865295f-762c-498b-98ea-6b5eaca47308" providerId="AD" clId="Web-{3A90C3ED-5983-4829-9D44-7FACCD987FF3}" dt="2024-02-29T11:55:35.777" v="256" actId="20577"/>
        <pc:sldMkLst>
          <pc:docMk/>
          <pc:sldMk cId="3161846046" sldId="460"/>
        </pc:sldMkLst>
        <pc:spChg chg="mod">
          <ac:chgData name="Crina Damsa" userId="S::crinad@uio.no::7865295f-762c-498b-98ea-6b5eaca47308" providerId="AD" clId="Web-{3A90C3ED-5983-4829-9D44-7FACCD987FF3}" dt="2024-02-29T11:55:35.777" v="256" actId="20577"/>
          <ac:spMkLst>
            <pc:docMk/>
            <pc:sldMk cId="3161846046" sldId="460"/>
            <ac:spMk id="10" creationId="{23133B08-0AB3-AFDC-3194-4F2D896DC992}"/>
          </ac:spMkLst>
        </pc:spChg>
      </pc:sldChg>
      <pc:sldChg chg="modSp">
        <pc:chgData name="Crina Damsa" userId="S::crinad@uio.no::7865295f-762c-498b-98ea-6b5eaca47308" providerId="AD" clId="Web-{3A90C3ED-5983-4829-9D44-7FACCD987FF3}" dt="2024-02-29T11:58:16.248" v="476"/>
        <pc:sldMkLst>
          <pc:docMk/>
          <pc:sldMk cId="1325996347" sldId="462"/>
        </pc:sldMkLst>
        <pc:graphicFrameChg chg="mod modGraphic">
          <ac:chgData name="Crina Damsa" userId="S::crinad@uio.no::7865295f-762c-498b-98ea-6b5eaca47308" providerId="AD" clId="Web-{3A90C3ED-5983-4829-9D44-7FACCD987FF3}" dt="2024-02-29T11:58:16.248" v="476"/>
          <ac:graphicFrameMkLst>
            <pc:docMk/>
            <pc:sldMk cId="1325996347" sldId="462"/>
            <ac:graphicFrameMk id="4" creationId="{7255C834-1C17-1E1D-7E59-8C1BFBC4573F}"/>
          </ac:graphicFrameMkLst>
        </pc:graphicFrameChg>
      </pc:sldChg>
      <pc:sldChg chg="addSp delSp modSp add del replId">
        <pc:chgData name="Crina Damsa" userId="S::crinad@uio.no::7865295f-762c-498b-98ea-6b5eaca47308" providerId="AD" clId="Web-{3A90C3ED-5983-4829-9D44-7FACCD987FF3}" dt="2024-02-29T11:53:02.041" v="219"/>
        <pc:sldMkLst>
          <pc:docMk/>
          <pc:sldMk cId="2770696437" sldId="463"/>
        </pc:sldMkLst>
        <pc:spChg chg="mod">
          <ac:chgData name="Crina Damsa" userId="S::crinad@uio.no::7865295f-762c-498b-98ea-6b5eaca47308" providerId="AD" clId="Web-{3A90C3ED-5983-4829-9D44-7FACCD987FF3}" dt="2024-02-29T10:58:28.504" v="44" actId="20577"/>
          <ac:spMkLst>
            <pc:docMk/>
            <pc:sldMk cId="2770696437" sldId="463"/>
            <ac:spMk id="2" creationId="{0FF40FDC-6917-4797-4EAE-4AD0DA61E8E7}"/>
          </ac:spMkLst>
        </pc:spChg>
        <pc:spChg chg="add mod">
          <ac:chgData name="Crina Damsa" userId="S::crinad@uio.no::7865295f-762c-498b-98ea-6b5eaca47308" providerId="AD" clId="Web-{3A90C3ED-5983-4829-9D44-7FACCD987FF3}" dt="2024-02-29T11:51:31.822" v="191" actId="1076"/>
          <ac:spMkLst>
            <pc:docMk/>
            <pc:sldMk cId="2770696437" sldId="463"/>
            <ac:spMk id="3" creationId="{1CF10F9F-278A-8EF9-27A2-123F4BFE5A39}"/>
          </ac:spMkLst>
        </pc:spChg>
        <pc:spChg chg="mod">
          <ac:chgData name="Crina Damsa" userId="S::crinad@uio.no::7865295f-762c-498b-98ea-6b5eaca47308" providerId="AD" clId="Web-{3A90C3ED-5983-4829-9D44-7FACCD987FF3}" dt="2024-02-29T11:51:26.509" v="189" actId="1076"/>
          <ac:spMkLst>
            <pc:docMk/>
            <pc:sldMk cId="2770696437" sldId="463"/>
            <ac:spMk id="4" creationId="{AF107773-0770-1124-E36C-12BD5D152F74}"/>
          </ac:spMkLst>
        </pc:spChg>
        <pc:spChg chg="mod">
          <ac:chgData name="Crina Damsa" userId="S::crinad@uio.no::7865295f-762c-498b-98ea-6b5eaca47308" providerId="AD" clId="Web-{3A90C3ED-5983-4829-9D44-7FACCD987FF3}" dt="2024-02-29T11:51:25.275" v="188" actId="20577"/>
          <ac:spMkLst>
            <pc:docMk/>
            <pc:sldMk cId="2770696437" sldId="463"/>
            <ac:spMk id="5" creationId="{5CAA7654-5E5D-6D85-2571-F9A56B18407F}"/>
          </ac:spMkLst>
        </pc:spChg>
        <pc:spChg chg="del">
          <ac:chgData name="Crina Damsa" userId="S::crinad@uio.no::7865295f-762c-498b-98ea-6b5eaca47308" providerId="AD" clId="Web-{3A90C3ED-5983-4829-9D44-7FACCD987FF3}" dt="2024-02-29T10:58:33.176" v="45"/>
          <ac:spMkLst>
            <pc:docMk/>
            <pc:sldMk cId="2770696437" sldId="463"/>
            <ac:spMk id="6" creationId="{18F87F2C-CA39-F85F-1B2D-F634AE33166B}"/>
          </ac:spMkLst>
        </pc:spChg>
        <pc:spChg chg="del">
          <ac:chgData name="Crina Damsa" userId="S::crinad@uio.no::7865295f-762c-498b-98ea-6b5eaca47308" providerId="AD" clId="Web-{3A90C3ED-5983-4829-9D44-7FACCD987FF3}" dt="2024-02-29T10:58:34.208" v="46"/>
          <ac:spMkLst>
            <pc:docMk/>
            <pc:sldMk cId="2770696437" sldId="463"/>
            <ac:spMk id="7" creationId="{66DB728B-A46B-929A-9E16-4B09183BAFC8}"/>
          </ac:spMkLst>
        </pc:spChg>
        <pc:spChg chg="del">
          <ac:chgData name="Crina Damsa" userId="S::crinad@uio.no::7865295f-762c-498b-98ea-6b5eaca47308" providerId="AD" clId="Web-{3A90C3ED-5983-4829-9D44-7FACCD987FF3}" dt="2024-02-29T10:58:34.926" v="47"/>
          <ac:spMkLst>
            <pc:docMk/>
            <pc:sldMk cId="2770696437" sldId="463"/>
            <ac:spMk id="8" creationId="{4C2D8CB3-6272-29CE-C016-B03B322A3AB9}"/>
          </ac:spMkLst>
        </pc:spChg>
      </pc:sldChg>
      <pc:sldChg chg="addSp modSp add replId addAnim">
        <pc:chgData name="Crina Damsa" userId="S::crinad@uio.no::7865295f-762c-498b-98ea-6b5eaca47308" providerId="AD" clId="Web-{3A90C3ED-5983-4829-9D44-7FACCD987FF3}" dt="2024-02-29T11:52:59.823" v="218"/>
        <pc:sldMkLst>
          <pc:docMk/>
          <pc:sldMk cId="1818099692" sldId="464"/>
        </pc:sldMkLst>
        <pc:spChg chg="mod">
          <ac:chgData name="Crina Damsa" userId="S::crinad@uio.no::7865295f-762c-498b-98ea-6b5eaca47308" providerId="AD" clId="Web-{3A90C3ED-5983-4829-9D44-7FACCD987FF3}" dt="2024-02-29T11:51:57.806" v="196" actId="20577"/>
          <ac:spMkLst>
            <pc:docMk/>
            <pc:sldMk cId="1818099692" sldId="464"/>
            <ac:spMk id="2" creationId="{0FF40FDC-6917-4797-4EAE-4AD0DA61E8E7}"/>
          </ac:spMkLst>
        </pc:spChg>
        <pc:spChg chg="mod">
          <ac:chgData name="Crina Damsa" userId="S::crinad@uio.no::7865295f-762c-498b-98ea-6b5eaca47308" providerId="AD" clId="Web-{3A90C3ED-5983-4829-9D44-7FACCD987FF3}" dt="2024-02-29T11:52:49.713" v="217" actId="14100"/>
          <ac:spMkLst>
            <pc:docMk/>
            <pc:sldMk cId="1818099692" sldId="464"/>
            <ac:spMk id="4" creationId="{AF107773-0770-1124-E36C-12BD5D152F74}"/>
          </ac:spMkLst>
        </pc:spChg>
        <pc:spChg chg="mod">
          <ac:chgData name="Crina Damsa" userId="S::crinad@uio.no::7865295f-762c-498b-98ea-6b5eaca47308" providerId="AD" clId="Web-{3A90C3ED-5983-4829-9D44-7FACCD987FF3}" dt="2024-02-29T11:52:05.791" v="198" actId="1076"/>
          <ac:spMkLst>
            <pc:docMk/>
            <pc:sldMk cId="1818099692" sldId="464"/>
            <ac:spMk id="5" creationId="{5CAA7654-5E5D-6D85-2571-F9A56B18407F}"/>
          </ac:spMkLst>
        </pc:spChg>
        <pc:spChg chg="mod">
          <ac:chgData name="Crina Damsa" userId="S::crinad@uio.no::7865295f-762c-498b-98ea-6b5eaca47308" providerId="AD" clId="Web-{3A90C3ED-5983-4829-9D44-7FACCD987FF3}" dt="2024-02-29T11:52:05.806" v="199" actId="1076"/>
          <ac:spMkLst>
            <pc:docMk/>
            <pc:sldMk cId="1818099692" sldId="464"/>
            <ac:spMk id="6" creationId="{18F87F2C-CA39-F85F-1B2D-F634AE33166B}"/>
          </ac:spMkLst>
        </pc:spChg>
        <pc:spChg chg="mod">
          <ac:chgData name="Crina Damsa" userId="S::crinad@uio.no::7865295f-762c-498b-98ea-6b5eaca47308" providerId="AD" clId="Web-{3A90C3ED-5983-4829-9D44-7FACCD987FF3}" dt="2024-02-29T11:52:05.822" v="200" actId="1076"/>
          <ac:spMkLst>
            <pc:docMk/>
            <pc:sldMk cId="1818099692" sldId="464"/>
            <ac:spMk id="7" creationId="{66DB728B-A46B-929A-9E16-4B09183BAFC8}"/>
          </ac:spMkLst>
        </pc:spChg>
        <pc:spChg chg="mod">
          <ac:chgData name="Crina Damsa" userId="S::crinad@uio.no::7865295f-762c-498b-98ea-6b5eaca47308" providerId="AD" clId="Web-{3A90C3ED-5983-4829-9D44-7FACCD987FF3}" dt="2024-02-29T11:52:05.838" v="201" actId="1076"/>
          <ac:spMkLst>
            <pc:docMk/>
            <pc:sldMk cId="1818099692" sldId="464"/>
            <ac:spMk id="8" creationId="{4C2D8CB3-6272-29CE-C016-B03B322A3AB9}"/>
          </ac:spMkLst>
        </pc:spChg>
        <pc:spChg chg="add mod">
          <ac:chgData name="Crina Damsa" userId="S::crinad@uio.no::7865295f-762c-498b-98ea-6b5eaca47308" providerId="AD" clId="Web-{3A90C3ED-5983-4829-9D44-7FACCD987FF3}" dt="2024-02-29T11:52:45.916" v="216" actId="1076"/>
          <ac:spMkLst>
            <pc:docMk/>
            <pc:sldMk cId="1818099692" sldId="464"/>
            <ac:spMk id="9" creationId="{FEF28366-6495-A39B-4478-345BBF06C153}"/>
          </ac:spMkLst>
        </pc:spChg>
        <pc:spChg chg="add mod">
          <ac:chgData name="Crina Damsa" userId="S::crinad@uio.no::7865295f-762c-498b-98ea-6b5eaca47308" providerId="AD" clId="Web-{3A90C3ED-5983-4829-9D44-7FACCD987FF3}" dt="2024-02-29T11:52:39.588" v="213" actId="20577"/>
          <ac:spMkLst>
            <pc:docMk/>
            <pc:sldMk cId="1818099692" sldId="464"/>
            <ac:spMk id="11" creationId="{C15282CC-C4DC-8F1F-781C-18F147689BB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739-44FC-B446-9F1FB418AE4D}"/>
                </c:ext>
              </c:extLst>
            </c:dLbl>
            <c:dLbl>
              <c:idx val="1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739-44FC-B446-9F1FB418AE4D}"/>
                </c:ext>
              </c:extLst>
            </c:dLbl>
            <c:dLbl>
              <c:idx val="2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739-44FC-B446-9F1FB418AE4D}"/>
                </c:ext>
              </c:extLst>
            </c:dLbl>
            <c:dLbl>
              <c:idx val="3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739-44FC-B446-9F1FB418AE4D}"/>
                </c:ext>
              </c:extLst>
            </c:dLbl>
            <c:dLbl>
              <c:idx val="4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739-44FC-B446-9F1FB418AE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Sheet2!$A$1:$A$5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Sheet2!$B$1:$B$5</c:f>
              <c:numCache>
                <c:formatCode>0%</c:formatCode>
                <c:ptCount val="5"/>
                <c:pt idx="0">
                  <c:v>0.33</c:v>
                </c:pt>
                <c:pt idx="1">
                  <c:v>0.32</c:v>
                </c:pt>
                <c:pt idx="2">
                  <c:v>0.28000000000000003</c:v>
                </c:pt>
                <c:pt idx="3">
                  <c:v>0.32</c:v>
                </c:pt>
                <c:pt idx="4">
                  <c:v>0.36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739-44FC-B446-9F1FB418A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548463"/>
        <c:axId val="909741423"/>
      </c:lineChart>
      <c:catAx>
        <c:axId val="177548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741423"/>
        <c:crosses val="autoZero"/>
        <c:auto val="1"/>
        <c:lblAlgn val="ctr"/>
        <c:lblOffset val="100"/>
        <c:noMultiLvlLbl val="0"/>
      </c:catAx>
      <c:valAx>
        <c:axId val="909741423"/>
        <c:scaling>
          <c:orientation val="minMax"/>
          <c:max val="0.4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48463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1F737-4CFA-4FF6-BE62-C91DC4AFA1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6C458-1094-42F3-B399-D092ADD469A8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b-NO">
              <a:solidFill>
                <a:schemeClr val="tx1"/>
              </a:solidFill>
            </a:rPr>
            <a:t>Eksamenssystem </a:t>
          </a:r>
          <a:r>
            <a:rPr lang="nb-NO" err="1">
              <a:solidFill>
                <a:schemeClr val="tx1"/>
              </a:solidFill>
            </a:rPr>
            <a:t>Inspera</a:t>
          </a:r>
          <a:endParaRPr lang="en-US">
            <a:solidFill>
              <a:schemeClr val="tx1"/>
            </a:solidFill>
          </a:endParaRPr>
        </a:p>
      </dgm:t>
    </dgm:pt>
    <dgm:pt modelId="{CC61EE46-1159-4457-BCC2-28557A5F7E8E}" type="parTrans" cxnId="{F4B65CFE-3F3B-4331-9792-DE0C241424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99E581-20F8-434F-9B18-BC9C41C19E58}" type="sibTrans" cxnId="{F4B65CFE-3F3B-4331-9792-DE0C241424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81273E-A05A-4805-835F-55EC01A6474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b-NO">
              <a:solidFill>
                <a:schemeClr val="tx1"/>
              </a:solidFill>
            </a:rPr>
            <a:t>Canvas LMS</a:t>
          </a:r>
          <a:endParaRPr lang="en-US">
            <a:solidFill>
              <a:schemeClr val="tx1"/>
            </a:solidFill>
          </a:endParaRPr>
        </a:p>
      </dgm:t>
    </dgm:pt>
    <dgm:pt modelId="{59C71CBB-7A3F-403F-A0B0-3EAF99370ABA}" type="parTrans" cxnId="{2064809B-41F7-4329-901F-3B9096357B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2BF19B-4ACD-4E01-B0CB-7F6341D7489C}" type="sibTrans" cxnId="{2064809B-41F7-4329-901F-3B9096357B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48A07F-0DA5-4D44-BCC8-F2934E02C21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>
              <a:solidFill>
                <a:schemeClr val="tx1"/>
              </a:solidFill>
            </a:rPr>
            <a:t>Pensumliste </a:t>
          </a:r>
          <a:r>
            <a:rPr lang="nb-NO" err="1">
              <a:solidFill>
                <a:schemeClr val="tx1"/>
              </a:solidFill>
            </a:rPr>
            <a:t>Leganto</a:t>
          </a:r>
          <a:endParaRPr lang="nb-NO">
            <a:solidFill>
              <a:schemeClr val="tx1"/>
            </a:solidFill>
          </a:endParaRPr>
        </a:p>
      </dgm:t>
    </dgm:pt>
    <dgm:pt modelId="{B731E58A-1FBE-40D2-8438-7A50D9345AB7}" type="sibTrans" cxnId="{C7D13F02-6F90-4318-A417-E38F64824C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160B5E-008D-40B8-87D5-A5E07AE9ACFC}" type="parTrans" cxnId="{C7D13F02-6F90-4318-A417-E38F64824C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5DC756-E2C5-C842-9FE4-B69CD302AB4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err="1">
              <a:solidFill>
                <a:schemeClr val="tx1"/>
              </a:solidFill>
            </a:rPr>
            <a:t>Felles</a:t>
          </a:r>
          <a:r>
            <a:rPr lang="en-US">
              <a:solidFill>
                <a:schemeClr val="tx1"/>
              </a:solidFill>
            </a:rPr>
            <a:t> </a:t>
          </a:r>
          <a:r>
            <a:rPr lang="en-US" err="1">
              <a:solidFill>
                <a:schemeClr val="tx1"/>
              </a:solidFill>
            </a:rPr>
            <a:t>Studentsystemer</a:t>
          </a:r>
          <a:r>
            <a:rPr lang="en-US">
              <a:solidFill>
                <a:schemeClr val="tx1"/>
              </a:solidFill>
            </a:rPr>
            <a:t> (FS)</a:t>
          </a:r>
        </a:p>
      </dgm:t>
    </dgm:pt>
    <dgm:pt modelId="{8BE524C2-A97A-7E4B-AF8A-6334B205F068}" type="parTrans" cxnId="{A9014C89-E00D-EE49-9095-73C829E61E02}">
      <dgm:prSet/>
      <dgm:spPr/>
      <dgm:t>
        <a:bodyPr/>
        <a:lstStyle/>
        <a:p>
          <a:endParaRPr lang="en-GB"/>
        </a:p>
      </dgm:t>
    </dgm:pt>
    <dgm:pt modelId="{EF890D6D-D00F-454F-A9F2-2532992D0043}" type="sibTrans" cxnId="{A9014C89-E00D-EE49-9095-73C829E61E02}">
      <dgm:prSet/>
      <dgm:spPr/>
      <dgm:t>
        <a:bodyPr/>
        <a:lstStyle/>
        <a:p>
          <a:endParaRPr lang="en-GB"/>
        </a:p>
      </dgm:t>
    </dgm:pt>
    <dgm:pt modelId="{6B0BB619-FA7B-C546-AFE2-4296C545A29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Mine Studier</a:t>
          </a:r>
        </a:p>
      </dgm:t>
    </dgm:pt>
    <dgm:pt modelId="{1BD7D103-1BA2-104F-A132-84E896508812}" type="parTrans" cxnId="{A7C1D02F-5DC3-4C42-B7B1-DAC90BB4028B}">
      <dgm:prSet/>
      <dgm:spPr/>
      <dgm:t>
        <a:bodyPr/>
        <a:lstStyle/>
        <a:p>
          <a:endParaRPr lang="en-GB"/>
        </a:p>
      </dgm:t>
    </dgm:pt>
    <dgm:pt modelId="{CC86689A-BC4B-1D48-B987-7F77547BAEC2}" type="sibTrans" cxnId="{A7C1D02F-5DC3-4C42-B7B1-DAC90BB4028B}">
      <dgm:prSet/>
      <dgm:spPr/>
      <dgm:t>
        <a:bodyPr/>
        <a:lstStyle/>
        <a:p>
          <a:endParaRPr lang="en-GB"/>
        </a:p>
      </dgm:t>
    </dgm:pt>
    <dgm:pt modelId="{86313D1F-02E2-4D1D-B118-F607B956A438}" type="pres">
      <dgm:prSet presAssocID="{3A51F737-4CFA-4FF6-BE62-C91DC4AFA131}" presName="linear" presStyleCnt="0">
        <dgm:presLayoutVars>
          <dgm:animLvl val="lvl"/>
          <dgm:resizeHandles val="exact"/>
        </dgm:presLayoutVars>
      </dgm:prSet>
      <dgm:spPr/>
    </dgm:pt>
    <dgm:pt modelId="{3EEBEA5C-F394-754A-8E48-E115BEC14DB6}" type="pres">
      <dgm:prSet presAssocID="{355DC756-E2C5-C842-9FE4-B69CD302AB4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7D6C137-9231-604E-A694-629957DCBDA9}" type="pres">
      <dgm:prSet presAssocID="{EF890D6D-D00F-454F-A9F2-2532992D0043}" presName="spacer" presStyleCnt="0"/>
      <dgm:spPr/>
    </dgm:pt>
    <dgm:pt modelId="{1A81AAE3-0113-429D-B82C-B902D5BBCACD}" type="pres">
      <dgm:prSet presAssocID="{1CD6C458-1094-42F3-B399-D092ADD469A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7E42146-C320-4DFF-BCEC-1DD15A629F86}" type="pres">
      <dgm:prSet presAssocID="{EC99E581-20F8-434F-9B18-BC9C41C19E58}" presName="spacer" presStyleCnt="0"/>
      <dgm:spPr/>
    </dgm:pt>
    <dgm:pt modelId="{F90C1924-7C4D-482B-B603-78AFC3F81CED}" type="pres">
      <dgm:prSet presAssocID="{6248A07F-0DA5-4D44-BCC8-F2934E02C21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64D3349-60DA-412E-BB53-ED5C0F81B05F}" type="pres">
      <dgm:prSet presAssocID="{B731E58A-1FBE-40D2-8438-7A50D9345AB7}" presName="spacer" presStyleCnt="0"/>
      <dgm:spPr/>
    </dgm:pt>
    <dgm:pt modelId="{D11BA1ED-9010-43F3-AD9E-9A791259EE1E}" type="pres">
      <dgm:prSet presAssocID="{B281273E-A05A-4805-835F-55EC01A6474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25997DC-80AC-449F-9A87-47757E975376}" type="pres">
      <dgm:prSet presAssocID="{252BF19B-4ACD-4E01-B0CB-7F6341D7489C}" presName="spacer" presStyleCnt="0"/>
      <dgm:spPr/>
    </dgm:pt>
    <dgm:pt modelId="{11797D62-0D05-A442-A695-93E72AB7340E}" type="pres">
      <dgm:prSet presAssocID="{6B0BB619-FA7B-C546-AFE2-4296C545A29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7D13F02-6F90-4318-A417-E38F64824CD7}" srcId="{3A51F737-4CFA-4FF6-BE62-C91DC4AFA131}" destId="{6248A07F-0DA5-4D44-BCC8-F2934E02C210}" srcOrd="2" destOrd="0" parTransId="{5F160B5E-008D-40B8-87D5-A5E07AE9ACFC}" sibTransId="{B731E58A-1FBE-40D2-8438-7A50D9345AB7}"/>
    <dgm:cxn modelId="{AC872120-E151-483D-A5D9-3EE107367DC2}" type="presOf" srcId="{1CD6C458-1094-42F3-B399-D092ADD469A8}" destId="{1A81AAE3-0113-429D-B82C-B902D5BBCACD}" srcOrd="0" destOrd="0" presId="urn:microsoft.com/office/officeart/2005/8/layout/vList2"/>
    <dgm:cxn modelId="{A7C1D02F-5DC3-4C42-B7B1-DAC90BB4028B}" srcId="{3A51F737-4CFA-4FF6-BE62-C91DC4AFA131}" destId="{6B0BB619-FA7B-C546-AFE2-4296C545A29C}" srcOrd="4" destOrd="0" parTransId="{1BD7D103-1BA2-104F-A132-84E896508812}" sibTransId="{CC86689A-BC4B-1D48-B987-7F77547BAEC2}"/>
    <dgm:cxn modelId="{5197465D-D0EA-4FE0-90E2-8B12385E5475}" type="presOf" srcId="{6248A07F-0DA5-4D44-BCC8-F2934E02C210}" destId="{F90C1924-7C4D-482B-B603-78AFC3F81CED}" srcOrd="0" destOrd="0" presId="urn:microsoft.com/office/officeart/2005/8/layout/vList2"/>
    <dgm:cxn modelId="{A9014C89-E00D-EE49-9095-73C829E61E02}" srcId="{3A51F737-4CFA-4FF6-BE62-C91DC4AFA131}" destId="{355DC756-E2C5-C842-9FE4-B69CD302AB41}" srcOrd="0" destOrd="0" parTransId="{8BE524C2-A97A-7E4B-AF8A-6334B205F068}" sibTransId="{EF890D6D-D00F-454F-A9F2-2532992D0043}"/>
    <dgm:cxn modelId="{2064809B-41F7-4329-901F-3B9096357B7A}" srcId="{3A51F737-4CFA-4FF6-BE62-C91DC4AFA131}" destId="{B281273E-A05A-4805-835F-55EC01A64742}" srcOrd="3" destOrd="0" parTransId="{59C71CBB-7A3F-403F-A0B0-3EAF99370ABA}" sibTransId="{252BF19B-4ACD-4E01-B0CB-7F6341D7489C}"/>
    <dgm:cxn modelId="{7000FFAB-AF18-4B7F-AAB1-8078791F4482}" type="presOf" srcId="{3A51F737-4CFA-4FF6-BE62-C91DC4AFA131}" destId="{86313D1F-02E2-4D1D-B118-F607B956A438}" srcOrd="0" destOrd="0" presId="urn:microsoft.com/office/officeart/2005/8/layout/vList2"/>
    <dgm:cxn modelId="{184AF2AF-1A38-40E9-9177-14AB10F1AFCD}" type="presOf" srcId="{B281273E-A05A-4805-835F-55EC01A64742}" destId="{D11BA1ED-9010-43F3-AD9E-9A791259EE1E}" srcOrd="0" destOrd="0" presId="urn:microsoft.com/office/officeart/2005/8/layout/vList2"/>
    <dgm:cxn modelId="{F329A5DC-E3F6-2A4B-900C-2ED4AF898D26}" type="presOf" srcId="{355DC756-E2C5-C842-9FE4-B69CD302AB41}" destId="{3EEBEA5C-F394-754A-8E48-E115BEC14DB6}" srcOrd="0" destOrd="0" presId="urn:microsoft.com/office/officeart/2005/8/layout/vList2"/>
    <dgm:cxn modelId="{39625FE4-0F4C-274E-BE74-4C13585EA32F}" type="presOf" srcId="{6B0BB619-FA7B-C546-AFE2-4296C545A29C}" destId="{11797D62-0D05-A442-A695-93E72AB7340E}" srcOrd="0" destOrd="0" presId="urn:microsoft.com/office/officeart/2005/8/layout/vList2"/>
    <dgm:cxn modelId="{F4B65CFE-3F3B-4331-9792-DE0C2414241D}" srcId="{3A51F737-4CFA-4FF6-BE62-C91DC4AFA131}" destId="{1CD6C458-1094-42F3-B399-D092ADD469A8}" srcOrd="1" destOrd="0" parTransId="{CC61EE46-1159-4457-BCC2-28557A5F7E8E}" sibTransId="{EC99E581-20F8-434F-9B18-BC9C41C19E58}"/>
    <dgm:cxn modelId="{9EFD568C-AAC4-9841-ACEA-76A14C9D2E42}" type="presParOf" srcId="{86313D1F-02E2-4D1D-B118-F607B956A438}" destId="{3EEBEA5C-F394-754A-8E48-E115BEC14DB6}" srcOrd="0" destOrd="0" presId="urn:microsoft.com/office/officeart/2005/8/layout/vList2"/>
    <dgm:cxn modelId="{9AD5FDAA-3A11-1246-96EB-941DF2B29F07}" type="presParOf" srcId="{86313D1F-02E2-4D1D-B118-F607B956A438}" destId="{97D6C137-9231-604E-A694-629957DCBDA9}" srcOrd="1" destOrd="0" presId="urn:microsoft.com/office/officeart/2005/8/layout/vList2"/>
    <dgm:cxn modelId="{A26C6E9F-E970-45AA-AB55-5CD1C0058627}" type="presParOf" srcId="{86313D1F-02E2-4D1D-B118-F607B956A438}" destId="{1A81AAE3-0113-429D-B82C-B902D5BBCACD}" srcOrd="2" destOrd="0" presId="urn:microsoft.com/office/officeart/2005/8/layout/vList2"/>
    <dgm:cxn modelId="{A91401CB-B7B5-419F-95DD-DEB18D43B4A3}" type="presParOf" srcId="{86313D1F-02E2-4D1D-B118-F607B956A438}" destId="{A7E42146-C320-4DFF-BCEC-1DD15A629F86}" srcOrd="3" destOrd="0" presId="urn:microsoft.com/office/officeart/2005/8/layout/vList2"/>
    <dgm:cxn modelId="{2B85D9DD-A66B-4CB2-9FDB-BB86740E60B7}" type="presParOf" srcId="{86313D1F-02E2-4D1D-B118-F607B956A438}" destId="{F90C1924-7C4D-482B-B603-78AFC3F81CED}" srcOrd="4" destOrd="0" presId="urn:microsoft.com/office/officeart/2005/8/layout/vList2"/>
    <dgm:cxn modelId="{E7DEBEE7-7F3F-4F11-BE7D-62E473776D26}" type="presParOf" srcId="{86313D1F-02E2-4D1D-B118-F607B956A438}" destId="{664D3349-60DA-412E-BB53-ED5C0F81B05F}" srcOrd="5" destOrd="0" presId="urn:microsoft.com/office/officeart/2005/8/layout/vList2"/>
    <dgm:cxn modelId="{3A37D436-5A6D-4A30-A7DB-4986094080C1}" type="presParOf" srcId="{86313D1F-02E2-4D1D-B118-F607B956A438}" destId="{D11BA1ED-9010-43F3-AD9E-9A791259EE1E}" srcOrd="6" destOrd="0" presId="urn:microsoft.com/office/officeart/2005/8/layout/vList2"/>
    <dgm:cxn modelId="{D9EE3978-8974-45E5-94C3-9BA70BD58396}" type="presParOf" srcId="{86313D1F-02E2-4D1D-B118-F607B956A438}" destId="{525997DC-80AC-449F-9A87-47757E975376}" srcOrd="7" destOrd="0" presId="urn:microsoft.com/office/officeart/2005/8/layout/vList2"/>
    <dgm:cxn modelId="{38AC7A4A-2E6A-414E-87AD-B8D8D8FC235B}" type="presParOf" srcId="{86313D1F-02E2-4D1D-B118-F607B956A438}" destId="{11797D62-0D05-A442-A695-93E72AB7340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BEA5C-F394-754A-8E48-E115BEC14DB6}">
      <dsp:nvSpPr>
        <dsp:cNvPr id="0" name=""/>
        <dsp:cNvSpPr/>
      </dsp:nvSpPr>
      <dsp:spPr>
        <a:xfrm>
          <a:off x="0" y="10271"/>
          <a:ext cx="10701836" cy="83947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err="1">
              <a:solidFill>
                <a:schemeClr val="tx1"/>
              </a:solidFill>
            </a:rPr>
            <a:t>Felles</a:t>
          </a:r>
          <a:r>
            <a:rPr lang="en-US" sz="3500" kern="1200">
              <a:solidFill>
                <a:schemeClr val="tx1"/>
              </a:solidFill>
            </a:rPr>
            <a:t> </a:t>
          </a:r>
          <a:r>
            <a:rPr lang="en-US" sz="3500" kern="1200" err="1">
              <a:solidFill>
                <a:schemeClr val="tx1"/>
              </a:solidFill>
            </a:rPr>
            <a:t>Studentsystemer</a:t>
          </a:r>
          <a:r>
            <a:rPr lang="en-US" sz="3500" kern="1200">
              <a:solidFill>
                <a:schemeClr val="tx1"/>
              </a:solidFill>
            </a:rPr>
            <a:t> (FS)</a:t>
          </a:r>
        </a:p>
      </dsp:txBody>
      <dsp:txXfrm>
        <a:off x="40980" y="51251"/>
        <a:ext cx="10619876" cy="757514"/>
      </dsp:txXfrm>
    </dsp:sp>
    <dsp:sp modelId="{1A81AAE3-0113-429D-B82C-B902D5BBCACD}">
      <dsp:nvSpPr>
        <dsp:cNvPr id="0" name=""/>
        <dsp:cNvSpPr/>
      </dsp:nvSpPr>
      <dsp:spPr>
        <a:xfrm>
          <a:off x="0" y="950546"/>
          <a:ext cx="10701836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500" kern="1200">
              <a:solidFill>
                <a:schemeClr val="tx1"/>
              </a:solidFill>
            </a:rPr>
            <a:t>Eksamenssystem </a:t>
          </a:r>
          <a:r>
            <a:rPr lang="nb-NO" sz="3500" kern="1200" err="1">
              <a:solidFill>
                <a:schemeClr val="tx1"/>
              </a:solidFill>
            </a:rPr>
            <a:t>Inspera</a:t>
          </a:r>
          <a:endParaRPr lang="en-US" sz="3500" kern="1200">
            <a:solidFill>
              <a:schemeClr val="tx1"/>
            </a:solidFill>
          </a:endParaRPr>
        </a:p>
      </dsp:txBody>
      <dsp:txXfrm>
        <a:off x="40980" y="991526"/>
        <a:ext cx="10619876" cy="757514"/>
      </dsp:txXfrm>
    </dsp:sp>
    <dsp:sp modelId="{F90C1924-7C4D-482B-B603-78AFC3F81CED}">
      <dsp:nvSpPr>
        <dsp:cNvPr id="0" name=""/>
        <dsp:cNvSpPr/>
      </dsp:nvSpPr>
      <dsp:spPr>
        <a:xfrm>
          <a:off x="0" y="1890821"/>
          <a:ext cx="10701836" cy="83947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500" kern="1200">
              <a:solidFill>
                <a:schemeClr val="tx1"/>
              </a:solidFill>
            </a:rPr>
            <a:t>Pensumliste </a:t>
          </a:r>
          <a:r>
            <a:rPr lang="nb-NO" sz="3500" kern="1200" err="1">
              <a:solidFill>
                <a:schemeClr val="tx1"/>
              </a:solidFill>
            </a:rPr>
            <a:t>Leganto</a:t>
          </a:r>
          <a:endParaRPr lang="nb-NO" sz="3500" kern="1200">
            <a:solidFill>
              <a:schemeClr val="tx1"/>
            </a:solidFill>
          </a:endParaRPr>
        </a:p>
      </dsp:txBody>
      <dsp:txXfrm>
        <a:off x="40980" y="1931801"/>
        <a:ext cx="10619876" cy="757514"/>
      </dsp:txXfrm>
    </dsp:sp>
    <dsp:sp modelId="{D11BA1ED-9010-43F3-AD9E-9A791259EE1E}">
      <dsp:nvSpPr>
        <dsp:cNvPr id="0" name=""/>
        <dsp:cNvSpPr/>
      </dsp:nvSpPr>
      <dsp:spPr>
        <a:xfrm>
          <a:off x="0" y="2831096"/>
          <a:ext cx="10701836" cy="8394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500" kern="1200">
              <a:solidFill>
                <a:schemeClr val="tx1"/>
              </a:solidFill>
            </a:rPr>
            <a:t>Canvas LMS</a:t>
          </a:r>
          <a:endParaRPr lang="en-US" sz="3500" kern="1200">
            <a:solidFill>
              <a:schemeClr val="tx1"/>
            </a:solidFill>
          </a:endParaRPr>
        </a:p>
      </dsp:txBody>
      <dsp:txXfrm>
        <a:off x="40980" y="2872076"/>
        <a:ext cx="10619876" cy="757514"/>
      </dsp:txXfrm>
    </dsp:sp>
    <dsp:sp modelId="{11797D62-0D05-A442-A695-93E72AB7340E}">
      <dsp:nvSpPr>
        <dsp:cNvPr id="0" name=""/>
        <dsp:cNvSpPr/>
      </dsp:nvSpPr>
      <dsp:spPr>
        <a:xfrm>
          <a:off x="0" y="3771371"/>
          <a:ext cx="10701836" cy="83947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tx1"/>
              </a:solidFill>
            </a:rPr>
            <a:t>Mine Studier</a:t>
          </a:r>
        </a:p>
      </dsp:txBody>
      <dsp:txXfrm>
        <a:off x="40980" y="3812351"/>
        <a:ext cx="10619876" cy="75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F77BB-4A7E-4662-9B2C-351E0BC1548C}" type="datetimeFigureOut"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A4AAB-2E44-4E1B-91FC-500D39DD2C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2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5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D4E3B-14BD-4AEA-8964-0B8BDDF405E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3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D4E3B-14BD-4AEA-8964-0B8BDDF405E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2383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D4E3B-14BD-4AEA-8964-0B8BDDF405E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28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D4E3B-14BD-4AEA-8964-0B8BDDF405E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4526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D4E3B-14BD-4AEA-8964-0B8BDDF405E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454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29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D4E3B-14BD-4AEA-8964-0B8BDDF405E4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471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BA41-386B-4FDB-A74C-535FDB1BF9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BA41-386B-4FDB-A74C-535FDB1BF9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6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nb-NO" sz="1800" b="1">
                <a:latin typeface="Arial Nova" panose="020B0504020202020204" pitchFamily="34" charset="0"/>
              </a:rPr>
              <a:t>Sektorfrafall</a:t>
            </a:r>
            <a:r>
              <a:rPr lang="nb-NO" sz="1800">
                <a:latin typeface="Arial Nova" panose="020B0504020202020204" pitchFamily="34" charset="0"/>
              </a:rPr>
              <a:t> defineres som fravær i en periode på et år eller mer, hvor studenten ikke er registrert i en universitets- og høgskoleutdanning. Sektorfrafall måles gjennom hvorvidt man var registrert som igangværende student per 01.10.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800" b="1">
                <a:latin typeface="Arial Nova" panose="020B0504020202020204" pitchFamily="34" charset="0"/>
              </a:rPr>
              <a:t>Bytter</a:t>
            </a:r>
            <a:r>
              <a:rPr lang="nb-NO" sz="1800">
                <a:latin typeface="Arial Nova" panose="020B0504020202020204" pitchFamily="34" charset="0"/>
              </a:rPr>
              <a:t> utgjør en samlebetegnelse for studenters mobilitet mellom studieprogrammer og utdanningsinstitusjoner. Detaljnivået i datamaterialet vi har benyttet, tillater oss å skille mellom bytte fra et studieprogram og fra en institusjon som to ulike typer bytter. Bytter måles gjennom studentregistreringen per 01.10, og omfatter studenter som i en sømløs overgang: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800">
                <a:latin typeface="Arial Nova" panose="020B0504020202020204" pitchFamily="34" charset="0"/>
              </a:rPr>
              <a:t>1) Skifter studieprogram innenfor samme utdanningsinstitusjon (Programbytte)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b-NO" sz="1800">
                <a:latin typeface="Arial Nova" panose="020B0504020202020204" pitchFamily="34" charset="0"/>
              </a:rPr>
              <a:t>2) Skifter studiested fra en utdanningsinstitusjon til en annen (Institusjonsbytte) Med sømløs overgang mener vi at studenten har vært registrert som igangværende student i perioden til og med overgangen til nytt studieprogram eller institusjon” </a:t>
            </a:r>
            <a:endParaRPr lang="nb-NO" sz="1100">
              <a:latin typeface="Arial Nova" panose="020B05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050">
                <a:latin typeface="Arial Nova"/>
              </a:rPr>
              <a:t>(Andresen &amp; Lervåg, 2022, s. 12). </a:t>
            </a:r>
            <a:endParaRPr lang="nb-NO" sz="1050">
              <a:latin typeface="Arial Nova" panose="020B05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BA41-386B-4FDB-A74C-535FDB1BF9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7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BA41-386B-4FDB-A74C-535FDB1BF9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56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BA41-386B-4FDB-A74C-535FDB1BF9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6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46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63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b-NO" sz="1800"/>
              <a:t>Turn to </a:t>
            </a:r>
            <a:r>
              <a:rPr lang="nb-NO" sz="1800" err="1"/>
              <a:t>Maoxin</a:t>
            </a:r>
            <a:endParaRPr lang="en-US" sz="180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3BA41-386B-4FDB-A74C-535FDB1BF9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0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52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D4E3B-14BD-4AEA-8964-0B8BDDF405E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90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46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17695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2213656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3142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ADC2A930-D29C-B557-A286-20EAE59658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5483" y="0"/>
            <a:ext cx="10343114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Content Placeholder 12" descr="A large crowd of people outside a building&#10;&#10;Description automatically generated">
            <a:extLst>
              <a:ext uri="{FF2B5EF4-FFF2-40B4-BE49-F238E27FC236}">
                <a16:creationId xmlns:a16="http://schemas.microsoft.com/office/drawing/2014/main" id="{F12ADB09-1BCC-4123-AACB-5524A4AA6E4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" r="1" b="1"/>
          <a:stretch/>
        </p:blipFill>
        <p:spPr>
          <a:xfrm>
            <a:off x="1848885" y="10"/>
            <a:ext cx="10343115" cy="6857990"/>
          </a:xfrm>
          <a:noFill/>
        </p:spPr>
      </p:pic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8FA38C3B-D31C-D209-68CD-9BB0866CD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966" y="5518919"/>
            <a:ext cx="1025436" cy="102542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58C8CA-202C-4F44-9A74-8EBFC552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966" y="997314"/>
            <a:ext cx="9273384" cy="2170846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nb-NO" sz="4400">
                <a:latin typeface="Arial Nova"/>
              </a:rPr>
              <a:t>Bra start! </a:t>
            </a:r>
            <a:br>
              <a:rPr lang="nb-NO" sz="4400">
                <a:latin typeface="Arial Nova" panose="020B0504020202020204" pitchFamily="34" charset="0"/>
              </a:rPr>
            </a:br>
            <a:r>
              <a:rPr lang="en-GB" sz="4400" b="0" i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Førsteårsstudenters</a:t>
            </a:r>
            <a:r>
              <a:rPr lang="en-GB" sz="4400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sz="4400" b="0" i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gjennomføring</a:t>
            </a:r>
            <a:r>
              <a:rPr lang="en-GB" sz="4400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sz="4400" b="0" i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og</a:t>
            </a:r>
            <a:r>
              <a:rPr lang="en-GB" sz="4400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sz="4400" err="1">
                <a:solidFill>
                  <a:srgbClr val="000000"/>
                </a:solidFill>
                <a:latin typeface="Helvetica"/>
                <a:cs typeface="Helvetica"/>
              </a:rPr>
              <a:t>akademisk</a:t>
            </a:r>
            <a:r>
              <a:rPr lang="en-GB" sz="440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sz="4400" err="1">
                <a:solidFill>
                  <a:srgbClr val="000000"/>
                </a:solidFill>
                <a:latin typeface="Helvetica"/>
                <a:cs typeface="Helvetica"/>
              </a:rPr>
              <a:t>og</a:t>
            </a:r>
            <a:r>
              <a:rPr lang="en-GB" sz="440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GB" sz="4400" err="1">
                <a:solidFill>
                  <a:srgbClr val="000000"/>
                </a:solidFill>
                <a:latin typeface="Helvetica"/>
                <a:cs typeface="Helvetica"/>
              </a:rPr>
              <a:t>sosial</a:t>
            </a:r>
            <a:r>
              <a:rPr lang="en-GB" sz="4400" b="0" i="0">
                <a:solidFill>
                  <a:srgbClr val="000000"/>
                </a:solidFill>
                <a:effectLst/>
                <a:latin typeface="Helvetica"/>
                <a:cs typeface="Helvetica"/>
              </a:rPr>
              <a:t> </a:t>
            </a:r>
            <a:r>
              <a:rPr lang="en-GB" sz="4400" b="0" i="0" err="1">
                <a:solidFill>
                  <a:srgbClr val="000000"/>
                </a:solidFill>
                <a:effectLst/>
                <a:latin typeface="Helvetica"/>
                <a:cs typeface="Helvetica"/>
              </a:rPr>
              <a:t>integrering</a:t>
            </a:r>
            <a:br>
              <a:rPr lang="en-GB" sz="4400">
                <a:solidFill>
                  <a:srgbClr val="000000"/>
                </a:solidFill>
                <a:latin typeface="Helvetica"/>
                <a:cs typeface="Helvetica"/>
              </a:rPr>
            </a:br>
            <a:endParaRPr lang="en-GB" sz="4400">
              <a:latin typeface="Helvetica"/>
              <a:cs typeface="Helvetica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F927B2B-8687-4628-A1BA-B28451C98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966" y="3891201"/>
            <a:ext cx="5133412" cy="1930098"/>
          </a:xfrm>
        </p:spPr>
        <p:txBody>
          <a:bodyPr vert="horz" wrap="none" lIns="0" tIns="0" rIns="0" bIns="0" rtlCol="0" anchor="t">
            <a:normAutofit/>
          </a:bodyPr>
          <a:lstStyle/>
          <a:p>
            <a:r>
              <a:rPr lang="en-US" sz="2000">
                <a:latin typeface="Aharoni" panose="02010803020104030203" pitchFamily="2" charset="-79"/>
                <a:cs typeface="Aharoni" panose="02010803020104030203" pitchFamily="2" charset="-79"/>
              </a:rPr>
              <a:t>Forum for </a:t>
            </a:r>
            <a:r>
              <a:rPr lang="en-US" sz="2000" err="1">
                <a:latin typeface="Aharoni" panose="02010803020104030203" pitchFamily="2" charset="-79"/>
                <a:cs typeface="Aharoni" panose="02010803020104030203" pitchFamily="2" charset="-79"/>
              </a:rPr>
              <a:t>Studiespørsmål</a:t>
            </a:r>
            <a:br>
              <a:rPr lang="en-US" sz="2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err="1">
                <a:latin typeface="Aharoni" panose="02010803020104030203" pitchFamily="2" charset="-79"/>
                <a:cs typeface="Aharoni" panose="02010803020104030203" pitchFamily="2" charset="-79"/>
              </a:rPr>
              <a:t>Samfunnsvitenskapelig</a:t>
            </a:r>
            <a:r>
              <a:rPr lang="en-US" sz="200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000" err="1">
                <a:latin typeface="Aharoni" panose="02010803020104030203" pitchFamily="2" charset="-79"/>
                <a:cs typeface="Aharoni" panose="02010803020104030203" pitchFamily="2" charset="-79"/>
              </a:rPr>
              <a:t>fakultet</a:t>
            </a:r>
            <a:r>
              <a:rPr lang="en-US" sz="200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000" err="1">
                <a:latin typeface="Aharoni" panose="02010803020104030203" pitchFamily="2" charset="-79"/>
                <a:cs typeface="Aharoni" panose="02010803020104030203" pitchFamily="2" charset="-79"/>
              </a:rPr>
              <a:t>UiO</a:t>
            </a:r>
            <a:r>
              <a:rPr lang="en-US" sz="200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nb-NO" sz="2000"/>
          </a:p>
          <a:p>
            <a:pPr>
              <a:spcAft>
                <a:spcPts val="600"/>
              </a:spcAft>
            </a:pPr>
            <a:r>
              <a:rPr lang="nb-NO" sz="2000">
                <a:latin typeface="Arial Nova"/>
              </a:rPr>
              <a:t>29. februar 2024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2684E53-6708-B919-6807-6466E145EE78}"/>
              </a:ext>
            </a:extLst>
          </p:cNvPr>
          <p:cNvSpPr txBox="1"/>
          <p:nvPr/>
        </p:nvSpPr>
        <p:spPr>
          <a:xfrm>
            <a:off x="7205030" y="6262984"/>
            <a:ext cx="468216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>
                <a:cs typeface="Calibri"/>
              </a:rPr>
              <a:t>Crina Damsa, </a:t>
            </a:r>
            <a:r>
              <a:rPr lang="en-US" b="1" err="1">
                <a:ea typeface="+mn-lt"/>
                <a:cs typeface="+mn-lt"/>
              </a:rPr>
              <a:t>Maoxin</a:t>
            </a:r>
            <a:r>
              <a:rPr lang="en-US" b="1">
                <a:ea typeface="+mn-lt"/>
                <a:cs typeface="+mn-lt"/>
              </a:rPr>
              <a:t> Zhang, Rebecca</a:t>
            </a:r>
            <a:r>
              <a:rPr lang="en-US" b="1">
                <a:cs typeface="Calibri"/>
              </a:rPr>
              <a:t> Knoph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22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B9DC-1788-16A7-F607-5B13AA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Overordnet</a:t>
            </a:r>
            <a:r>
              <a:rPr lang="en-US"/>
              <a:t> </a:t>
            </a:r>
            <a:r>
              <a:rPr lang="en-US" err="1"/>
              <a:t>prosjektmål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53782-4074-5E78-8400-DF9EE2039C0C}"/>
              </a:ext>
            </a:extLst>
          </p:cNvPr>
          <p:cNvSpPr txBox="1"/>
          <p:nvPr/>
        </p:nvSpPr>
        <p:spPr>
          <a:xfrm>
            <a:off x="913801" y="1458453"/>
            <a:ext cx="10440000" cy="1872853"/>
          </a:xfrm>
          <a:prstGeom prst="roundRect">
            <a:avLst/>
          </a:prstGeom>
          <a:solidFill>
            <a:srgbClr val="DFCAEE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800" b="1" i="0">
                <a:solidFill>
                  <a:srgbClr val="0D0D0D"/>
                </a:solidFill>
                <a:effectLst/>
                <a:latin typeface="Calibri"/>
                <a:cs typeface="Calibri"/>
              </a:rPr>
              <a:t>Tilby </a:t>
            </a:r>
            <a:r>
              <a:rPr lang="nb-NO" sz="2800" b="1">
                <a:solidFill>
                  <a:srgbClr val="0D0D0D"/>
                </a:solidFill>
                <a:latin typeface="Calibri"/>
                <a:cs typeface="Calibri"/>
              </a:rPr>
              <a:t>en tolking av frafall i første studieåret basert på kombinasjonen av flere variabler</a:t>
            </a:r>
            <a:br>
              <a:rPr lang="nb-NO" sz="2400">
                <a:latin typeface="Calibri"/>
                <a:cs typeface="Calibri"/>
              </a:rPr>
            </a:br>
            <a:r>
              <a:rPr lang="nb-NO" sz="2400">
                <a:solidFill>
                  <a:srgbClr val="0D0D0D"/>
                </a:solidFill>
                <a:latin typeface="Calibri"/>
                <a:cs typeface="Calibri"/>
              </a:rPr>
              <a:t>(</a:t>
            </a:r>
            <a:r>
              <a:rPr lang="nb-NO" sz="2400">
                <a:solidFill>
                  <a:srgbClr val="860000"/>
                </a:solidFill>
                <a:latin typeface="Calibri"/>
                <a:cs typeface="Calibri"/>
              </a:rPr>
              <a:t>digital deltakelse</a:t>
            </a:r>
            <a:r>
              <a:rPr lang="nb-NO" sz="2400">
                <a:solidFill>
                  <a:srgbClr val="0D0D0D"/>
                </a:solidFill>
                <a:latin typeface="Calibri"/>
                <a:cs typeface="Calibri"/>
              </a:rPr>
              <a:t>, oppfatninger av akademisk kontekst, </a:t>
            </a:r>
            <a:r>
              <a:rPr lang="nb-NO" sz="2400" err="1">
                <a:solidFill>
                  <a:srgbClr val="0D0D0D"/>
                </a:solidFill>
                <a:latin typeface="Calibri"/>
                <a:cs typeface="Calibri"/>
              </a:rPr>
              <a:t>emne-og</a:t>
            </a:r>
            <a:r>
              <a:rPr lang="nb-NO" sz="2400">
                <a:solidFill>
                  <a:srgbClr val="0D0D0D"/>
                </a:solidFill>
                <a:latin typeface="Calibri"/>
                <a:cs typeface="Calibri"/>
              </a:rPr>
              <a:t> veiledningstilbud; opplevd nytteverdi; bakgrunn)</a:t>
            </a:r>
            <a:endParaRPr lang="nb-NO" sz="2400">
              <a:solidFill>
                <a:srgbClr val="0D0D0D"/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A1371F-DD1E-A66B-1E57-F66978E22C6A}"/>
              </a:ext>
            </a:extLst>
          </p:cNvPr>
          <p:cNvSpPr txBox="1">
            <a:spLocks/>
          </p:cNvSpPr>
          <p:nvPr/>
        </p:nvSpPr>
        <p:spPr>
          <a:xfrm>
            <a:off x="838200" y="4177429"/>
            <a:ext cx="10515600" cy="81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err="1"/>
              <a:t>Leveranse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86946-5C1E-416F-C97C-F8BE3EB92233}"/>
              </a:ext>
            </a:extLst>
          </p:cNvPr>
          <p:cNvSpPr txBox="1"/>
          <p:nvPr/>
        </p:nvSpPr>
        <p:spPr>
          <a:xfrm>
            <a:off x="913800" y="4998006"/>
            <a:ext cx="10440000" cy="17366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err="1">
                <a:solidFill>
                  <a:srgbClr val="000000"/>
                </a:solidFill>
                <a:cs typeface="Calibri"/>
              </a:rPr>
              <a:t>Tilbakemelding</a:t>
            </a:r>
            <a:r>
              <a:rPr lang="en-US" sz="2400" b="1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b="1" err="1">
                <a:solidFill>
                  <a:srgbClr val="000000"/>
                </a:solidFill>
                <a:cs typeface="Calibri"/>
              </a:rPr>
              <a:t>til</a:t>
            </a:r>
            <a:r>
              <a:rPr lang="en-US" sz="2400" b="1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b="1" err="1">
                <a:solidFill>
                  <a:srgbClr val="000000"/>
                </a:solidFill>
                <a:cs typeface="Calibri"/>
              </a:rPr>
              <a:t>fakultetene</a:t>
            </a:r>
            <a:r>
              <a:rPr lang="en-US" sz="2400" b="1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>
                <a:solidFill>
                  <a:srgbClr val="000000"/>
                </a:solidFill>
                <a:cs typeface="Calibri"/>
              </a:rPr>
              <a:t>om:</a:t>
            </a:r>
            <a:endParaRPr lang="en-US" sz="2400"/>
          </a:p>
          <a:p>
            <a:pPr marL="342900" indent="-342900" algn="ctr">
              <a:buAutoNum type="arabicParenR"/>
            </a:pPr>
            <a:r>
              <a:rPr lang="en-US" sz="2400" err="1">
                <a:solidFill>
                  <a:srgbClr val="000000"/>
                </a:solidFill>
                <a:cs typeface="Calibri"/>
              </a:rPr>
              <a:t>Hvordan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situasjonen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ang.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frafall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i</a:t>
            </a:r>
            <a:r>
              <a:rPr lang="en-US" sz="2400">
                <a:solidFill>
                  <a:srgbClr val="000000"/>
                </a:solidFill>
                <a:cs typeface="Calibri"/>
              </a:rPr>
              <a:t> 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første</a:t>
            </a:r>
            <a:r>
              <a:rPr lang="en-US" sz="2400">
                <a:solidFill>
                  <a:srgbClr val="000000"/>
                </a:solidFill>
                <a:cs typeface="Calibri"/>
              </a:rPr>
              <a:t> 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studieår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ser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ut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i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deres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kontekst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+ </a:t>
            </a:r>
            <a:endParaRPr lang="en-US" sz="2400">
              <a:cs typeface="Calibri" panose="020F0502020204030204"/>
            </a:endParaRPr>
          </a:p>
          <a:p>
            <a:pPr algn="ctr"/>
            <a:r>
              <a:rPr lang="en-US" sz="2400">
                <a:solidFill>
                  <a:srgbClr val="000000"/>
                </a:solidFill>
                <a:cs typeface="Calibri"/>
              </a:rPr>
              <a:t>2)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Forslag</a:t>
            </a:r>
            <a:r>
              <a:rPr lang="en-US" sz="2400">
                <a:solidFill>
                  <a:srgbClr val="000000"/>
                </a:solidFill>
                <a:cs typeface="Calibri"/>
              </a:rPr>
              <a:t> om 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hva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de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bør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fokusere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på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for å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finne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årsaker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til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frafall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&amp;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generere</a:t>
            </a:r>
            <a:r>
              <a:rPr lang="en-US" sz="2400">
                <a:solidFill>
                  <a:srgbClr val="000000"/>
                </a:solidFill>
                <a:cs typeface="Calibri"/>
              </a:rPr>
              <a:t> </a:t>
            </a:r>
            <a:r>
              <a:rPr lang="en-US" sz="2400" err="1">
                <a:solidFill>
                  <a:srgbClr val="000000"/>
                </a:solidFill>
                <a:cs typeface="Calibri"/>
              </a:rPr>
              <a:t>intervensjoner</a:t>
            </a:r>
            <a:endParaRPr lang="en-US" sz="24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ED2489-A1CF-B34C-2746-07A638B9B4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503193" y="3496750"/>
            <a:ext cx="984724" cy="7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8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B9DC-1788-16A7-F607-5B13AA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Primært</a:t>
            </a:r>
            <a:r>
              <a:rPr lang="en-US"/>
              <a:t> </a:t>
            </a:r>
            <a:r>
              <a:rPr lang="en-US" err="1"/>
              <a:t>prosjektmål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50825-83F5-B12F-9715-1980834541D8}"/>
              </a:ext>
            </a:extLst>
          </p:cNvPr>
          <p:cNvSpPr txBox="1"/>
          <p:nvPr/>
        </p:nvSpPr>
        <p:spPr>
          <a:xfrm>
            <a:off x="838200" y="2851487"/>
            <a:ext cx="3240000" cy="16344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err="1">
                <a:cs typeface="Calibri"/>
              </a:rPr>
              <a:t>Utforske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hvordan</a:t>
            </a:r>
            <a:r>
              <a:rPr lang="en-US" sz="1800">
                <a:cs typeface="Calibri"/>
              </a:rPr>
              <a:t> </a:t>
            </a:r>
            <a:br>
              <a:rPr lang="en-US" sz="1800">
                <a:cs typeface="Calibri"/>
              </a:rPr>
            </a:br>
            <a:r>
              <a:rPr lang="en-US" sz="1800">
                <a:cs typeface="Calibri"/>
              </a:rPr>
              <a:t>[</a:t>
            </a:r>
            <a:r>
              <a:rPr lang="en-US" sz="1800" err="1">
                <a:cs typeface="Calibri"/>
              </a:rPr>
              <a:t>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hvilken</a:t>
            </a:r>
            <a:r>
              <a:rPr lang="en-US" sz="1800">
                <a:cs typeface="Calibri"/>
              </a:rPr>
              <a:t> grad] </a:t>
            </a:r>
            <a:r>
              <a:rPr lang="en-US" sz="1800" b="1" err="1">
                <a:cs typeface="Calibri"/>
              </a:rPr>
              <a:t>studentbakgrunn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og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tidligere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akademiske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prestasjoner</a:t>
            </a:r>
            <a:r>
              <a:rPr lang="en-US" sz="1800">
                <a:cs typeface="Calibri"/>
              </a:rPr>
              <a:t> </a:t>
            </a:r>
            <a:br>
              <a:rPr lang="en-US" sz="1800">
                <a:cs typeface="Calibri"/>
              </a:rPr>
            </a:br>
            <a:r>
              <a:rPr lang="en-US" sz="1800" err="1">
                <a:cs typeface="Calibri"/>
              </a:rPr>
              <a:t>kan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predikere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frafall</a:t>
            </a:r>
            <a:r>
              <a:rPr lang="en-US" sz="1800">
                <a:cs typeface="Calibri"/>
              </a:rPr>
              <a:t> </a:t>
            </a:r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9961A-F155-E3D7-F3F2-7E1903F23C27}"/>
              </a:ext>
            </a:extLst>
          </p:cNvPr>
          <p:cNvSpPr txBox="1"/>
          <p:nvPr/>
        </p:nvSpPr>
        <p:spPr>
          <a:xfrm>
            <a:off x="4476000" y="2851484"/>
            <a:ext cx="3240000" cy="16344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err="1">
                <a:cs typeface="Calibri"/>
              </a:rPr>
              <a:t>Utforske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hvordan</a:t>
            </a:r>
            <a:r>
              <a:rPr lang="en-US" sz="1800">
                <a:cs typeface="Calibri"/>
              </a:rPr>
              <a:t> </a:t>
            </a:r>
            <a:br>
              <a:rPr lang="en-US" sz="1800">
                <a:cs typeface="Calibri"/>
              </a:rPr>
            </a:br>
            <a:r>
              <a:rPr lang="en-US" sz="1800">
                <a:cs typeface="Calibri"/>
              </a:rPr>
              <a:t>[</a:t>
            </a:r>
            <a:r>
              <a:rPr lang="en-US" sz="1800" err="1">
                <a:cs typeface="Calibri"/>
              </a:rPr>
              <a:t>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hvilken</a:t>
            </a:r>
            <a:r>
              <a:rPr lang="en-US" sz="1800">
                <a:cs typeface="Calibri"/>
              </a:rPr>
              <a:t> grad] </a:t>
            </a:r>
            <a:br>
              <a:rPr lang="en-US" sz="1800">
                <a:cs typeface="Calibri"/>
              </a:rPr>
            </a:br>
            <a:r>
              <a:rPr lang="en-US" sz="1800" b="1" err="1">
                <a:cs typeface="Calibri"/>
              </a:rPr>
              <a:t>akademisk</a:t>
            </a:r>
            <a:r>
              <a:rPr lang="en-US" sz="1800" b="1">
                <a:cs typeface="Calibri"/>
              </a:rPr>
              <a:t> (digital) </a:t>
            </a:r>
            <a:r>
              <a:rPr lang="en-US" sz="1800" b="1" err="1">
                <a:cs typeface="Calibri"/>
              </a:rPr>
              <a:t>deltakelse</a:t>
            </a:r>
            <a:r>
              <a:rPr lang="en-US" sz="1800">
                <a:cs typeface="Calibri"/>
              </a:rPr>
              <a:t> </a:t>
            </a:r>
            <a:br>
              <a:rPr lang="en-US" sz="1800">
                <a:cs typeface="Calibri"/>
              </a:rPr>
            </a:b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emner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kan</a:t>
            </a:r>
            <a:r>
              <a:rPr lang="en-US" sz="1800">
                <a:cs typeface="Calibri"/>
              </a:rPr>
              <a:t> </a:t>
            </a:r>
            <a:br>
              <a:rPr lang="en-US" sz="1800">
                <a:cs typeface="Calibri"/>
              </a:rPr>
            </a:br>
            <a:r>
              <a:rPr lang="en-US" sz="1800" err="1">
                <a:cs typeface="Calibri"/>
              </a:rPr>
              <a:t>predikere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frafall</a:t>
            </a:r>
            <a:r>
              <a:rPr lang="en-US" sz="1800">
                <a:cs typeface="Calibri"/>
              </a:rPr>
              <a:t> </a:t>
            </a:r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33B08-0AB3-AFDC-3194-4F2D896DC992}"/>
              </a:ext>
            </a:extLst>
          </p:cNvPr>
          <p:cNvSpPr txBox="1"/>
          <p:nvPr/>
        </p:nvSpPr>
        <p:spPr>
          <a:xfrm>
            <a:off x="8113800" y="2851484"/>
            <a:ext cx="3240000" cy="16344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err="1">
                <a:cs typeface="Calibri"/>
              </a:rPr>
              <a:t>Utforske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hvordan</a:t>
            </a:r>
            <a:r>
              <a:rPr lang="en-US" sz="1800" dirty="0">
                <a:cs typeface="Calibri"/>
              </a:rPr>
              <a:t> </a:t>
            </a:r>
            <a:br>
              <a:rPr lang="en-US" sz="1800" dirty="0">
                <a:cs typeface="Calibri"/>
              </a:rPr>
            </a:br>
            <a:r>
              <a:rPr lang="en-US" b="1" err="1">
                <a:cs typeface="Calibri"/>
              </a:rPr>
              <a:t>studie-og</a:t>
            </a:r>
            <a:r>
              <a:rPr lang="en-US" b="1" dirty="0">
                <a:cs typeface="Calibri"/>
              </a:rPr>
              <a:t> </a:t>
            </a:r>
            <a:r>
              <a:rPr lang="en-US" b="1" err="1">
                <a:cs typeface="Calibri"/>
              </a:rPr>
              <a:t>veilendingstilbud</a:t>
            </a:r>
            <a:r>
              <a:rPr lang="en-US" b="1" dirty="0">
                <a:cs typeface="Calibri"/>
              </a:rPr>
              <a:t>  </a:t>
            </a:r>
            <a:br>
              <a:rPr lang="en-US" sz="1800" b="1" dirty="0">
                <a:cs typeface="Calibri"/>
              </a:rPr>
            </a:br>
            <a:r>
              <a:rPr lang="en-US" sz="1800" err="1">
                <a:cs typeface="Calibri"/>
              </a:rPr>
              <a:t>kan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nyansere</a:t>
            </a:r>
            <a:r>
              <a:rPr lang="en-US" sz="1800" dirty="0">
                <a:cs typeface="Calibri"/>
              </a:rPr>
              <a:t> </a:t>
            </a:r>
            <a:r>
              <a:rPr lang="en-US" sz="1800" err="1">
                <a:cs typeface="Calibri"/>
              </a:rPr>
              <a:t>prediksjonen</a:t>
            </a:r>
            <a:r>
              <a:rPr lang="en-US" sz="1800" dirty="0">
                <a:cs typeface="Calibri"/>
              </a:rPr>
              <a:t> 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om </a:t>
            </a:r>
            <a:r>
              <a:rPr lang="en-US" sz="1800" err="1">
                <a:cs typeface="Calibri"/>
              </a:rPr>
              <a:t>frafall</a:t>
            </a:r>
            <a:r>
              <a:rPr lang="en-US" sz="1800" dirty="0">
                <a:cs typeface="Calibri"/>
              </a:rPr>
              <a:t> 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1611F5-C3E3-9856-F835-B5F62F5D5D2E}"/>
              </a:ext>
            </a:extLst>
          </p:cNvPr>
          <p:cNvSpPr/>
          <p:nvPr/>
        </p:nvSpPr>
        <p:spPr>
          <a:xfrm>
            <a:off x="1918200" y="1828811"/>
            <a:ext cx="1080000" cy="1080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1A</a:t>
            </a:r>
            <a:endParaRPr lang="nb-NO" sz="3200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0818A2-A652-915A-2543-6A664B79B6DE}"/>
              </a:ext>
            </a:extLst>
          </p:cNvPr>
          <p:cNvSpPr/>
          <p:nvPr/>
        </p:nvSpPr>
        <p:spPr>
          <a:xfrm>
            <a:off x="5556000" y="1828811"/>
            <a:ext cx="1080000" cy="1080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1B</a:t>
            </a:r>
            <a:endParaRPr lang="nb-NO" sz="3200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738220-D7B9-D487-A2C7-1D7A0D81BFD8}"/>
              </a:ext>
            </a:extLst>
          </p:cNvPr>
          <p:cNvSpPr/>
          <p:nvPr/>
        </p:nvSpPr>
        <p:spPr>
          <a:xfrm>
            <a:off x="9193800" y="1828811"/>
            <a:ext cx="1080000" cy="1080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1C</a:t>
            </a:r>
            <a:endParaRPr lang="nb-NO" sz="32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B6F4CA-D91E-4B91-3C07-37FEBD9A15A5}"/>
              </a:ext>
            </a:extLst>
          </p:cNvPr>
          <p:cNvSpPr txBox="1"/>
          <p:nvPr/>
        </p:nvSpPr>
        <p:spPr>
          <a:xfrm>
            <a:off x="838200" y="4485884"/>
            <a:ext cx="324000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6995" indent="-86995">
              <a:buFont typeface="Arial" panose="020B0604020202020204" pitchFamily="34" charset="0"/>
              <a:buChar char="•"/>
            </a:pPr>
            <a:r>
              <a:rPr lang="en-US" sz="1600" err="1"/>
              <a:t>Informasjon</a:t>
            </a:r>
            <a:r>
              <a:rPr lang="en-US" sz="1600"/>
              <a:t> om </a:t>
            </a:r>
            <a:r>
              <a:rPr lang="en-US" sz="1600" err="1"/>
              <a:t>bakgrunn</a:t>
            </a:r>
            <a:r>
              <a:rPr lang="en-US" sz="1600"/>
              <a:t> </a:t>
            </a:r>
            <a:r>
              <a:rPr lang="en-US" sz="1600" err="1"/>
              <a:t>og</a:t>
            </a:r>
            <a:r>
              <a:rPr lang="en-US" sz="1600"/>
              <a:t> </a:t>
            </a:r>
            <a:r>
              <a:rPr lang="en-US" sz="1600" err="1"/>
              <a:t>akademisk</a:t>
            </a:r>
            <a:r>
              <a:rPr lang="en-US" sz="1600"/>
              <a:t> </a:t>
            </a:r>
            <a:r>
              <a:rPr lang="en-US" sz="1600" err="1"/>
              <a:t>bakgrunn</a:t>
            </a:r>
            <a:r>
              <a:rPr lang="en-US" sz="1600"/>
              <a:t> (</a:t>
            </a:r>
            <a:r>
              <a:rPr lang="en-US" sz="1600" err="1"/>
              <a:t>karakter</a:t>
            </a:r>
            <a:r>
              <a:rPr lang="en-US" sz="1600"/>
              <a:t> </a:t>
            </a:r>
            <a:r>
              <a:rPr lang="en-US" sz="1600" err="1"/>
              <a:t>fra</a:t>
            </a:r>
            <a:r>
              <a:rPr lang="en-US" sz="1600"/>
              <a:t> </a:t>
            </a:r>
            <a:r>
              <a:rPr lang="en-US" sz="1600" err="1"/>
              <a:t>videregående</a:t>
            </a:r>
            <a:r>
              <a:rPr lang="en-US" sz="1600"/>
              <a:t>)</a:t>
            </a:r>
            <a:endParaRPr lang="en-US" sz="1600" err="1">
              <a:cs typeface="Calibri"/>
            </a:endParaRPr>
          </a:p>
          <a:p>
            <a:endParaRPr lang="nb-NO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E6C9F-8B46-6DB9-E712-110B2E6584F9}"/>
              </a:ext>
            </a:extLst>
          </p:cNvPr>
          <p:cNvSpPr txBox="1"/>
          <p:nvPr/>
        </p:nvSpPr>
        <p:spPr>
          <a:xfrm>
            <a:off x="4476000" y="4485883"/>
            <a:ext cx="3240000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6995" indent="-86995">
              <a:buFont typeface="Arial" panose="020B0604020202020204" pitchFamily="34" charset="0"/>
              <a:buChar char="•"/>
            </a:pPr>
            <a:r>
              <a:rPr lang="en-US" sz="1600" err="1"/>
              <a:t>Studenters</a:t>
            </a:r>
            <a:r>
              <a:rPr lang="en-US" sz="1600"/>
              <a:t> </a:t>
            </a:r>
            <a:r>
              <a:rPr lang="en-US" sz="1600" err="1"/>
              <a:t>digitale</a:t>
            </a:r>
            <a:r>
              <a:rPr lang="en-US" sz="1600"/>
              <a:t> </a:t>
            </a:r>
            <a:r>
              <a:rPr lang="en-US" sz="1600" err="1"/>
              <a:t>deltakelse</a:t>
            </a:r>
            <a:r>
              <a:rPr lang="en-US" sz="1600"/>
              <a:t> (over </a:t>
            </a:r>
            <a:r>
              <a:rPr lang="en-US" sz="1600" err="1"/>
              <a:t>tid</a:t>
            </a:r>
            <a:r>
              <a:rPr lang="en-US" sz="1600"/>
              <a:t>) </a:t>
            </a:r>
            <a:r>
              <a:rPr lang="en-US" sz="1600" err="1"/>
              <a:t>i</a:t>
            </a:r>
            <a:r>
              <a:rPr lang="en-US" sz="1600"/>
              <a:t> </a:t>
            </a:r>
            <a:r>
              <a:rPr lang="en-US" sz="1600" err="1"/>
              <a:t>emner</a:t>
            </a:r>
            <a:r>
              <a:rPr lang="en-US" sz="1600"/>
              <a:t> I Canvas </a:t>
            </a:r>
            <a:endParaRPr lang="en-US" sz="1600">
              <a:cs typeface="Calibri" panose="020F0502020204030204"/>
            </a:endParaRPr>
          </a:p>
          <a:p>
            <a:endParaRPr lang="nb-NO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9D481-8562-7F5C-EA62-4C4262AE7044}"/>
              </a:ext>
            </a:extLst>
          </p:cNvPr>
          <p:cNvSpPr txBox="1"/>
          <p:nvPr/>
        </p:nvSpPr>
        <p:spPr>
          <a:xfrm>
            <a:off x="8113800" y="4485883"/>
            <a:ext cx="32400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6995" indent="-86995">
              <a:buFont typeface="Arial" panose="020B0604020202020204" pitchFamily="34" charset="0"/>
              <a:buChar char="•"/>
            </a:pPr>
            <a:r>
              <a:rPr lang="en-US" sz="1600" err="1"/>
              <a:t>Informasjon</a:t>
            </a:r>
            <a:r>
              <a:rPr lang="en-US" sz="1600"/>
              <a:t> om </a:t>
            </a:r>
            <a:r>
              <a:rPr lang="en-US" sz="1600" err="1"/>
              <a:t>studieprogram</a:t>
            </a:r>
            <a:r>
              <a:rPr lang="en-US" sz="1600"/>
              <a:t> </a:t>
            </a:r>
            <a:r>
              <a:rPr lang="en-US" sz="1600" err="1"/>
              <a:t>og</a:t>
            </a:r>
            <a:r>
              <a:rPr lang="en-US" sz="1600"/>
              <a:t> </a:t>
            </a:r>
            <a:r>
              <a:rPr lang="en-US" sz="1600" err="1"/>
              <a:t>emne</a:t>
            </a:r>
            <a:endParaRPr lang="en-US" sz="1600" err="1">
              <a:cs typeface="Calibri" panose="020F0502020204030204"/>
            </a:endParaRPr>
          </a:p>
          <a:p>
            <a:pPr marL="86995" indent="-86995">
              <a:buFont typeface="Arial" panose="020B0604020202020204" pitchFamily="34" charset="0"/>
              <a:buChar char="•"/>
            </a:pPr>
            <a:r>
              <a:rPr lang="en-US" sz="1600">
                <a:cs typeface="Calibri" panose="020F0502020204030204"/>
              </a:rPr>
              <a:t>Design </a:t>
            </a:r>
            <a:r>
              <a:rPr lang="en-US" sz="1600" err="1">
                <a:cs typeface="Calibri" panose="020F0502020204030204"/>
              </a:rPr>
              <a:t>studieprogram</a:t>
            </a:r>
            <a:r>
              <a:rPr lang="en-US" sz="1600">
                <a:cs typeface="Calibri" panose="020F0502020204030204"/>
              </a:rPr>
              <a:t> ELLER </a:t>
            </a:r>
            <a:r>
              <a:rPr lang="en-US" sz="1600" err="1">
                <a:cs typeface="Calibri" panose="020F0502020204030204"/>
              </a:rPr>
              <a:t>emne</a:t>
            </a:r>
            <a:r>
              <a:rPr lang="en-US" sz="1600">
                <a:cs typeface="Calibri" panose="020F0502020204030204"/>
              </a:rPr>
              <a:t> (Canvas design, </a:t>
            </a:r>
            <a:r>
              <a:rPr lang="en-US" sz="1600" err="1">
                <a:cs typeface="Calibri" panose="020F0502020204030204"/>
              </a:rPr>
              <a:t>emnebeskrivelser</a:t>
            </a:r>
            <a:r>
              <a:rPr lang="en-US" sz="1600">
                <a:cs typeface="Calibri" panose="020F0502020204030204"/>
              </a:rPr>
              <a:t>, </a:t>
            </a:r>
            <a:r>
              <a:rPr lang="en-US" sz="1600" err="1">
                <a:cs typeface="Calibri" panose="020F0502020204030204"/>
              </a:rPr>
              <a:t>andre</a:t>
            </a:r>
            <a:r>
              <a:rPr lang="en-US" sz="1600">
                <a:cs typeface="Calibri" panose="020F0502020204030204"/>
              </a:rPr>
              <a:t> </a:t>
            </a:r>
            <a:r>
              <a:rPr lang="en-US" sz="1600" err="1">
                <a:cs typeface="Calibri" panose="020F0502020204030204"/>
              </a:rPr>
              <a:t>dokumenter</a:t>
            </a:r>
            <a:r>
              <a:rPr lang="en-US" sz="1600">
                <a:cs typeface="Calibri" panose="020F0502020204030204"/>
              </a:rPr>
              <a:t>)</a:t>
            </a:r>
          </a:p>
          <a:p>
            <a:pPr marL="86995" indent="-86995">
              <a:buFont typeface="Arial" panose="020B0604020202020204" pitchFamily="34" charset="0"/>
              <a:buChar char="•"/>
            </a:pPr>
            <a:r>
              <a:rPr lang="en-US" sz="1600" err="1"/>
              <a:t>Informasjon</a:t>
            </a:r>
            <a:r>
              <a:rPr lang="en-US" sz="1600"/>
              <a:t> om </a:t>
            </a:r>
            <a:r>
              <a:rPr lang="en-US" sz="1600" err="1"/>
              <a:t>veiledingstilbud</a:t>
            </a:r>
            <a:r>
              <a:rPr lang="en-US" sz="1600"/>
              <a:t> </a:t>
            </a:r>
            <a:r>
              <a:rPr lang="en-US" sz="1600" err="1"/>
              <a:t>og</a:t>
            </a:r>
            <a:r>
              <a:rPr lang="en-US" sz="1600"/>
              <a:t> </a:t>
            </a:r>
            <a:r>
              <a:rPr lang="en-US" sz="1600" err="1"/>
              <a:t>andre</a:t>
            </a:r>
            <a:r>
              <a:rPr lang="en-US" sz="1600"/>
              <a:t> </a:t>
            </a:r>
            <a:r>
              <a:rPr lang="en-US" sz="1600" err="1"/>
              <a:t>tiltak</a:t>
            </a:r>
            <a:r>
              <a:rPr lang="en-US" sz="1600"/>
              <a:t> om </a:t>
            </a:r>
            <a:r>
              <a:rPr lang="en-US" sz="1600" err="1"/>
              <a:t>forebygging</a:t>
            </a:r>
            <a:r>
              <a:rPr lang="en-US" sz="1600"/>
              <a:t> av frafall</a:t>
            </a:r>
            <a:endParaRPr lang="en-US" sz="1600">
              <a:cs typeface="Calibri"/>
            </a:endParaRPr>
          </a:p>
          <a:p>
            <a:pPr marL="86995" indent="-86995">
              <a:buFont typeface="Arial" panose="020B0604020202020204" pitchFamily="34" charset="0"/>
              <a:buChar char="•"/>
            </a:pPr>
            <a:endParaRPr lang="en-US" sz="1600">
              <a:cs typeface="Calibri"/>
            </a:endParaRPr>
          </a:p>
          <a:p>
            <a:endParaRPr lang="en-US" sz="1600">
              <a:cs typeface="Calibri"/>
            </a:endParaRPr>
          </a:p>
          <a:p>
            <a:endParaRPr lang="nb-NO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296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B9DC-1788-16A7-F607-5B13AA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Sekundært</a:t>
            </a:r>
            <a:r>
              <a:rPr lang="en-US"/>
              <a:t> </a:t>
            </a:r>
            <a:r>
              <a:rPr lang="en-US" err="1"/>
              <a:t>prosjektmål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3A04C-2703-5D5A-D853-1B731BC9A844}"/>
              </a:ext>
            </a:extLst>
          </p:cNvPr>
          <p:cNvSpPr txBox="1"/>
          <p:nvPr/>
        </p:nvSpPr>
        <p:spPr>
          <a:xfrm>
            <a:off x="838200" y="2052223"/>
            <a:ext cx="10515600" cy="408623"/>
          </a:xfrm>
          <a:prstGeom prst="roundRect">
            <a:avLst>
              <a:gd name="adj" fmla="val 40110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err="1">
                <a:cs typeface="Calibri"/>
              </a:rPr>
              <a:t>Utforske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hvordan</a:t>
            </a:r>
            <a:r>
              <a:rPr lang="en-US" sz="1800">
                <a:cs typeface="Calibri"/>
              </a:rPr>
              <a:t> </a:t>
            </a:r>
            <a:r>
              <a:rPr lang="en-US" sz="1800" b="1">
                <a:cs typeface="Calibri"/>
              </a:rPr>
              <a:t>self-</a:t>
            </a:r>
            <a:r>
              <a:rPr lang="en-US" sz="1800" b="1" err="1">
                <a:cs typeface="Calibri"/>
              </a:rPr>
              <a:t>reporterte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oppfatninger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kan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nyansere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prediksjon</a:t>
            </a:r>
            <a:r>
              <a:rPr lang="en-US" sz="1800">
                <a:cs typeface="Calibri"/>
              </a:rPr>
              <a:t> av </a:t>
            </a:r>
            <a:r>
              <a:rPr lang="en-US" sz="1800" err="1">
                <a:cs typeface="Calibri"/>
              </a:rPr>
              <a:t>frafall</a:t>
            </a:r>
            <a:endParaRPr lang="en-US" sz="1800">
              <a:cs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B9CF08-CA48-3779-ADCE-4FD110EEAA5A}"/>
              </a:ext>
            </a:extLst>
          </p:cNvPr>
          <p:cNvSpPr/>
          <p:nvPr/>
        </p:nvSpPr>
        <p:spPr>
          <a:xfrm>
            <a:off x="1271383" y="1972489"/>
            <a:ext cx="540000" cy="540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/>
              <a:t>2</a:t>
            </a:r>
            <a:endParaRPr lang="nb-NO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9BA08-3EEB-AE8F-2D2D-E098B6D76B70}"/>
              </a:ext>
            </a:extLst>
          </p:cNvPr>
          <p:cNvSpPr txBox="1"/>
          <p:nvPr/>
        </p:nvSpPr>
        <p:spPr>
          <a:xfrm>
            <a:off x="2118360" y="2540580"/>
            <a:ext cx="85844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err="1">
                <a:cs typeface="Calibri"/>
              </a:rPr>
              <a:t>Oppfatninger</a:t>
            </a:r>
            <a:r>
              <a:rPr lang="en-US">
                <a:cs typeface="Calibri"/>
              </a:rPr>
              <a:t> </a:t>
            </a:r>
            <a:r>
              <a:rPr lang="en-US" i="1">
                <a:cs typeface="Calibri"/>
              </a:rPr>
              <a:t>av </a:t>
            </a:r>
            <a:r>
              <a:rPr lang="en-US" i="1" err="1">
                <a:cs typeface="Calibri"/>
              </a:rPr>
              <a:t>deltakelse</a:t>
            </a:r>
            <a:r>
              <a:rPr lang="en-US" i="1">
                <a:cs typeface="Calibri"/>
              </a:rPr>
              <a:t> </a:t>
            </a:r>
            <a:r>
              <a:rPr lang="en-US" i="1" err="1">
                <a:cs typeface="Calibri"/>
              </a:rPr>
              <a:t>i</a:t>
            </a:r>
            <a:r>
              <a:rPr lang="en-US" i="1">
                <a:cs typeface="Calibri"/>
              </a:rPr>
              <a:t> </a:t>
            </a:r>
            <a:r>
              <a:rPr lang="en-US" i="1" err="1">
                <a:cs typeface="Calibri"/>
              </a:rPr>
              <a:t>studieaktiviteter</a:t>
            </a:r>
            <a:r>
              <a:rPr lang="en-US" i="1">
                <a:cs typeface="Calibri"/>
              </a:rPr>
              <a:t> </a:t>
            </a:r>
            <a:r>
              <a:rPr lang="en-US">
                <a:cs typeface="Calibri"/>
              </a:rPr>
              <a:t>(digital) + </a:t>
            </a:r>
            <a:r>
              <a:rPr lang="en-US" i="1" err="1">
                <a:cs typeface="Calibri"/>
              </a:rPr>
              <a:t>opplevd</a:t>
            </a:r>
            <a:r>
              <a:rPr lang="en-US" i="1">
                <a:cs typeface="Calibri"/>
              </a:rPr>
              <a:t> </a:t>
            </a:r>
            <a:r>
              <a:rPr lang="en-US" i="1" err="1">
                <a:cs typeface="Calibri"/>
              </a:rPr>
              <a:t>nytteverdi</a:t>
            </a:r>
            <a:endParaRPr lang="en-US" i="1">
              <a:cs typeface="Calibri"/>
            </a:endParaRP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err="1">
                <a:cs typeface="Calibri"/>
              </a:rPr>
              <a:t>Oppfatninger</a:t>
            </a:r>
            <a:r>
              <a:rPr lang="en-US">
                <a:cs typeface="Calibri"/>
              </a:rPr>
              <a:t> </a:t>
            </a:r>
            <a:r>
              <a:rPr lang="en-US" i="1">
                <a:cs typeface="Calibri"/>
              </a:rPr>
              <a:t>av </a:t>
            </a:r>
            <a:r>
              <a:rPr lang="en-US" i="1" err="1">
                <a:cs typeface="Calibri"/>
              </a:rPr>
              <a:t>andre</a:t>
            </a:r>
            <a:r>
              <a:rPr lang="en-US" i="1">
                <a:cs typeface="Calibri"/>
              </a:rPr>
              <a:t> </a:t>
            </a:r>
            <a:r>
              <a:rPr lang="en-US" i="1" err="1">
                <a:cs typeface="Calibri"/>
              </a:rPr>
              <a:t>støttestrukturer</a:t>
            </a:r>
            <a:r>
              <a:rPr lang="en-US" i="1">
                <a:cs typeface="Calibri"/>
              </a:rPr>
              <a:t> </a:t>
            </a:r>
            <a:r>
              <a:rPr lang="en-US" i="1" err="1">
                <a:cs typeface="Calibri"/>
              </a:rPr>
              <a:t>og</a:t>
            </a:r>
            <a:r>
              <a:rPr lang="en-US" i="1">
                <a:cs typeface="Calibri"/>
              </a:rPr>
              <a:t> </a:t>
            </a:r>
            <a:r>
              <a:rPr lang="en-US" i="1" err="1">
                <a:cs typeface="Calibri"/>
              </a:rPr>
              <a:t>aktiviteter</a:t>
            </a:r>
            <a:r>
              <a:rPr lang="en-US" i="1">
                <a:cs typeface="Calibri"/>
              </a:rPr>
              <a:t> </a:t>
            </a:r>
            <a:r>
              <a:rPr lang="en-US">
                <a:cs typeface="Calibri"/>
              </a:rPr>
              <a:t>(</a:t>
            </a:r>
            <a:r>
              <a:rPr lang="en-US" err="1">
                <a:cs typeface="Calibri"/>
              </a:rPr>
              <a:t>introduksjonsprogrammer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veiledningsprogrammer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osv</a:t>
            </a:r>
            <a:r>
              <a:rPr lang="en-US">
                <a:cs typeface="Calibri"/>
              </a:rPr>
              <a:t>.) + </a:t>
            </a:r>
            <a:r>
              <a:rPr lang="en-US" i="1" err="1">
                <a:cs typeface="Calibri"/>
              </a:rPr>
              <a:t>opplevd</a:t>
            </a:r>
            <a:r>
              <a:rPr lang="en-US" i="1">
                <a:cs typeface="Calibri"/>
              </a:rPr>
              <a:t> </a:t>
            </a:r>
            <a:r>
              <a:rPr lang="en-US" i="1" err="1">
                <a:cs typeface="Calibri"/>
              </a:rPr>
              <a:t>nytteverdi</a:t>
            </a:r>
            <a:endParaRPr lang="en-US">
              <a:cs typeface="Calibri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26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B9DC-1788-16A7-F607-5B13AA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Leveranse</a:t>
            </a:r>
            <a:endParaRPr lang="en-US">
              <a:cs typeface="Calibri Light" panose="020F03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53782-4074-5E78-8400-DF9EE2039C0C}"/>
              </a:ext>
            </a:extLst>
          </p:cNvPr>
          <p:cNvSpPr txBox="1"/>
          <p:nvPr/>
        </p:nvSpPr>
        <p:spPr>
          <a:xfrm>
            <a:off x="913800" y="1809433"/>
            <a:ext cx="10440000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b="1" err="1">
                <a:solidFill>
                  <a:srgbClr val="000000"/>
                </a:solidFill>
                <a:cs typeface="Calibri"/>
              </a:rPr>
              <a:t>Tilbakemelding</a:t>
            </a:r>
            <a:r>
              <a:rPr lang="en-US" sz="1800" b="1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b="1" err="1">
                <a:solidFill>
                  <a:srgbClr val="000000"/>
                </a:solidFill>
                <a:cs typeface="Calibri"/>
              </a:rPr>
              <a:t>til</a:t>
            </a:r>
            <a:r>
              <a:rPr lang="en-US" sz="1800" b="1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b="1" err="1">
                <a:solidFill>
                  <a:srgbClr val="000000"/>
                </a:solidFill>
                <a:cs typeface="Calibri"/>
              </a:rPr>
              <a:t>fakultetene</a:t>
            </a:r>
            <a:r>
              <a:rPr lang="en-US" sz="1800" b="1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>
                <a:solidFill>
                  <a:srgbClr val="000000"/>
                </a:solidFill>
                <a:cs typeface="Calibri"/>
              </a:rPr>
              <a:t>om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hvordan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situasjonen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ser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ut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i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deres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kontekst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+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forslag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hva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de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bør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fokusere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på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for å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finne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årsaker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til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frafall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&amp;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generere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intervensjoner</a:t>
            </a:r>
            <a:endParaRPr lang="en-US" sz="18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297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B9DC-1788-16A7-F607-5B13AA735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Oppsummering</a:t>
            </a:r>
            <a:r>
              <a:rPr lang="en-US"/>
              <a:t>: </a:t>
            </a:r>
            <a:r>
              <a:rPr lang="en-US" err="1"/>
              <a:t>Prosjektmål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leveranse</a:t>
            </a:r>
            <a:endParaRPr lang="en-US">
              <a:cs typeface="Calibri Light" panose="020F03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50825-83F5-B12F-9715-1980834541D8}"/>
              </a:ext>
            </a:extLst>
          </p:cNvPr>
          <p:cNvSpPr txBox="1"/>
          <p:nvPr/>
        </p:nvSpPr>
        <p:spPr>
          <a:xfrm>
            <a:off x="838200" y="2625053"/>
            <a:ext cx="3240000" cy="16344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err="1">
                <a:cs typeface="Calibri"/>
              </a:rPr>
              <a:t>Utforske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hvordan</a:t>
            </a:r>
            <a:r>
              <a:rPr lang="en-US" sz="1800">
                <a:cs typeface="Calibri"/>
              </a:rPr>
              <a:t> </a:t>
            </a:r>
            <a:br>
              <a:rPr lang="en-US" sz="1800">
                <a:cs typeface="Calibri"/>
              </a:rPr>
            </a:br>
            <a:r>
              <a:rPr lang="en-US" sz="1800">
                <a:cs typeface="Calibri"/>
              </a:rPr>
              <a:t>[</a:t>
            </a:r>
            <a:r>
              <a:rPr lang="en-US" sz="1800" err="1">
                <a:cs typeface="Calibri"/>
              </a:rPr>
              <a:t>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hvilken</a:t>
            </a:r>
            <a:r>
              <a:rPr lang="en-US" sz="1800">
                <a:cs typeface="Calibri"/>
              </a:rPr>
              <a:t> grad] </a:t>
            </a:r>
            <a:r>
              <a:rPr lang="en-US" sz="1800" b="1" err="1">
                <a:cs typeface="Calibri"/>
              </a:rPr>
              <a:t>studentbakgrunn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og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tidligere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akademiske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prestasjoner</a:t>
            </a:r>
            <a:r>
              <a:rPr lang="en-US" sz="1800">
                <a:cs typeface="Calibri"/>
              </a:rPr>
              <a:t> </a:t>
            </a:r>
            <a:br>
              <a:rPr lang="en-US" sz="1800">
                <a:cs typeface="Calibri"/>
              </a:rPr>
            </a:br>
            <a:r>
              <a:rPr lang="en-US" sz="1800" err="1">
                <a:cs typeface="Calibri"/>
              </a:rPr>
              <a:t>kan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predikere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frafall</a:t>
            </a:r>
            <a:r>
              <a:rPr lang="en-US" sz="1800">
                <a:cs typeface="Calibri"/>
              </a:rPr>
              <a:t> </a:t>
            </a:r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9961A-F155-E3D7-F3F2-7E1903F23C27}"/>
              </a:ext>
            </a:extLst>
          </p:cNvPr>
          <p:cNvSpPr txBox="1"/>
          <p:nvPr/>
        </p:nvSpPr>
        <p:spPr>
          <a:xfrm>
            <a:off x="4476000" y="2625050"/>
            <a:ext cx="3240000" cy="16344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err="1">
                <a:cs typeface="Calibri"/>
              </a:rPr>
              <a:t>Utforske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hvordan</a:t>
            </a:r>
            <a:r>
              <a:rPr lang="en-US" sz="1800">
                <a:cs typeface="Calibri"/>
              </a:rPr>
              <a:t> </a:t>
            </a:r>
            <a:br>
              <a:rPr lang="en-US" sz="1800">
                <a:cs typeface="Calibri"/>
              </a:rPr>
            </a:br>
            <a:r>
              <a:rPr lang="en-US" sz="1800">
                <a:cs typeface="Calibri"/>
              </a:rPr>
              <a:t>[</a:t>
            </a:r>
            <a:r>
              <a:rPr lang="en-US" sz="1800" err="1">
                <a:cs typeface="Calibri"/>
              </a:rPr>
              <a:t>og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hvilken</a:t>
            </a:r>
            <a:r>
              <a:rPr lang="en-US" sz="1800">
                <a:cs typeface="Calibri"/>
              </a:rPr>
              <a:t> grad] </a:t>
            </a:r>
            <a:br>
              <a:rPr lang="en-US" sz="1800">
                <a:cs typeface="Calibri"/>
              </a:rPr>
            </a:br>
            <a:r>
              <a:rPr lang="en-US" sz="1800" b="1" err="1">
                <a:cs typeface="Calibri"/>
              </a:rPr>
              <a:t>akademisk</a:t>
            </a:r>
            <a:r>
              <a:rPr lang="en-US" sz="1800" b="1">
                <a:cs typeface="Calibri"/>
              </a:rPr>
              <a:t> (digital) </a:t>
            </a:r>
            <a:r>
              <a:rPr lang="en-US" sz="1800" b="1" err="1">
                <a:cs typeface="Calibri"/>
              </a:rPr>
              <a:t>deltakelse</a:t>
            </a:r>
            <a:r>
              <a:rPr lang="en-US" sz="1800">
                <a:cs typeface="Calibri"/>
              </a:rPr>
              <a:t> </a:t>
            </a:r>
            <a:br>
              <a:rPr lang="en-US" sz="1800">
                <a:cs typeface="Calibri"/>
              </a:rPr>
            </a:br>
            <a:r>
              <a:rPr lang="en-US" sz="1800" err="1">
                <a:cs typeface="Calibri"/>
              </a:rPr>
              <a:t>i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emner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kan</a:t>
            </a:r>
            <a:r>
              <a:rPr lang="en-US" sz="1800">
                <a:cs typeface="Calibri"/>
              </a:rPr>
              <a:t> </a:t>
            </a:r>
            <a:br>
              <a:rPr lang="en-US" sz="1800">
                <a:cs typeface="Calibri"/>
              </a:rPr>
            </a:br>
            <a:r>
              <a:rPr lang="en-US" sz="1800" err="1">
                <a:cs typeface="Calibri"/>
              </a:rPr>
              <a:t>predikere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frafall</a:t>
            </a:r>
            <a:r>
              <a:rPr lang="en-US" sz="1800">
                <a:cs typeface="Calibri"/>
              </a:rPr>
              <a:t> </a:t>
            </a:r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33B08-0AB3-AFDC-3194-4F2D896DC992}"/>
              </a:ext>
            </a:extLst>
          </p:cNvPr>
          <p:cNvSpPr txBox="1"/>
          <p:nvPr/>
        </p:nvSpPr>
        <p:spPr>
          <a:xfrm>
            <a:off x="8113800" y="2625050"/>
            <a:ext cx="3240000" cy="163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err="1">
                <a:cs typeface="Calibri"/>
              </a:rPr>
              <a:t>Utforske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hvordan</a:t>
            </a:r>
            <a:r>
              <a:rPr lang="en-US" sz="1800">
                <a:cs typeface="Calibri"/>
              </a:rPr>
              <a:t> </a:t>
            </a:r>
            <a:br>
              <a:rPr lang="en-US" sz="1800">
                <a:cs typeface="Calibri"/>
              </a:rPr>
            </a:br>
            <a:r>
              <a:rPr lang="en-US" sz="1800" b="1" err="1">
                <a:cs typeface="Calibri"/>
              </a:rPr>
              <a:t>institusjonelle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strukturer</a:t>
            </a:r>
            <a:r>
              <a:rPr lang="en-US" sz="1800" b="1">
                <a:cs typeface="Calibri"/>
              </a:rPr>
              <a:t> </a:t>
            </a:r>
            <a:br>
              <a:rPr lang="en-US" sz="1800" b="1">
                <a:cs typeface="Calibri"/>
              </a:rPr>
            </a:br>
            <a:r>
              <a:rPr lang="en-US" sz="1800" err="1">
                <a:cs typeface="Calibri"/>
              </a:rPr>
              <a:t>kan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nyansere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prediksjonen</a:t>
            </a:r>
            <a:r>
              <a:rPr lang="en-US" sz="1800">
                <a:cs typeface="Calibri"/>
              </a:rPr>
              <a:t> </a:t>
            </a:r>
            <a:br>
              <a:rPr lang="en-US" sz="1800">
                <a:cs typeface="Calibri"/>
              </a:rPr>
            </a:br>
            <a:r>
              <a:rPr lang="en-US" sz="1800">
                <a:cs typeface="Calibri"/>
              </a:rPr>
              <a:t>om </a:t>
            </a:r>
            <a:r>
              <a:rPr lang="en-US" sz="1800" err="1">
                <a:cs typeface="Calibri"/>
              </a:rPr>
              <a:t>frafall</a:t>
            </a:r>
            <a:r>
              <a:rPr lang="en-US" sz="1800">
                <a:cs typeface="Calibri"/>
              </a:rPr>
              <a:t> </a:t>
            </a:r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3A04C-2703-5D5A-D853-1B731BC9A844}"/>
              </a:ext>
            </a:extLst>
          </p:cNvPr>
          <p:cNvSpPr txBox="1"/>
          <p:nvPr/>
        </p:nvSpPr>
        <p:spPr>
          <a:xfrm>
            <a:off x="838200" y="4377411"/>
            <a:ext cx="10515600" cy="408623"/>
          </a:xfrm>
          <a:prstGeom prst="roundRect">
            <a:avLst>
              <a:gd name="adj" fmla="val 40110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err="1">
                <a:cs typeface="Calibri"/>
              </a:rPr>
              <a:t>Utforske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hvordan</a:t>
            </a:r>
            <a:r>
              <a:rPr lang="en-US" sz="1800">
                <a:cs typeface="Calibri"/>
              </a:rPr>
              <a:t> </a:t>
            </a:r>
            <a:r>
              <a:rPr lang="en-US" sz="1800" b="1">
                <a:cs typeface="Calibri"/>
              </a:rPr>
              <a:t>self-</a:t>
            </a:r>
            <a:r>
              <a:rPr lang="en-US" sz="1800" b="1" err="1">
                <a:cs typeface="Calibri"/>
              </a:rPr>
              <a:t>reporterte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oppfatninger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kan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nyansere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prediksjon</a:t>
            </a:r>
            <a:r>
              <a:rPr lang="en-US" sz="1800">
                <a:cs typeface="Calibri"/>
              </a:rPr>
              <a:t> av </a:t>
            </a:r>
            <a:r>
              <a:rPr lang="en-US" sz="1800" err="1">
                <a:cs typeface="Calibri"/>
              </a:rPr>
              <a:t>frafall</a:t>
            </a:r>
            <a:endParaRPr lang="en-US" sz="180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53782-4074-5E78-8400-DF9EE2039C0C}"/>
              </a:ext>
            </a:extLst>
          </p:cNvPr>
          <p:cNvSpPr txBox="1"/>
          <p:nvPr/>
        </p:nvSpPr>
        <p:spPr>
          <a:xfrm>
            <a:off x="876000" y="5116547"/>
            <a:ext cx="10440000" cy="1123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err="1">
                <a:solidFill>
                  <a:srgbClr val="000000"/>
                </a:solidFill>
                <a:cs typeface="Calibri"/>
              </a:rPr>
              <a:t>Leveranse</a:t>
            </a:r>
            <a:r>
              <a:rPr lang="en-US" sz="2400" b="1">
                <a:solidFill>
                  <a:srgbClr val="000000"/>
                </a:solidFill>
                <a:cs typeface="Calibri"/>
              </a:rPr>
              <a:t>:</a:t>
            </a:r>
          </a:p>
          <a:p>
            <a:pPr algn="ctr"/>
            <a:r>
              <a:rPr lang="en-US" sz="1800" b="1" err="1">
                <a:solidFill>
                  <a:srgbClr val="000000"/>
                </a:solidFill>
                <a:cs typeface="Calibri"/>
              </a:rPr>
              <a:t>Tilbakemelding</a:t>
            </a:r>
            <a:r>
              <a:rPr lang="en-US" sz="1800" b="1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b="1" err="1">
                <a:solidFill>
                  <a:srgbClr val="000000"/>
                </a:solidFill>
                <a:cs typeface="Calibri"/>
              </a:rPr>
              <a:t>til</a:t>
            </a:r>
            <a:r>
              <a:rPr lang="en-US" sz="1800" b="1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b="1" err="1">
                <a:solidFill>
                  <a:srgbClr val="000000"/>
                </a:solidFill>
                <a:cs typeface="Calibri"/>
              </a:rPr>
              <a:t>fakultetene</a:t>
            </a:r>
            <a:r>
              <a:rPr lang="en-US" sz="1800" b="1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>
                <a:solidFill>
                  <a:srgbClr val="000000"/>
                </a:solidFill>
                <a:cs typeface="Calibri"/>
              </a:rPr>
              <a:t>om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hvordan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situasjonen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ser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ut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i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deres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kontekst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+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forslag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hva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de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bør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fokusere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på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for å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finne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årsaker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til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frafall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&amp;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generere</a:t>
            </a:r>
            <a:r>
              <a:rPr lang="en-US" sz="1800">
                <a:solidFill>
                  <a:srgbClr val="000000"/>
                </a:solidFill>
                <a:cs typeface="Calibri"/>
              </a:rPr>
              <a:t> </a:t>
            </a:r>
            <a:r>
              <a:rPr lang="en-US" sz="1800" err="1">
                <a:solidFill>
                  <a:srgbClr val="000000"/>
                </a:solidFill>
                <a:cs typeface="Calibri"/>
              </a:rPr>
              <a:t>intervensjoner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1611F5-C3E3-9856-F835-B5F62F5D5D2E}"/>
              </a:ext>
            </a:extLst>
          </p:cNvPr>
          <p:cNvSpPr/>
          <p:nvPr/>
        </p:nvSpPr>
        <p:spPr>
          <a:xfrm>
            <a:off x="1918200" y="1602377"/>
            <a:ext cx="1080000" cy="1080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/>
              <a:t>1A</a:t>
            </a:r>
            <a:endParaRPr lang="nb-NO" sz="3200" b="1">
              <a:cs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0818A2-A652-915A-2543-6A664B79B6DE}"/>
              </a:ext>
            </a:extLst>
          </p:cNvPr>
          <p:cNvSpPr/>
          <p:nvPr/>
        </p:nvSpPr>
        <p:spPr>
          <a:xfrm>
            <a:off x="5556000" y="1602377"/>
            <a:ext cx="1080000" cy="1080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/>
              <a:t>1B</a:t>
            </a:r>
            <a:endParaRPr lang="nb-NO" sz="3200" b="1">
              <a:cs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738220-D7B9-D487-A2C7-1D7A0D81BFD8}"/>
              </a:ext>
            </a:extLst>
          </p:cNvPr>
          <p:cNvSpPr/>
          <p:nvPr/>
        </p:nvSpPr>
        <p:spPr>
          <a:xfrm>
            <a:off x="9193800" y="1602377"/>
            <a:ext cx="1080000" cy="1080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/>
              <a:t>1C</a:t>
            </a:r>
            <a:endParaRPr lang="nb-NO" sz="3200" b="1">
              <a:cs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B9CF08-CA48-3779-ADCE-4FD110EEAA5A}"/>
              </a:ext>
            </a:extLst>
          </p:cNvPr>
          <p:cNvSpPr/>
          <p:nvPr/>
        </p:nvSpPr>
        <p:spPr>
          <a:xfrm>
            <a:off x="1271383" y="4297677"/>
            <a:ext cx="540000" cy="540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/>
              <a:t>2</a:t>
            </a:r>
            <a:endParaRPr lang="nb-NO" sz="3200" b="1"/>
          </a:p>
        </p:txBody>
      </p:sp>
    </p:spTree>
    <p:extLst>
      <p:ext uri="{BB962C8B-B14F-4D97-AF65-F5344CB8AC3E}">
        <p14:creationId xmlns:p14="http://schemas.microsoft.com/office/powerpoint/2010/main" val="207367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E9972C-5669-B71A-AA1D-19E30F2685ED}"/>
              </a:ext>
            </a:extLst>
          </p:cNvPr>
          <p:cNvSpPr txBox="1"/>
          <p:nvPr/>
        </p:nvSpPr>
        <p:spPr>
          <a:xfrm>
            <a:off x="838200" y="1420511"/>
            <a:ext cx="10440000" cy="1055608"/>
          </a:xfrm>
          <a:prstGeom prst="roundRect">
            <a:avLst/>
          </a:prstGeom>
          <a:solidFill>
            <a:srgbClr val="DFCAEE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800" b="1" i="0">
                <a:solidFill>
                  <a:srgbClr val="0D0D0D"/>
                </a:solidFill>
                <a:effectLst/>
                <a:ea typeface="+mn-lt"/>
                <a:cs typeface="+mn-lt"/>
              </a:rPr>
              <a:t>Tilby </a:t>
            </a:r>
            <a:r>
              <a:rPr lang="nb-NO" sz="2800" b="1">
                <a:solidFill>
                  <a:srgbClr val="0D0D0D"/>
                </a:solidFill>
                <a:ea typeface="+mn-lt"/>
                <a:cs typeface="+mn-lt"/>
              </a:rPr>
              <a:t>en tolking av frafall i første studieåret basert på kombinasjonen av flere variabler</a:t>
            </a:r>
            <a:endParaRPr lang="nb-NO" sz="2400">
              <a:solidFill>
                <a:srgbClr val="860000"/>
              </a:solidFill>
              <a:latin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6B9DC-1788-16A7-F607-5B13AA735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8673" cy="1159309"/>
          </a:xfrm>
        </p:spPr>
        <p:txBody>
          <a:bodyPr/>
          <a:lstStyle/>
          <a:p>
            <a:pPr algn="ctr"/>
            <a:r>
              <a:rPr lang="en-US" err="1"/>
              <a:t>Oppsummering</a:t>
            </a:r>
            <a:r>
              <a:rPr lang="en-US"/>
              <a:t>: </a:t>
            </a:r>
            <a:r>
              <a:rPr lang="en-US" err="1"/>
              <a:t>Prosjektmål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leveranse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50825-83F5-B12F-9715-1980834541D8}"/>
              </a:ext>
            </a:extLst>
          </p:cNvPr>
          <p:cNvSpPr txBox="1"/>
          <p:nvPr/>
        </p:nvSpPr>
        <p:spPr>
          <a:xfrm>
            <a:off x="838200" y="3068396"/>
            <a:ext cx="3240000" cy="16344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err="1">
                <a:cs typeface="Calibri"/>
              </a:rPr>
              <a:t>Utforske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hvordan</a:t>
            </a:r>
            <a:r>
              <a:rPr lang="en-US">
                <a:cs typeface="Calibri"/>
              </a:rPr>
              <a:t> 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[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hvilken</a:t>
            </a:r>
            <a:r>
              <a:rPr lang="en-US">
                <a:cs typeface="Calibri"/>
              </a:rPr>
              <a:t> grad] </a:t>
            </a:r>
            <a:r>
              <a:rPr lang="en-US" b="1" err="1">
                <a:cs typeface="Calibri"/>
              </a:rPr>
              <a:t>studentbakgrunn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og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tidligere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akademiske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prestasjoner</a:t>
            </a:r>
            <a:r>
              <a:rPr lang="en-US">
                <a:cs typeface="Calibri"/>
              </a:rPr>
              <a:t> </a:t>
            </a:r>
            <a:br>
              <a:rPr lang="en-US">
                <a:cs typeface="Calibri"/>
              </a:rPr>
            </a:br>
            <a:r>
              <a:rPr lang="en-US" err="1">
                <a:cs typeface="Calibri"/>
              </a:rPr>
              <a:t>kan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predikere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frafall</a:t>
            </a:r>
            <a:r>
              <a:rPr lang="en-US">
                <a:cs typeface="Calibri"/>
              </a:rPr>
              <a:t> </a:t>
            </a:r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9961A-F155-E3D7-F3F2-7E1903F23C27}"/>
              </a:ext>
            </a:extLst>
          </p:cNvPr>
          <p:cNvSpPr txBox="1"/>
          <p:nvPr/>
        </p:nvSpPr>
        <p:spPr>
          <a:xfrm>
            <a:off x="4476000" y="3068393"/>
            <a:ext cx="3240000" cy="16344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err="1">
                <a:cs typeface="Calibri"/>
              </a:rPr>
              <a:t>Utforske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hvordan</a:t>
            </a:r>
            <a:r>
              <a:rPr lang="en-US">
                <a:cs typeface="Calibri"/>
              </a:rPr>
              <a:t> 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[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hvilken</a:t>
            </a:r>
            <a:r>
              <a:rPr lang="en-US">
                <a:cs typeface="Calibri"/>
              </a:rPr>
              <a:t> grad] </a:t>
            </a:r>
            <a:br>
              <a:rPr lang="en-US">
                <a:cs typeface="Calibri"/>
              </a:rPr>
            </a:br>
            <a:r>
              <a:rPr lang="en-US" b="1" err="1">
                <a:cs typeface="Calibri"/>
              </a:rPr>
              <a:t>akademisk</a:t>
            </a:r>
            <a:r>
              <a:rPr lang="en-US" b="1">
                <a:cs typeface="Calibri"/>
              </a:rPr>
              <a:t> (digital) </a:t>
            </a:r>
            <a:r>
              <a:rPr lang="en-US" b="1" err="1">
                <a:cs typeface="Calibri"/>
              </a:rPr>
              <a:t>deltakelse</a:t>
            </a:r>
            <a:r>
              <a:rPr lang="en-US">
                <a:cs typeface="Calibri"/>
              </a:rPr>
              <a:t> </a:t>
            </a:r>
            <a:br>
              <a:rPr lang="en-US">
                <a:cs typeface="Calibri"/>
              </a:rPr>
            </a:b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emner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kan</a:t>
            </a:r>
            <a:r>
              <a:rPr lang="en-US">
                <a:cs typeface="Calibri"/>
              </a:rPr>
              <a:t> </a:t>
            </a:r>
            <a:br>
              <a:rPr lang="en-US">
                <a:cs typeface="Calibri"/>
              </a:rPr>
            </a:br>
            <a:r>
              <a:rPr lang="en-US" err="1">
                <a:cs typeface="Calibri"/>
              </a:rPr>
              <a:t>predikere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frafall</a:t>
            </a:r>
            <a:r>
              <a:rPr lang="en-US">
                <a:cs typeface="Calibri"/>
              </a:rPr>
              <a:t> </a:t>
            </a:r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33B08-0AB3-AFDC-3194-4F2D896DC992}"/>
              </a:ext>
            </a:extLst>
          </p:cNvPr>
          <p:cNvSpPr txBox="1"/>
          <p:nvPr/>
        </p:nvSpPr>
        <p:spPr>
          <a:xfrm>
            <a:off x="8039095" y="3068393"/>
            <a:ext cx="3240000" cy="16344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 err="1">
                <a:cs typeface="Calibri"/>
              </a:rPr>
              <a:t>Utforske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hvordan</a:t>
            </a:r>
            <a:r>
              <a:rPr lang="en-US" dirty="0">
                <a:cs typeface="Calibri"/>
              </a:rPr>
              <a:t> 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studie-og</a:t>
            </a:r>
            <a:r>
              <a:rPr lang="en-US" b="1" dirty="0">
                <a:cs typeface="Calibri"/>
              </a:rPr>
              <a:t> </a:t>
            </a:r>
            <a:r>
              <a:rPr lang="en-US" b="1" dirty="0" err="1">
                <a:cs typeface="Calibri"/>
              </a:rPr>
              <a:t>veilendingstilbud</a:t>
            </a:r>
            <a:r>
              <a:rPr lang="en-US" b="1" dirty="0">
                <a:cs typeface="Calibri"/>
              </a:rPr>
              <a:t>  </a:t>
            </a:r>
            <a:br>
              <a:rPr lang="en-US" b="1" dirty="0">
                <a:cs typeface="Calibri"/>
              </a:rPr>
            </a:br>
            <a:r>
              <a:rPr lang="en-US" b="1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nyansere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prediksjonen</a:t>
            </a:r>
            <a:r>
              <a:rPr lang="en-US" dirty="0">
                <a:cs typeface="Calibri"/>
              </a:rPr>
              <a:t> 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om </a:t>
            </a:r>
            <a:r>
              <a:rPr lang="en-US" dirty="0" err="1">
                <a:cs typeface="Calibri"/>
              </a:rPr>
              <a:t>frafall</a:t>
            </a:r>
            <a:r>
              <a:rPr lang="en-US" dirty="0">
                <a:cs typeface="Calibri"/>
              </a:rPr>
              <a:t> </a:t>
            </a: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3A04C-2703-5D5A-D853-1B731BC9A844}"/>
              </a:ext>
            </a:extLst>
          </p:cNvPr>
          <p:cNvSpPr txBox="1"/>
          <p:nvPr/>
        </p:nvSpPr>
        <p:spPr>
          <a:xfrm>
            <a:off x="838200" y="4820754"/>
            <a:ext cx="10515600" cy="408623"/>
          </a:xfrm>
          <a:prstGeom prst="roundRect">
            <a:avLst>
              <a:gd name="adj" fmla="val 40110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err="1">
                <a:cs typeface="Calibri"/>
              </a:rPr>
              <a:t>Utforske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hvordan</a:t>
            </a:r>
            <a:r>
              <a:rPr lang="en-US" sz="1800">
                <a:cs typeface="Calibri"/>
              </a:rPr>
              <a:t> </a:t>
            </a:r>
            <a:r>
              <a:rPr lang="en-US" sz="1800" b="1">
                <a:cs typeface="Calibri"/>
              </a:rPr>
              <a:t>self-</a:t>
            </a:r>
            <a:r>
              <a:rPr lang="en-US" sz="1800" b="1" err="1">
                <a:cs typeface="Calibri"/>
              </a:rPr>
              <a:t>reporterte</a:t>
            </a:r>
            <a:r>
              <a:rPr lang="en-US" sz="1800" b="1">
                <a:cs typeface="Calibri"/>
              </a:rPr>
              <a:t> </a:t>
            </a:r>
            <a:r>
              <a:rPr lang="en-US" sz="1800" b="1" err="1">
                <a:cs typeface="Calibri"/>
              </a:rPr>
              <a:t>oppfatninger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kan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nyansere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prediksjon</a:t>
            </a:r>
            <a:r>
              <a:rPr lang="en-US" sz="1800">
                <a:cs typeface="Calibri"/>
              </a:rPr>
              <a:t> av </a:t>
            </a:r>
            <a:r>
              <a:rPr lang="en-US" sz="1800" err="1">
                <a:cs typeface="Calibri"/>
              </a:rPr>
              <a:t>frafall</a:t>
            </a:r>
            <a:endParaRPr lang="en-US" sz="180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53782-4074-5E78-8400-DF9EE2039C0C}"/>
              </a:ext>
            </a:extLst>
          </p:cNvPr>
          <p:cNvSpPr txBox="1"/>
          <p:nvPr/>
        </p:nvSpPr>
        <p:spPr>
          <a:xfrm>
            <a:off x="876000" y="5578362"/>
            <a:ext cx="10453854" cy="1123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 err="1">
                <a:solidFill>
                  <a:srgbClr val="000000"/>
                </a:solidFill>
                <a:ea typeface="+mn-lt"/>
                <a:cs typeface="+mn-lt"/>
              </a:rPr>
              <a:t>Tilbakemelding</a:t>
            </a:r>
            <a:r>
              <a:rPr lang="en-US" sz="20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000" b="1" err="1">
                <a:solidFill>
                  <a:srgbClr val="000000"/>
                </a:solidFill>
                <a:ea typeface="+mn-lt"/>
                <a:cs typeface="+mn-lt"/>
              </a:rPr>
              <a:t>til</a:t>
            </a:r>
            <a:r>
              <a:rPr lang="en-US" sz="20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000" b="1" err="1">
                <a:solidFill>
                  <a:srgbClr val="000000"/>
                </a:solidFill>
                <a:ea typeface="+mn-lt"/>
                <a:cs typeface="+mn-lt"/>
              </a:rPr>
              <a:t>fakultetene</a:t>
            </a:r>
            <a:r>
              <a:rPr lang="en-US" sz="2000" b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om:</a:t>
            </a:r>
          </a:p>
          <a:p>
            <a:pPr marL="342900" indent="-342900" algn="ctr">
              <a:buAutoNum type="arabicParenR"/>
            </a:pP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Hvordan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situasjonen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ang. 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frafall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første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studieår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ser 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deres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kontekst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+ </a:t>
            </a:r>
          </a:p>
          <a:p>
            <a:pPr algn="ctr"/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2) 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Forslag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 om 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hva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 de 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bør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fokusere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på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 for å 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finne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årsaker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til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frafall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 &amp; 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generere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000" err="1">
                <a:solidFill>
                  <a:srgbClr val="000000"/>
                </a:solidFill>
                <a:ea typeface="+mn-lt"/>
                <a:cs typeface="+mn-lt"/>
              </a:rPr>
              <a:t>intervensjoner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1611F5-C3E3-9856-F835-B5F62F5D5D2E}"/>
              </a:ext>
            </a:extLst>
          </p:cNvPr>
          <p:cNvSpPr/>
          <p:nvPr/>
        </p:nvSpPr>
        <p:spPr>
          <a:xfrm>
            <a:off x="2029036" y="2507184"/>
            <a:ext cx="671510" cy="636873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1A</a:t>
            </a:r>
            <a:endParaRPr lang="nb-NO" b="1">
              <a:cs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0818A2-A652-915A-2543-6A664B79B6DE}"/>
              </a:ext>
            </a:extLst>
          </p:cNvPr>
          <p:cNvSpPr/>
          <p:nvPr/>
        </p:nvSpPr>
        <p:spPr>
          <a:xfrm>
            <a:off x="5666836" y="2500257"/>
            <a:ext cx="664582" cy="62994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1B</a:t>
            </a:r>
            <a:endParaRPr lang="nb-NO" b="1">
              <a:cs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738220-D7B9-D487-A2C7-1D7A0D81BFD8}"/>
              </a:ext>
            </a:extLst>
          </p:cNvPr>
          <p:cNvSpPr/>
          <p:nvPr/>
        </p:nvSpPr>
        <p:spPr>
          <a:xfrm>
            <a:off x="9304636" y="2493330"/>
            <a:ext cx="678437" cy="636873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1C</a:t>
            </a:r>
            <a:endParaRPr lang="nb-NO" b="1">
              <a:cs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B9CF08-CA48-3779-ADCE-4FD110EEAA5A}"/>
              </a:ext>
            </a:extLst>
          </p:cNvPr>
          <p:cNvSpPr/>
          <p:nvPr/>
        </p:nvSpPr>
        <p:spPr>
          <a:xfrm>
            <a:off x="1271383" y="4741020"/>
            <a:ext cx="623127" cy="60927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/>
              <a:t>2</a:t>
            </a:r>
            <a:endParaRPr lang="nb-NO" sz="2000" b="1"/>
          </a:p>
        </p:txBody>
      </p:sp>
    </p:spTree>
    <p:extLst>
      <p:ext uri="{BB962C8B-B14F-4D97-AF65-F5344CB8AC3E}">
        <p14:creationId xmlns:p14="http://schemas.microsoft.com/office/powerpoint/2010/main" val="3161846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8B3E-BAEE-D4F0-AC0B-42A1DE05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948"/>
            <a:ext cx="10515600" cy="1325563"/>
          </a:xfrm>
        </p:spPr>
        <p:txBody>
          <a:bodyPr/>
          <a:lstStyle/>
          <a:p>
            <a:pPr algn="ctr"/>
            <a:r>
              <a:rPr lang="en-NO"/>
              <a:t>Datainnsamling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55C834-1C17-1E1D-7E59-8C1BFBC45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78018"/>
              </p:ext>
            </p:extLst>
          </p:nvPr>
        </p:nvGraphicFramePr>
        <p:xfrm>
          <a:off x="796637" y="1627908"/>
          <a:ext cx="10905084" cy="5304582"/>
        </p:xfrm>
        <a:graphic>
          <a:graphicData uri="http://schemas.openxmlformats.org/drawingml/2006/table">
            <a:tbl>
              <a:tblPr/>
              <a:tblGrid>
                <a:gridCol w="1545480">
                  <a:extLst>
                    <a:ext uri="{9D8B030D-6E8A-4147-A177-3AD203B41FA5}">
                      <a16:colId xmlns:a16="http://schemas.microsoft.com/office/drawing/2014/main" val="3720656322"/>
                    </a:ext>
                  </a:extLst>
                </a:gridCol>
                <a:gridCol w="2458414">
                  <a:extLst>
                    <a:ext uri="{9D8B030D-6E8A-4147-A177-3AD203B41FA5}">
                      <a16:colId xmlns:a16="http://schemas.microsoft.com/office/drawing/2014/main" val="3825925535"/>
                    </a:ext>
                  </a:extLst>
                </a:gridCol>
                <a:gridCol w="2148586">
                  <a:extLst>
                    <a:ext uri="{9D8B030D-6E8A-4147-A177-3AD203B41FA5}">
                      <a16:colId xmlns:a16="http://schemas.microsoft.com/office/drawing/2014/main" val="1673900854"/>
                    </a:ext>
                  </a:extLst>
                </a:gridCol>
                <a:gridCol w="2772604">
                  <a:extLst>
                    <a:ext uri="{9D8B030D-6E8A-4147-A177-3AD203B41FA5}">
                      <a16:colId xmlns:a16="http://schemas.microsoft.com/office/drawing/2014/main" val="3392472974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298924941"/>
                    </a:ext>
                  </a:extLst>
                </a:gridCol>
              </a:tblGrid>
              <a:tr h="1385454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en-GB" sz="1800" b="0" i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Prosjektmål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200" b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Studentbakgrunn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og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akademiske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prestajoner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200" b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Akademisk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digital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deltakelse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200" b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Studie-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og</a:t>
                      </a:r>
                      <a:r>
                        <a:rPr lang="en-US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veiledingstilbud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 </a:t>
                      </a:r>
                    </a:p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endParaRPr lang="en-US" sz="18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</a:pPr>
                      <a:endParaRPr lang="en-US" sz="1200" b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algn="ctr" rtl="0" fontAlgn="base">
                        <a:spcBef>
                          <a:spcPts val="0"/>
                        </a:spcBef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Selvrapportere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</a:t>
                      </a:r>
                      <a:b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</a:b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opfatninger</a:t>
                      </a:r>
                      <a:endParaRPr lang="en-GB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689773"/>
                  </a:ext>
                </a:extLst>
              </a:tr>
              <a:tr h="683599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Metode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Kvantitativ</a:t>
                      </a:r>
                      <a:endParaRPr lang="en-US" sz="1800" b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Kvantitativ</a:t>
                      </a:r>
                      <a:endParaRPr lang="en-US" sz="1800" b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0" err="1">
                          <a:solidFill>
                            <a:schemeClr val="tx1"/>
                          </a:solidFill>
                          <a:latin typeface="+mn-lt"/>
                        </a:rPr>
                        <a:t>Casestudie</a:t>
                      </a:r>
                      <a:endParaRPr lang="en-US" sz="18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</a:pPr>
                      <a:r>
                        <a:rPr lang="en-GB" sz="1800" b="0" i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Kvantitativ</a:t>
                      </a:r>
                      <a:endParaRPr lang="en-GB" sz="18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080873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5895" indent="-175895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Felles </a:t>
                      </a:r>
                      <a:r>
                        <a:rPr lang="en-GB" sz="1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Studentsystem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(FS)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75895" indent="-175895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Spørreskjema</a:t>
                      </a:r>
                      <a:endParaRPr lang="en-GB" sz="18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5895" indent="-175895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LMS (e.g., Canvas) </a:t>
                      </a:r>
                    </a:p>
                    <a:p>
                      <a:pPr marL="175895" indent="-175895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FS 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5895" marR="0" lvl="0" indent="-175895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B0604020202020204" pitchFamily="34" charset="0"/>
                        <a:buChar char="-"/>
                      </a:pPr>
                      <a:r>
                        <a:rPr lang="en-GB" sz="1800" b="0" i="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Informasjon</a:t>
                      </a:r>
                      <a:r>
                        <a:rPr lang="en-GB" sz="1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om *</a:t>
                      </a:r>
                      <a:r>
                        <a:rPr lang="en-GB" sz="1800" b="0" i="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studieprogram</a:t>
                      </a:r>
                      <a:r>
                        <a:rPr lang="en-GB" sz="1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lang="en-GB" sz="1800" b="0" i="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emne</a:t>
                      </a:r>
                      <a:br>
                        <a:rPr lang="en-GB" sz="1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en-GB" sz="1800" b="0" i="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veiledsningstilbud</a:t>
                      </a:r>
                      <a:endParaRPr lang="en-US" dirty="0" err="1"/>
                    </a:p>
                    <a:p>
                      <a:pPr marL="175895" indent="-175895" algn="l" rtl="0" fontAlgn="base">
                        <a:spcBef>
                          <a:spcPts val="0"/>
                        </a:spcBef>
                        <a:buFont typeface="Calibri" panose="020B0604020202020204" pitchFamily="34" charset="0"/>
                        <a:buChar char="-"/>
                      </a:pPr>
                      <a:r>
                        <a:rPr lang="en-GB" sz="1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Nettsider</a:t>
                      </a:r>
                    </a:p>
                    <a:p>
                      <a:pPr marL="175895" lvl="0" indent="-175895" algn="l">
                        <a:spcBef>
                          <a:spcPts val="0"/>
                        </a:spcBef>
                        <a:buFont typeface="Calibri" panose="020B0604020202020204" pitchFamily="34" charset="0"/>
                        <a:buChar char="-"/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Canvas</a:t>
                      </a:r>
                    </a:p>
                    <a:p>
                      <a:pPr marL="175895" lvl="0" indent="-175895" algn="l">
                        <a:spcBef>
                          <a:spcPts val="0"/>
                        </a:spcBef>
                        <a:buFont typeface="Calibri" panose="020B0604020202020204" pitchFamily="34" charset="0"/>
                        <a:buChar char="-"/>
                      </a:pPr>
                      <a:r>
                        <a:rPr lang="en-GB" sz="1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Dokumenter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5895" indent="-175895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Spørreskjemaer</a:t>
                      </a:r>
                      <a:endParaRPr lang="en-GB" sz="18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7004"/>
                  </a:ext>
                </a:extLst>
              </a:tr>
              <a:tr h="1498169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</a:pPr>
                      <a:r>
                        <a:rPr lang="en-GB" sz="1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Hvem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er </a:t>
                      </a:r>
                      <a:r>
                        <a:rPr lang="en-GB" sz="1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involvert</a:t>
                      </a:r>
                      <a:endParaRPr lang="en-GB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5895" indent="-175895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Forskere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+ FS</a:t>
                      </a:r>
                    </a:p>
                    <a:p>
                      <a:pPr marL="175895" indent="-175895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Studenter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5895" indent="-175895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Forskere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+ FS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5895" indent="-175895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Forskere</a:t>
                      </a:r>
                      <a:endParaRPr lang="en-GB" sz="18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75895" indent="-175895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Fakulteter</a:t>
                      </a:r>
                      <a:endParaRPr lang="en-GB" sz="1800" b="0" i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marL="442595" lvl="1" indent="-175895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Studie admin.</a:t>
                      </a:r>
                    </a:p>
                    <a:p>
                      <a:pPr marL="442595" lvl="1" indent="-175895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Undervisere</a:t>
                      </a:r>
                      <a:r>
                        <a:rPr lang="en-GB" sz="1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5895" indent="-175895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Forskere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175895" indent="-175895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Studenter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342900" indent="-342900" algn="l" rtl="0" fontAlgn="base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GB" sz="1800" b="0" i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27934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3856671-3C51-8AAB-29FA-5D4638557B5C}"/>
              </a:ext>
            </a:extLst>
          </p:cNvPr>
          <p:cNvSpPr/>
          <p:nvPr/>
        </p:nvSpPr>
        <p:spPr>
          <a:xfrm>
            <a:off x="544947" y="1628012"/>
            <a:ext cx="11305308" cy="5153457"/>
          </a:xfrm>
          <a:prstGeom prst="roundRect">
            <a:avLst>
              <a:gd name="adj" fmla="val 15393"/>
            </a:avLst>
          </a:prstGeom>
          <a:noFill/>
          <a:ln w="508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38CAA7-D949-95FC-E4EE-61C1590843E8}"/>
              </a:ext>
            </a:extLst>
          </p:cNvPr>
          <p:cNvSpPr/>
          <p:nvPr/>
        </p:nvSpPr>
        <p:spPr>
          <a:xfrm>
            <a:off x="3211176" y="1536118"/>
            <a:ext cx="360000" cy="360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b="1"/>
              <a:t>1A</a:t>
            </a:r>
            <a:endParaRPr lang="nb-NO" sz="1400" b="1">
              <a:cs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62F3EC-9D27-1ED8-EB7F-299ACF5E7E55}"/>
              </a:ext>
            </a:extLst>
          </p:cNvPr>
          <p:cNvSpPr/>
          <p:nvPr/>
        </p:nvSpPr>
        <p:spPr>
          <a:xfrm>
            <a:off x="5451105" y="1536118"/>
            <a:ext cx="360000" cy="360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b="1"/>
              <a:t>1B</a:t>
            </a:r>
            <a:endParaRPr lang="nb-NO" sz="1400" b="1">
              <a:cs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A44457-FD96-AD26-D7D4-CED4C7044124}"/>
              </a:ext>
            </a:extLst>
          </p:cNvPr>
          <p:cNvSpPr/>
          <p:nvPr/>
        </p:nvSpPr>
        <p:spPr>
          <a:xfrm>
            <a:off x="7912598" y="1522264"/>
            <a:ext cx="360000" cy="360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b="1"/>
              <a:t>1C</a:t>
            </a:r>
            <a:endParaRPr lang="nb-NO" sz="1400" b="1">
              <a:cs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13660F-C56E-5539-D241-40A7353D7FE9}"/>
              </a:ext>
            </a:extLst>
          </p:cNvPr>
          <p:cNvSpPr/>
          <p:nvPr/>
        </p:nvSpPr>
        <p:spPr>
          <a:xfrm>
            <a:off x="10360236" y="1522264"/>
            <a:ext cx="360000" cy="360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b="1"/>
              <a:t>2</a:t>
            </a:r>
            <a:endParaRPr lang="nb-NO" sz="14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99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B60FFC-EB45-78A2-73A8-382742633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 fontScale="90000"/>
          </a:bodyPr>
          <a:lstStyle/>
          <a:p>
            <a:r>
              <a:rPr lang="en-NO"/>
              <a:t>How do digital trace data look like?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C620696-7288-99DC-993D-90E20E711D6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06786" y="1112420"/>
            <a:ext cx="5489213" cy="806035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NO" sz="2400"/>
              <a:t>User event logs: </a:t>
            </a:r>
            <a:r>
              <a:rPr lang="nb-NO" sz="2400"/>
              <a:t>Eksempel - </a:t>
            </a:r>
            <a:r>
              <a:rPr lang="en-NO" sz="2400"/>
              <a:t>student interacting with Canvas.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325E4D-B1C7-B555-0CFB-69C2B8A6C83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89701" y="1599157"/>
            <a:ext cx="5489213" cy="674772"/>
          </a:xfrm>
        </p:spPr>
        <p:txBody>
          <a:bodyPr>
            <a:normAutofit fontScale="92500"/>
          </a:bodyPr>
          <a:lstStyle/>
          <a:p>
            <a:r>
              <a:rPr lang="en-NO" sz="2400"/>
              <a:t>Aggregated information about user behavior</a:t>
            </a:r>
            <a:r>
              <a:rPr lang="nb-NO" sz="2400"/>
              <a:t>:</a:t>
            </a:r>
            <a:endParaRPr lang="en-NO" sz="2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9AF38D-E295-8366-9400-A5CA48EE4121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0" y="2359820"/>
            <a:ext cx="5489213" cy="3903708"/>
          </a:xfrm>
        </p:spPr>
        <p:txBody>
          <a:bodyPr vert="horz" lIns="0" tIns="0" rIns="0" bIns="0" rtlCol="0" anchor="t">
            <a:normAutofit/>
          </a:bodyPr>
          <a:lstStyle/>
          <a:p>
            <a:pPr marL="287655" indent="-287655"/>
            <a:r>
              <a:rPr lang="en-NO" b="1"/>
              <a:t>Action:</a:t>
            </a:r>
            <a:r>
              <a:rPr lang="en-NO"/>
              <a:t> # of clicks per module, logins, file downloads, time spent on LMSs</a:t>
            </a:r>
            <a:endParaRPr lang="en-US"/>
          </a:p>
          <a:p>
            <a:pPr marL="287655" indent="-287655"/>
            <a:r>
              <a:rPr lang="en-NO" b="1"/>
              <a:t>Social:</a:t>
            </a:r>
            <a:r>
              <a:rPr lang="en-NO"/>
              <a:t> </a:t>
            </a:r>
            <a:r>
              <a:rPr lang="nb-NO"/>
              <a:t>#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interactions</a:t>
            </a:r>
            <a:r>
              <a:rPr lang="nb-NO"/>
              <a:t> </a:t>
            </a:r>
            <a:r>
              <a:rPr lang="nb-NO" err="1"/>
              <a:t>with</a:t>
            </a:r>
            <a:r>
              <a:rPr lang="nb-NO"/>
              <a:t> </a:t>
            </a:r>
            <a:r>
              <a:rPr lang="nb-NO" err="1"/>
              <a:t>groups</a:t>
            </a:r>
            <a:r>
              <a:rPr lang="nb-NO"/>
              <a:t>, students, or </a:t>
            </a:r>
            <a:r>
              <a:rPr lang="nb-NO" err="1"/>
              <a:t>teachers</a:t>
            </a:r>
            <a:endParaRPr lang="en-NO">
              <a:cs typeface="Arial"/>
            </a:endParaRPr>
          </a:p>
          <a:p>
            <a:pPr marL="287655" indent="-287655"/>
            <a:r>
              <a:rPr lang="en-NO" b="1"/>
              <a:t>Content: </a:t>
            </a:r>
            <a:r>
              <a:rPr lang="en-NO"/>
              <a:t>Frequency of content views, </a:t>
            </a:r>
            <a:r>
              <a:rPr lang="nb-NO"/>
              <a:t>#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en-NO"/>
              <a:t>videos watched, time spent on the topic</a:t>
            </a:r>
            <a:endParaRPr lang="en-NO">
              <a:cs typeface="Arial"/>
            </a:endParaRPr>
          </a:p>
          <a:p>
            <a:pPr marL="287655" indent="-287655"/>
            <a:r>
              <a:rPr lang="en-NO" b="1"/>
              <a:t>Result: </a:t>
            </a:r>
            <a:r>
              <a:rPr lang="en-NO"/>
              <a:t>Assignment performance, </a:t>
            </a:r>
            <a:r>
              <a:rPr lang="nb-NO"/>
              <a:t>s</a:t>
            </a:r>
            <a:r>
              <a:rPr lang="en-NO"/>
              <a:t>ubmission details</a:t>
            </a:r>
            <a:endParaRPr lang="en-NO">
              <a:cs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911393C-D5AE-D40D-CEB7-9C11F9920253}"/>
              </a:ext>
            </a:extLst>
          </p:cNvPr>
          <p:cNvSpPr/>
          <p:nvPr/>
        </p:nvSpPr>
        <p:spPr>
          <a:xfrm>
            <a:off x="4477657" y="2359820"/>
            <a:ext cx="13716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nb-NO" sz="1800" b="1">
                <a:solidFill>
                  <a:schemeClr val="tx1"/>
                </a:solidFill>
              </a:rPr>
              <a:t>T1: </a:t>
            </a:r>
            <a:r>
              <a:rPr lang="nb-NO" sz="1800" err="1">
                <a:solidFill>
                  <a:schemeClr val="tx1"/>
                </a:solidFill>
              </a:rPr>
              <a:t>Login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3178A1-CCF5-9121-F0C7-D3F4971F9EA4}"/>
              </a:ext>
            </a:extLst>
          </p:cNvPr>
          <p:cNvSpPr/>
          <p:nvPr/>
        </p:nvSpPr>
        <p:spPr>
          <a:xfrm>
            <a:off x="360044" y="2359820"/>
            <a:ext cx="13716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nb-NO" sz="1800" b="1">
                <a:solidFill>
                  <a:schemeClr val="tx1"/>
                </a:solidFill>
              </a:rPr>
              <a:t>T3: </a:t>
            </a:r>
            <a:r>
              <a:rPr lang="nb-NO" sz="1800" err="1">
                <a:solidFill>
                  <a:schemeClr val="tx1"/>
                </a:solidFill>
              </a:rPr>
              <a:t>Check</a:t>
            </a:r>
            <a:r>
              <a:rPr lang="nb-NO" sz="1800">
                <a:solidFill>
                  <a:schemeClr val="tx1"/>
                </a:solidFill>
              </a:rPr>
              <a:t> </a:t>
            </a:r>
            <a:br>
              <a:rPr lang="nb-NO" sz="1800">
                <a:solidFill>
                  <a:schemeClr val="tx1"/>
                </a:solidFill>
              </a:rPr>
            </a:br>
            <a:r>
              <a:rPr lang="nb-NO" sz="1800" err="1">
                <a:solidFill>
                  <a:schemeClr val="tx1"/>
                </a:solidFill>
              </a:rPr>
              <a:t>calendar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0CBB0E-20B7-695F-BDEF-E3055D3F754B}"/>
              </a:ext>
            </a:extLst>
          </p:cNvPr>
          <p:cNvSpPr/>
          <p:nvPr/>
        </p:nvSpPr>
        <p:spPr>
          <a:xfrm>
            <a:off x="4477657" y="4323142"/>
            <a:ext cx="13716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nb-NO" sz="1800" b="1">
                <a:solidFill>
                  <a:schemeClr val="tx1"/>
                </a:solidFill>
              </a:rPr>
              <a:t>T6: </a:t>
            </a:r>
            <a:r>
              <a:rPr lang="nb-NO" sz="1800" err="1">
                <a:solidFill>
                  <a:schemeClr val="tx1"/>
                </a:solidFill>
              </a:rPr>
              <a:t>Logout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8AEBD4-CE7C-0069-125A-FE8A39B44350}"/>
              </a:ext>
            </a:extLst>
          </p:cNvPr>
          <p:cNvSpPr/>
          <p:nvPr/>
        </p:nvSpPr>
        <p:spPr>
          <a:xfrm>
            <a:off x="360044" y="4323142"/>
            <a:ext cx="13716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nb-NO" sz="1800" b="1">
                <a:solidFill>
                  <a:schemeClr val="tx1"/>
                </a:solidFill>
              </a:rPr>
              <a:t>T4: </a:t>
            </a:r>
            <a:r>
              <a:rPr lang="nb-NO" sz="1800" err="1">
                <a:solidFill>
                  <a:schemeClr val="tx1"/>
                </a:solidFill>
              </a:rPr>
              <a:t>Check</a:t>
            </a:r>
            <a:br>
              <a:rPr lang="nb-NO" sz="1800">
                <a:solidFill>
                  <a:schemeClr val="tx1"/>
                </a:solidFill>
              </a:rPr>
            </a:br>
            <a:r>
              <a:rPr lang="nb-NO" sz="1600" err="1">
                <a:solidFill>
                  <a:schemeClr val="tx1"/>
                </a:solidFill>
              </a:rPr>
              <a:t>announcements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765C3AE-4859-F38F-3414-2016A8C980E9}"/>
              </a:ext>
            </a:extLst>
          </p:cNvPr>
          <p:cNvSpPr/>
          <p:nvPr/>
        </p:nvSpPr>
        <p:spPr>
          <a:xfrm>
            <a:off x="2418850" y="2359820"/>
            <a:ext cx="13716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nb-NO" sz="1800" b="1">
                <a:solidFill>
                  <a:schemeClr val="tx1"/>
                </a:solidFill>
              </a:rPr>
              <a:t>T2:</a:t>
            </a:r>
            <a:br>
              <a:rPr lang="nb-NO" sz="1800" b="1">
                <a:solidFill>
                  <a:schemeClr val="tx1"/>
                </a:solidFill>
              </a:rPr>
            </a:br>
            <a:r>
              <a:rPr lang="nb-NO" sz="1800">
                <a:solidFill>
                  <a:schemeClr val="tx1"/>
                </a:solidFill>
              </a:rPr>
              <a:t>Message </a:t>
            </a:r>
            <a:br>
              <a:rPr lang="nb-NO" sz="1800">
                <a:solidFill>
                  <a:schemeClr val="tx1"/>
                </a:solidFill>
              </a:rPr>
            </a:br>
            <a:r>
              <a:rPr lang="nb-NO" sz="1800" err="1">
                <a:solidFill>
                  <a:schemeClr val="tx1"/>
                </a:solidFill>
              </a:rPr>
              <a:t>teacher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33E26C-7743-E968-A531-A78FB33C04E5}"/>
              </a:ext>
            </a:extLst>
          </p:cNvPr>
          <p:cNvSpPr/>
          <p:nvPr/>
        </p:nvSpPr>
        <p:spPr>
          <a:xfrm>
            <a:off x="2417444" y="4323142"/>
            <a:ext cx="1371600" cy="1371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nb-NO" sz="1800" b="1">
                <a:solidFill>
                  <a:schemeClr val="tx1"/>
                </a:solidFill>
              </a:rPr>
              <a:t>T5: </a:t>
            </a:r>
            <a:br>
              <a:rPr lang="nb-NO" sz="1800" b="1">
                <a:solidFill>
                  <a:schemeClr val="tx1"/>
                </a:solidFill>
              </a:rPr>
            </a:br>
            <a:r>
              <a:rPr lang="nb-NO" sz="1800" err="1">
                <a:solidFill>
                  <a:schemeClr val="tx1"/>
                </a:solidFill>
              </a:rPr>
              <a:t>Download</a:t>
            </a:r>
            <a:br>
              <a:rPr lang="nb-NO" sz="1800">
                <a:solidFill>
                  <a:schemeClr val="tx1"/>
                </a:solidFill>
              </a:rPr>
            </a:br>
            <a:r>
              <a:rPr lang="nb-NO" sz="1800">
                <a:solidFill>
                  <a:schemeClr val="tx1"/>
                </a:solidFill>
              </a:rPr>
              <a:t>material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B6026E-4E85-CF35-F46C-C2DC7F2AF283}"/>
              </a:ext>
            </a:extLst>
          </p:cNvPr>
          <p:cNvCxnSpPr>
            <a:stCxn id="2" idx="2"/>
            <a:endCxn id="12" idx="6"/>
          </p:cNvCxnSpPr>
          <p:nvPr/>
        </p:nvCxnSpPr>
        <p:spPr>
          <a:xfrm flipH="1">
            <a:off x="3790450" y="3045620"/>
            <a:ext cx="687207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012FFF-A8D5-1D7E-33BF-9100DAD618C9}"/>
              </a:ext>
            </a:extLst>
          </p:cNvPr>
          <p:cNvCxnSpPr>
            <a:stCxn id="12" idx="2"/>
            <a:endCxn id="6" idx="6"/>
          </p:cNvCxnSpPr>
          <p:nvPr/>
        </p:nvCxnSpPr>
        <p:spPr>
          <a:xfrm flipH="1">
            <a:off x="1731644" y="3045620"/>
            <a:ext cx="687206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61FEE0-B6A2-85B1-8195-92692E0692D0}"/>
              </a:ext>
            </a:extLst>
          </p:cNvPr>
          <p:cNvCxnSpPr>
            <a:stCxn id="6" idx="4"/>
            <a:endCxn id="11" idx="0"/>
          </p:cNvCxnSpPr>
          <p:nvPr/>
        </p:nvCxnSpPr>
        <p:spPr>
          <a:xfrm>
            <a:off x="1045844" y="3731420"/>
            <a:ext cx="0" cy="591722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02228D-AA41-669C-00F5-653C1ADF4F8E}"/>
              </a:ext>
            </a:extLst>
          </p:cNvPr>
          <p:cNvCxnSpPr>
            <a:stCxn id="11" idx="6"/>
            <a:endCxn id="13" idx="2"/>
          </p:cNvCxnSpPr>
          <p:nvPr/>
        </p:nvCxnSpPr>
        <p:spPr>
          <a:xfrm>
            <a:off x="1731644" y="5008942"/>
            <a:ext cx="685800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D0EEC6-C490-33A2-21A3-47D6F9FCF5C9}"/>
              </a:ext>
            </a:extLst>
          </p:cNvPr>
          <p:cNvCxnSpPr>
            <a:stCxn id="13" idx="6"/>
            <a:endCxn id="9" idx="2"/>
          </p:cNvCxnSpPr>
          <p:nvPr/>
        </p:nvCxnSpPr>
        <p:spPr>
          <a:xfrm>
            <a:off x="3789044" y="5008942"/>
            <a:ext cx="688613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83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B15FB1-D62A-004E-C4BA-72267D4F4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000571"/>
              </p:ext>
            </p:extLst>
          </p:nvPr>
        </p:nvGraphicFramePr>
        <p:xfrm>
          <a:off x="3926346" y="1426638"/>
          <a:ext cx="8168640" cy="46033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6864">
                  <a:extLst>
                    <a:ext uri="{9D8B030D-6E8A-4147-A177-3AD203B41FA5}">
                      <a16:colId xmlns:a16="http://schemas.microsoft.com/office/drawing/2014/main" val="1571155125"/>
                    </a:ext>
                  </a:extLst>
                </a:gridCol>
                <a:gridCol w="816864">
                  <a:extLst>
                    <a:ext uri="{9D8B030D-6E8A-4147-A177-3AD203B41FA5}">
                      <a16:colId xmlns:a16="http://schemas.microsoft.com/office/drawing/2014/main" val="1620398090"/>
                    </a:ext>
                  </a:extLst>
                </a:gridCol>
                <a:gridCol w="816864">
                  <a:extLst>
                    <a:ext uri="{9D8B030D-6E8A-4147-A177-3AD203B41FA5}">
                      <a16:colId xmlns:a16="http://schemas.microsoft.com/office/drawing/2014/main" val="203265454"/>
                    </a:ext>
                  </a:extLst>
                </a:gridCol>
                <a:gridCol w="816864">
                  <a:extLst>
                    <a:ext uri="{9D8B030D-6E8A-4147-A177-3AD203B41FA5}">
                      <a16:colId xmlns:a16="http://schemas.microsoft.com/office/drawing/2014/main" val="3642283750"/>
                    </a:ext>
                  </a:extLst>
                </a:gridCol>
                <a:gridCol w="816864">
                  <a:extLst>
                    <a:ext uri="{9D8B030D-6E8A-4147-A177-3AD203B41FA5}">
                      <a16:colId xmlns:a16="http://schemas.microsoft.com/office/drawing/2014/main" val="930035252"/>
                    </a:ext>
                  </a:extLst>
                </a:gridCol>
                <a:gridCol w="816864">
                  <a:extLst>
                    <a:ext uri="{9D8B030D-6E8A-4147-A177-3AD203B41FA5}">
                      <a16:colId xmlns:a16="http://schemas.microsoft.com/office/drawing/2014/main" val="1053730998"/>
                    </a:ext>
                  </a:extLst>
                </a:gridCol>
                <a:gridCol w="816864">
                  <a:extLst>
                    <a:ext uri="{9D8B030D-6E8A-4147-A177-3AD203B41FA5}">
                      <a16:colId xmlns:a16="http://schemas.microsoft.com/office/drawing/2014/main" val="653583288"/>
                    </a:ext>
                  </a:extLst>
                </a:gridCol>
                <a:gridCol w="816864">
                  <a:extLst>
                    <a:ext uri="{9D8B030D-6E8A-4147-A177-3AD203B41FA5}">
                      <a16:colId xmlns:a16="http://schemas.microsoft.com/office/drawing/2014/main" val="3563285790"/>
                    </a:ext>
                  </a:extLst>
                </a:gridCol>
                <a:gridCol w="816864">
                  <a:extLst>
                    <a:ext uri="{9D8B030D-6E8A-4147-A177-3AD203B41FA5}">
                      <a16:colId xmlns:a16="http://schemas.microsoft.com/office/drawing/2014/main" val="1979272188"/>
                    </a:ext>
                  </a:extLst>
                </a:gridCol>
                <a:gridCol w="816864">
                  <a:extLst>
                    <a:ext uri="{9D8B030D-6E8A-4147-A177-3AD203B41FA5}">
                      <a16:colId xmlns:a16="http://schemas.microsoft.com/office/drawing/2014/main" val="1947329766"/>
                    </a:ext>
                  </a:extLst>
                </a:gridCol>
              </a:tblGrid>
              <a:tr h="339152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2024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12293"/>
                  </a:ext>
                </a:extLst>
              </a:tr>
              <a:tr h="339152">
                <a:tc>
                  <a:txBody>
                    <a:bodyPr/>
                    <a:lstStyle/>
                    <a:p>
                      <a:pPr algn="ctr"/>
                      <a:r>
                        <a:rPr lang="en-US" sz="1400" b="0" err="1">
                          <a:solidFill>
                            <a:schemeClr val="bg1"/>
                          </a:solidFill>
                        </a:rPr>
                        <a:t>Før</a:t>
                      </a:r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0" err="1">
                          <a:solidFill>
                            <a:schemeClr val="bg1"/>
                          </a:solidFill>
                        </a:rPr>
                        <a:t>juli</a:t>
                      </a:r>
                      <a:endParaRPr lang="en-US" sz="1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Aug</a:t>
                      </a:r>
                    </a:p>
                  </a:txBody>
                  <a:tcPr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Sep</a:t>
                      </a:r>
                    </a:p>
                  </a:txBody>
                  <a:tcPr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err="1">
                          <a:solidFill>
                            <a:schemeClr val="bg1"/>
                          </a:solidFill>
                        </a:rPr>
                        <a:t>Okt</a:t>
                      </a:r>
                      <a:endParaRPr lang="en-US" sz="1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Nov</a:t>
                      </a:r>
                    </a:p>
                  </a:txBody>
                  <a:tcPr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Dec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Jan</a:t>
                      </a:r>
                    </a:p>
                  </a:txBody>
                  <a:tcPr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Mar</a:t>
                      </a:r>
                    </a:p>
                  </a:txBody>
                  <a:tcPr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Mai</a:t>
                      </a:r>
                    </a:p>
                  </a:txBody>
                  <a:tcPr>
                    <a:lnL w="6350">
                      <a:solidFill>
                        <a:schemeClr val="bg1"/>
                      </a:solidFill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chemeClr val="bg1"/>
                          </a:solidFill>
                        </a:rPr>
                        <a:t>Aug</a:t>
                      </a:r>
                    </a:p>
                  </a:txBody>
                  <a:tcPr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198114"/>
                  </a:ext>
                </a:extLst>
              </a:tr>
              <a:tr h="307235"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bg1"/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628936"/>
                  </a:ext>
                </a:extLst>
              </a:tr>
              <a:tr h="294322"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Register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Register</a:t>
                      </a:r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/>
                        <a:t>Register</a:t>
                      </a:r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27812"/>
                  </a:ext>
                </a:extLst>
              </a:tr>
              <a:tr h="295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err="1"/>
                        <a:t>Nettstedskraping</a:t>
                      </a:r>
                      <a:endParaRPr lang="en-US" sz="800" b="1"/>
                    </a:p>
                    <a:p>
                      <a:pPr algn="ctr"/>
                      <a:r>
                        <a:rPr lang="en-US" sz="800" b="1" err="1"/>
                        <a:t>Documentanalyse</a:t>
                      </a:r>
                      <a:endParaRPr lang="en-US" sz="800" b="1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bg1"/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815816"/>
                  </a:ext>
                </a:extLst>
              </a:tr>
              <a:tr h="280949"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800" b="1" err="1"/>
                        <a:t>Digitale</a:t>
                      </a:r>
                      <a:r>
                        <a:rPr lang="en-US" sz="800" b="1"/>
                        <a:t> </a:t>
                      </a:r>
                      <a:r>
                        <a:rPr lang="en-US" sz="800" b="1" err="1"/>
                        <a:t>spor</a:t>
                      </a:r>
                      <a:r>
                        <a:rPr lang="en-US" sz="800" b="1"/>
                        <a:t> </a:t>
                      </a:r>
                      <a:r>
                        <a:rPr lang="en-US" sz="800" b="1" err="1"/>
                        <a:t>på</a:t>
                      </a:r>
                      <a:r>
                        <a:rPr lang="en-US" sz="800" b="1"/>
                        <a:t> </a:t>
                      </a:r>
                      <a:r>
                        <a:rPr lang="en-US" sz="800" b="1" err="1"/>
                        <a:t>kursnivå</a:t>
                      </a:r>
                      <a:endParaRPr lang="en-US" sz="800" b="1"/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69606"/>
                  </a:ext>
                </a:extLst>
              </a:tr>
              <a:tr h="64742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932473"/>
                  </a:ext>
                </a:extLst>
              </a:tr>
              <a:tr h="280949"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err="1"/>
                        <a:t>Undersøkelse</a:t>
                      </a:r>
                      <a:endParaRPr lang="en-US" sz="800" b="1"/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117060"/>
                  </a:ext>
                </a:extLst>
              </a:tr>
              <a:tr h="266567"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err="1"/>
                        <a:t>Undersøkelse</a:t>
                      </a:r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633832"/>
                  </a:ext>
                </a:extLst>
              </a:tr>
              <a:tr h="291062"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800" b="1" err="1"/>
                        <a:t>Individuelle</a:t>
                      </a:r>
                      <a:r>
                        <a:rPr lang="en-US" sz="800" b="1"/>
                        <a:t> (student-</a:t>
                      </a:r>
                      <a:r>
                        <a:rPr lang="en-US" sz="800" b="1" err="1"/>
                        <a:t>nivå</a:t>
                      </a:r>
                      <a:r>
                        <a:rPr lang="en-US" sz="800" b="1"/>
                        <a:t>) </a:t>
                      </a:r>
                      <a:r>
                        <a:rPr lang="en-US" sz="800" b="1" err="1"/>
                        <a:t>digitale</a:t>
                      </a:r>
                      <a:r>
                        <a:rPr lang="en-US" sz="800" b="1"/>
                        <a:t> </a:t>
                      </a:r>
                      <a:r>
                        <a:rPr lang="en-US" sz="800" b="1" err="1"/>
                        <a:t>spor</a:t>
                      </a:r>
                      <a:endParaRPr lang="en-US" sz="800" b="1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666814"/>
                  </a:ext>
                </a:extLst>
              </a:tr>
              <a:tr h="635234"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331164"/>
                  </a:ext>
                </a:extLst>
              </a:tr>
              <a:tr h="290784"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800" b="1" err="1"/>
                        <a:t>Tidsfølsomme</a:t>
                      </a:r>
                      <a:r>
                        <a:rPr lang="en-US" sz="800" b="1"/>
                        <a:t> </a:t>
                      </a:r>
                      <a:r>
                        <a:rPr lang="en-US" sz="800" b="1" err="1"/>
                        <a:t>digitale</a:t>
                      </a:r>
                      <a:r>
                        <a:rPr lang="en-US" sz="800" b="1"/>
                        <a:t> </a:t>
                      </a:r>
                      <a:r>
                        <a:rPr lang="en-US" sz="800" b="1" err="1"/>
                        <a:t>spor</a:t>
                      </a:r>
                      <a:endParaRPr lang="en-US" sz="800" b="1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86580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B w="6350">
                      <a:solidFill>
                        <a:schemeClr val="bg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 b="1"/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6350">
                      <a:solidFill>
                        <a:schemeClr val="bg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b="1"/>
                        <a:t>Register</a:t>
                      </a:r>
                    </a:p>
                  </a:txBody>
                  <a:tcPr anchor="ctr">
                    <a:lnL w="6350">
                      <a:solidFill>
                        <a:schemeClr val="bg1"/>
                      </a:solidFill>
                    </a:lnL>
                    <a:lnR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b="1"/>
                        <a:t>Register</a:t>
                      </a:r>
                    </a:p>
                  </a:txBody>
                  <a:tcPr anchor="ctr">
                    <a:lnL w="127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5242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5E69CB8-61E2-05FB-C695-90DC8551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78" y="142008"/>
            <a:ext cx="10515600" cy="1325563"/>
          </a:xfrm>
        </p:spPr>
        <p:txBody>
          <a:bodyPr/>
          <a:lstStyle/>
          <a:p>
            <a:pPr algn="ctr"/>
            <a:r>
              <a:rPr lang="en-US" err="1">
                <a:cs typeface="Calibri Light"/>
              </a:rPr>
              <a:t>Tidsplan</a:t>
            </a:r>
            <a:r>
              <a:rPr lang="en-US">
                <a:latin typeface="Calibri Light"/>
                <a:cs typeface="Calibri Light"/>
              </a:rPr>
              <a:t> </a:t>
            </a:r>
            <a:r>
              <a:rPr lang="en-US" err="1">
                <a:latin typeface="Calibri Light"/>
                <a:cs typeface="Calibri Light"/>
              </a:rPr>
              <a:t>datainnsamling</a:t>
            </a:r>
            <a:endParaRPr lang="en-US">
              <a:cs typeface="Calibri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F6C011-E796-7F2A-5CFC-8A98DFD555F4}"/>
              </a:ext>
            </a:extLst>
          </p:cNvPr>
          <p:cNvSpPr txBox="1"/>
          <p:nvPr/>
        </p:nvSpPr>
        <p:spPr>
          <a:xfrm>
            <a:off x="207073" y="2120712"/>
            <a:ext cx="11898786" cy="1200329"/>
          </a:xfrm>
          <a:prstGeom prst="rect">
            <a:avLst/>
          </a:prstGeom>
          <a:solidFill>
            <a:srgbClr val="D0CECE">
              <a:alpha val="14902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Digital data:</a:t>
            </a:r>
          </a:p>
          <a:p>
            <a:pPr marL="285750" indent="-171450">
              <a:buFont typeface="Arial"/>
              <a:buChar char="•"/>
            </a:pPr>
            <a:r>
              <a:rPr lang="en-US" err="1">
                <a:cs typeface="Calibri"/>
              </a:rPr>
              <a:t>Registerdata</a:t>
            </a:r>
            <a:endParaRPr lang="en-US">
              <a:cs typeface="Calibri"/>
            </a:endParaRPr>
          </a:p>
          <a:p>
            <a:pPr marL="285750" indent="-171450">
              <a:buFont typeface="Arial"/>
              <a:buChar char="•"/>
            </a:pPr>
            <a:r>
              <a:rPr lang="en-US">
                <a:cs typeface="Calibri"/>
              </a:rPr>
              <a:t>Data </a:t>
            </a:r>
            <a:r>
              <a:rPr lang="en-US" err="1">
                <a:cs typeface="Calibri"/>
              </a:rPr>
              <a:t>fra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emnesider</a:t>
            </a:r>
            <a:endParaRPr lang="en-US">
              <a:cs typeface="Calibri"/>
            </a:endParaRPr>
          </a:p>
          <a:p>
            <a:pPr marL="285750" indent="-171450">
              <a:buFont typeface="Arial"/>
              <a:buChar char="•"/>
            </a:pPr>
            <a:r>
              <a:rPr lang="en-US" err="1">
                <a:cs typeface="Calibri"/>
              </a:rPr>
              <a:t>Aggregert</a:t>
            </a:r>
            <a:r>
              <a:rPr lang="en-US">
                <a:cs typeface="Calibri"/>
              </a:rPr>
              <a:t> data </a:t>
            </a:r>
            <a:r>
              <a:rPr lang="en-US" err="1">
                <a:cs typeface="Calibri"/>
              </a:rPr>
              <a:t>fra</a:t>
            </a:r>
            <a:r>
              <a:rPr lang="en-US">
                <a:cs typeface="Calibri"/>
              </a:rPr>
              <a:t> Canvas </a:t>
            </a:r>
            <a:r>
              <a:rPr lang="en-US" err="1">
                <a:cs typeface="Calibri"/>
              </a:rPr>
              <a:t>emner</a:t>
            </a:r>
            <a:endParaRPr lang="en-US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C47B45-37FB-D90B-A05C-414E4B438D5B}"/>
              </a:ext>
            </a:extLst>
          </p:cNvPr>
          <p:cNvSpPr txBox="1"/>
          <p:nvPr/>
        </p:nvSpPr>
        <p:spPr>
          <a:xfrm>
            <a:off x="207073" y="3612840"/>
            <a:ext cx="11887902" cy="1200329"/>
          </a:xfrm>
          <a:prstGeom prst="rect">
            <a:avLst/>
          </a:prstGeom>
          <a:solidFill>
            <a:srgbClr val="767171">
              <a:alpha val="10196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Digital data + </a:t>
            </a:r>
            <a:r>
              <a:rPr lang="en-US" b="1" err="1"/>
              <a:t>spørreskjema</a:t>
            </a:r>
            <a:r>
              <a:rPr lang="en-US" b="1"/>
              <a:t>:</a:t>
            </a:r>
            <a:endParaRPr lang="en-US" b="1">
              <a:cs typeface="Calibri"/>
            </a:endParaRPr>
          </a:p>
          <a:p>
            <a:pPr marL="285750" indent="-171450">
              <a:buFont typeface="Arial,Sans-Serif"/>
              <a:buChar char="•"/>
            </a:pPr>
            <a:r>
              <a:rPr lang="en-US" err="1">
                <a:solidFill>
                  <a:srgbClr val="000000"/>
                </a:solidFill>
                <a:cs typeface="Calibri"/>
              </a:rPr>
              <a:t>Spørreskjema</a:t>
            </a:r>
            <a:r>
              <a:rPr lang="en-US">
                <a:solidFill>
                  <a:srgbClr val="000000"/>
                </a:solidFill>
                <a:cs typeface="Calibri"/>
              </a:rPr>
              <a:t> 1 </a:t>
            </a:r>
            <a:r>
              <a:rPr lang="en-US" sz="1600">
                <a:solidFill>
                  <a:srgbClr val="000000"/>
                </a:solidFill>
                <a:cs typeface="Calibri"/>
              </a:rPr>
              <a:t>(august 2024) </a:t>
            </a:r>
            <a:r>
              <a:rPr lang="en-US">
                <a:solidFill>
                  <a:srgbClr val="000000"/>
                </a:solidFill>
                <a:cs typeface="Calibri"/>
              </a:rPr>
              <a:t>&amp; </a:t>
            </a:r>
            <a:br>
              <a:rPr lang="en-US">
                <a:cs typeface="Calibri"/>
              </a:rPr>
            </a:br>
            <a:r>
              <a:rPr lang="en-US" err="1">
                <a:solidFill>
                  <a:srgbClr val="000000"/>
                </a:solidFill>
                <a:cs typeface="Calibri"/>
              </a:rPr>
              <a:t>Spørreskjema</a:t>
            </a:r>
            <a:r>
              <a:rPr lang="en-US">
                <a:solidFill>
                  <a:srgbClr val="000000"/>
                </a:solidFill>
                <a:cs typeface="Calibri"/>
              </a:rPr>
              <a:t> 2 </a:t>
            </a:r>
            <a:r>
              <a:rPr lang="en-US" sz="1600">
                <a:solidFill>
                  <a:srgbClr val="000000"/>
                </a:solidFill>
                <a:cs typeface="Calibri"/>
              </a:rPr>
              <a:t>(</a:t>
            </a:r>
            <a:r>
              <a:rPr lang="en-US" sz="1600">
                <a:solidFill>
                  <a:srgbClr val="FF0000"/>
                </a:solidFill>
                <a:cs typeface="Calibri"/>
              </a:rPr>
              <a:t>des 2024/</a:t>
            </a:r>
            <a:r>
              <a:rPr lang="en-US" sz="1600" err="1">
                <a:solidFill>
                  <a:srgbClr val="FF0000"/>
                </a:solidFill>
                <a:cs typeface="Calibri"/>
              </a:rPr>
              <a:t>jan</a:t>
            </a:r>
            <a:r>
              <a:rPr lang="en-US" sz="1600">
                <a:solidFill>
                  <a:srgbClr val="FF0000"/>
                </a:solidFill>
                <a:cs typeface="Calibri"/>
              </a:rPr>
              <a:t> 2025</a:t>
            </a:r>
            <a:r>
              <a:rPr lang="en-US" sz="1600">
                <a:solidFill>
                  <a:srgbClr val="000000"/>
                </a:solidFill>
                <a:cs typeface="Calibri"/>
              </a:rPr>
              <a:t>)</a:t>
            </a:r>
          </a:p>
          <a:p>
            <a:pPr marL="285750" indent="-171450">
              <a:buFont typeface="Arial,Sans-Serif"/>
              <a:buChar char="•"/>
            </a:pPr>
            <a:r>
              <a:rPr lang="en-US" err="1">
                <a:cs typeface="Calibri"/>
              </a:rPr>
              <a:t>Studentdata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fra</a:t>
            </a:r>
            <a:r>
              <a:rPr lang="en-US">
                <a:cs typeface="Calibri"/>
              </a:rPr>
              <a:t> Canvas 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5327E3-656E-06B7-E629-EDBFC0AF996C}"/>
              </a:ext>
            </a:extLst>
          </p:cNvPr>
          <p:cNvCxnSpPr>
            <a:cxnSpLocks/>
          </p:cNvCxnSpPr>
          <p:nvPr/>
        </p:nvCxnSpPr>
        <p:spPr>
          <a:xfrm>
            <a:off x="5120651" y="5469137"/>
            <a:ext cx="0" cy="24553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E8511-451E-DCFB-F999-7F1F259C4FCA}"/>
              </a:ext>
            </a:extLst>
          </p:cNvPr>
          <p:cNvCxnSpPr>
            <a:cxnSpLocks/>
          </p:cNvCxnSpPr>
          <p:nvPr/>
        </p:nvCxnSpPr>
        <p:spPr>
          <a:xfrm>
            <a:off x="5662518" y="5469137"/>
            <a:ext cx="0" cy="24553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9BE169-54FD-BA71-EE0B-B1866471669D}"/>
              </a:ext>
            </a:extLst>
          </p:cNvPr>
          <p:cNvCxnSpPr>
            <a:cxnSpLocks/>
          </p:cNvCxnSpPr>
          <p:nvPr/>
        </p:nvCxnSpPr>
        <p:spPr>
          <a:xfrm>
            <a:off x="7863852" y="5469137"/>
            <a:ext cx="0" cy="24553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308276-7EF1-B343-BA80-FCBEE6A25C9B}"/>
              </a:ext>
            </a:extLst>
          </p:cNvPr>
          <p:cNvCxnSpPr>
            <a:cxnSpLocks/>
          </p:cNvCxnSpPr>
          <p:nvPr/>
        </p:nvCxnSpPr>
        <p:spPr>
          <a:xfrm>
            <a:off x="8405718" y="5469137"/>
            <a:ext cx="0" cy="24553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FBF3F9-E987-AFE2-E406-32A072E1EFAE}"/>
              </a:ext>
            </a:extLst>
          </p:cNvPr>
          <p:cNvCxnSpPr>
            <a:cxnSpLocks/>
          </p:cNvCxnSpPr>
          <p:nvPr/>
        </p:nvCxnSpPr>
        <p:spPr>
          <a:xfrm>
            <a:off x="7271185" y="5469137"/>
            <a:ext cx="0" cy="245534"/>
          </a:xfrm>
          <a:prstGeom prst="line">
            <a:avLst/>
          </a:prstGeom>
          <a:ln w="57150">
            <a:solidFill>
              <a:schemeClr val="bg1">
                <a:alpha val="4602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A9FEBF-3071-C9C8-95DF-80E63B56FF44}"/>
              </a:ext>
            </a:extLst>
          </p:cNvPr>
          <p:cNvCxnSpPr>
            <a:cxnSpLocks/>
          </p:cNvCxnSpPr>
          <p:nvPr/>
        </p:nvCxnSpPr>
        <p:spPr>
          <a:xfrm>
            <a:off x="6196575" y="5469137"/>
            <a:ext cx="0" cy="245534"/>
          </a:xfrm>
          <a:prstGeom prst="line">
            <a:avLst/>
          </a:prstGeom>
          <a:ln w="57150">
            <a:solidFill>
              <a:schemeClr val="bg1">
                <a:alpha val="44878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7EB64C-9DEE-FCFA-23DB-03F94A92B7B3}"/>
              </a:ext>
            </a:extLst>
          </p:cNvPr>
          <p:cNvCxnSpPr>
            <a:cxnSpLocks/>
          </p:cNvCxnSpPr>
          <p:nvPr/>
        </p:nvCxnSpPr>
        <p:spPr>
          <a:xfrm>
            <a:off x="6695452" y="5469137"/>
            <a:ext cx="0" cy="245534"/>
          </a:xfrm>
          <a:prstGeom prst="line">
            <a:avLst/>
          </a:prstGeom>
          <a:ln w="57150">
            <a:solidFill>
              <a:schemeClr val="bg1">
                <a:alpha val="4331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E1CD65A-88E2-B23D-9F9B-71F78AAD4134}"/>
              </a:ext>
            </a:extLst>
          </p:cNvPr>
          <p:cNvSpPr txBox="1"/>
          <p:nvPr/>
        </p:nvSpPr>
        <p:spPr>
          <a:xfrm>
            <a:off x="207072" y="5104967"/>
            <a:ext cx="11887901" cy="936000"/>
          </a:xfrm>
          <a:prstGeom prst="rect">
            <a:avLst/>
          </a:prstGeom>
          <a:solidFill>
            <a:srgbClr val="181717">
              <a:alpha val="14902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Annen data:</a:t>
            </a:r>
          </a:p>
          <a:p>
            <a:pPr marL="285750" indent="-171450">
              <a:buFont typeface="Arial,Sans-Serif"/>
              <a:buChar char="•"/>
            </a:pPr>
            <a:r>
              <a:rPr lang="en-US">
                <a:solidFill>
                  <a:srgbClr val="000000"/>
                </a:solidFill>
                <a:cs typeface="Calibri"/>
              </a:rPr>
              <a:t>Mini-</a:t>
            </a:r>
            <a:r>
              <a:rPr lang="en-US" err="1">
                <a:solidFill>
                  <a:srgbClr val="000000"/>
                </a:solidFill>
                <a:cs typeface="Calibri"/>
              </a:rPr>
              <a:t>spørreskjemaer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pPr marL="285750" indent="-171450">
              <a:buFont typeface="Arial,Sans-Serif"/>
              <a:buChar char="•"/>
            </a:pP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Registerdata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endParaRPr lang="en-US" sz="1800" b="0" i="0" u="none" strike="noStrike">
              <a:solidFill>
                <a:srgbClr val="000000"/>
              </a:solidFill>
              <a:effectLst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3256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FFAD78F-675A-452F-9097-2BB06A449F98}"/>
              </a:ext>
            </a:extLst>
          </p:cNvPr>
          <p:cNvSpPr txBox="1">
            <a:spLocks/>
          </p:cNvSpPr>
          <p:nvPr/>
        </p:nvSpPr>
        <p:spPr>
          <a:xfrm>
            <a:off x="382847" y="341458"/>
            <a:ext cx="9722945" cy="4667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600">
                <a:latin typeface="+mj-lt"/>
                <a:cs typeface="Arial"/>
              </a:rPr>
              <a:t>Datahåndtering </a:t>
            </a:r>
            <a:endParaRPr lang="nb-NO" sz="280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98F7B-6996-8A54-0620-EBC784BC3750}"/>
              </a:ext>
            </a:extLst>
          </p:cNvPr>
          <p:cNvSpPr txBox="1"/>
          <p:nvPr/>
        </p:nvSpPr>
        <p:spPr>
          <a:xfrm>
            <a:off x="4225273" y="2798012"/>
            <a:ext cx="3855273" cy="4762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sz="800" b="0" i="0">
                <a:solidFill>
                  <a:schemeClr val="bg1"/>
                </a:solidFill>
                <a:effectLst/>
              </a:rPr>
              <a:t>Foto: </a:t>
            </a:r>
            <a:r>
              <a:rPr lang="nb-NO" sz="800" b="0" i="0" err="1">
                <a:solidFill>
                  <a:schemeClr val="bg1"/>
                </a:solidFill>
                <a:effectLst/>
              </a:rPr>
              <a:t>Jarli</a:t>
            </a:r>
            <a:r>
              <a:rPr lang="nb-NO" sz="800" b="0" i="0">
                <a:solidFill>
                  <a:schemeClr val="bg1"/>
                </a:solidFill>
                <a:effectLst/>
              </a:rPr>
              <a:t> &amp; Jordan/UiO</a:t>
            </a:r>
            <a:endParaRPr lang="nb-NO" sz="800">
              <a:solidFill>
                <a:schemeClr val="bg1"/>
              </a:solidFill>
            </a:endParaRPr>
          </a:p>
        </p:txBody>
      </p:sp>
      <p:pic>
        <p:nvPicPr>
          <p:cNvPr id="3" name="Picture 2" descr="What is Data and Classification of Data?">
            <a:extLst>
              <a:ext uri="{FF2B5EF4-FFF2-40B4-BE49-F238E27FC236}">
                <a16:creationId xmlns:a16="http://schemas.microsoft.com/office/drawing/2014/main" id="{5E759380-3152-5DE9-2A94-AAF47B855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37" b="14364"/>
          <a:stretch/>
        </p:blipFill>
        <p:spPr>
          <a:xfrm>
            <a:off x="3973940" y="1394403"/>
            <a:ext cx="4244117" cy="210312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6C198-AF04-54FA-C804-14FC4DED220A}"/>
              </a:ext>
            </a:extLst>
          </p:cNvPr>
          <p:cNvSpPr txBox="1"/>
          <p:nvPr/>
        </p:nvSpPr>
        <p:spPr>
          <a:xfrm>
            <a:off x="8080546" y="3584971"/>
            <a:ext cx="3383280" cy="2377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/>
            <a:endParaRPr lang="en-US" sz="2400"/>
          </a:p>
          <a:p>
            <a:pPr algn="ctr"/>
            <a:r>
              <a:rPr lang="en-US" sz="2400" err="1"/>
              <a:t>Individuelt</a:t>
            </a:r>
            <a:r>
              <a:rPr lang="en-US" sz="2400"/>
              <a:t> </a:t>
            </a:r>
            <a:r>
              <a:rPr lang="en-US" sz="2400" err="1"/>
              <a:t>samtykke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for </a:t>
            </a:r>
            <a:r>
              <a:rPr lang="en-US" sz="2400" err="1"/>
              <a:t>utvalgt</a:t>
            </a:r>
            <a:r>
              <a:rPr lang="en-US" sz="2400"/>
              <a:t> </a:t>
            </a:r>
            <a:r>
              <a:rPr lang="en-US" sz="2400" err="1"/>
              <a:t>gruppe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(f </a:t>
            </a:r>
            <a:r>
              <a:rPr lang="en-US" sz="2400" err="1"/>
              <a:t>eks</a:t>
            </a:r>
            <a:r>
              <a:rPr lang="en-US" sz="2400"/>
              <a:t> </a:t>
            </a:r>
            <a:r>
              <a:rPr lang="en-US" sz="2400" err="1"/>
              <a:t>ved</a:t>
            </a:r>
            <a:r>
              <a:rPr lang="en-US" sz="2400"/>
              <a:t> </a:t>
            </a:r>
            <a:r>
              <a:rPr lang="en-US" sz="2400" err="1"/>
              <a:t>intervju</a:t>
            </a:r>
            <a:r>
              <a:rPr lang="en-US" sz="240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BD7E3-C878-EBE1-D5E6-F827FD52852C}"/>
              </a:ext>
            </a:extLst>
          </p:cNvPr>
          <p:cNvSpPr txBox="1"/>
          <p:nvPr/>
        </p:nvSpPr>
        <p:spPr>
          <a:xfrm>
            <a:off x="4355591" y="3584971"/>
            <a:ext cx="3383280" cy="2377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/>
            <a:endParaRPr lang="en-US" sz="2400"/>
          </a:p>
          <a:p>
            <a:pPr algn="ctr"/>
            <a:r>
              <a:rPr lang="en-US" sz="2400" err="1"/>
              <a:t>Tydelig</a:t>
            </a:r>
            <a:r>
              <a:rPr lang="en-US" sz="2400"/>
              <a:t> </a:t>
            </a:r>
            <a:r>
              <a:rPr lang="en-US" sz="2400" err="1"/>
              <a:t>og</a:t>
            </a:r>
            <a:r>
              <a:rPr lang="en-US" sz="2400"/>
              <a:t> </a:t>
            </a:r>
            <a:r>
              <a:rPr lang="en-US" sz="2400" err="1"/>
              <a:t>omfattende</a:t>
            </a:r>
            <a:r>
              <a:rPr lang="en-US" sz="2400"/>
              <a:t> </a:t>
            </a:r>
            <a:br>
              <a:rPr lang="en-US" sz="2400"/>
            </a:br>
            <a:r>
              <a:rPr lang="en-US" sz="2400" err="1"/>
              <a:t>informasjon</a:t>
            </a:r>
            <a:r>
              <a:rPr lang="en-US" sz="2400"/>
              <a:t> via </a:t>
            </a:r>
            <a:br>
              <a:rPr lang="en-US" sz="2400"/>
            </a:br>
            <a:r>
              <a:rPr lang="en-US" sz="2400"/>
              <a:t>Mine Studier </a:t>
            </a:r>
            <a:br>
              <a:rPr lang="en-US" sz="2400"/>
            </a:br>
            <a:r>
              <a:rPr lang="en-US" sz="2400" err="1"/>
              <a:t>og</a:t>
            </a:r>
            <a:r>
              <a:rPr lang="en-US" sz="2400"/>
              <a:t> Canvas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C3F7E-E494-1279-D002-FF05666F33C3}"/>
              </a:ext>
            </a:extLst>
          </p:cNvPr>
          <p:cNvSpPr txBox="1"/>
          <p:nvPr/>
        </p:nvSpPr>
        <p:spPr>
          <a:xfrm>
            <a:off x="630787" y="3584971"/>
            <a:ext cx="3383280" cy="2377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/>
            <a:endParaRPr lang="en-US" sz="2400"/>
          </a:p>
          <a:p>
            <a:pPr algn="ctr"/>
            <a:r>
              <a:rPr lang="en-US" sz="2400" err="1"/>
              <a:t>Grunnlag</a:t>
            </a:r>
            <a:r>
              <a:rPr lang="en-US" sz="2400"/>
              <a:t> for </a:t>
            </a:r>
            <a:r>
              <a:rPr lang="en-US" sz="2400" err="1"/>
              <a:t>godkjenning</a:t>
            </a:r>
            <a:r>
              <a:rPr lang="en-US" sz="2400"/>
              <a:t>: </a:t>
            </a:r>
            <a:r>
              <a:rPr lang="en-US" sz="2400" b="1" err="1"/>
              <a:t>allmennhetens</a:t>
            </a:r>
            <a:r>
              <a:rPr lang="en-US" sz="2400" b="1"/>
              <a:t> interesse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B06CD-9D67-3866-4F1F-C4FE0B0ABFD3}"/>
              </a:ext>
            </a:extLst>
          </p:cNvPr>
          <p:cNvSpPr txBox="1"/>
          <p:nvPr/>
        </p:nvSpPr>
        <p:spPr>
          <a:xfrm>
            <a:off x="8707916" y="159403"/>
            <a:ext cx="3383280" cy="12310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91440" tIns="45720" rIns="91440" bIns="45720" rtlCol="0" anchor="t">
            <a:normAutofit/>
          </a:bodyPr>
          <a:lstStyle/>
          <a:p>
            <a:pPr algn="ctr"/>
            <a:r>
              <a:rPr lang="en-US" sz="2400" err="1">
                <a:cs typeface="Arial"/>
              </a:rPr>
              <a:t>Godkjenning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fra</a:t>
            </a:r>
            <a:r>
              <a:rPr lang="en-US" sz="2400">
                <a:cs typeface="Arial"/>
              </a:rPr>
              <a:t> SIKT </a:t>
            </a:r>
            <a:r>
              <a:rPr lang="en-US" sz="2400" err="1">
                <a:cs typeface="Arial"/>
              </a:rPr>
              <a:t>og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Forskningsetisk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komite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ved</a:t>
            </a:r>
            <a:r>
              <a:rPr lang="en-US" sz="2400">
                <a:cs typeface="Arial"/>
              </a:rPr>
              <a:t> </a:t>
            </a:r>
            <a:r>
              <a:rPr lang="en-US" sz="2400" err="1">
                <a:cs typeface="Arial"/>
              </a:rPr>
              <a:t>UiO</a:t>
            </a:r>
            <a:endParaRPr lang="en-US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8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AE46DC3-EF28-F18F-91D2-BAD735CC0381}"/>
              </a:ext>
            </a:extLst>
          </p:cNvPr>
          <p:cNvSpPr txBox="1"/>
          <p:nvPr/>
        </p:nvSpPr>
        <p:spPr>
          <a:xfrm>
            <a:off x="679555" y="1489676"/>
            <a:ext cx="10701836" cy="43628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nb-NO" sz="2400"/>
              <a:t>Gjennomsnittlig frafallsrate for studenter </a:t>
            </a:r>
            <a:br>
              <a:rPr lang="nb-NO" sz="2400"/>
            </a:br>
            <a:r>
              <a:rPr lang="nb-NO" sz="2400"/>
              <a:t>som startet i 2021 og sluttet innen </a:t>
            </a:r>
            <a:br>
              <a:rPr lang="nb-NO" sz="2400"/>
            </a:br>
            <a:r>
              <a:rPr lang="nb-NO" sz="2400"/>
              <a:t>3.semester høsten 2022, er </a:t>
            </a:r>
            <a:r>
              <a:rPr lang="nb-NO" sz="2400" b="1"/>
              <a:t>36 %</a:t>
            </a:r>
            <a:r>
              <a:rPr lang="nb-NO" sz="2400"/>
              <a:t>.​</a:t>
            </a:r>
          </a:p>
          <a:p>
            <a:endParaRPr lang="nb-NO" sz="2400"/>
          </a:p>
          <a:p>
            <a:endParaRPr lang="nb-NO" sz="2400"/>
          </a:p>
          <a:p>
            <a:r>
              <a:rPr lang="nb-NO" sz="2400"/>
              <a:t>Frafallsrate fra år til år:</a:t>
            </a:r>
            <a:endParaRPr lang="nb-NO" sz="2400">
              <a:cs typeface="Arial"/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b-NO" sz="2400"/>
              <a:t>2017: 33 %</a:t>
            </a:r>
            <a:endParaRPr lang="nb-NO" sz="2400">
              <a:cs typeface="Arial"/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b-NO" sz="2400"/>
              <a:t>2018: 32 % </a:t>
            </a:r>
            <a:endParaRPr lang="nb-NO" sz="2400">
              <a:cs typeface="Arial"/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b-NO" sz="2400"/>
              <a:t>2019: 28 %</a:t>
            </a:r>
            <a:endParaRPr lang="nb-NO" sz="2400">
              <a:cs typeface="Arial"/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b-NO" sz="2400"/>
              <a:t>2020: 32 %</a:t>
            </a:r>
            <a:endParaRPr lang="nb-NO" sz="2400">
              <a:cs typeface="Arial"/>
            </a:endParaRP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b-NO" sz="2400"/>
              <a:t>2021: 36 %</a:t>
            </a:r>
            <a:endParaRPr lang="nb-NO" sz="2400">
              <a:cs typeface="Arial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FFAD78F-675A-452F-9097-2BB06A449F98}"/>
              </a:ext>
            </a:extLst>
          </p:cNvPr>
          <p:cNvSpPr txBox="1">
            <a:spLocks/>
          </p:cNvSpPr>
          <p:nvPr/>
        </p:nvSpPr>
        <p:spPr>
          <a:xfrm>
            <a:off x="382847" y="341458"/>
            <a:ext cx="9722945" cy="4667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600" b="1">
                <a:latin typeface="+mj-lt"/>
                <a:cs typeface="Arial"/>
              </a:rPr>
              <a:t>Frafall ved UiO</a:t>
            </a:r>
          </a:p>
          <a:p>
            <a:pPr marL="0" indent="0">
              <a:buNone/>
            </a:pPr>
            <a:r>
              <a:rPr lang="nb-NO" sz="3600" b="1">
                <a:latin typeface="+mj-lt"/>
                <a:cs typeface="Arial"/>
              </a:rPr>
              <a:t> </a:t>
            </a:r>
            <a:endParaRPr lang="nb-NO" sz="2800" b="1">
              <a:latin typeface="+mj-lt"/>
              <a:cs typeface="Arial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919DD8-4AE5-4189-ABA5-9A32B3563D4E}"/>
              </a:ext>
            </a:extLst>
          </p:cNvPr>
          <p:cNvGraphicFramePr>
            <a:graphicFrameLocks/>
          </p:cNvGraphicFramePr>
          <p:nvPr/>
        </p:nvGraphicFramePr>
        <p:xfrm>
          <a:off x="6371303" y="1731769"/>
          <a:ext cx="5270091" cy="387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2862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0FDC-6917-4797-4EAE-4AD0DA61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O" dirty="0" err="1"/>
              <a:t>Kriterier</a:t>
            </a:r>
            <a:r>
              <a:rPr lang="en-NO" dirty="0"/>
              <a:t> for </a:t>
            </a:r>
            <a:r>
              <a:rPr lang="en-NO" dirty="0" err="1"/>
              <a:t>valg</a:t>
            </a:r>
            <a:r>
              <a:rPr lang="en-NO" dirty="0"/>
              <a:t> av </a:t>
            </a:r>
            <a:r>
              <a:rPr lang="nb-NO"/>
              <a:t>case</a:t>
            </a:r>
            <a:endParaRPr lang="en-US" dirty="0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07773-0770-1124-E36C-12BD5D152F74}"/>
              </a:ext>
            </a:extLst>
          </p:cNvPr>
          <p:cNvSpPr txBox="1"/>
          <p:nvPr/>
        </p:nvSpPr>
        <p:spPr>
          <a:xfrm>
            <a:off x="883024" y="1602285"/>
            <a:ext cx="10515600" cy="1560195"/>
          </a:xfrm>
          <a:prstGeom prst="roundRect">
            <a:avLst>
              <a:gd name="adj" fmla="val 40110"/>
            </a:avLst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O" sz="2400" err="1">
                <a:solidFill>
                  <a:schemeClr val="bg1"/>
                </a:solidFill>
              </a:rPr>
              <a:t>Indikasjon</a:t>
            </a:r>
            <a:r>
              <a:rPr lang="en-NO" sz="2400" dirty="0">
                <a:solidFill>
                  <a:schemeClr val="bg1"/>
                </a:solidFill>
              </a:rPr>
              <a:t> </a:t>
            </a:r>
            <a:r>
              <a:rPr lang="en-NO" sz="2400" err="1">
                <a:solidFill>
                  <a:schemeClr val="bg1"/>
                </a:solidFill>
              </a:rPr>
              <a:t>på</a:t>
            </a:r>
            <a:r>
              <a:rPr lang="en-NO" sz="2400" dirty="0">
                <a:solidFill>
                  <a:schemeClr val="bg1"/>
                </a:solidFill>
              </a:rPr>
              <a:t> </a:t>
            </a:r>
            <a:r>
              <a:rPr lang="en-NO" sz="2400" err="1">
                <a:solidFill>
                  <a:schemeClr val="bg1"/>
                </a:solidFill>
              </a:rPr>
              <a:t>utfrordringer</a:t>
            </a:r>
            <a:r>
              <a:rPr lang="en-NO" sz="2400" dirty="0">
                <a:solidFill>
                  <a:schemeClr val="bg1"/>
                </a:solidFill>
              </a:rPr>
              <a:t> med </a:t>
            </a:r>
            <a:r>
              <a:rPr lang="en-NO" sz="2400" err="1">
                <a:solidFill>
                  <a:schemeClr val="bg1"/>
                </a:solidFill>
              </a:rPr>
              <a:t>gjennomføring</a:t>
            </a:r>
            <a:r>
              <a:rPr lang="en-NO" sz="2400" dirty="0">
                <a:solidFill>
                  <a:schemeClr val="bg1"/>
                </a:solidFill>
              </a:rPr>
              <a:t> </a:t>
            </a:r>
            <a:r>
              <a:rPr lang="en-GB" sz="2400" err="1">
                <a:solidFill>
                  <a:schemeClr val="bg1"/>
                </a:solidFill>
              </a:rPr>
              <a:t>tidligere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err="1">
                <a:solidFill>
                  <a:schemeClr val="bg1"/>
                </a:solidFill>
              </a:rPr>
              <a:t>år</a:t>
            </a:r>
            <a:r>
              <a:rPr lang="en-GB" sz="2400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ELLER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Ønske om å </a:t>
            </a:r>
            <a:r>
              <a:rPr lang="en-GB" sz="2400" dirty="0" err="1">
                <a:solidFill>
                  <a:schemeClr val="bg1"/>
                </a:solidFill>
              </a:rPr>
              <a:t>vite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mer</a:t>
            </a:r>
            <a:r>
              <a:rPr lang="en-GB" sz="2400" dirty="0">
                <a:solidFill>
                  <a:schemeClr val="bg1"/>
                </a:solidFill>
              </a:rPr>
              <a:t> om </a:t>
            </a:r>
            <a:r>
              <a:rPr lang="en-GB" sz="2400" dirty="0" err="1">
                <a:solidFill>
                  <a:schemeClr val="bg1"/>
                </a:solidFill>
              </a:rPr>
              <a:t>prosess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som</a:t>
            </a:r>
            <a:r>
              <a:rPr lang="en-GB" sz="2400" dirty="0">
                <a:solidFill>
                  <a:schemeClr val="bg1"/>
                </a:solidFill>
              </a:rPr>
              <a:t> </a:t>
            </a:r>
            <a:endParaRPr lang="en-GB" sz="24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A7654-5E5D-6D85-2571-F9A56B18407F}"/>
              </a:ext>
            </a:extLst>
          </p:cNvPr>
          <p:cNvSpPr txBox="1"/>
          <p:nvPr/>
        </p:nvSpPr>
        <p:spPr>
          <a:xfrm>
            <a:off x="883021" y="3436319"/>
            <a:ext cx="2520000" cy="11237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O" sz="2000" dirty="0" err="1"/>
              <a:t>Minimalt</a:t>
            </a:r>
            <a:r>
              <a:rPr lang="en-NO" sz="2000" dirty="0"/>
              <a:t> </a:t>
            </a:r>
            <a:r>
              <a:rPr lang="en-NO" sz="2000" dirty="0" err="1"/>
              <a:t>antall</a:t>
            </a:r>
            <a:r>
              <a:rPr lang="en-NO" sz="2000" dirty="0"/>
              <a:t> </a:t>
            </a:r>
            <a:r>
              <a:rPr lang="en-NO" sz="2000" dirty="0" err="1"/>
              <a:t>studenter</a:t>
            </a:r>
            <a:r>
              <a:rPr lang="en-NO" sz="2000" dirty="0"/>
              <a:t>: </a:t>
            </a:r>
            <a:r>
              <a:rPr lang="en-US" sz="2000"/>
              <a:t>ca. 30</a:t>
            </a:r>
            <a:endParaRPr lang="en-NO" sz="2000"/>
          </a:p>
          <a:p>
            <a:pPr algn="ctr"/>
            <a:endParaRPr lang="nb-NO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87F2C-CA39-F85F-1B2D-F634AE33166B}"/>
              </a:ext>
            </a:extLst>
          </p:cNvPr>
          <p:cNvSpPr txBox="1"/>
          <p:nvPr/>
        </p:nvSpPr>
        <p:spPr>
          <a:xfrm>
            <a:off x="3562842" y="3436319"/>
            <a:ext cx="2520000" cy="11237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Bruker Canvas </a:t>
            </a:r>
            <a:r>
              <a:rPr lang="en-US" sz="2000" dirty="0" err="1"/>
              <a:t>som</a:t>
            </a:r>
            <a:r>
              <a:rPr lang="en-US" sz="2000" dirty="0"/>
              <a:t> </a:t>
            </a:r>
            <a:r>
              <a:rPr lang="en-US" sz="2000" dirty="0" err="1"/>
              <a:t>plattform</a:t>
            </a:r>
            <a:br>
              <a:rPr lang="en-US" sz="2000" dirty="0"/>
            </a:br>
            <a:endParaRPr lang="en-US" sz="20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B728B-A46B-929A-9E16-4B09183BAFC8}"/>
              </a:ext>
            </a:extLst>
          </p:cNvPr>
          <p:cNvSpPr txBox="1"/>
          <p:nvPr/>
        </p:nvSpPr>
        <p:spPr>
          <a:xfrm>
            <a:off x="6198803" y="3436318"/>
            <a:ext cx="2520000" cy="11237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Har </a:t>
            </a:r>
            <a:r>
              <a:rPr lang="en-US" sz="2000" dirty="0" err="1"/>
              <a:t>oppdatert</a:t>
            </a:r>
            <a:r>
              <a:rPr lang="en-US" sz="2000" dirty="0"/>
              <a:t> </a:t>
            </a:r>
          </a:p>
          <a:p>
            <a:pPr algn="ctr"/>
            <a:r>
              <a:rPr lang="en-US" sz="2000" dirty="0" err="1"/>
              <a:t>emneside</a:t>
            </a:r>
            <a:br>
              <a:rPr lang="en-US" sz="2000" dirty="0">
                <a:cs typeface="Calibri"/>
              </a:rPr>
            </a:br>
            <a:endParaRPr lang="en-US" sz="20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D8CB3-6272-29CE-C016-B03B322A3AB9}"/>
              </a:ext>
            </a:extLst>
          </p:cNvPr>
          <p:cNvSpPr txBox="1"/>
          <p:nvPr/>
        </p:nvSpPr>
        <p:spPr>
          <a:xfrm>
            <a:off x="8878624" y="3428404"/>
            <a:ext cx="2520000" cy="11237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O" sz="2000" dirty="0"/>
              <a:t>Vilje </a:t>
            </a:r>
            <a:r>
              <a:rPr lang="en-NO" sz="2000" dirty="0" err="1"/>
              <a:t>til</a:t>
            </a:r>
            <a:r>
              <a:rPr lang="en-NO" sz="2000" dirty="0"/>
              <a:t> å dele </a:t>
            </a:r>
            <a:r>
              <a:rPr lang="en-NO" sz="2000" dirty="0" err="1"/>
              <a:t>dokumenter</a:t>
            </a:r>
            <a:r>
              <a:rPr lang="en-NO" sz="2000" dirty="0"/>
              <a:t> </a:t>
            </a:r>
            <a:r>
              <a:rPr lang="en-NO" sz="2000" dirty="0" err="1"/>
              <a:t>som</a:t>
            </a:r>
            <a:r>
              <a:rPr lang="en-NO" sz="2000" dirty="0"/>
              <a:t> </a:t>
            </a:r>
            <a:r>
              <a:rPr lang="en-NO" sz="2000" dirty="0" err="1"/>
              <a:t>beskriver</a:t>
            </a:r>
            <a:r>
              <a:rPr lang="en-NO" sz="2000" dirty="0"/>
              <a:t> </a:t>
            </a:r>
            <a:r>
              <a:rPr lang="en-NO" sz="2000"/>
              <a:t>emnet</a:t>
            </a:r>
            <a:endParaRPr lang="en-US" sz="2000"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EF28366-6495-A39B-4478-345BBF06C153}"/>
              </a:ext>
            </a:extLst>
          </p:cNvPr>
          <p:cNvSpPr txBox="1">
            <a:spLocks/>
          </p:cNvSpPr>
          <p:nvPr/>
        </p:nvSpPr>
        <p:spPr>
          <a:xfrm>
            <a:off x="788894" y="4559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err="1">
                <a:cs typeface="Calibri Light"/>
              </a:rPr>
              <a:t>Hva</a:t>
            </a:r>
            <a:r>
              <a:rPr lang="en-US" sz="3200" i="1" dirty="0">
                <a:cs typeface="Calibri Light"/>
              </a:rPr>
              <a:t> </a:t>
            </a:r>
            <a:r>
              <a:rPr lang="en-US" sz="3200" i="1" err="1">
                <a:cs typeface="Calibri Light"/>
              </a:rPr>
              <a:t>innebære</a:t>
            </a:r>
            <a:r>
              <a:rPr lang="en-US" sz="3200" i="1" dirty="0">
                <a:cs typeface="Calibri Light"/>
              </a:rPr>
              <a:t> å delta</a:t>
            </a:r>
            <a:endParaRPr lang="en-US" sz="3200" i="1">
              <a:cs typeface="Calibri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282CC-C4DC-8F1F-781C-18F147689BB0}"/>
              </a:ext>
            </a:extLst>
          </p:cNvPr>
          <p:cNvSpPr txBox="1"/>
          <p:nvPr/>
        </p:nvSpPr>
        <p:spPr>
          <a:xfrm>
            <a:off x="3042023" y="5513143"/>
            <a:ext cx="6001294" cy="10215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 dirty="0">
                <a:cs typeface="Calibri"/>
              </a:rPr>
              <a:t>Gi </a:t>
            </a:r>
            <a:r>
              <a:rPr lang="en-US" i="1" err="1">
                <a:cs typeface="Calibri"/>
              </a:rPr>
              <a:t>oss</a:t>
            </a:r>
            <a:r>
              <a:rPr lang="en-US" i="1" dirty="0">
                <a:cs typeface="Calibri"/>
              </a:rPr>
              <a:t> </a:t>
            </a:r>
            <a:r>
              <a:rPr lang="en-US" i="1" err="1">
                <a:cs typeface="Calibri"/>
              </a:rPr>
              <a:t>tilgang</a:t>
            </a:r>
            <a:r>
              <a:rPr lang="en-US" i="1" dirty="0">
                <a:cs typeface="Calibri"/>
              </a:rPr>
              <a:t> </a:t>
            </a:r>
            <a:r>
              <a:rPr lang="en-US" i="1" err="1">
                <a:cs typeface="Calibri"/>
              </a:rPr>
              <a:t>til</a:t>
            </a:r>
            <a:r>
              <a:rPr lang="en-US" i="1" dirty="0">
                <a:cs typeface="Calibri"/>
              </a:rPr>
              <a:t> Canvas rom</a:t>
            </a:r>
            <a:endParaRPr lang="en-US" i="1">
              <a:cs typeface="Calibri"/>
            </a:endParaRPr>
          </a:p>
          <a:p>
            <a:pPr algn="ctr"/>
            <a:r>
              <a:rPr lang="en-US" i="1" dirty="0">
                <a:cs typeface="Calibri"/>
              </a:rPr>
              <a:t>Dele </a:t>
            </a:r>
            <a:r>
              <a:rPr lang="en-US" i="1" err="1">
                <a:cs typeface="Calibri"/>
              </a:rPr>
              <a:t>dokumenter</a:t>
            </a:r>
            <a:r>
              <a:rPr lang="en-US" i="1" dirty="0">
                <a:cs typeface="Calibri"/>
              </a:rPr>
              <a:t> om </a:t>
            </a:r>
            <a:r>
              <a:rPr lang="en-US" i="1" err="1">
                <a:cs typeface="Calibri"/>
              </a:rPr>
              <a:t>emnet</a:t>
            </a:r>
            <a:endParaRPr lang="en-US" i="1">
              <a:cs typeface="Calibri"/>
            </a:endParaRPr>
          </a:p>
          <a:p>
            <a:pPr algn="ctr"/>
            <a:r>
              <a:rPr lang="en-US" i="1" dirty="0" err="1">
                <a:cs typeface="Calibri"/>
              </a:rPr>
              <a:t>Mulighet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til</a:t>
            </a:r>
            <a:r>
              <a:rPr lang="en-US" i="1" dirty="0">
                <a:cs typeface="Calibri"/>
              </a:rPr>
              <a:t> å </a:t>
            </a:r>
            <a:r>
              <a:rPr lang="en-US" i="1" dirty="0" err="1">
                <a:cs typeface="Calibri"/>
              </a:rPr>
              <a:t>orientere</a:t>
            </a:r>
            <a:r>
              <a:rPr lang="en-US" i="1" dirty="0">
                <a:cs typeface="Calibri"/>
              </a:rPr>
              <a:t> </a:t>
            </a:r>
            <a:r>
              <a:rPr lang="en-US" i="1" dirty="0" err="1">
                <a:cs typeface="Calibri"/>
              </a:rPr>
              <a:t>studentene</a:t>
            </a:r>
            <a:endParaRPr lang="en-US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0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C6C16-C33E-28E5-3178-4F60EA45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/>
          <a:lstStyle/>
          <a:p>
            <a:pPr algn="ctr"/>
            <a:r>
              <a:rPr lang="en-NO" err="1"/>
              <a:t>Forskjeller</a:t>
            </a:r>
            <a:r>
              <a:rPr lang="en-NO"/>
              <a:t> </a:t>
            </a:r>
            <a:r>
              <a:rPr lang="en-NO" err="1"/>
              <a:t>mellom</a:t>
            </a:r>
            <a:r>
              <a:rPr lang="en-NO"/>
              <a:t> </a:t>
            </a:r>
            <a:r>
              <a:rPr lang="en-NO" err="1"/>
              <a:t>fakulteter</a:t>
            </a:r>
            <a:endParaRPr lang="en-US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A68DD7-029B-9B36-F6B9-0806593F0069}"/>
              </a:ext>
            </a:extLst>
          </p:cNvPr>
          <p:cNvSpPr txBox="1"/>
          <p:nvPr/>
        </p:nvSpPr>
        <p:spPr>
          <a:xfrm>
            <a:off x="921624" y="2149558"/>
            <a:ext cx="27000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Employment Status</a:t>
            </a:r>
            <a:endParaRPr lang="nb-NO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88C809-1419-9E84-29B6-80EFBDD90391}"/>
              </a:ext>
            </a:extLst>
          </p:cNvPr>
          <p:cNvSpPr txBox="1"/>
          <p:nvPr/>
        </p:nvSpPr>
        <p:spPr>
          <a:xfrm>
            <a:off x="930331" y="1478525"/>
            <a:ext cx="2700000" cy="28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Family background (SES)</a:t>
            </a:r>
            <a:endParaRPr lang="nb-NO" sz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579614-1039-10DB-8E87-17C1BBC2A387}"/>
              </a:ext>
            </a:extLst>
          </p:cNvPr>
          <p:cNvSpPr txBox="1"/>
          <p:nvPr/>
        </p:nvSpPr>
        <p:spPr>
          <a:xfrm>
            <a:off x="920651" y="2478251"/>
            <a:ext cx="27000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Enrollment status (ECTS) </a:t>
            </a:r>
            <a:r>
              <a:rPr lang="en-US" sz="1200" b="1">
                <a:solidFill>
                  <a:srgbClr val="C00000"/>
                </a:solidFill>
              </a:rPr>
              <a:t>+ Practicum</a:t>
            </a:r>
            <a:endParaRPr lang="nb-NO" sz="1200" b="1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01040E-1597-E5D4-F7F8-03B9837DA826}"/>
              </a:ext>
            </a:extLst>
          </p:cNvPr>
          <p:cNvSpPr txBox="1"/>
          <p:nvPr/>
        </p:nvSpPr>
        <p:spPr>
          <a:xfrm>
            <a:off x="930331" y="4452466"/>
            <a:ext cx="27000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err="1"/>
              <a:t>Inspera</a:t>
            </a:r>
            <a:r>
              <a:rPr lang="en-US" sz="1200"/>
              <a:t> assignments</a:t>
            </a:r>
            <a:endParaRPr lang="nb-NO" sz="12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172435-583B-24A7-BBC4-FF900B7034FF}"/>
              </a:ext>
            </a:extLst>
          </p:cNvPr>
          <p:cNvSpPr txBox="1"/>
          <p:nvPr/>
        </p:nvSpPr>
        <p:spPr>
          <a:xfrm>
            <a:off x="918856" y="2802407"/>
            <a:ext cx="2700000" cy="276999"/>
          </a:xfrm>
          <a:prstGeom prst="rect">
            <a:avLst/>
          </a:prstGeom>
          <a:solidFill>
            <a:srgbClr val="E1CCF0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Pre-college schooling</a:t>
            </a:r>
            <a:endParaRPr lang="nb-NO" sz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A21C6A-9C92-9F9A-1BB0-F7890108F7CD}"/>
              </a:ext>
            </a:extLst>
          </p:cNvPr>
          <p:cNvSpPr txBox="1"/>
          <p:nvPr/>
        </p:nvSpPr>
        <p:spPr>
          <a:xfrm>
            <a:off x="920651" y="3135086"/>
            <a:ext cx="2700000" cy="276999"/>
          </a:xfrm>
          <a:prstGeom prst="rect">
            <a:avLst/>
          </a:prstGeom>
          <a:solidFill>
            <a:srgbClr val="E1CCF0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Passed credits (ECTS) </a:t>
            </a:r>
            <a:r>
              <a:rPr lang="en-US" sz="1200" b="1">
                <a:solidFill>
                  <a:srgbClr val="C00000"/>
                </a:solidFill>
              </a:rPr>
              <a:t>+ Practicum</a:t>
            </a:r>
            <a:endParaRPr lang="nb-NO" sz="12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CC6CA8-AC50-20BC-FA40-A72AD50079C9}"/>
              </a:ext>
            </a:extLst>
          </p:cNvPr>
          <p:cNvSpPr txBox="1"/>
          <p:nvPr/>
        </p:nvSpPr>
        <p:spPr>
          <a:xfrm>
            <a:off x="930331" y="4783344"/>
            <a:ext cx="2700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Curricular offering: </a:t>
            </a:r>
            <a:r>
              <a:rPr lang="en-US" sz="1200" b="1">
                <a:solidFill>
                  <a:srgbClr val="C00000"/>
                </a:solidFill>
              </a:rPr>
              <a:t>Private tutoring  </a:t>
            </a:r>
            <a:endParaRPr lang="nb-NO" sz="1200" b="1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AD4088-C9B2-1DD9-8D62-FB9EDB4540CC}"/>
              </a:ext>
            </a:extLst>
          </p:cNvPr>
          <p:cNvSpPr txBox="1"/>
          <p:nvPr/>
        </p:nvSpPr>
        <p:spPr>
          <a:xfrm>
            <a:off x="931765" y="4122570"/>
            <a:ext cx="27000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Canvas downloads</a:t>
            </a:r>
            <a:endParaRPr lang="nb-NO" sz="120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10352F-9720-8045-568D-97DFD9B37DE7}"/>
              </a:ext>
            </a:extLst>
          </p:cNvPr>
          <p:cNvSpPr txBox="1"/>
          <p:nvPr/>
        </p:nvSpPr>
        <p:spPr>
          <a:xfrm>
            <a:off x="920652" y="3465203"/>
            <a:ext cx="2700000" cy="276999"/>
          </a:xfrm>
          <a:prstGeom prst="rect">
            <a:avLst/>
          </a:prstGeom>
          <a:solidFill>
            <a:srgbClr val="E1CCF0"/>
          </a:solidFill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181717"/>
                </a:solidFill>
              </a:rPr>
              <a:t>Average course grade (GPA)</a:t>
            </a:r>
            <a:endParaRPr lang="nb-NO" sz="1200">
              <a:solidFill>
                <a:srgbClr val="181717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1667BD-A93D-39F9-7FDD-0742ECF6A9E5}"/>
              </a:ext>
            </a:extLst>
          </p:cNvPr>
          <p:cNvSpPr txBox="1"/>
          <p:nvPr/>
        </p:nvSpPr>
        <p:spPr>
          <a:xfrm>
            <a:off x="930331" y="3793805"/>
            <a:ext cx="27000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Canvas logins</a:t>
            </a:r>
            <a:endParaRPr lang="nb-NO" sz="12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549384-D54C-F71E-D113-C712B2B630C7}"/>
              </a:ext>
            </a:extLst>
          </p:cNvPr>
          <p:cNvSpPr txBox="1"/>
          <p:nvPr/>
        </p:nvSpPr>
        <p:spPr>
          <a:xfrm>
            <a:off x="930330" y="5115292"/>
            <a:ext cx="2700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Social offering: </a:t>
            </a:r>
            <a:r>
              <a:rPr lang="en-US" sz="1200" b="1">
                <a:solidFill>
                  <a:srgbClr val="C00000"/>
                </a:solidFill>
              </a:rPr>
              <a:t>Nurse’s week</a:t>
            </a:r>
            <a:endParaRPr lang="nb-NO" sz="1200" b="1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9DFA7F-2C6C-7E92-86C0-9142ADB6D683}"/>
              </a:ext>
            </a:extLst>
          </p:cNvPr>
          <p:cNvSpPr txBox="1"/>
          <p:nvPr/>
        </p:nvSpPr>
        <p:spPr>
          <a:xfrm>
            <a:off x="918855" y="5444118"/>
            <a:ext cx="2700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Course design and class size</a:t>
            </a:r>
            <a:endParaRPr lang="nb-NO" sz="1200">
              <a:solidFill>
                <a:srgbClr val="C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401D0E-94FA-888E-8113-8E1F7CC68ABA}"/>
              </a:ext>
            </a:extLst>
          </p:cNvPr>
          <p:cNvSpPr txBox="1"/>
          <p:nvPr/>
        </p:nvSpPr>
        <p:spPr>
          <a:xfrm>
            <a:off x="918856" y="5771556"/>
            <a:ext cx="27000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Participation and perception of offerings</a:t>
            </a:r>
            <a:endParaRPr lang="nb-NO" sz="1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59F5D7-5911-8E48-46EB-5BE5C447C47D}"/>
              </a:ext>
            </a:extLst>
          </p:cNvPr>
          <p:cNvSpPr txBox="1"/>
          <p:nvPr/>
        </p:nvSpPr>
        <p:spPr>
          <a:xfrm>
            <a:off x="918856" y="6096089"/>
            <a:ext cx="27000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Participation and perception of Canvas</a:t>
            </a:r>
            <a:endParaRPr lang="nb-NO" sz="12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4A36B2-81AB-3436-4BCC-52567B22163C}"/>
              </a:ext>
            </a:extLst>
          </p:cNvPr>
          <p:cNvSpPr txBox="1"/>
          <p:nvPr/>
        </p:nvSpPr>
        <p:spPr>
          <a:xfrm>
            <a:off x="921623" y="1820994"/>
            <a:ext cx="27000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Commute</a:t>
            </a:r>
            <a:endParaRPr lang="nb-NO" sz="1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54AA81-6170-69C6-F521-5D9C05D0B02D}"/>
              </a:ext>
            </a:extLst>
          </p:cNvPr>
          <p:cNvSpPr txBox="1"/>
          <p:nvPr/>
        </p:nvSpPr>
        <p:spPr>
          <a:xfrm>
            <a:off x="4478301" y="3717058"/>
            <a:ext cx="11582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Dropout</a:t>
            </a:r>
            <a:endParaRPr lang="nb-NO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21253C2-E1BF-F61F-CB25-4E77A9D618D6}"/>
              </a:ext>
            </a:extLst>
          </p:cNvPr>
          <p:cNvCxnSpPr>
            <a:cxnSpLocks/>
          </p:cNvCxnSpPr>
          <p:nvPr/>
        </p:nvCxnSpPr>
        <p:spPr>
          <a:xfrm>
            <a:off x="3630331" y="1622525"/>
            <a:ext cx="2006209" cy="209716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4A7F9F1-B844-A680-1DA1-A7FAA271B150}"/>
              </a:ext>
            </a:extLst>
          </p:cNvPr>
          <p:cNvCxnSpPr>
            <a:cxnSpLocks/>
          </p:cNvCxnSpPr>
          <p:nvPr/>
        </p:nvCxnSpPr>
        <p:spPr>
          <a:xfrm flipV="1">
            <a:off x="3630331" y="3901724"/>
            <a:ext cx="847970" cy="3058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0D6B25C-3F6A-B165-3C50-D563F3F04B82}"/>
              </a:ext>
            </a:extLst>
          </p:cNvPr>
          <p:cNvCxnSpPr>
            <a:cxnSpLocks/>
          </p:cNvCxnSpPr>
          <p:nvPr/>
        </p:nvCxnSpPr>
        <p:spPr>
          <a:xfrm flipV="1">
            <a:off x="3618856" y="4069771"/>
            <a:ext cx="2017684" cy="216481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02A80BC-C92F-5C9E-93A0-0885D47D87DF}"/>
              </a:ext>
            </a:extLst>
          </p:cNvPr>
          <p:cNvCxnSpPr>
            <a:cxnSpLocks/>
          </p:cNvCxnSpPr>
          <p:nvPr/>
        </p:nvCxnSpPr>
        <p:spPr>
          <a:xfrm>
            <a:off x="3620651" y="2616751"/>
            <a:ext cx="1436770" cy="110030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74061C-2F7E-B3E9-4E2D-25701C28D214}"/>
              </a:ext>
            </a:extLst>
          </p:cNvPr>
          <p:cNvCxnSpPr>
            <a:cxnSpLocks/>
          </p:cNvCxnSpPr>
          <p:nvPr/>
        </p:nvCxnSpPr>
        <p:spPr>
          <a:xfrm flipV="1">
            <a:off x="3630330" y="4086390"/>
            <a:ext cx="1427091" cy="116740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6B0BDC7-D59D-E959-3866-7FE7A59747E9}"/>
              </a:ext>
            </a:extLst>
          </p:cNvPr>
          <p:cNvCxnSpPr>
            <a:cxnSpLocks/>
          </p:cNvCxnSpPr>
          <p:nvPr/>
        </p:nvCxnSpPr>
        <p:spPr>
          <a:xfrm>
            <a:off x="3621623" y="1959494"/>
            <a:ext cx="1792381" cy="175541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85A46F3-88F4-1094-2CD6-B1054FFAB6B7}"/>
              </a:ext>
            </a:extLst>
          </p:cNvPr>
          <p:cNvCxnSpPr>
            <a:cxnSpLocks/>
          </p:cNvCxnSpPr>
          <p:nvPr/>
        </p:nvCxnSpPr>
        <p:spPr>
          <a:xfrm>
            <a:off x="3621624" y="2288058"/>
            <a:ext cx="1626917" cy="143410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A2E6EB5-B0B8-AA87-EA24-597569A4B680}"/>
              </a:ext>
            </a:extLst>
          </p:cNvPr>
          <p:cNvCxnSpPr>
            <a:cxnSpLocks/>
          </p:cNvCxnSpPr>
          <p:nvPr/>
        </p:nvCxnSpPr>
        <p:spPr>
          <a:xfrm flipV="1">
            <a:off x="3618856" y="4086390"/>
            <a:ext cx="1795148" cy="182366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0945008-BF4A-725A-3EB1-56DBB586875B}"/>
              </a:ext>
            </a:extLst>
          </p:cNvPr>
          <p:cNvCxnSpPr>
            <a:cxnSpLocks/>
          </p:cNvCxnSpPr>
          <p:nvPr/>
        </p:nvCxnSpPr>
        <p:spPr>
          <a:xfrm flipV="1">
            <a:off x="3618855" y="4086390"/>
            <a:ext cx="1629686" cy="149622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A3F57F8-00B7-D416-0C32-342B1AB7C050}"/>
              </a:ext>
            </a:extLst>
          </p:cNvPr>
          <p:cNvCxnSpPr>
            <a:cxnSpLocks/>
          </p:cNvCxnSpPr>
          <p:nvPr/>
        </p:nvCxnSpPr>
        <p:spPr>
          <a:xfrm>
            <a:off x="3620651" y="3273586"/>
            <a:ext cx="1056535" cy="43759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2AF40F0-26E1-5074-93E9-083ABF003B70}"/>
              </a:ext>
            </a:extLst>
          </p:cNvPr>
          <p:cNvCxnSpPr>
            <a:cxnSpLocks/>
          </p:cNvCxnSpPr>
          <p:nvPr/>
        </p:nvCxnSpPr>
        <p:spPr>
          <a:xfrm flipV="1">
            <a:off x="3630331" y="4083975"/>
            <a:ext cx="1008543" cy="50699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BD2D9D6-8C6F-18AE-CE34-D7196121825F}"/>
              </a:ext>
            </a:extLst>
          </p:cNvPr>
          <p:cNvCxnSpPr>
            <a:cxnSpLocks/>
          </p:cNvCxnSpPr>
          <p:nvPr/>
        </p:nvCxnSpPr>
        <p:spPr>
          <a:xfrm flipV="1">
            <a:off x="3630331" y="4077322"/>
            <a:ext cx="1223230" cy="84452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8B04600-2382-7728-D3B3-1F407BE9E6D8}"/>
              </a:ext>
            </a:extLst>
          </p:cNvPr>
          <p:cNvCxnSpPr>
            <a:cxnSpLocks/>
          </p:cNvCxnSpPr>
          <p:nvPr/>
        </p:nvCxnSpPr>
        <p:spPr>
          <a:xfrm>
            <a:off x="3618856" y="2940907"/>
            <a:ext cx="1288991" cy="78155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A550DFE-9EFF-5809-D47C-38B5729261BA}"/>
              </a:ext>
            </a:extLst>
          </p:cNvPr>
          <p:cNvCxnSpPr>
            <a:cxnSpLocks/>
          </p:cNvCxnSpPr>
          <p:nvPr/>
        </p:nvCxnSpPr>
        <p:spPr>
          <a:xfrm>
            <a:off x="3620652" y="3603703"/>
            <a:ext cx="884316" cy="15512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CC9AB74-5933-25D4-BFE9-53CFD0C58764}"/>
              </a:ext>
            </a:extLst>
          </p:cNvPr>
          <p:cNvCxnSpPr>
            <a:cxnSpLocks/>
          </p:cNvCxnSpPr>
          <p:nvPr/>
        </p:nvCxnSpPr>
        <p:spPr>
          <a:xfrm flipV="1">
            <a:off x="3631765" y="4048519"/>
            <a:ext cx="873203" cy="21255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A1C3A52-C15B-B8EA-3816-7A2EE306CCAD}"/>
              </a:ext>
            </a:extLst>
          </p:cNvPr>
          <p:cNvSpPr txBox="1"/>
          <p:nvPr/>
        </p:nvSpPr>
        <p:spPr>
          <a:xfrm rot="16200000">
            <a:off x="133768" y="1882050"/>
            <a:ext cx="124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Student Background</a:t>
            </a:r>
            <a:endParaRPr lang="nb-NO" sz="12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90DB58A-60F0-DA8A-E684-86832426DB2B}"/>
              </a:ext>
            </a:extLst>
          </p:cNvPr>
          <p:cNvSpPr txBox="1"/>
          <p:nvPr/>
        </p:nvSpPr>
        <p:spPr>
          <a:xfrm rot="16200000">
            <a:off x="289007" y="5022340"/>
            <a:ext cx="94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Institutional Structures</a:t>
            </a:r>
            <a:endParaRPr lang="nb-NO" sz="12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EFA688C-9EC2-0092-969E-FFF8F288F8C4}"/>
              </a:ext>
            </a:extLst>
          </p:cNvPr>
          <p:cNvSpPr txBox="1"/>
          <p:nvPr/>
        </p:nvSpPr>
        <p:spPr>
          <a:xfrm rot="16200000">
            <a:off x="250427" y="4047711"/>
            <a:ext cx="1000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Digital Participation</a:t>
            </a:r>
            <a:endParaRPr lang="nb-NO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8DEA6-2E38-EBE5-2EA7-CD5342EE4065}"/>
              </a:ext>
            </a:extLst>
          </p:cNvPr>
          <p:cNvSpPr txBox="1"/>
          <p:nvPr/>
        </p:nvSpPr>
        <p:spPr>
          <a:xfrm rot="16200000">
            <a:off x="355565" y="6106207"/>
            <a:ext cx="946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Self-Report</a:t>
            </a:r>
            <a:endParaRPr lang="nb-NO" sz="120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A0D5528-1A6D-66F9-AA35-21DBA2884110}"/>
              </a:ext>
            </a:extLst>
          </p:cNvPr>
          <p:cNvSpPr txBox="1"/>
          <p:nvPr/>
        </p:nvSpPr>
        <p:spPr>
          <a:xfrm>
            <a:off x="694545" y="1087398"/>
            <a:ext cx="4907844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err="1">
                <a:solidFill>
                  <a:schemeClr val="bg1"/>
                </a:solidFill>
              </a:rPr>
              <a:t>Medisin</a:t>
            </a:r>
            <a:r>
              <a:rPr lang="en-US">
                <a:solidFill>
                  <a:schemeClr val="bg1"/>
                </a:solidFill>
              </a:rPr>
              <a:t> </a:t>
            </a:r>
            <a:r>
              <a:rPr lang="en-US" err="1">
                <a:solidFill>
                  <a:schemeClr val="bg1"/>
                </a:solidFill>
              </a:rPr>
              <a:t>eksempel</a:t>
            </a:r>
            <a:endParaRPr lang="nb-NO" err="1">
              <a:solidFill>
                <a:schemeClr val="bg1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3DBAD63B-15D0-E65E-EABA-4D701D583679}"/>
              </a:ext>
            </a:extLst>
          </p:cNvPr>
          <p:cNvSpPr txBox="1"/>
          <p:nvPr/>
        </p:nvSpPr>
        <p:spPr>
          <a:xfrm>
            <a:off x="6589613" y="1087398"/>
            <a:ext cx="4907844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UV </a:t>
            </a:r>
            <a:r>
              <a:rPr lang="en-US" err="1">
                <a:solidFill>
                  <a:schemeClr val="bg1"/>
                </a:solidFill>
              </a:rPr>
              <a:t>eksempel</a:t>
            </a:r>
            <a:endParaRPr lang="nb-NO" err="1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764A7D-B0EA-3B73-D9BE-411FE8922AC7}"/>
              </a:ext>
            </a:extLst>
          </p:cNvPr>
          <p:cNvSpPr txBox="1"/>
          <p:nvPr/>
        </p:nvSpPr>
        <p:spPr>
          <a:xfrm rot="16200000">
            <a:off x="283496" y="3023890"/>
            <a:ext cx="93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Academic Success</a:t>
            </a:r>
            <a:endParaRPr lang="nb-NO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4C909-50D7-D3D8-F8A8-700650FD91EF}"/>
              </a:ext>
            </a:extLst>
          </p:cNvPr>
          <p:cNvSpPr txBox="1"/>
          <p:nvPr/>
        </p:nvSpPr>
        <p:spPr>
          <a:xfrm>
            <a:off x="918855" y="6421649"/>
            <a:ext cx="27000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Participation and perception of lectures</a:t>
            </a:r>
            <a:endParaRPr lang="nb-NO" sz="120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9597583-93ED-6404-B62D-E47DCA997EE0}"/>
              </a:ext>
            </a:extLst>
          </p:cNvPr>
          <p:cNvSpPr txBox="1"/>
          <p:nvPr/>
        </p:nvSpPr>
        <p:spPr>
          <a:xfrm>
            <a:off x="6980161" y="2142358"/>
            <a:ext cx="27000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Employment Status</a:t>
            </a:r>
            <a:endParaRPr lang="nb-NO" sz="12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8E4DBF4-BF63-DE1D-84CD-43E4AD1F1C1D}"/>
              </a:ext>
            </a:extLst>
          </p:cNvPr>
          <p:cNvSpPr txBox="1"/>
          <p:nvPr/>
        </p:nvSpPr>
        <p:spPr>
          <a:xfrm>
            <a:off x="6988868" y="1471325"/>
            <a:ext cx="2700000" cy="28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Family background (SES)</a:t>
            </a:r>
            <a:endParaRPr lang="nb-NO" sz="12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E65811E-CC4F-21E8-CD9D-47A9F488A50E}"/>
              </a:ext>
            </a:extLst>
          </p:cNvPr>
          <p:cNvSpPr txBox="1"/>
          <p:nvPr/>
        </p:nvSpPr>
        <p:spPr>
          <a:xfrm>
            <a:off x="6979188" y="2471051"/>
            <a:ext cx="27000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Enrollment status (ECTS)</a:t>
            </a:r>
            <a:endParaRPr lang="nb-NO" sz="120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931F763-05BB-7C24-240F-46007DA1A2EF}"/>
              </a:ext>
            </a:extLst>
          </p:cNvPr>
          <p:cNvSpPr txBox="1"/>
          <p:nvPr/>
        </p:nvSpPr>
        <p:spPr>
          <a:xfrm>
            <a:off x="6988868" y="4445266"/>
            <a:ext cx="27000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err="1"/>
              <a:t>Inspera</a:t>
            </a:r>
            <a:r>
              <a:rPr lang="en-US" sz="1200"/>
              <a:t> assignments</a:t>
            </a:r>
            <a:endParaRPr lang="nb-NO" sz="12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8DD911E-1910-321C-8E46-CE66B7E2BF1D}"/>
              </a:ext>
            </a:extLst>
          </p:cNvPr>
          <p:cNvSpPr txBox="1"/>
          <p:nvPr/>
        </p:nvSpPr>
        <p:spPr>
          <a:xfrm>
            <a:off x="6977393" y="2795207"/>
            <a:ext cx="2700000" cy="276999"/>
          </a:xfrm>
          <a:prstGeom prst="rect">
            <a:avLst/>
          </a:prstGeom>
          <a:solidFill>
            <a:srgbClr val="E1CCF0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Pre-college schooling</a:t>
            </a:r>
            <a:endParaRPr lang="nb-NO" sz="12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70EB02-A20D-DF33-2FA3-210C06737A1F}"/>
              </a:ext>
            </a:extLst>
          </p:cNvPr>
          <p:cNvSpPr txBox="1"/>
          <p:nvPr/>
        </p:nvSpPr>
        <p:spPr>
          <a:xfrm>
            <a:off x="6979188" y="3127886"/>
            <a:ext cx="2700000" cy="276999"/>
          </a:xfrm>
          <a:prstGeom prst="rect">
            <a:avLst/>
          </a:prstGeom>
          <a:solidFill>
            <a:srgbClr val="E1CCF0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Passed credits (ECTS)</a:t>
            </a:r>
            <a:endParaRPr lang="nb-NO" sz="12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D6C5A5C-381A-C364-9CE8-25322EBC6256}"/>
              </a:ext>
            </a:extLst>
          </p:cNvPr>
          <p:cNvSpPr txBox="1"/>
          <p:nvPr/>
        </p:nvSpPr>
        <p:spPr>
          <a:xfrm>
            <a:off x="6988868" y="4776144"/>
            <a:ext cx="2700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Curricular offering: </a:t>
            </a:r>
            <a:r>
              <a:rPr lang="en-US" sz="1200" b="1">
                <a:solidFill>
                  <a:srgbClr val="C00000"/>
                </a:solidFill>
              </a:rPr>
              <a:t>Writing Seminars</a:t>
            </a:r>
            <a:endParaRPr lang="nb-NO" sz="1200" b="1">
              <a:solidFill>
                <a:srgbClr val="C0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33C29E1-B47E-B508-50EB-AC995DC48816}"/>
              </a:ext>
            </a:extLst>
          </p:cNvPr>
          <p:cNvSpPr txBox="1"/>
          <p:nvPr/>
        </p:nvSpPr>
        <p:spPr>
          <a:xfrm>
            <a:off x="6990302" y="4115370"/>
            <a:ext cx="27000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Canvas downloads</a:t>
            </a:r>
            <a:endParaRPr lang="nb-NO" sz="1200">
              <a:solidFill>
                <a:srgbClr val="C0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6756CDB-825B-5FBC-EFB2-DFB89AAD0BF6}"/>
              </a:ext>
            </a:extLst>
          </p:cNvPr>
          <p:cNvSpPr txBox="1"/>
          <p:nvPr/>
        </p:nvSpPr>
        <p:spPr>
          <a:xfrm>
            <a:off x="6979189" y="3458003"/>
            <a:ext cx="2700000" cy="276999"/>
          </a:xfrm>
          <a:prstGeom prst="rect">
            <a:avLst/>
          </a:prstGeom>
          <a:solidFill>
            <a:srgbClr val="E1CCF0"/>
          </a:solidFill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181717"/>
                </a:solidFill>
              </a:rPr>
              <a:t>Average course grade (GPA)</a:t>
            </a:r>
            <a:endParaRPr lang="nb-NO" sz="1200">
              <a:solidFill>
                <a:srgbClr val="181717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9D37559-EF8D-02B3-43CB-996C671773E3}"/>
              </a:ext>
            </a:extLst>
          </p:cNvPr>
          <p:cNvSpPr txBox="1"/>
          <p:nvPr/>
        </p:nvSpPr>
        <p:spPr>
          <a:xfrm>
            <a:off x="6988868" y="3786605"/>
            <a:ext cx="270000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Canvas logins</a:t>
            </a:r>
            <a:endParaRPr lang="nb-NO" sz="120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817D9B2-C53F-46F8-B4B9-D7DB4A9BADFF}"/>
              </a:ext>
            </a:extLst>
          </p:cNvPr>
          <p:cNvSpPr txBox="1"/>
          <p:nvPr/>
        </p:nvSpPr>
        <p:spPr>
          <a:xfrm>
            <a:off x="6988867" y="5108092"/>
            <a:ext cx="2700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Social offering: </a:t>
            </a:r>
            <a:r>
              <a:rPr lang="en-US" sz="1200" b="1">
                <a:solidFill>
                  <a:srgbClr val="C00000"/>
                </a:solidFill>
              </a:rPr>
              <a:t>Weekly </a:t>
            </a:r>
            <a:r>
              <a:rPr lang="en-US" sz="1200" b="1" err="1">
                <a:solidFill>
                  <a:srgbClr val="C00000"/>
                </a:solidFill>
              </a:rPr>
              <a:t>Kjellern</a:t>
            </a:r>
            <a:r>
              <a:rPr lang="en-US" sz="1200" b="1">
                <a:solidFill>
                  <a:srgbClr val="C00000"/>
                </a:solidFill>
              </a:rPr>
              <a:t> Socials</a:t>
            </a:r>
            <a:endParaRPr lang="nb-NO" sz="1200" b="1">
              <a:solidFill>
                <a:srgbClr val="C0000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3BA36DB-4D8F-0847-1F59-EAB2564E15F9}"/>
              </a:ext>
            </a:extLst>
          </p:cNvPr>
          <p:cNvSpPr txBox="1"/>
          <p:nvPr/>
        </p:nvSpPr>
        <p:spPr>
          <a:xfrm>
            <a:off x="6977392" y="5436918"/>
            <a:ext cx="2700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Course design and class size</a:t>
            </a:r>
            <a:endParaRPr lang="nb-NO" sz="1200">
              <a:solidFill>
                <a:srgbClr val="C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54DC4E7-06EE-9473-CD3F-4728FD2E3FC6}"/>
              </a:ext>
            </a:extLst>
          </p:cNvPr>
          <p:cNvSpPr txBox="1"/>
          <p:nvPr/>
        </p:nvSpPr>
        <p:spPr>
          <a:xfrm>
            <a:off x="6977393" y="5764356"/>
            <a:ext cx="27000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Participation and perception of offerings</a:t>
            </a:r>
            <a:endParaRPr lang="nb-NO" sz="12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0E97017-A10A-F80E-3750-6170BFC9E61C}"/>
              </a:ext>
            </a:extLst>
          </p:cNvPr>
          <p:cNvSpPr txBox="1"/>
          <p:nvPr/>
        </p:nvSpPr>
        <p:spPr>
          <a:xfrm>
            <a:off x="6977393" y="6088889"/>
            <a:ext cx="27000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Participation and perception of Canvas</a:t>
            </a:r>
            <a:endParaRPr lang="nb-NO" sz="120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09F1B6A-297C-C041-3382-7321DCE5ED52}"/>
              </a:ext>
            </a:extLst>
          </p:cNvPr>
          <p:cNvSpPr txBox="1"/>
          <p:nvPr/>
        </p:nvSpPr>
        <p:spPr>
          <a:xfrm>
            <a:off x="6980160" y="1813794"/>
            <a:ext cx="270000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Commute</a:t>
            </a:r>
            <a:endParaRPr lang="nb-NO" sz="120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FCD4E31-0E2B-EDAD-8F5B-73B7A3379C6F}"/>
              </a:ext>
            </a:extLst>
          </p:cNvPr>
          <p:cNvSpPr txBox="1"/>
          <p:nvPr/>
        </p:nvSpPr>
        <p:spPr>
          <a:xfrm>
            <a:off x="10536838" y="3709858"/>
            <a:ext cx="11582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Dropout</a:t>
            </a:r>
            <a:endParaRPr lang="nb-NO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DA117D3-4DE1-EB36-DB4B-E82B6463C542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9688868" y="1615325"/>
            <a:ext cx="2006209" cy="209716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68ACC33-3ED9-99DC-E871-F287B27DD7C8}"/>
              </a:ext>
            </a:extLst>
          </p:cNvPr>
          <p:cNvCxnSpPr>
            <a:cxnSpLocks/>
            <a:stCxn id="82" idx="3"/>
            <a:endCxn id="92" idx="1"/>
          </p:cNvCxnSpPr>
          <p:nvPr/>
        </p:nvCxnSpPr>
        <p:spPr>
          <a:xfrm flipV="1">
            <a:off x="9688868" y="3894524"/>
            <a:ext cx="847970" cy="3058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8917361-D124-AE60-D0C8-D565841C2BA5}"/>
              </a:ext>
            </a:extLst>
          </p:cNvPr>
          <p:cNvCxnSpPr>
            <a:cxnSpLocks/>
            <a:stCxn id="86" idx="3"/>
          </p:cNvCxnSpPr>
          <p:nvPr/>
        </p:nvCxnSpPr>
        <p:spPr>
          <a:xfrm flipV="1">
            <a:off x="9677393" y="4062571"/>
            <a:ext cx="2017684" cy="216481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83DAFB1-DDBA-1D67-2091-E4519DFA2125}"/>
              </a:ext>
            </a:extLst>
          </p:cNvPr>
          <p:cNvCxnSpPr>
            <a:cxnSpLocks/>
            <a:stCxn id="71" idx="3"/>
            <a:endCxn id="92" idx="0"/>
          </p:cNvCxnSpPr>
          <p:nvPr/>
        </p:nvCxnSpPr>
        <p:spPr>
          <a:xfrm>
            <a:off x="9679188" y="2609551"/>
            <a:ext cx="1436770" cy="1100307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2C8E5C6-E363-E254-B776-E7F36277877B}"/>
              </a:ext>
            </a:extLst>
          </p:cNvPr>
          <p:cNvCxnSpPr>
            <a:cxnSpLocks/>
            <a:stCxn id="83" idx="3"/>
            <a:endCxn id="92" idx="2"/>
          </p:cNvCxnSpPr>
          <p:nvPr/>
        </p:nvCxnSpPr>
        <p:spPr>
          <a:xfrm flipV="1">
            <a:off x="9688867" y="4079190"/>
            <a:ext cx="1427091" cy="116740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2F3BFCC-11BF-D314-8AF3-DAEF6F0D8F11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9680160" y="1952294"/>
            <a:ext cx="1792381" cy="175541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5F9530C-7B4B-1730-188F-4412EBEC0CC0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9680161" y="2280858"/>
            <a:ext cx="1626917" cy="143410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054044A-CC4D-19A4-5CD5-A1D84B45FB5A}"/>
              </a:ext>
            </a:extLst>
          </p:cNvPr>
          <p:cNvCxnSpPr>
            <a:cxnSpLocks/>
            <a:stCxn id="85" idx="3"/>
          </p:cNvCxnSpPr>
          <p:nvPr/>
        </p:nvCxnSpPr>
        <p:spPr>
          <a:xfrm flipV="1">
            <a:off x="9677393" y="4079190"/>
            <a:ext cx="1795148" cy="182366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9F3075C-9B13-6EFC-AA69-A67D6870FA7F}"/>
              </a:ext>
            </a:extLst>
          </p:cNvPr>
          <p:cNvCxnSpPr>
            <a:cxnSpLocks/>
            <a:stCxn id="84" idx="3"/>
          </p:cNvCxnSpPr>
          <p:nvPr/>
        </p:nvCxnSpPr>
        <p:spPr>
          <a:xfrm flipV="1">
            <a:off x="9677392" y="4079190"/>
            <a:ext cx="1629686" cy="149622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A3600B1-7661-C106-109C-AC5AFD2B0664}"/>
              </a:ext>
            </a:extLst>
          </p:cNvPr>
          <p:cNvCxnSpPr>
            <a:cxnSpLocks/>
            <a:stCxn id="75" idx="3"/>
          </p:cNvCxnSpPr>
          <p:nvPr/>
        </p:nvCxnSpPr>
        <p:spPr>
          <a:xfrm>
            <a:off x="9679188" y="3266386"/>
            <a:ext cx="1056535" cy="43759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88212CB-68AE-2556-F7C6-73641785FB28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9688868" y="4076775"/>
            <a:ext cx="1008543" cy="50699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0A992C9-1E81-060F-67E9-8D60827795F8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9688868" y="4070122"/>
            <a:ext cx="1223230" cy="84452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C85A41E-9E25-F033-F2CF-1693A15FE563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9677393" y="2933707"/>
            <a:ext cx="1288991" cy="78155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9558815-B7DC-4ABF-F019-1203A64F4F79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9679189" y="3596503"/>
            <a:ext cx="884316" cy="15512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A09D65E-5A9F-9CD3-6D54-6ACD6E3F030D}"/>
              </a:ext>
            </a:extLst>
          </p:cNvPr>
          <p:cNvCxnSpPr>
            <a:cxnSpLocks/>
            <a:stCxn id="79" idx="3"/>
          </p:cNvCxnSpPr>
          <p:nvPr/>
        </p:nvCxnSpPr>
        <p:spPr>
          <a:xfrm flipV="1">
            <a:off x="9690302" y="4041319"/>
            <a:ext cx="873203" cy="21255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9E387AA8-1C0E-D450-634E-B5E67C3E21BD}"/>
              </a:ext>
            </a:extLst>
          </p:cNvPr>
          <p:cNvSpPr txBox="1"/>
          <p:nvPr/>
        </p:nvSpPr>
        <p:spPr>
          <a:xfrm rot="16200000">
            <a:off x="6192305" y="1874850"/>
            <a:ext cx="1245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Student Background</a:t>
            </a:r>
            <a:endParaRPr lang="nb-NO" sz="120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E597A3E-BA49-B68C-C10E-EA1B66936C2B}"/>
              </a:ext>
            </a:extLst>
          </p:cNvPr>
          <p:cNvSpPr txBox="1"/>
          <p:nvPr/>
        </p:nvSpPr>
        <p:spPr>
          <a:xfrm rot="16200000">
            <a:off x="6347544" y="5015140"/>
            <a:ext cx="940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Institutional Structures</a:t>
            </a:r>
            <a:endParaRPr lang="nb-NO" sz="120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97830C4-0AF1-602D-5F8A-F6ACC69FFAC0}"/>
              </a:ext>
            </a:extLst>
          </p:cNvPr>
          <p:cNvSpPr txBox="1"/>
          <p:nvPr/>
        </p:nvSpPr>
        <p:spPr>
          <a:xfrm rot="16200000">
            <a:off x="6308964" y="4040511"/>
            <a:ext cx="1000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Digital Participation</a:t>
            </a:r>
            <a:endParaRPr lang="nb-NO" sz="120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02AB462-8C7D-E995-F9C5-8681BA78D262}"/>
              </a:ext>
            </a:extLst>
          </p:cNvPr>
          <p:cNvSpPr txBox="1"/>
          <p:nvPr/>
        </p:nvSpPr>
        <p:spPr>
          <a:xfrm rot="16200000">
            <a:off x="6414102" y="6099007"/>
            <a:ext cx="946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Self-Report</a:t>
            </a:r>
            <a:endParaRPr lang="nb-NO" sz="120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41ABDB4-1E1F-9575-6DE1-E6C0F6734158}"/>
              </a:ext>
            </a:extLst>
          </p:cNvPr>
          <p:cNvSpPr txBox="1"/>
          <p:nvPr/>
        </p:nvSpPr>
        <p:spPr>
          <a:xfrm rot="16200000">
            <a:off x="6342033" y="3016690"/>
            <a:ext cx="93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Academic Success</a:t>
            </a:r>
            <a:endParaRPr lang="nb-NO" sz="120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14319CF-2DE0-00B4-6861-0CE3E14AC355}"/>
              </a:ext>
            </a:extLst>
          </p:cNvPr>
          <p:cNvSpPr txBox="1"/>
          <p:nvPr/>
        </p:nvSpPr>
        <p:spPr>
          <a:xfrm>
            <a:off x="6977392" y="6414449"/>
            <a:ext cx="270000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Participation and perception of lectures</a:t>
            </a:r>
            <a:endParaRPr lang="nb-NO" sz="1200"/>
          </a:p>
        </p:txBody>
      </p:sp>
    </p:spTree>
    <p:extLst>
      <p:ext uri="{BB962C8B-B14F-4D97-AF65-F5344CB8AC3E}">
        <p14:creationId xmlns:p14="http://schemas.microsoft.com/office/powerpoint/2010/main" val="324099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1455-025E-2ECB-C081-A9C7F654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Eksempler</a:t>
            </a:r>
            <a:r>
              <a:rPr lang="en-US"/>
              <a:t> 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spørsmål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undersøkelsen</a:t>
            </a:r>
            <a:endParaRPr lang="nb-NO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DB47ED1-BC96-0445-469E-EF4AF12E1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301366"/>
              </p:ext>
            </p:extLst>
          </p:nvPr>
        </p:nvGraphicFramePr>
        <p:xfrm>
          <a:off x="375227" y="1740921"/>
          <a:ext cx="4104000" cy="2102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364228492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551874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6163492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5635879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765302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43712862"/>
                    </a:ext>
                  </a:extLst>
                </a:gridCol>
              </a:tblGrid>
              <a:tr h="689658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/>
                        <a:t>Satisfaction with College Subscale</a:t>
                      </a:r>
                    </a:p>
                    <a:p>
                      <a:pPr algn="ctr"/>
                      <a:r>
                        <a:rPr lang="en-US" sz="1200"/>
                        <a:t>Please rate your satisfaction with this institution on each of the aspects of campus life listed below. </a:t>
                      </a:r>
                      <a:endParaRPr lang="nb-NO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911492385"/>
                  </a:ext>
                </a:extLst>
              </a:tr>
              <a:tr h="431036">
                <a:tc>
                  <a:txBody>
                    <a:bodyPr/>
                    <a:lstStyle/>
                    <a:p>
                      <a:r>
                        <a:rPr lang="en-US" sz="1200"/>
                        <a:t>1. Relevance of coursework </a:t>
                      </a:r>
                      <a:br>
                        <a:rPr lang="en-US" sz="1200"/>
                      </a:br>
                      <a:r>
                        <a:rPr lang="en-US" sz="1200"/>
                        <a:t>     to future career plans</a:t>
                      </a:r>
                      <a:endParaRPr lang="nb-NO" sz="120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100"/>
                        <a:t>  Very Satisfied</a:t>
                      </a:r>
                      <a:endParaRPr lang="nb-NO" sz="1100"/>
                    </a:p>
                  </a:txBody>
                  <a:tcPr vert="vert270"/>
                </a:tc>
                <a:tc rowSpan="4">
                  <a:txBody>
                    <a:bodyPr/>
                    <a:lstStyle/>
                    <a:p>
                      <a:r>
                        <a:rPr lang="en-US" sz="1100"/>
                        <a:t>  Satisfied</a:t>
                      </a:r>
                      <a:endParaRPr lang="nb-NO" sz="1100"/>
                    </a:p>
                  </a:txBody>
                  <a:tcPr vert="vert270"/>
                </a:tc>
                <a:tc rowSpan="4">
                  <a:txBody>
                    <a:bodyPr/>
                    <a:lstStyle/>
                    <a:p>
                      <a:r>
                        <a:rPr lang="en-US" sz="1100"/>
                        <a:t>  Neutral</a:t>
                      </a:r>
                      <a:endParaRPr lang="nb-NO" sz="1100"/>
                    </a:p>
                  </a:txBody>
                  <a:tcPr vert="vert270"/>
                </a:tc>
                <a:tc rowSpan="4">
                  <a:txBody>
                    <a:bodyPr/>
                    <a:lstStyle/>
                    <a:p>
                      <a:r>
                        <a:rPr lang="en-US" sz="1100"/>
                        <a:t>  Dissatisfied</a:t>
                      </a:r>
                      <a:endParaRPr lang="nb-NO" sz="1100"/>
                    </a:p>
                  </a:txBody>
                  <a:tcPr vert="vert270"/>
                </a:tc>
                <a:tc rowSpan="4">
                  <a:txBody>
                    <a:bodyPr/>
                    <a:lstStyle/>
                    <a:p>
                      <a:r>
                        <a:rPr lang="en-US" sz="1100"/>
                        <a:t>  Very Dissatisfied</a:t>
                      </a:r>
                      <a:endParaRPr lang="nb-NO" sz="110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613487833"/>
                  </a:ext>
                </a:extLst>
              </a:tr>
              <a:tr h="304692">
                <a:tc>
                  <a:txBody>
                    <a:bodyPr/>
                    <a:lstStyle/>
                    <a:p>
                      <a:r>
                        <a:rPr lang="en-US" sz="1200"/>
                        <a:t>2. Overall quality of instruction</a:t>
                      </a:r>
                      <a:endParaRPr lang="nb-NO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685569782"/>
                  </a:ext>
                </a:extLst>
              </a:tr>
              <a:tr h="304692">
                <a:tc>
                  <a:txBody>
                    <a:bodyPr/>
                    <a:lstStyle/>
                    <a:p>
                      <a:r>
                        <a:rPr lang="en-US" sz="1200"/>
                        <a:t>3.  Amount of contact with faculty</a:t>
                      </a:r>
                      <a:endParaRPr lang="nb-NO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649713547"/>
                  </a:ext>
                </a:extLst>
              </a:tr>
              <a:tr h="304692">
                <a:tc>
                  <a:txBody>
                    <a:bodyPr/>
                    <a:lstStyle/>
                    <a:p>
                      <a:r>
                        <a:rPr lang="en-US" sz="1200"/>
                        <a:t>4.  Overall college experience</a:t>
                      </a:r>
                      <a:endParaRPr lang="nb-NO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94071909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C13367-38CF-CDFC-26E8-952391E64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077787"/>
              </p:ext>
            </p:extLst>
          </p:nvPr>
        </p:nvGraphicFramePr>
        <p:xfrm>
          <a:off x="4584000" y="1740919"/>
          <a:ext cx="3312000" cy="2103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364228492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551874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6163492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5635879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765302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/>
                        <a:t>Sense of Belonging Subscale</a:t>
                      </a:r>
                    </a:p>
                    <a:p>
                      <a:pPr algn="ctr"/>
                      <a:r>
                        <a:rPr lang="en-US" sz="1200" kern="1200">
                          <a:solidFill>
                            <a:srgbClr val="FFFFFF"/>
                          </a:solidFill>
                          <a:effectLst/>
                        </a:rPr>
                        <a:t>Please indicate the extent to which you agree or disagree with the following statements.  </a:t>
                      </a:r>
                      <a:endParaRPr lang="nb-NO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911492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1.  I see myself as part of </a:t>
                      </a:r>
                      <a:b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     the campus community</a:t>
                      </a:r>
                      <a:endParaRPr lang="nb-NO" sz="1200" kern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100"/>
                        <a:t>  Strongly Agree</a:t>
                      </a:r>
                      <a:endParaRPr lang="nb-NO" sz="110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r>
                        <a:rPr lang="en-US" sz="1100"/>
                        <a:t>  Agree</a:t>
                      </a:r>
                      <a:endParaRPr lang="nb-NO" sz="110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r>
                        <a:rPr lang="en-US" sz="1100"/>
                        <a:t>  Disagree</a:t>
                      </a:r>
                      <a:endParaRPr lang="nb-NO" sz="110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r>
                        <a:rPr lang="en-US" sz="1100"/>
                        <a:t>  Strongly Disagree</a:t>
                      </a:r>
                      <a:endParaRPr lang="nb-NO" sz="110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61348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2.  I feel I am a member of </a:t>
                      </a:r>
                      <a:b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     this college</a:t>
                      </a:r>
                      <a:endParaRPr lang="nb-NO" sz="1200" kern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685569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3.  I feel I have a sense of </a:t>
                      </a:r>
                      <a:b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     belonging to this college</a:t>
                      </a:r>
                      <a:endParaRPr lang="nb-NO" sz="1200" kern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64971354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FC7E85-F17E-F955-D619-6A8B21966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647543"/>
              </p:ext>
            </p:extLst>
          </p:nvPr>
        </p:nvGraphicFramePr>
        <p:xfrm>
          <a:off x="8000773" y="1740919"/>
          <a:ext cx="381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364228492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45518740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16163492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05635879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3765302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/>
                        <a:t>Institutional Commitment Subscale</a:t>
                      </a:r>
                    </a:p>
                    <a:p>
                      <a:pPr algn="ctr"/>
                      <a:r>
                        <a:rPr lang="en-US" sz="1200"/>
                        <a:t>Please indicate the extent to which you agree or disagree with the following statements.</a:t>
                      </a:r>
                      <a:endParaRPr lang="nb-NO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911492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1.  It is not important to </a:t>
                      </a:r>
                      <a:b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     graduate from this university</a:t>
                      </a:r>
                      <a:endParaRPr lang="nb-NO" sz="1200" kern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100"/>
                        <a:t>  Strongly Agree</a:t>
                      </a:r>
                      <a:endParaRPr lang="nb-NO" sz="110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r>
                        <a:rPr lang="en-US" sz="1100"/>
                        <a:t>  Agree</a:t>
                      </a:r>
                      <a:endParaRPr lang="nb-NO" sz="110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r>
                        <a:rPr lang="en-US" sz="1100"/>
                        <a:t>  Disagree</a:t>
                      </a:r>
                      <a:endParaRPr lang="nb-NO" sz="110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r>
                        <a:rPr lang="en-US" sz="1100"/>
                        <a:t>  Strongly Disagree</a:t>
                      </a:r>
                      <a:endParaRPr lang="nb-NO" sz="110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61348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2.  I am confident I made the right </a:t>
                      </a:r>
                      <a:b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     decision to attend this university</a:t>
                      </a:r>
                      <a:endParaRPr lang="nb-NO" sz="1200" kern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685569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3.  I am sure that this university is </a:t>
                      </a:r>
                      <a:b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</a:rPr>
                        <a:t>     the right place for me</a:t>
                      </a:r>
                      <a:endParaRPr lang="nb-NO" sz="1200" kern="1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nb-NO" sz="80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264971354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55D74F-9DDD-22C0-7BD4-BFB09BB38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510395"/>
              </p:ext>
            </p:extLst>
          </p:nvPr>
        </p:nvGraphicFramePr>
        <p:xfrm>
          <a:off x="1386905" y="4086167"/>
          <a:ext cx="9706190" cy="165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02190">
                  <a:extLst>
                    <a:ext uri="{9D8B030D-6E8A-4147-A177-3AD203B41FA5}">
                      <a16:colId xmlns:a16="http://schemas.microsoft.com/office/drawing/2014/main" val="364228492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455187409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16163492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05635879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3765302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/>
                        <a:t>Intent to Leave Subscale</a:t>
                      </a:r>
                      <a:endParaRPr lang="nb-NO" sz="180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911492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200"/>
                        <a:t>What do you think you will be doing next fall?</a:t>
                      </a: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Enrolling in the </a:t>
                      </a:r>
                      <a:br>
                        <a:rPr lang="en-US" sz="1200"/>
                      </a:br>
                      <a:r>
                        <a:rPr lang="en-US" sz="1200"/>
                        <a:t>current program</a:t>
                      </a: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Enrolling at a </a:t>
                      </a:r>
                      <a:br>
                        <a:rPr lang="en-US" sz="1200"/>
                      </a:br>
                      <a:r>
                        <a:rPr lang="en-US" sz="1200"/>
                        <a:t>new faculty or program</a:t>
                      </a: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Attending a </a:t>
                      </a:r>
                      <a:br>
                        <a:rPr lang="en-US" sz="1200"/>
                      </a:br>
                      <a:r>
                        <a:rPr lang="en-US" sz="1200"/>
                        <a:t>different university</a:t>
                      </a: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Not attending </a:t>
                      </a:r>
                      <a:br>
                        <a:rPr lang="en-US" sz="1200"/>
                      </a:br>
                      <a:r>
                        <a:rPr lang="en-US" sz="1200"/>
                        <a:t>university</a:t>
                      </a:r>
                      <a:endParaRPr lang="nb-NO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28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2.    How certain are you about this decision?</a:t>
                      </a: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Very Uncertain</a:t>
                      </a: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Uncertain</a:t>
                      </a: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Certain</a:t>
                      </a: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Very Certain</a:t>
                      </a:r>
                      <a:endParaRPr lang="nb-NO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487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3.   Which of the following are reasons for leaving?</a:t>
                      </a:r>
                      <a:br>
                        <a:rPr lang="en-US" sz="1200"/>
                      </a:br>
                      <a:r>
                        <a:rPr lang="en-US" sz="1200"/>
                        <a:t>      [If leaving]</a:t>
                      </a: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Unsatisfactory </a:t>
                      </a:r>
                      <a:br>
                        <a:rPr lang="en-US" sz="1200"/>
                      </a:br>
                      <a:r>
                        <a:rPr lang="en-US" sz="1200"/>
                        <a:t>experience </a:t>
                      </a: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Poor program </a:t>
                      </a:r>
                      <a:br>
                        <a:rPr lang="en-US" sz="1200"/>
                      </a:br>
                      <a:r>
                        <a:rPr lang="en-US" sz="1200"/>
                        <a:t>choice</a:t>
                      </a: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Problems coping </a:t>
                      </a:r>
                      <a:br>
                        <a:rPr lang="en-US" sz="1200"/>
                      </a:br>
                      <a:r>
                        <a:rPr lang="en-US" sz="1200"/>
                        <a:t>with program demands</a:t>
                      </a:r>
                      <a:endParaRPr lang="nb-N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Family/work </a:t>
                      </a:r>
                      <a:br>
                        <a:rPr lang="en-US" sz="1200"/>
                      </a:br>
                      <a:r>
                        <a:rPr lang="en-US" sz="1200"/>
                        <a:t>circumstances</a:t>
                      </a:r>
                      <a:endParaRPr lang="nb-NO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569782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F97AFC-62AC-7361-2E63-55A8A2960914}"/>
              </a:ext>
            </a:extLst>
          </p:cNvPr>
          <p:cNvSpPr/>
          <p:nvPr/>
        </p:nvSpPr>
        <p:spPr>
          <a:xfrm>
            <a:off x="317589" y="1698274"/>
            <a:ext cx="4208773" cy="2196000"/>
          </a:xfrm>
          <a:prstGeom prst="roundRect">
            <a:avLst>
              <a:gd name="adj" fmla="val 15393"/>
            </a:avLst>
          </a:prstGeom>
          <a:noFill/>
          <a:ln w="136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838292-032D-0F18-29A0-FB9C4C3B1774}"/>
              </a:ext>
            </a:extLst>
          </p:cNvPr>
          <p:cNvSpPr/>
          <p:nvPr/>
        </p:nvSpPr>
        <p:spPr>
          <a:xfrm>
            <a:off x="1346831" y="4011677"/>
            <a:ext cx="9774545" cy="1800520"/>
          </a:xfrm>
          <a:prstGeom prst="roundRect">
            <a:avLst>
              <a:gd name="adj" fmla="val 15393"/>
            </a:avLst>
          </a:prstGeom>
          <a:noFill/>
          <a:ln w="158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D19E44D-A18D-3785-7AA7-5B2A6244632A}"/>
              </a:ext>
            </a:extLst>
          </p:cNvPr>
          <p:cNvSpPr/>
          <p:nvPr/>
        </p:nvSpPr>
        <p:spPr>
          <a:xfrm>
            <a:off x="7945287" y="1694319"/>
            <a:ext cx="3924000" cy="2196000"/>
          </a:xfrm>
          <a:prstGeom prst="roundRect">
            <a:avLst>
              <a:gd name="adj" fmla="val 15393"/>
            </a:avLst>
          </a:prstGeom>
          <a:noFill/>
          <a:ln w="158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289B1D-8938-7322-9F38-08C7D43958AB}"/>
              </a:ext>
            </a:extLst>
          </p:cNvPr>
          <p:cNvSpPr/>
          <p:nvPr/>
        </p:nvSpPr>
        <p:spPr>
          <a:xfrm>
            <a:off x="4525309" y="1694319"/>
            <a:ext cx="3420000" cy="2196000"/>
          </a:xfrm>
          <a:prstGeom prst="roundRect">
            <a:avLst>
              <a:gd name="adj" fmla="val 15393"/>
            </a:avLst>
          </a:prstGeom>
          <a:noFill/>
          <a:ln w="158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6FC6C-4ECF-E687-8E06-9EB3055AEF06}"/>
              </a:ext>
            </a:extLst>
          </p:cNvPr>
          <p:cNvGrpSpPr/>
          <p:nvPr/>
        </p:nvGrpSpPr>
        <p:grpSpPr>
          <a:xfrm>
            <a:off x="4823115" y="5866225"/>
            <a:ext cx="2529689" cy="924668"/>
            <a:chOff x="4833011" y="1333809"/>
            <a:chExt cx="2529689" cy="924668"/>
          </a:xfrm>
        </p:grpSpPr>
        <p:pic>
          <p:nvPicPr>
            <p:cNvPr id="7" name="Graphic 6" descr="File:English language.svg - Wikipedia">
              <a:extLst>
                <a:ext uri="{FF2B5EF4-FFF2-40B4-BE49-F238E27FC236}">
                  <a16:creationId xmlns:a16="http://schemas.microsoft.com/office/drawing/2014/main" id="{73A8328A-7F4F-54F2-E160-DD024AE2D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33011" y="1540699"/>
              <a:ext cx="784268" cy="506137"/>
            </a:xfrm>
            <a:prstGeom prst="rect">
              <a:avLst/>
            </a:prstGeom>
          </p:spPr>
        </p:pic>
        <p:pic>
          <p:nvPicPr>
            <p:cNvPr id="10" name="Picture 9" descr="The Norwegian flag | Nordic cooperation">
              <a:extLst>
                <a:ext uri="{FF2B5EF4-FFF2-40B4-BE49-F238E27FC236}">
                  <a16:creationId xmlns:a16="http://schemas.microsoft.com/office/drawing/2014/main" id="{A39144F4-8706-1165-80B6-0B277AE4E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1116" y="1537978"/>
              <a:ext cx="801584" cy="50168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591F950-1BEC-95B6-A29E-2FAD54E04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8904" y="1333809"/>
              <a:ext cx="934194" cy="924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884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6E46E26-BB8F-41CA-B6A0-E3D81DF581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NO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4306B4-E1CA-6FE5-D737-420EA3A1B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5"/>
          <a:stretch/>
        </p:blipFill>
        <p:spPr bwMode="auto">
          <a:xfrm rot="5400000">
            <a:off x="2666188" y="-2666187"/>
            <a:ext cx="6858000" cy="121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11632-8060-2504-FEF1-A510875AC3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32500" lnSpcReduction="20000"/>
          </a:bodyPr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5AEE84-F206-2884-E6D9-9DE1204FF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3" y="1133406"/>
            <a:ext cx="12193624" cy="2733991"/>
          </a:xfrm>
        </p:spPr>
        <p:txBody>
          <a:bodyPr>
            <a:normAutofit fontScale="90000"/>
          </a:bodyPr>
          <a:lstStyle/>
          <a:p>
            <a:r>
              <a:rPr lang="en-US" sz="4500" err="1"/>
              <a:t>Hva</a:t>
            </a:r>
            <a:r>
              <a:rPr lang="en-US" sz="4500"/>
              <a:t> mangler vi </a:t>
            </a:r>
            <a:r>
              <a:rPr lang="en-US" sz="4500" err="1"/>
              <a:t>i</a:t>
            </a:r>
            <a:r>
              <a:rPr lang="en-US" sz="4500"/>
              <a:t> </a:t>
            </a:r>
            <a:r>
              <a:rPr lang="en-US" sz="4500" err="1"/>
              <a:t>vår</a:t>
            </a:r>
            <a:r>
              <a:rPr lang="en-US" sz="4500"/>
              <a:t> </a:t>
            </a:r>
            <a:r>
              <a:rPr lang="en-US" sz="4500" err="1"/>
              <a:t>forståelse</a:t>
            </a:r>
            <a:r>
              <a:rPr lang="en-US" sz="4500"/>
              <a:t> </a:t>
            </a:r>
            <a:r>
              <a:rPr lang="en-US" sz="4500" err="1"/>
              <a:t>frafall</a:t>
            </a:r>
            <a:r>
              <a:rPr lang="en-US" sz="4500"/>
              <a:t> </a:t>
            </a:r>
            <a:br>
              <a:rPr lang="en-US" sz="4500"/>
            </a:br>
            <a:r>
              <a:rPr lang="en-US" sz="4500" err="1">
                <a:cs typeface="Arial"/>
              </a:rPr>
              <a:t>i</a:t>
            </a:r>
            <a:r>
              <a:rPr lang="en-US" sz="4500">
                <a:cs typeface="Arial"/>
              </a:rPr>
              <a:t> </a:t>
            </a:r>
            <a:r>
              <a:rPr lang="en-US" sz="4500"/>
              <a:t>det </a:t>
            </a:r>
            <a:r>
              <a:rPr lang="en-US" sz="4500" err="1"/>
              <a:t>første</a:t>
            </a:r>
            <a:r>
              <a:rPr lang="en-US" sz="4500"/>
              <a:t> </a:t>
            </a:r>
            <a:r>
              <a:rPr lang="en-US" sz="4500" err="1"/>
              <a:t>studieåret</a:t>
            </a:r>
            <a:r>
              <a:rPr lang="en-US" sz="4500"/>
              <a:t> (</a:t>
            </a:r>
            <a:r>
              <a:rPr lang="en-US" sz="4500" err="1"/>
              <a:t>årsaker</a:t>
            </a:r>
            <a:r>
              <a:rPr lang="en-US" sz="4500"/>
              <a:t> </a:t>
            </a:r>
            <a:r>
              <a:rPr lang="en-US" sz="4500" err="1"/>
              <a:t>og</a:t>
            </a:r>
            <a:r>
              <a:rPr lang="en-US" sz="4500"/>
              <a:t> </a:t>
            </a:r>
            <a:r>
              <a:rPr lang="en-US" sz="4500" err="1"/>
              <a:t>prosess</a:t>
            </a:r>
            <a:r>
              <a:rPr lang="en-US" sz="4500"/>
              <a:t>) </a:t>
            </a:r>
            <a:br>
              <a:rPr lang="en-US" sz="4500"/>
            </a:br>
            <a:r>
              <a:rPr lang="en-US" sz="4500" err="1"/>
              <a:t>og</a:t>
            </a:r>
            <a:r>
              <a:rPr lang="en-US" sz="4500"/>
              <a:t> </a:t>
            </a:r>
            <a:r>
              <a:rPr lang="en-US" sz="4500" err="1"/>
              <a:t>hvordan</a:t>
            </a:r>
            <a:r>
              <a:rPr lang="en-US" sz="4500"/>
              <a:t> ser </a:t>
            </a:r>
            <a:r>
              <a:rPr lang="en-US" sz="4500" err="1"/>
              <a:t>en</a:t>
            </a:r>
            <a:r>
              <a:rPr lang="en-US" sz="4500"/>
              <a:t> </a:t>
            </a:r>
            <a:r>
              <a:rPr lang="en-US" sz="4500" err="1"/>
              <a:t>prosess</a:t>
            </a:r>
            <a:r>
              <a:rPr lang="en-US" sz="4500"/>
              <a:t> </a:t>
            </a:r>
            <a:r>
              <a:rPr lang="en-US" sz="4500" err="1"/>
              <a:t>ut</a:t>
            </a:r>
            <a:r>
              <a:rPr lang="en-US" sz="4500"/>
              <a:t> </a:t>
            </a:r>
            <a:r>
              <a:rPr lang="en-US" sz="4500" err="1"/>
              <a:t>som</a:t>
            </a:r>
            <a:r>
              <a:rPr lang="en-US" sz="4500"/>
              <a:t> ender med </a:t>
            </a:r>
            <a:r>
              <a:rPr lang="en-US" sz="4500" err="1"/>
              <a:t>frafall</a:t>
            </a:r>
            <a:r>
              <a:rPr lang="en-US" sz="4500"/>
              <a:t>? </a:t>
            </a:r>
            <a:endParaRPr lang="en-US" sz="45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81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3B211B-7B61-3103-D1F2-A6C9DD977069}"/>
              </a:ext>
            </a:extLst>
          </p:cNvPr>
          <p:cNvSpPr txBox="1"/>
          <p:nvPr/>
        </p:nvSpPr>
        <p:spPr>
          <a:xfrm>
            <a:off x="6304411" y="1364324"/>
            <a:ext cx="5212080" cy="4782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normAutofit/>
          </a:bodyPr>
          <a:lstStyle/>
          <a:p>
            <a:pPr algn="ctr"/>
            <a:endParaRPr lang="nb-NO" sz="2400">
              <a:latin typeface="Arial Nova" panose="020B0504020202020204" pitchFamily="34" charset="0"/>
            </a:endParaRPr>
          </a:p>
          <a:p>
            <a:pPr algn="ctr"/>
            <a:endParaRPr lang="nb-NO" sz="2400" b="1">
              <a:latin typeface="Arial Nova" panose="020B0504020202020204" pitchFamily="34" charset="0"/>
            </a:endParaRPr>
          </a:p>
          <a:p>
            <a:pPr algn="ctr"/>
            <a:endParaRPr lang="nb-NO" sz="2400" b="1">
              <a:latin typeface="Arial Nova" panose="020B0504020202020204" pitchFamily="34" charset="0"/>
            </a:endParaRPr>
          </a:p>
          <a:p>
            <a:pPr algn="ctr"/>
            <a:endParaRPr lang="nb-NO" sz="2400" b="1">
              <a:latin typeface="Arial Nova" panose="020B0504020202020204" pitchFamily="34" charset="0"/>
            </a:endParaRPr>
          </a:p>
          <a:p>
            <a:pPr algn="ctr"/>
            <a:endParaRPr lang="nb-NO" sz="2400" b="1">
              <a:latin typeface="Arial Nova" panose="020B0504020202020204" pitchFamily="34" charset="0"/>
            </a:endParaRPr>
          </a:p>
          <a:p>
            <a:pPr algn="ctr"/>
            <a:endParaRPr lang="nb-NO" sz="2400" b="1">
              <a:latin typeface="Arial Nova" panose="020B0504020202020204" pitchFamily="34" charset="0"/>
            </a:endParaRPr>
          </a:p>
          <a:p>
            <a:pPr algn="ctr"/>
            <a:endParaRPr lang="nb-NO" sz="2400" b="1">
              <a:latin typeface="Arial Nova" panose="020B0504020202020204" pitchFamily="34" charset="0"/>
            </a:endParaRPr>
          </a:p>
          <a:p>
            <a:pPr algn="ctr"/>
            <a:r>
              <a:rPr lang="nb-NO" sz="2400" b="1">
                <a:latin typeface="Arial Nova"/>
              </a:rPr>
              <a:t>Bytter:</a:t>
            </a:r>
          </a:p>
          <a:p>
            <a:pPr algn="ctr"/>
            <a:r>
              <a:rPr lang="nb-NO" sz="2400">
                <a:latin typeface="Arial Nova"/>
              </a:rPr>
              <a:t>skifter studieprogram (programbytte) eller studiested (institusjonsbytte) sømløst</a:t>
            </a:r>
          </a:p>
          <a:p>
            <a:pPr algn="ctr"/>
            <a:r>
              <a:rPr lang="nb-NO" sz="1600">
                <a:solidFill>
                  <a:schemeClr val="bg1">
                    <a:lumMod val="65000"/>
                  </a:schemeClr>
                </a:solidFill>
                <a:latin typeface="Arial Nova"/>
              </a:rPr>
              <a:t>Andresen &amp; Lervåg, 2022</a:t>
            </a:r>
            <a:endParaRPr lang="nb-NO" sz="1600">
              <a:solidFill>
                <a:schemeClr val="bg1">
                  <a:lumMod val="6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46DC3-EF28-F18F-91D2-BAD735CC0381}"/>
              </a:ext>
            </a:extLst>
          </p:cNvPr>
          <p:cNvSpPr txBox="1"/>
          <p:nvPr/>
        </p:nvSpPr>
        <p:spPr>
          <a:xfrm>
            <a:off x="675509" y="1364324"/>
            <a:ext cx="5212080" cy="47823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normAutofit/>
          </a:bodyPr>
          <a:lstStyle/>
          <a:p>
            <a:pPr algn="ctr"/>
            <a:endParaRPr lang="nb-NO" sz="2400" b="1">
              <a:latin typeface="Arial Nova" panose="020B0504020202020204" pitchFamily="34" charset="0"/>
            </a:endParaRPr>
          </a:p>
          <a:p>
            <a:pPr algn="ctr"/>
            <a:endParaRPr lang="nb-NO" sz="2400" b="1">
              <a:latin typeface="Arial Nova" panose="020B0504020202020204" pitchFamily="34" charset="0"/>
            </a:endParaRPr>
          </a:p>
          <a:p>
            <a:pPr algn="ctr"/>
            <a:endParaRPr lang="nb-NO" sz="2400" b="1">
              <a:latin typeface="Arial Nova" panose="020B0504020202020204" pitchFamily="34" charset="0"/>
            </a:endParaRPr>
          </a:p>
          <a:p>
            <a:pPr algn="ctr"/>
            <a:endParaRPr lang="nb-NO" sz="2400" b="1">
              <a:latin typeface="Arial Nova" panose="020B0504020202020204" pitchFamily="34" charset="0"/>
            </a:endParaRPr>
          </a:p>
          <a:p>
            <a:pPr algn="ctr"/>
            <a:endParaRPr lang="nb-NO" sz="2400" b="1">
              <a:latin typeface="Arial Nova" panose="020B0504020202020204" pitchFamily="34" charset="0"/>
            </a:endParaRPr>
          </a:p>
          <a:p>
            <a:pPr algn="ctr"/>
            <a:endParaRPr lang="nb-NO" sz="2400" b="1">
              <a:latin typeface="Arial Nova" panose="020B0504020202020204" pitchFamily="34" charset="0"/>
            </a:endParaRPr>
          </a:p>
          <a:p>
            <a:pPr algn="ctr"/>
            <a:endParaRPr lang="nb-NO" sz="2400" b="1">
              <a:latin typeface="Arial Nova" panose="020B0504020202020204" pitchFamily="34" charset="0"/>
            </a:endParaRPr>
          </a:p>
          <a:p>
            <a:pPr algn="ctr"/>
            <a:r>
              <a:rPr lang="nb-NO" sz="2400" b="1">
                <a:latin typeface="Arial Nova"/>
              </a:rPr>
              <a:t>Sektorfrafall:</a:t>
            </a:r>
          </a:p>
          <a:p>
            <a:pPr algn="ctr"/>
            <a:r>
              <a:rPr lang="nb-NO" sz="2400">
                <a:latin typeface="Arial Nova"/>
              </a:rPr>
              <a:t>ikke registrert på en universitets- </a:t>
            </a:r>
            <a:br>
              <a:rPr lang="nb-NO" sz="2400">
                <a:latin typeface="Arial Nova" panose="020B0504020202020204" pitchFamily="34" charset="0"/>
              </a:rPr>
            </a:br>
            <a:r>
              <a:rPr lang="nb-NO" sz="2400">
                <a:latin typeface="Arial Nova"/>
              </a:rPr>
              <a:t>og høgskoleutdanning</a:t>
            </a:r>
          </a:p>
          <a:p>
            <a:pPr algn="ctr"/>
            <a:br>
              <a:rPr lang="nb-NO" sz="1600">
                <a:latin typeface="Arial Nova"/>
              </a:rPr>
            </a:br>
            <a:r>
              <a:rPr lang="nb-NO" sz="1600">
                <a:solidFill>
                  <a:schemeClr val="bg1">
                    <a:lumMod val="65000"/>
                  </a:schemeClr>
                </a:solidFill>
                <a:latin typeface="Arial Nova"/>
              </a:rPr>
              <a:t>Andresen &amp; Lervåg, 2022</a:t>
            </a:r>
            <a:endParaRPr lang="nb-NO" sz="1600">
              <a:solidFill>
                <a:schemeClr val="bg1">
                  <a:lumMod val="6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FFAD78F-675A-452F-9097-2BB06A449F98}"/>
              </a:ext>
            </a:extLst>
          </p:cNvPr>
          <p:cNvSpPr txBox="1">
            <a:spLocks/>
          </p:cNvSpPr>
          <p:nvPr/>
        </p:nvSpPr>
        <p:spPr>
          <a:xfrm>
            <a:off x="382847" y="341458"/>
            <a:ext cx="9722945" cy="4667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600">
                <a:latin typeface="+mj-lt"/>
                <a:cs typeface="Arial"/>
              </a:rPr>
              <a:t>Frafall definert i norsk kontekst</a:t>
            </a:r>
            <a:endParaRPr lang="nb-NO" sz="2800">
              <a:latin typeface="+mj-lt"/>
              <a:cs typeface="Arial"/>
            </a:endParaRPr>
          </a:p>
        </p:txBody>
      </p:sp>
      <p:pic>
        <p:nvPicPr>
          <p:cNvPr id="4098" name="Picture 2" descr="The Fork in the Road (#49) - Robert Glazer">
            <a:extLst>
              <a:ext uri="{FF2B5EF4-FFF2-40B4-BE49-F238E27FC236}">
                <a16:creationId xmlns:a16="http://schemas.microsoft.com/office/drawing/2014/main" id="{AF9D19E4-89C3-EDE5-8C72-A39FACA7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08" y="1067687"/>
            <a:ext cx="342728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Does A Blinking Red Light Mean - Samer Habbas">
            <a:extLst>
              <a:ext uri="{FF2B5EF4-FFF2-40B4-BE49-F238E27FC236}">
                <a16:creationId xmlns:a16="http://schemas.microsoft.com/office/drawing/2014/main" id="{A5BB6E66-4363-0024-EB64-AFFC9AEB0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18" y="1071716"/>
            <a:ext cx="3417261" cy="22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4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AE46DC3-EF28-F18F-91D2-BAD735CC0381}"/>
              </a:ext>
            </a:extLst>
          </p:cNvPr>
          <p:cNvSpPr txBox="1"/>
          <p:nvPr/>
        </p:nvSpPr>
        <p:spPr>
          <a:xfrm>
            <a:off x="679555" y="1364324"/>
            <a:ext cx="5212080" cy="4780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normAutofit/>
          </a:bodyPr>
          <a:lstStyle/>
          <a:p>
            <a:endParaRPr lang="nb-NO" sz="2400"/>
          </a:p>
          <a:p>
            <a:endParaRPr lang="nb-NO" sz="2400"/>
          </a:p>
          <a:p>
            <a:endParaRPr lang="nb-NO" sz="2400"/>
          </a:p>
          <a:p>
            <a:endParaRPr lang="nb-NO" sz="2400"/>
          </a:p>
          <a:p>
            <a:endParaRPr lang="nb-NO" sz="2400"/>
          </a:p>
          <a:p>
            <a:r>
              <a:rPr lang="nb-NO" sz="2800"/>
              <a:t>Frafall er en </a:t>
            </a:r>
            <a:r>
              <a:rPr lang="nb-NO" sz="2800" b="1"/>
              <a:t>gradvis prosess </a:t>
            </a:r>
            <a:r>
              <a:rPr lang="nb-NO" sz="2800"/>
              <a:t>og kan ikke forklares med en enkelt hendelse, studenters bakgrunn </a:t>
            </a:r>
            <a:br>
              <a:rPr lang="nb-NO" sz="2800"/>
            </a:br>
            <a:r>
              <a:rPr lang="nb-NO" sz="2800"/>
              <a:t>eller motivasjon. </a:t>
            </a:r>
            <a:br>
              <a:rPr lang="nb-NO" sz="2800"/>
            </a:br>
            <a:endParaRPr lang="nb-NO" sz="2800"/>
          </a:p>
          <a:p>
            <a:r>
              <a:rPr lang="nb-NO" sz="1800">
                <a:solidFill>
                  <a:schemeClr val="bg1">
                    <a:lumMod val="65000"/>
                  </a:schemeClr>
                </a:solidFill>
              </a:rPr>
              <a:t>(Casanova et al., 2023; Willems et al. 2022)</a:t>
            </a:r>
            <a:endParaRPr lang="nb-NO" sz="180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endParaRPr lang="nb-NO" sz="2100" b="1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FFAD78F-675A-452F-9097-2BB06A449F98}"/>
              </a:ext>
            </a:extLst>
          </p:cNvPr>
          <p:cNvSpPr txBox="1">
            <a:spLocks/>
          </p:cNvSpPr>
          <p:nvPr/>
        </p:nvSpPr>
        <p:spPr>
          <a:xfrm>
            <a:off x="382847" y="341458"/>
            <a:ext cx="9722945" cy="4667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600">
                <a:latin typeface="+mj-lt"/>
                <a:cs typeface="Arial"/>
              </a:rPr>
              <a:t>Akademisk og sosial integrering som prosess</a:t>
            </a:r>
            <a:endParaRPr lang="nb-NO" sz="2800">
              <a:latin typeface="+mj-lt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8822B-E8F9-7AFF-4145-E7FB2189B6C9}"/>
              </a:ext>
            </a:extLst>
          </p:cNvPr>
          <p:cNvSpPr txBox="1"/>
          <p:nvPr/>
        </p:nvSpPr>
        <p:spPr>
          <a:xfrm>
            <a:off x="6300367" y="1364324"/>
            <a:ext cx="5212080" cy="47807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800" b="1" err="1"/>
              <a:t>Tilpasning</a:t>
            </a:r>
            <a:r>
              <a:rPr lang="en-US" sz="2800" b="1"/>
              <a:t> </a:t>
            </a:r>
            <a:r>
              <a:rPr lang="en-US" sz="2800" b="1" err="1"/>
              <a:t>til</a:t>
            </a:r>
            <a:r>
              <a:rPr lang="en-US" sz="2800" b="1"/>
              <a:t> de </a:t>
            </a:r>
            <a:r>
              <a:rPr lang="en-US" sz="2800" b="1" err="1"/>
              <a:t>akademiske</a:t>
            </a:r>
            <a:r>
              <a:rPr lang="en-US" sz="2800" b="1"/>
              <a:t> </a:t>
            </a:r>
            <a:r>
              <a:rPr lang="en-US" sz="2800" b="1" err="1"/>
              <a:t>kravene</a:t>
            </a:r>
            <a:r>
              <a:rPr lang="en-US" sz="2800" b="1"/>
              <a:t>, </a:t>
            </a:r>
            <a:r>
              <a:rPr lang="en-US" sz="2800" b="1" err="1"/>
              <a:t>oppfølging</a:t>
            </a:r>
            <a:r>
              <a:rPr lang="en-US" sz="2800" b="1"/>
              <a:t> </a:t>
            </a:r>
            <a:r>
              <a:rPr lang="en-US" sz="2800" b="1" err="1"/>
              <a:t>i</a:t>
            </a:r>
            <a:r>
              <a:rPr lang="en-US" sz="2800" b="1"/>
              <a:t> </a:t>
            </a:r>
            <a:r>
              <a:rPr lang="en-US" sz="2800" b="1" err="1"/>
              <a:t>ny</a:t>
            </a:r>
            <a:r>
              <a:rPr lang="en-US" sz="2800" b="1"/>
              <a:t> </a:t>
            </a:r>
            <a:r>
              <a:rPr lang="en-US" sz="2800" b="1" err="1"/>
              <a:t>utdanningskontekst</a:t>
            </a:r>
            <a:r>
              <a:rPr lang="en-US" sz="2800" b="1"/>
              <a:t> </a:t>
            </a:r>
            <a:r>
              <a:rPr lang="en-US" sz="2800" b="1" err="1"/>
              <a:t>og</a:t>
            </a:r>
            <a:r>
              <a:rPr lang="en-US" sz="2800" b="1"/>
              <a:t> </a:t>
            </a:r>
            <a:r>
              <a:rPr lang="en-US" sz="2800" b="1" err="1"/>
              <a:t>positiv</a:t>
            </a:r>
            <a:r>
              <a:rPr lang="en-US" sz="2800" b="1"/>
              <a:t> </a:t>
            </a:r>
            <a:r>
              <a:rPr lang="en-US" sz="2800" b="1" err="1"/>
              <a:t>opplevelse</a:t>
            </a:r>
            <a:r>
              <a:rPr lang="en-US" sz="2800" b="1"/>
              <a:t> av den </a:t>
            </a:r>
            <a:r>
              <a:rPr lang="en-US" sz="2800" b="1" err="1"/>
              <a:t>akademisk</a:t>
            </a:r>
            <a:r>
              <a:rPr lang="en-US" sz="2800" b="1"/>
              <a:t> </a:t>
            </a:r>
            <a:r>
              <a:rPr lang="en-US" sz="2800" b="1" err="1"/>
              <a:t>konteksten</a:t>
            </a:r>
            <a:r>
              <a:rPr lang="en-US" sz="2800" b="1"/>
              <a:t> </a:t>
            </a:r>
            <a:r>
              <a:rPr lang="en-US" sz="2800" err="1"/>
              <a:t>kan</a:t>
            </a:r>
            <a:r>
              <a:rPr lang="en-US" sz="2800"/>
              <a:t> </a:t>
            </a:r>
            <a:r>
              <a:rPr lang="en-US" sz="2800" err="1"/>
              <a:t>bidra</a:t>
            </a:r>
            <a:r>
              <a:rPr lang="en-US" sz="2800"/>
              <a:t> </a:t>
            </a:r>
            <a:r>
              <a:rPr lang="en-US" sz="2800" err="1"/>
              <a:t>til</a:t>
            </a:r>
            <a:r>
              <a:rPr lang="en-US" sz="2800"/>
              <a:t> at </a:t>
            </a:r>
            <a:r>
              <a:rPr lang="en-US" sz="2800" err="1"/>
              <a:t>studentene</a:t>
            </a:r>
            <a:r>
              <a:rPr lang="en-US" sz="2800"/>
              <a:t> </a:t>
            </a:r>
            <a:r>
              <a:rPr lang="en-US" sz="2800" err="1"/>
              <a:t>føler</a:t>
            </a:r>
            <a:r>
              <a:rPr lang="en-US" sz="2800"/>
              <a:t> seg </a:t>
            </a:r>
            <a:r>
              <a:rPr lang="en-US" sz="2800" err="1"/>
              <a:t>integrert</a:t>
            </a:r>
            <a:r>
              <a:rPr lang="en-US" sz="2800"/>
              <a:t>  </a:t>
            </a:r>
            <a:r>
              <a:rPr lang="en-US" sz="1800">
                <a:solidFill>
                  <a:schemeClr val="bg1">
                    <a:lumMod val="65000"/>
                  </a:schemeClr>
                </a:solidFill>
              </a:rPr>
              <a:t>(Willems et al., 2021)</a:t>
            </a:r>
            <a:endParaRPr lang="en-US" sz="180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pic>
        <p:nvPicPr>
          <p:cNvPr id="6146" name="Picture 2" descr="Image may contain: Wood, Composite material, Slope, Urban design, Roof.">
            <a:extLst>
              <a:ext uri="{FF2B5EF4-FFF2-40B4-BE49-F238E27FC236}">
                <a16:creationId xmlns:a16="http://schemas.microsoft.com/office/drawing/2014/main" id="{6004A725-83AE-883F-6200-3FAAE8F31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71" y="1088135"/>
            <a:ext cx="30513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ology, Ecology, and Evolution of Coconut | SpringerLink">
            <a:extLst>
              <a:ext uri="{FF2B5EF4-FFF2-40B4-BE49-F238E27FC236}">
                <a16:creationId xmlns:a16="http://schemas.microsoft.com/office/drawing/2014/main" id="{B4414EE7-9D1A-4489-B9B7-6A992A886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80" y="1088135"/>
            <a:ext cx="2826320" cy="198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9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AE46DC3-EF28-F18F-91D2-BAD735CC0381}"/>
              </a:ext>
            </a:extLst>
          </p:cNvPr>
          <p:cNvSpPr txBox="1"/>
          <p:nvPr/>
        </p:nvSpPr>
        <p:spPr>
          <a:xfrm>
            <a:off x="382848" y="1816100"/>
            <a:ext cx="5508788" cy="4700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normAutofit/>
          </a:bodyPr>
          <a:lstStyle/>
          <a:p>
            <a:pPr algn="ctr"/>
            <a:endParaRPr lang="en-US" sz="2100" b="1"/>
          </a:p>
          <a:p>
            <a:pPr algn="ctr"/>
            <a:r>
              <a:rPr lang="en-US" sz="2400" b="1" err="1">
                <a:latin typeface="Calibri"/>
                <a:cs typeface="Calibri"/>
              </a:rPr>
              <a:t>Førsteårsstudenter</a:t>
            </a:r>
            <a:endParaRPr lang="en-US" err="1"/>
          </a:p>
          <a:p>
            <a:pPr algn="ctr"/>
            <a:endParaRPr lang="en-US" sz="2400" b="1">
              <a:cs typeface="Calibri"/>
            </a:endParaRPr>
          </a:p>
          <a:p>
            <a:pPr algn="ctr"/>
            <a:endParaRPr lang="en-US" sz="2400" b="1">
              <a:cs typeface="Arial"/>
            </a:endParaRPr>
          </a:p>
          <a:p>
            <a:pPr marL="5143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err="1"/>
              <a:t>Førsteårsstudenter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</a:t>
            </a:r>
            <a:r>
              <a:rPr lang="en-US" sz="2400">
                <a:ea typeface="+mn-lt"/>
                <a:cs typeface="+mn-lt"/>
              </a:rPr>
              <a:t> bachelor </a:t>
            </a:r>
            <a:r>
              <a:rPr lang="en-US" sz="2400" err="1">
                <a:ea typeface="+mn-lt"/>
                <a:cs typeface="+mn-lt"/>
              </a:rPr>
              <a:t>studieprogrammer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ved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UiO</a:t>
            </a:r>
            <a:endParaRPr lang="en-US" sz="2400">
              <a:ea typeface="+mn-lt"/>
              <a:cs typeface="+mn-lt"/>
            </a:endParaRPr>
          </a:p>
          <a:p>
            <a:pPr marL="5143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err="1">
                <a:cs typeface="Calibri"/>
              </a:rPr>
              <a:t>Første</a:t>
            </a:r>
            <a:r>
              <a:rPr lang="en-US" sz="2400">
                <a:cs typeface="Calibri"/>
              </a:rPr>
              <a:t> semester </a:t>
            </a:r>
          </a:p>
          <a:p>
            <a:pPr marL="5143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400" b="1">
              <a:cs typeface="Calibri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FFAD78F-675A-452F-9097-2BB06A449F98}"/>
              </a:ext>
            </a:extLst>
          </p:cNvPr>
          <p:cNvSpPr txBox="1">
            <a:spLocks/>
          </p:cNvSpPr>
          <p:nvPr/>
        </p:nvSpPr>
        <p:spPr>
          <a:xfrm>
            <a:off x="382847" y="341458"/>
            <a:ext cx="9722945" cy="4667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600">
                <a:latin typeface="+mj-lt"/>
                <a:cs typeface="Arial"/>
              </a:rPr>
              <a:t>Deltakere og empirisk fokus for denne pilotstudien </a:t>
            </a:r>
            <a:endParaRPr lang="nb-NO" sz="2800">
              <a:latin typeface="+mj-lt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8822B-E8F9-7AFF-4145-E7FB2189B6C9}"/>
              </a:ext>
            </a:extLst>
          </p:cNvPr>
          <p:cNvSpPr txBox="1"/>
          <p:nvPr/>
        </p:nvSpPr>
        <p:spPr>
          <a:xfrm>
            <a:off x="6300366" y="1816100"/>
            <a:ext cx="5508786" cy="4700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noAutofit/>
          </a:bodyPr>
          <a:lstStyle/>
          <a:p>
            <a:endParaRPr lang="en-US" sz="2100" b="1"/>
          </a:p>
          <a:p>
            <a:pPr algn="ctr"/>
            <a:r>
              <a:rPr lang="en-US" sz="2400" b="1" err="1"/>
              <a:t>Institusjon</a:t>
            </a:r>
            <a:r>
              <a:rPr lang="en-US" sz="2400" b="1"/>
              <a:t> </a:t>
            </a:r>
          </a:p>
          <a:p>
            <a:pPr algn="ctr"/>
            <a:r>
              <a:rPr lang="en-US" sz="2400" b="1">
                <a:cs typeface="Calibri"/>
              </a:rPr>
              <a:t>(</a:t>
            </a:r>
            <a:r>
              <a:rPr lang="en-US" sz="2400" b="1" err="1">
                <a:cs typeface="Calibri"/>
              </a:rPr>
              <a:t>casestudier</a:t>
            </a:r>
            <a:r>
              <a:rPr lang="en-US" sz="2400" b="1">
                <a:cs typeface="Calibri"/>
              </a:rPr>
              <a:t>)</a:t>
            </a:r>
          </a:p>
          <a:p>
            <a:pPr algn="ctr"/>
            <a:endParaRPr lang="en-US" sz="2400" b="1"/>
          </a:p>
          <a:p>
            <a:pPr marL="5143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err="1"/>
              <a:t>Studieprogrammer</a:t>
            </a:r>
            <a:r>
              <a:rPr lang="en-US" sz="2400"/>
              <a:t> </a:t>
            </a:r>
            <a:r>
              <a:rPr lang="en-US" sz="2400" err="1"/>
              <a:t>og</a:t>
            </a:r>
            <a:r>
              <a:rPr lang="en-US" sz="2400"/>
              <a:t> </a:t>
            </a:r>
            <a:r>
              <a:rPr lang="en-US" sz="2400" err="1"/>
              <a:t>emner</a:t>
            </a:r>
            <a:r>
              <a:rPr lang="en-US" sz="2400"/>
              <a:t> </a:t>
            </a:r>
            <a:r>
              <a:rPr lang="en-US" sz="2400" err="1"/>
              <a:t>som</a:t>
            </a:r>
            <a:r>
              <a:rPr lang="en-US" sz="2400"/>
              <a:t> </a:t>
            </a:r>
            <a:r>
              <a:rPr lang="en-US" sz="2400" err="1"/>
              <a:t>kontekst</a:t>
            </a:r>
            <a:r>
              <a:rPr lang="en-US" sz="2400"/>
              <a:t> for </a:t>
            </a:r>
            <a:r>
              <a:rPr lang="en-US" sz="2400" err="1"/>
              <a:t>akademisk</a:t>
            </a:r>
            <a:r>
              <a:rPr lang="en-US" sz="2400"/>
              <a:t> </a:t>
            </a:r>
            <a:r>
              <a:rPr lang="en-US" sz="2400" err="1"/>
              <a:t>integrering</a:t>
            </a:r>
            <a:r>
              <a:rPr lang="en-US" sz="2400"/>
              <a:t> </a:t>
            </a:r>
            <a:endParaRPr lang="en-US" sz="2400">
              <a:cs typeface="Arial"/>
            </a:endParaRPr>
          </a:p>
          <a:p>
            <a:pPr marL="5143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/>
              <a:t>Studie- </a:t>
            </a:r>
            <a:r>
              <a:rPr lang="en-US" sz="2400" err="1"/>
              <a:t>og</a:t>
            </a:r>
            <a:r>
              <a:rPr lang="en-US" sz="2400"/>
              <a:t> </a:t>
            </a:r>
            <a:r>
              <a:rPr lang="en-US" sz="2400" err="1"/>
              <a:t>veiledningstilbud</a:t>
            </a:r>
            <a:r>
              <a:rPr lang="en-US" sz="2400"/>
              <a:t> </a:t>
            </a:r>
            <a:endParaRPr lang="en-US" sz="2400">
              <a:cs typeface="Calibri"/>
            </a:endParaRPr>
          </a:p>
          <a:p>
            <a:pPr marL="5143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err="1"/>
              <a:t>Informasjon</a:t>
            </a:r>
            <a:r>
              <a:rPr lang="en-US" sz="2400"/>
              <a:t> om </a:t>
            </a:r>
            <a:r>
              <a:rPr lang="en-US" sz="2400" err="1"/>
              <a:t>tilbud</a:t>
            </a:r>
            <a:r>
              <a:rPr lang="en-US" sz="2400"/>
              <a:t> </a:t>
            </a:r>
            <a:endParaRPr lang="en-US" sz="2400">
              <a:cs typeface="Calibri"/>
            </a:endParaRPr>
          </a:p>
          <a:p>
            <a:pPr marL="5143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err="1">
                <a:cs typeface="Calibri"/>
              </a:rPr>
              <a:t>Psychososial</a:t>
            </a:r>
            <a:r>
              <a:rPr lang="en-US" sz="2400">
                <a:cs typeface="Calibri"/>
              </a:rPr>
              <a:t> </a:t>
            </a:r>
            <a:r>
              <a:rPr lang="en-US" sz="2400" err="1">
                <a:cs typeface="Calibri"/>
              </a:rPr>
              <a:t>læringsmiljø</a:t>
            </a:r>
            <a:endParaRPr lang="en-US" sz="2400">
              <a:cs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A6C968-07C8-C82F-292C-D6918D0ABD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7" t="8255" r="23730" b="21228"/>
          <a:stretch/>
        </p:blipFill>
        <p:spPr>
          <a:xfrm>
            <a:off x="2705448" y="1165155"/>
            <a:ext cx="776185" cy="9492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85AAF9-AF6E-2E7A-95E9-5080151D07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92" r="14140" b="14886"/>
          <a:stretch/>
        </p:blipFill>
        <p:spPr>
          <a:xfrm>
            <a:off x="8648379" y="1228655"/>
            <a:ext cx="8127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4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6E46E26-BB8F-41CA-B6A0-E3D81DF581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en-NO"/>
          </a:p>
        </p:txBody>
      </p:sp>
      <p:pic>
        <p:nvPicPr>
          <p:cNvPr id="1026" name="Picture 2" descr="CDN media">
            <a:extLst>
              <a:ext uri="{FF2B5EF4-FFF2-40B4-BE49-F238E27FC236}">
                <a16:creationId xmlns:a16="http://schemas.microsoft.com/office/drawing/2014/main" id="{2CFC4D39-09E4-24F3-B7E0-6B6F74BFF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1004" r="5441" b="1605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11632-8060-2504-FEF1-A510875AC3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32500" lnSpcReduction="20000"/>
          </a:bodyPr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5AEE84-F206-2884-E6D9-9DE1204FF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064"/>
            <a:ext cx="9144000" cy="2733991"/>
          </a:xfrm>
        </p:spPr>
        <p:txBody>
          <a:bodyPr>
            <a:normAutofit fontScale="90000"/>
          </a:bodyPr>
          <a:lstStyle/>
          <a:p>
            <a:r>
              <a:rPr lang="en-NO" sz="4800"/>
              <a:t>Hvilke nye muligheter har vi for å  styrke </a:t>
            </a:r>
            <a:r>
              <a:rPr lang="nb-NO" sz="4800"/>
              <a:t>kunnskapsgrunnlaget om </a:t>
            </a:r>
            <a:r>
              <a:rPr lang="en-US" sz="4800" err="1"/>
              <a:t>prosess</a:t>
            </a:r>
            <a:r>
              <a:rPr lang="en-US" sz="4800"/>
              <a:t> </a:t>
            </a:r>
            <a:r>
              <a:rPr lang="en-US" sz="4800" err="1"/>
              <a:t>som</a:t>
            </a:r>
            <a:r>
              <a:rPr lang="en-US" sz="4800"/>
              <a:t> ender med </a:t>
            </a:r>
            <a:r>
              <a:rPr lang="en-US" sz="4800" err="1"/>
              <a:t>frafall</a:t>
            </a:r>
            <a:r>
              <a:rPr lang="nb-NO" sz="4800"/>
              <a:t> i </a:t>
            </a:r>
            <a:r>
              <a:rPr lang="en-GB" sz="4800" err="1"/>
              <a:t>første</a:t>
            </a:r>
            <a:r>
              <a:rPr lang="en-GB" sz="4800"/>
              <a:t> </a:t>
            </a:r>
            <a:r>
              <a:rPr lang="en-GB" sz="4800" err="1"/>
              <a:t>studieåret</a:t>
            </a:r>
            <a:r>
              <a:rPr lang="en-GB" sz="4800"/>
              <a:t>? </a:t>
            </a:r>
            <a:endParaRPr lang="en-NO" sz="4800"/>
          </a:p>
        </p:txBody>
      </p:sp>
    </p:spTree>
    <p:extLst>
      <p:ext uri="{BB962C8B-B14F-4D97-AF65-F5344CB8AC3E}">
        <p14:creationId xmlns:p14="http://schemas.microsoft.com/office/powerpoint/2010/main" val="126403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9113284-5201-DAC9-9FED-8085EAC8EF17}"/>
              </a:ext>
            </a:extLst>
          </p:cNvPr>
          <p:cNvGraphicFramePr/>
          <p:nvPr/>
        </p:nvGraphicFramePr>
        <p:xfrm>
          <a:off x="745082" y="1358392"/>
          <a:ext cx="10701836" cy="462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FFAD78F-675A-452F-9097-2BB06A449F98}"/>
              </a:ext>
            </a:extLst>
          </p:cNvPr>
          <p:cNvSpPr txBox="1">
            <a:spLocks/>
          </p:cNvSpPr>
          <p:nvPr/>
        </p:nvSpPr>
        <p:spPr>
          <a:xfrm>
            <a:off x="382847" y="341458"/>
            <a:ext cx="9722945" cy="4667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600" b="1">
                <a:latin typeface="+mj-lt"/>
                <a:cs typeface="Arial"/>
              </a:rPr>
              <a:t>Digitale spor - Flere digitale systemer ved UiO</a:t>
            </a:r>
            <a:endParaRPr lang="nb-NO" sz="2800" b="1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45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56A806-8455-B376-EC17-14487507F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4"/>
            <a:ext cx="7234556" cy="643255"/>
          </a:xfrm>
        </p:spPr>
        <p:txBody>
          <a:bodyPr>
            <a:normAutofit/>
          </a:bodyPr>
          <a:lstStyle/>
          <a:p>
            <a:r>
              <a:rPr lang="en-NO" sz="3600" b="1"/>
              <a:t>Prosess data - Digitale spor </a:t>
            </a:r>
            <a:r>
              <a:rPr lang="en-GB" sz="3600" b="1" err="1"/>
              <a:t>i</a:t>
            </a:r>
            <a:r>
              <a:rPr lang="en-NO" sz="3600" b="1"/>
              <a:t> Canvas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3A845-C2E5-ECA9-E7AE-637FFA52030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0" y="1533590"/>
            <a:ext cx="12192000" cy="857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/>
              <a:t>Digital trace data are defined as data generated as users </a:t>
            </a:r>
            <a:br>
              <a:rPr lang="en-GB"/>
            </a:br>
            <a:r>
              <a:rPr lang="en-GB" b="1"/>
              <a:t>interact with digital environments </a:t>
            </a:r>
            <a:r>
              <a:rPr lang="en-GB" sz="1600">
                <a:solidFill>
                  <a:schemeClr val="bg1">
                    <a:lumMod val="65000"/>
                  </a:schemeClr>
                </a:solidFill>
              </a:rPr>
              <a:t>(Hakimi, </a:t>
            </a:r>
            <a:r>
              <a:rPr lang="en-GB" sz="1600" err="1">
                <a:solidFill>
                  <a:schemeClr val="bg1">
                    <a:lumMod val="65000"/>
                  </a:schemeClr>
                </a:solidFill>
              </a:rPr>
              <a:t>Eynon</a:t>
            </a:r>
            <a:r>
              <a:rPr lang="en-GB" sz="1600">
                <a:solidFill>
                  <a:schemeClr val="bg1">
                    <a:lumMod val="65000"/>
                  </a:schemeClr>
                </a:solidFill>
              </a:rPr>
              <a:t>, and Murphy, 2021). </a:t>
            </a:r>
            <a:endParaRPr lang="en-NO" sz="16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AE7EB3-B6A1-BC11-FB43-37290FE2D758}"/>
              </a:ext>
            </a:extLst>
          </p:cNvPr>
          <p:cNvSpPr txBox="1"/>
          <p:nvPr/>
        </p:nvSpPr>
        <p:spPr>
          <a:xfrm>
            <a:off x="1037012" y="4379167"/>
            <a:ext cx="434778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/>
              <a:t>User </a:t>
            </a:r>
            <a:r>
              <a:rPr lang="nb-NO" sz="2400" b="1" err="1"/>
              <a:t>footprint</a:t>
            </a:r>
            <a:r>
              <a:rPr lang="nb-NO" sz="2400" b="1"/>
              <a:t>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b-NO" sz="2400" err="1"/>
              <a:t>Login</a:t>
            </a:r>
            <a:r>
              <a:rPr lang="nb-NO" sz="2400"/>
              <a:t> to Canvas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b-NO" sz="2400" err="1"/>
              <a:t>Download</a:t>
            </a:r>
            <a:r>
              <a:rPr lang="nb-NO" sz="2400"/>
              <a:t> materials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b-NO" sz="2400"/>
              <a:t>Deltakelse / aktivitet i emner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6005E-10EA-9726-9940-2673B4B2A9DE}"/>
              </a:ext>
            </a:extLst>
          </p:cNvPr>
          <p:cNvSpPr txBox="1"/>
          <p:nvPr/>
        </p:nvSpPr>
        <p:spPr>
          <a:xfrm>
            <a:off x="6540498" y="4374512"/>
            <a:ext cx="501751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/>
              <a:t>Data: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b-NO" sz="2400" err="1"/>
              <a:t>Detailed</a:t>
            </a:r>
            <a:r>
              <a:rPr lang="nb-NO" sz="2400"/>
              <a:t> </a:t>
            </a:r>
            <a:r>
              <a:rPr lang="nb-NO" sz="2400" err="1"/>
              <a:t>user</a:t>
            </a:r>
            <a:r>
              <a:rPr lang="nb-NO" sz="2400"/>
              <a:t> logs</a:t>
            </a:r>
            <a:endParaRPr lang="en-US" sz="240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2400"/>
              <a:t>Aggregated info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nb-NO" sz="2400"/>
          </a:p>
        </p:txBody>
      </p:sp>
      <p:pic>
        <p:nvPicPr>
          <p:cNvPr id="10" name="Picture 9" descr="A diagram of a computer&#10;&#10;Description automatically generated with medium confidence">
            <a:extLst>
              <a:ext uri="{FF2B5EF4-FFF2-40B4-BE49-F238E27FC236}">
                <a16:creationId xmlns:a16="http://schemas.microsoft.com/office/drawing/2014/main" id="{362E9E2A-223D-AB45-0EE6-6320F0D0C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3" r="39174" b="63399"/>
          <a:stretch/>
        </p:blipFill>
        <p:spPr>
          <a:xfrm>
            <a:off x="2374925" y="2795325"/>
            <a:ext cx="1365505" cy="1385552"/>
          </a:xfrm>
          <a:prstGeom prst="rect">
            <a:avLst/>
          </a:prstGeom>
        </p:spPr>
      </p:pic>
      <p:pic>
        <p:nvPicPr>
          <p:cNvPr id="11" name="Picture 10" descr="A diagram of a computer&#10;&#10;Description automatically generated with medium confidence">
            <a:extLst>
              <a:ext uri="{FF2B5EF4-FFF2-40B4-BE49-F238E27FC236}">
                <a16:creationId xmlns:a16="http://schemas.microsoft.com/office/drawing/2014/main" id="{A9CCEEF0-44AB-8A76-DF08-E7CF30DC92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4" r="8433" b="63399"/>
          <a:stretch/>
        </p:blipFill>
        <p:spPr>
          <a:xfrm>
            <a:off x="8451570" y="2795325"/>
            <a:ext cx="1365505" cy="13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8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ED5BF835B4CF4E9793BC320ECCA1E1" ma:contentTypeVersion="6" ma:contentTypeDescription="Opprett et nytt dokument." ma:contentTypeScope="" ma:versionID="20db14a79be159570f9e020b682a5a8f">
  <xsd:schema xmlns:xsd="http://www.w3.org/2001/XMLSchema" xmlns:xs="http://www.w3.org/2001/XMLSchema" xmlns:p="http://schemas.microsoft.com/office/2006/metadata/properties" xmlns:ns2="378a8d91-afc1-43c1-ac09-652f608fe913" xmlns:ns3="ac94b7ab-7512-4975-910d-237ca2f31f1b" targetNamespace="http://schemas.microsoft.com/office/2006/metadata/properties" ma:root="true" ma:fieldsID="52aebba3533619ef548d7c1242dd66de" ns2:_="" ns3:_="">
    <xsd:import namespace="378a8d91-afc1-43c1-ac09-652f608fe913"/>
    <xsd:import namespace="ac94b7ab-7512-4975-910d-237ca2f31f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a8d91-afc1-43c1-ac09-652f608fe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94b7ab-7512-4975-910d-237ca2f31f1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11A96C-9952-4D50-85A3-B5996FF9B9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A6DE52-19DA-4330-A84F-23AF1AF691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759E0D-486A-45F4-B0EE-743C82DC4E4D}">
  <ds:schemaRefs>
    <ds:schemaRef ds:uri="378a8d91-afc1-43c1-ac09-652f608fe913"/>
    <ds:schemaRef ds:uri="ac94b7ab-7512-4975-910d-237ca2f31f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22</Slides>
  <Notes>17</Notes>
  <HiddenSlides>3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Bra start!  Førsteårsstudenters gjennomføring og akademisk og sosial integrering </vt:lpstr>
      <vt:lpstr>PowerPoint Presentation</vt:lpstr>
      <vt:lpstr>Hva mangler vi i vår forståelse frafall  i det første studieåret (årsaker og prosess)  og hvordan ser en prosess ut som ender med frafall? </vt:lpstr>
      <vt:lpstr>PowerPoint Presentation</vt:lpstr>
      <vt:lpstr>PowerPoint Presentation</vt:lpstr>
      <vt:lpstr>PowerPoint Presentation</vt:lpstr>
      <vt:lpstr>Hvilke nye muligheter har vi for å  styrke kunnskapsgrunnlaget om prosess som ender med frafall i første studieåret? </vt:lpstr>
      <vt:lpstr>PowerPoint Presentation</vt:lpstr>
      <vt:lpstr>Prosess data - Digitale spor i Canvas</vt:lpstr>
      <vt:lpstr>Overordnet prosjektmål</vt:lpstr>
      <vt:lpstr>Primært prosjektmål</vt:lpstr>
      <vt:lpstr>Sekundært prosjektmål</vt:lpstr>
      <vt:lpstr>Leveranse</vt:lpstr>
      <vt:lpstr>Oppsummering: Prosjektmål og leveranse</vt:lpstr>
      <vt:lpstr>Oppsummering: Prosjektmål og leveranse</vt:lpstr>
      <vt:lpstr>Datainnsamling</vt:lpstr>
      <vt:lpstr>How do digital trace data look like?</vt:lpstr>
      <vt:lpstr>Tidsplan datainnsamling</vt:lpstr>
      <vt:lpstr>PowerPoint Presentation</vt:lpstr>
      <vt:lpstr>Kriterier for valg av case</vt:lpstr>
      <vt:lpstr>Forskjeller mellom fakulteter</vt:lpstr>
      <vt:lpstr>Eksempler på spørsmål i undersøkelsen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Crina Damsa</dc:creator>
  <cp:revision>79</cp:revision>
  <dcterms:created xsi:type="dcterms:W3CDTF">2013-07-15T20:26:40Z</dcterms:created>
  <dcterms:modified xsi:type="dcterms:W3CDTF">2024-02-29T11:58:20Z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0x0101005CED5BF835B4CF4E9793BC320ECCA1E1</vt:lpwstr>
  </property>
</Properties>
</file>