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17"/>
  </p:notesMasterIdLst>
  <p:sldIdLst>
    <p:sldId id="256" r:id="rId2"/>
    <p:sldId id="257" r:id="rId3"/>
    <p:sldId id="265" r:id="rId4"/>
    <p:sldId id="264" r:id="rId5"/>
    <p:sldId id="258" r:id="rId6"/>
    <p:sldId id="268" r:id="rId7"/>
    <p:sldId id="269" r:id="rId8"/>
    <p:sldId id="259" r:id="rId9"/>
    <p:sldId id="270" r:id="rId10"/>
    <p:sldId id="271" r:id="rId11"/>
    <p:sldId id="260" r:id="rId12"/>
    <p:sldId id="272" r:id="rId13"/>
    <p:sldId id="273" r:id="rId14"/>
    <p:sldId id="275" r:id="rId15"/>
    <p:sldId id="263" r:id="rId16"/>
  </p:sldIdLst>
  <p:sldSz cx="12192000" cy="685800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46B06-3B63-444C-B05B-A613E3945D7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7FBF7C-31C3-41B7-84E5-CD0BC7E4E426}">
      <dgm:prSet/>
      <dgm:spPr/>
      <dgm:t>
        <a:bodyPr/>
        <a:lstStyle/>
        <a:p>
          <a:r>
            <a:rPr lang="nb-NO"/>
            <a:t>Overgangen fra studier til jobb</a:t>
          </a:r>
          <a:endParaRPr lang="en-US"/>
        </a:p>
      </dgm:t>
    </dgm:pt>
    <dgm:pt modelId="{7EEA27C1-FCBA-4AA8-8207-F7B804C3430E}" type="parTrans" cxnId="{335C6906-F3F7-4359-9363-39AEAB7FB7AA}">
      <dgm:prSet/>
      <dgm:spPr/>
      <dgm:t>
        <a:bodyPr/>
        <a:lstStyle/>
        <a:p>
          <a:endParaRPr lang="en-US"/>
        </a:p>
      </dgm:t>
    </dgm:pt>
    <dgm:pt modelId="{ABCE74DA-F704-4B24-A96E-B71F1FF9BD58}" type="sibTrans" cxnId="{335C6906-F3F7-4359-9363-39AEAB7FB7AA}">
      <dgm:prSet/>
      <dgm:spPr/>
      <dgm:t>
        <a:bodyPr/>
        <a:lstStyle/>
        <a:p>
          <a:endParaRPr lang="en-US"/>
        </a:p>
      </dgm:t>
    </dgm:pt>
    <dgm:pt modelId="{97BCC0A3-0356-4C53-9213-6164ECCC0FBD}">
      <dgm:prSet/>
      <dgm:spPr/>
      <dgm:t>
        <a:bodyPr/>
        <a:lstStyle/>
        <a:p>
          <a:r>
            <a:rPr lang="nb-NO" dirty="0"/>
            <a:t>Kandidatenes vurdering av arbeidslivsrelevansen av sine studier</a:t>
          </a:r>
          <a:endParaRPr lang="en-US" dirty="0"/>
        </a:p>
      </dgm:t>
    </dgm:pt>
    <dgm:pt modelId="{01BBC3F6-BBFC-447C-9756-61AC9358D824}" type="parTrans" cxnId="{D916EE21-78DF-4A44-990C-78000D60EF41}">
      <dgm:prSet/>
      <dgm:spPr/>
      <dgm:t>
        <a:bodyPr/>
        <a:lstStyle/>
        <a:p>
          <a:endParaRPr lang="en-US"/>
        </a:p>
      </dgm:t>
    </dgm:pt>
    <dgm:pt modelId="{E283D366-214D-4BD2-A4A3-8264E69050D6}" type="sibTrans" cxnId="{D916EE21-78DF-4A44-990C-78000D60EF41}">
      <dgm:prSet/>
      <dgm:spPr/>
      <dgm:t>
        <a:bodyPr/>
        <a:lstStyle/>
        <a:p>
          <a:endParaRPr lang="en-US"/>
        </a:p>
      </dgm:t>
    </dgm:pt>
    <dgm:pt modelId="{92C83AF8-974B-44DF-9D7B-44A4EF653CCB}">
      <dgm:prSet/>
      <dgm:spPr/>
      <dgm:t>
        <a:bodyPr/>
        <a:lstStyle/>
        <a:p>
          <a:r>
            <a:rPr lang="nb-NO" dirty="0"/>
            <a:t>Kandidatenes vurdering av øvrige aktiviteter de har deltatt i gjennom studietiden </a:t>
          </a:r>
          <a:endParaRPr lang="en-US" dirty="0"/>
        </a:p>
      </dgm:t>
    </dgm:pt>
    <dgm:pt modelId="{C850ED0D-8C84-442F-A770-306C9DE98A8A}" type="parTrans" cxnId="{3461B6C0-4525-4408-9152-656BAAAF5FE5}">
      <dgm:prSet/>
      <dgm:spPr/>
      <dgm:t>
        <a:bodyPr/>
        <a:lstStyle/>
        <a:p>
          <a:endParaRPr lang="en-US"/>
        </a:p>
      </dgm:t>
    </dgm:pt>
    <dgm:pt modelId="{6044D478-35FA-448D-ADE6-ED79FCD6C5A0}" type="sibTrans" cxnId="{3461B6C0-4525-4408-9152-656BAAAF5FE5}">
      <dgm:prSet/>
      <dgm:spPr/>
      <dgm:t>
        <a:bodyPr/>
        <a:lstStyle/>
        <a:p>
          <a:endParaRPr lang="en-US"/>
        </a:p>
      </dgm:t>
    </dgm:pt>
    <dgm:pt modelId="{2BC30AB1-83BC-480F-ABA6-9CAB08D9C96F}" type="pres">
      <dgm:prSet presAssocID="{51646B06-3B63-444C-B05B-A613E3945D72}" presName="root" presStyleCnt="0">
        <dgm:presLayoutVars>
          <dgm:dir/>
          <dgm:resizeHandles val="exact"/>
        </dgm:presLayoutVars>
      </dgm:prSet>
      <dgm:spPr/>
    </dgm:pt>
    <dgm:pt modelId="{2BB90443-6B76-4CAA-995B-886CCF8CD4E2}" type="pres">
      <dgm:prSet presAssocID="{C57FBF7C-31C3-41B7-84E5-CD0BC7E4E426}" presName="compNode" presStyleCnt="0"/>
      <dgm:spPr/>
    </dgm:pt>
    <dgm:pt modelId="{FCE2337B-B662-4B85-917B-7CF09F6DA34F}" type="pres">
      <dgm:prSet presAssocID="{C57FBF7C-31C3-41B7-84E5-CD0BC7E4E426}" presName="bgRect" presStyleLbl="bgShp" presStyleIdx="0" presStyleCnt="3"/>
      <dgm:spPr/>
    </dgm:pt>
    <dgm:pt modelId="{69105AD8-5911-4D36-A75A-30EC0CFB6432}" type="pres">
      <dgm:prSet presAssocID="{C57FBF7C-31C3-41B7-84E5-CD0BC7E4E4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189097C-C5E9-4E75-AADF-C4F1D81E2F33}" type="pres">
      <dgm:prSet presAssocID="{C57FBF7C-31C3-41B7-84E5-CD0BC7E4E426}" presName="spaceRect" presStyleCnt="0"/>
      <dgm:spPr/>
    </dgm:pt>
    <dgm:pt modelId="{D14CA5BE-D3B7-45D1-8D44-E205E9A8E660}" type="pres">
      <dgm:prSet presAssocID="{C57FBF7C-31C3-41B7-84E5-CD0BC7E4E426}" presName="parTx" presStyleLbl="revTx" presStyleIdx="0" presStyleCnt="3">
        <dgm:presLayoutVars>
          <dgm:chMax val="0"/>
          <dgm:chPref val="0"/>
        </dgm:presLayoutVars>
      </dgm:prSet>
      <dgm:spPr/>
    </dgm:pt>
    <dgm:pt modelId="{9A248C33-3336-4ABB-BA5D-0C2834F6A18B}" type="pres">
      <dgm:prSet presAssocID="{ABCE74DA-F704-4B24-A96E-B71F1FF9BD58}" presName="sibTrans" presStyleCnt="0"/>
      <dgm:spPr/>
    </dgm:pt>
    <dgm:pt modelId="{73A8899C-6EA6-4F5A-92CA-0E543C8D2907}" type="pres">
      <dgm:prSet presAssocID="{97BCC0A3-0356-4C53-9213-6164ECCC0FBD}" presName="compNode" presStyleCnt="0"/>
      <dgm:spPr/>
    </dgm:pt>
    <dgm:pt modelId="{586E4310-67ED-4FC6-B593-3B450B2AE306}" type="pres">
      <dgm:prSet presAssocID="{97BCC0A3-0356-4C53-9213-6164ECCC0FBD}" presName="bgRect" presStyleLbl="bgShp" presStyleIdx="1" presStyleCnt="3"/>
      <dgm:spPr/>
    </dgm:pt>
    <dgm:pt modelId="{C68BDCD2-DFE3-4E14-8461-1F4EEA676DBB}" type="pres">
      <dgm:prSet presAssocID="{97BCC0A3-0356-4C53-9213-6164ECCC0F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C4DC2AD-B345-4608-8588-4905329D1473}" type="pres">
      <dgm:prSet presAssocID="{97BCC0A3-0356-4C53-9213-6164ECCC0FBD}" presName="spaceRect" presStyleCnt="0"/>
      <dgm:spPr/>
    </dgm:pt>
    <dgm:pt modelId="{D08FE45D-1AB1-41A6-B2AB-41F040782342}" type="pres">
      <dgm:prSet presAssocID="{97BCC0A3-0356-4C53-9213-6164ECCC0FBD}" presName="parTx" presStyleLbl="revTx" presStyleIdx="1" presStyleCnt="3">
        <dgm:presLayoutVars>
          <dgm:chMax val="0"/>
          <dgm:chPref val="0"/>
        </dgm:presLayoutVars>
      </dgm:prSet>
      <dgm:spPr/>
    </dgm:pt>
    <dgm:pt modelId="{F55CB95E-D166-4B67-ADAA-0F683E682936}" type="pres">
      <dgm:prSet presAssocID="{E283D366-214D-4BD2-A4A3-8264E69050D6}" presName="sibTrans" presStyleCnt="0"/>
      <dgm:spPr/>
    </dgm:pt>
    <dgm:pt modelId="{03807D02-81AA-4805-979E-16C361F45D19}" type="pres">
      <dgm:prSet presAssocID="{92C83AF8-974B-44DF-9D7B-44A4EF653CCB}" presName="compNode" presStyleCnt="0"/>
      <dgm:spPr/>
    </dgm:pt>
    <dgm:pt modelId="{DC819661-28B7-4F12-B7E1-976990849199}" type="pres">
      <dgm:prSet presAssocID="{92C83AF8-974B-44DF-9D7B-44A4EF653CCB}" presName="bgRect" presStyleLbl="bgShp" presStyleIdx="2" presStyleCnt="3"/>
      <dgm:spPr/>
    </dgm:pt>
    <dgm:pt modelId="{67E206FB-B30F-4C83-B1B3-57DD3C81CD10}" type="pres">
      <dgm:prSet presAssocID="{92C83AF8-974B-44DF-9D7B-44A4EF653CC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7CB22F3-04D7-4140-9366-A1E80B10FB86}" type="pres">
      <dgm:prSet presAssocID="{92C83AF8-974B-44DF-9D7B-44A4EF653CCB}" presName="spaceRect" presStyleCnt="0"/>
      <dgm:spPr/>
    </dgm:pt>
    <dgm:pt modelId="{E7FF4ADC-85B0-465D-B32C-B3182D4AF4EF}" type="pres">
      <dgm:prSet presAssocID="{92C83AF8-974B-44DF-9D7B-44A4EF653CC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35C6906-F3F7-4359-9363-39AEAB7FB7AA}" srcId="{51646B06-3B63-444C-B05B-A613E3945D72}" destId="{C57FBF7C-31C3-41B7-84E5-CD0BC7E4E426}" srcOrd="0" destOrd="0" parTransId="{7EEA27C1-FCBA-4AA8-8207-F7B804C3430E}" sibTransId="{ABCE74DA-F704-4B24-A96E-B71F1FF9BD58}"/>
    <dgm:cxn modelId="{D187B010-5821-404A-ABF7-2C3271A6E1D4}" type="presOf" srcId="{C57FBF7C-31C3-41B7-84E5-CD0BC7E4E426}" destId="{D14CA5BE-D3B7-45D1-8D44-E205E9A8E660}" srcOrd="0" destOrd="0" presId="urn:microsoft.com/office/officeart/2018/2/layout/IconVerticalSolidList"/>
    <dgm:cxn modelId="{D916EE21-78DF-4A44-990C-78000D60EF41}" srcId="{51646B06-3B63-444C-B05B-A613E3945D72}" destId="{97BCC0A3-0356-4C53-9213-6164ECCC0FBD}" srcOrd="1" destOrd="0" parTransId="{01BBC3F6-BBFC-447C-9756-61AC9358D824}" sibTransId="{E283D366-214D-4BD2-A4A3-8264E69050D6}"/>
    <dgm:cxn modelId="{5CC13D5B-F0A4-438E-9115-38CCC55B8315}" type="presOf" srcId="{97BCC0A3-0356-4C53-9213-6164ECCC0FBD}" destId="{D08FE45D-1AB1-41A6-B2AB-41F040782342}" srcOrd="0" destOrd="0" presId="urn:microsoft.com/office/officeart/2018/2/layout/IconVerticalSolidList"/>
    <dgm:cxn modelId="{66D1C04E-F3BA-4F52-98F1-826BD35E210A}" type="presOf" srcId="{92C83AF8-974B-44DF-9D7B-44A4EF653CCB}" destId="{E7FF4ADC-85B0-465D-B32C-B3182D4AF4EF}" srcOrd="0" destOrd="0" presId="urn:microsoft.com/office/officeart/2018/2/layout/IconVerticalSolidList"/>
    <dgm:cxn modelId="{07ACB587-E85A-4357-B278-C2356169CDF5}" type="presOf" srcId="{51646B06-3B63-444C-B05B-A613E3945D72}" destId="{2BC30AB1-83BC-480F-ABA6-9CAB08D9C96F}" srcOrd="0" destOrd="0" presId="urn:microsoft.com/office/officeart/2018/2/layout/IconVerticalSolidList"/>
    <dgm:cxn modelId="{3461B6C0-4525-4408-9152-656BAAAF5FE5}" srcId="{51646B06-3B63-444C-B05B-A613E3945D72}" destId="{92C83AF8-974B-44DF-9D7B-44A4EF653CCB}" srcOrd="2" destOrd="0" parTransId="{C850ED0D-8C84-442F-A770-306C9DE98A8A}" sibTransId="{6044D478-35FA-448D-ADE6-ED79FCD6C5A0}"/>
    <dgm:cxn modelId="{35227D60-FFC1-4331-8989-FA8E62A1A0C8}" type="presParOf" srcId="{2BC30AB1-83BC-480F-ABA6-9CAB08D9C96F}" destId="{2BB90443-6B76-4CAA-995B-886CCF8CD4E2}" srcOrd="0" destOrd="0" presId="urn:microsoft.com/office/officeart/2018/2/layout/IconVerticalSolidList"/>
    <dgm:cxn modelId="{05FEAF40-90EE-4006-953E-97F21E6304F4}" type="presParOf" srcId="{2BB90443-6B76-4CAA-995B-886CCF8CD4E2}" destId="{FCE2337B-B662-4B85-917B-7CF09F6DA34F}" srcOrd="0" destOrd="0" presId="urn:microsoft.com/office/officeart/2018/2/layout/IconVerticalSolidList"/>
    <dgm:cxn modelId="{306AF7D4-9ADE-44D9-969D-BC153418CECC}" type="presParOf" srcId="{2BB90443-6B76-4CAA-995B-886CCF8CD4E2}" destId="{69105AD8-5911-4D36-A75A-30EC0CFB6432}" srcOrd="1" destOrd="0" presId="urn:microsoft.com/office/officeart/2018/2/layout/IconVerticalSolidList"/>
    <dgm:cxn modelId="{B31A1BED-2BB8-44D7-B982-00CF88767836}" type="presParOf" srcId="{2BB90443-6B76-4CAA-995B-886CCF8CD4E2}" destId="{3189097C-C5E9-4E75-AADF-C4F1D81E2F33}" srcOrd="2" destOrd="0" presId="urn:microsoft.com/office/officeart/2018/2/layout/IconVerticalSolidList"/>
    <dgm:cxn modelId="{5D77E47D-87C8-45CA-AFE9-CCCB67C56CF5}" type="presParOf" srcId="{2BB90443-6B76-4CAA-995B-886CCF8CD4E2}" destId="{D14CA5BE-D3B7-45D1-8D44-E205E9A8E660}" srcOrd="3" destOrd="0" presId="urn:microsoft.com/office/officeart/2018/2/layout/IconVerticalSolidList"/>
    <dgm:cxn modelId="{184C3C41-9308-434D-BC3D-3796C02FBF9E}" type="presParOf" srcId="{2BC30AB1-83BC-480F-ABA6-9CAB08D9C96F}" destId="{9A248C33-3336-4ABB-BA5D-0C2834F6A18B}" srcOrd="1" destOrd="0" presId="urn:microsoft.com/office/officeart/2018/2/layout/IconVerticalSolidList"/>
    <dgm:cxn modelId="{91B0F214-C849-4C7E-9C44-73CF9FFFC0E6}" type="presParOf" srcId="{2BC30AB1-83BC-480F-ABA6-9CAB08D9C96F}" destId="{73A8899C-6EA6-4F5A-92CA-0E543C8D2907}" srcOrd="2" destOrd="0" presId="urn:microsoft.com/office/officeart/2018/2/layout/IconVerticalSolidList"/>
    <dgm:cxn modelId="{47760917-EB1C-4931-BE16-10FBB6A435F5}" type="presParOf" srcId="{73A8899C-6EA6-4F5A-92CA-0E543C8D2907}" destId="{586E4310-67ED-4FC6-B593-3B450B2AE306}" srcOrd="0" destOrd="0" presId="urn:microsoft.com/office/officeart/2018/2/layout/IconVerticalSolidList"/>
    <dgm:cxn modelId="{9AAA0960-3B71-4743-8E3D-6065EC0C8295}" type="presParOf" srcId="{73A8899C-6EA6-4F5A-92CA-0E543C8D2907}" destId="{C68BDCD2-DFE3-4E14-8461-1F4EEA676DBB}" srcOrd="1" destOrd="0" presId="urn:microsoft.com/office/officeart/2018/2/layout/IconVerticalSolidList"/>
    <dgm:cxn modelId="{45FA330F-7474-4019-A472-C18DA2D01A9C}" type="presParOf" srcId="{73A8899C-6EA6-4F5A-92CA-0E543C8D2907}" destId="{8C4DC2AD-B345-4608-8588-4905329D1473}" srcOrd="2" destOrd="0" presId="urn:microsoft.com/office/officeart/2018/2/layout/IconVerticalSolidList"/>
    <dgm:cxn modelId="{A6DE2047-40DC-4FFB-8B8F-C4864EDAC806}" type="presParOf" srcId="{73A8899C-6EA6-4F5A-92CA-0E543C8D2907}" destId="{D08FE45D-1AB1-41A6-B2AB-41F040782342}" srcOrd="3" destOrd="0" presId="urn:microsoft.com/office/officeart/2018/2/layout/IconVerticalSolidList"/>
    <dgm:cxn modelId="{600662E4-0456-4ED1-8042-608553BE015B}" type="presParOf" srcId="{2BC30AB1-83BC-480F-ABA6-9CAB08D9C96F}" destId="{F55CB95E-D166-4B67-ADAA-0F683E682936}" srcOrd="3" destOrd="0" presId="urn:microsoft.com/office/officeart/2018/2/layout/IconVerticalSolidList"/>
    <dgm:cxn modelId="{B193CB34-A8FC-4402-8FCE-E7345EE4CB59}" type="presParOf" srcId="{2BC30AB1-83BC-480F-ABA6-9CAB08D9C96F}" destId="{03807D02-81AA-4805-979E-16C361F45D19}" srcOrd="4" destOrd="0" presId="urn:microsoft.com/office/officeart/2018/2/layout/IconVerticalSolidList"/>
    <dgm:cxn modelId="{20CBE2F2-2433-4E45-9ED8-7C36A80DECA9}" type="presParOf" srcId="{03807D02-81AA-4805-979E-16C361F45D19}" destId="{DC819661-28B7-4F12-B7E1-976990849199}" srcOrd="0" destOrd="0" presId="urn:microsoft.com/office/officeart/2018/2/layout/IconVerticalSolidList"/>
    <dgm:cxn modelId="{F4B39026-99BE-439B-8565-85E1E19F27F2}" type="presParOf" srcId="{03807D02-81AA-4805-979E-16C361F45D19}" destId="{67E206FB-B30F-4C83-B1B3-57DD3C81CD10}" srcOrd="1" destOrd="0" presId="urn:microsoft.com/office/officeart/2018/2/layout/IconVerticalSolidList"/>
    <dgm:cxn modelId="{0010A293-6010-48DB-836B-B5F087A60271}" type="presParOf" srcId="{03807D02-81AA-4805-979E-16C361F45D19}" destId="{D7CB22F3-04D7-4140-9366-A1E80B10FB86}" srcOrd="2" destOrd="0" presId="urn:microsoft.com/office/officeart/2018/2/layout/IconVerticalSolidList"/>
    <dgm:cxn modelId="{71CAE1F9-F14F-46CF-A127-2499ADF2EE86}" type="presParOf" srcId="{03807D02-81AA-4805-979E-16C361F45D19}" destId="{E7FF4ADC-85B0-465D-B32C-B3182D4AF4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2337B-B662-4B85-917B-7CF09F6DA34F}">
      <dsp:nvSpPr>
        <dsp:cNvPr id="0" name=""/>
        <dsp:cNvSpPr/>
      </dsp:nvSpPr>
      <dsp:spPr>
        <a:xfrm>
          <a:off x="0" y="446"/>
          <a:ext cx="10363200" cy="10456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105AD8-5911-4D36-A75A-30EC0CFB6432}">
      <dsp:nvSpPr>
        <dsp:cNvPr id="0" name=""/>
        <dsp:cNvSpPr/>
      </dsp:nvSpPr>
      <dsp:spPr>
        <a:xfrm>
          <a:off x="316318" y="235724"/>
          <a:ext cx="575123" cy="5751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4CA5BE-D3B7-45D1-8D44-E205E9A8E660}">
      <dsp:nvSpPr>
        <dsp:cNvPr id="0" name=""/>
        <dsp:cNvSpPr/>
      </dsp:nvSpPr>
      <dsp:spPr>
        <a:xfrm>
          <a:off x="1207759" y="446"/>
          <a:ext cx="9155440" cy="104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68" tIns="110668" rIns="110668" bIns="1106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/>
            <a:t>Overgangen fra studier til jobb</a:t>
          </a:r>
          <a:endParaRPr lang="en-US" sz="2500" kern="1200"/>
        </a:p>
      </dsp:txBody>
      <dsp:txXfrm>
        <a:off x="1207759" y="446"/>
        <a:ext cx="9155440" cy="1045679"/>
      </dsp:txXfrm>
    </dsp:sp>
    <dsp:sp modelId="{586E4310-67ED-4FC6-B593-3B450B2AE306}">
      <dsp:nvSpPr>
        <dsp:cNvPr id="0" name=""/>
        <dsp:cNvSpPr/>
      </dsp:nvSpPr>
      <dsp:spPr>
        <a:xfrm>
          <a:off x="0" y="1307546"/>
          <a:ext cx="10363200" cy="10456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BDCD2-DFE3-4E14-8461-1F4EEA676DBB}">
      <dsp:nvSpPr>
        <dsp:cNvPr id="0" name=""/>
        <dsp:cNvSpPr/>
      </dsp:nvSpPr>
      <dsp:spPr>
        <a:xfrm>
          <a:off x="316318" y="1542824"/>
          <a:ext cx="575123" cy="5751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FE45D-1AB1-41A6-B2AB-41F040782342}">
      <dsp:nvSpPr>
        <dsp:cNvPr id="0" name=""/>
        <dsp:cNvSpPr/>
      </dsp:nvSpPr>
      <dsp:spPr>
        <a:xfrm>
          <a:off x="1207759" y="1307546"/>
          <a:ext cx="9155440" cy="104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68" tIns="110668" rIns="110668" bIns="1106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Kandidatenes vurdering av arbeidslivsrelevansen av sine studier</a:t>
          </a:r>
          <a:endParaRPr lang="en-US" sz="2500" kern="1200" dirty="0"/>
        </a:p>
      </dsp:txBody>
      <dsp:txXfrm>
        <a:off x="1207759" y="1307546"/>
        <a:ext cx="9155440" cy="1045679"/>
      </dsp:txXfrm>
    </dsp:sp>
    <dsp:sp modelId="{DC819661-28B7-4F12-B7E1-976990849199}">
      <dsp:nvSpPr>
        <dsp:cNvPr id="0" name=""/>
        <dsp:cNvSpPr/>
      </dsp:nvSpPr>
      <dsp:spPr>
        <a:xfrm>
          <a:off x="0" y="2614645"/>
          <a:ext cx="10363200" cy="10456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206FB-B30F-4C83-B1B3-57DD3C81CD10}">
      <dsp:nvSpPr>
        <dsp:cNvPr id="0" name=""/>
        <dsp:cNvSpPr/>
      </dsp:nvSpPr>
      <dsp:spPr>
        <a:xfrm>
          <a:off x="316318" y="2849923"/>
          <a:ext cx="575123" cy="5751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F4ADC-85B0-465D-B32C-B3182D4AF4EF}">
      <dsp:nvSpPr>
        <dsp:cNvPr id="0" name=""/>
        <dsp:cNvSpPr/>
      </dsp:nvSpPr>
      <dsp:spPr>
        <a:xfrm>
          <a:off x="1207759" y="2614645"/>
          <a:ext cx="9155440" cy="1045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668" tIns="110668" rIns="110668" bIns="1106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Kandidatenes vurdering av øvrige aktiviteter de har deltatt i gjennom studietiden </a:t>
          </a:r>
          <a:endParaRPr lang="en-US" sz="2500" kern="1200" dirty="0"/>
        </a:p>
      </dsp:txBody>
      <dsp:txXfrm>
        <a:off x="1207759" y="2614645"/>
        <a:ext cx="9155440" cy="1045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B9384-D497-4638-924D-5BA1EC613DEF}" type="datetimeFigureOut">
              <a:rPr lang="nb-NO" smtClean="0"/>
              <a:t>02.04.2024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88E91-0974-495F-A88B-93E9F1D920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42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14A80-ACC3-4FC9-9E96-2A8E04A102A9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8F143B6-F03E-BE56-AFA6-CADF171BF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6" y="231823"/>
            <a:ext cx="1312984" cy="39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8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88D9-05E9-4CEB-8655-DFA11E2C10B9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4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ADEEB-6EC2-4DDA-8A05-AE9DD371DB45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7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844-57A6-46EE-B007-42965BF06604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93B399D-907C-5CAA-8FD5-BB765C4D8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6" y="231823"/>
            <a:ext cx="1312984" cy="39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8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AD89-2074-4868-B91C-4CBD6522C0B2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1A120F7-D094-45FF-BA85-2D0E895F17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6" y="231823"/>
            <a:ext cx="1312984" cy="39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9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0508D-EB59-4597-BECD-BBC28E56C37D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4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8CA6-EBA1-4FBE-B81B-8A6F9246A85C}" type="datetime1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9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C34C-611F-45F2-9630-EA820C9F47B6}" type="datetime1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0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BC2E-AF40-48B3-90CE-7B0A691CAEAF}" type="datetime1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70A5D-A57A-4945-AF13-BC67EF591BF5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EC29-90C4-422F-B19C-20839A14E48C}" type="datetime1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1"/>
            <a:ext cx="10363200" cy="1187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559171"/>
            <a:ext cx="10363200" cy="3382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F520CD9C-AF91-4076-B72D-DC311C47197A}" type="datetime1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BK/02.04.2024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A4C0CD32-A6C8-4BA5-B3DF-D8325E32CA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1B941E2-972F-057D-5509-5D4C3D73B0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6" y="231823"/>
            <a:ext cx="1312984" cy="39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9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85" r:id="rId6"/>
    <p:sldLayoutId id="2147483681" r:id="rId7"/>
    <p:sldLayoutId id="2147483682" r:id="rId8"/>
    <p:sldLayoutId id="2147483683" r:id="rId9"/>
    <p:sldLayoutId id="2147483684" r:id="rId10"/>
    <p:sldLayoutId id="2147483686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507BB-E321-71D5-3FCE-549E90CF4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8" y="1371600"/>
            <a:ext cx="4843403" cy="3030842"/>
          </a:xfrm>
        </p:spPr>
        <p:txBody>
          <a:bodyPr>
            <a:normAutofit/>
          </a:bodyPr>
          <a:lstStyle/>
          <a:p>
            <a:r>
              <a:rPr lang="nb-NO" sz="3400" dirty="0"/>
              <a:t>Kandidatundersøkelsen 2023</a:t>
            </a:r>
            <a:br>
              <a:rPr lang="nb-NO" sz="3400" dirty="0"/>
            </a:br>
            <a:r>
              <a:rPr lang="nb-NO" sz="2000" dirty="0"/>
              <a:t>Det samfunnsvitenskapelige fakultet</a:t>
            </a:r>
            <a:br>
              <a:rPr lang="nb-NO" sz="3400" dirty="0"/>
            </a:br>
            <a:r>
              <a:rPr lang="nb-NO" sz="3400" dirty="0"/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CEB2B-0495-4F5B-FA26-3C7FD7A1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4670660" cy="1287887"/>
          </a:xfrm>
        </p:spPr>
        <p:txBody>
          <a:bodyPr>
            <a:normAutofit/>
          </a:bodyPr>
          <a:lstStyle/>
          <a:p>
            <a:r>
              <a:rPr lang="nb-NO" dirty="0"/>
              <a:t>Kunnskapsgrunnlag</a:t>
            </a:r>
          </a:p>
          <a:p>
            <a:r>
              <a:rPr lang="nb-NO" dirty="0"/>
              <a:t>Kandidater 2018 - 2023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CFCF3-C7C4-3110-A773-5B4EEFA59D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7" r="42739" b="1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87B2B98-8426-CB43-2917-36470ACFA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6" y="231823"/>
            <a:ext cx="1312984" cy="39671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501C6-A64C-3F57-A4FB-265C9BB3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2628" y="6182820"/>
            <a:ext cx="4040373" cy="365125"/>
          </a:xfrm>
        </p:spPr>
        <p:txBody>
          <a:bodyPr/>
          <a:lstStyle/>
          <a:p>
            <a:pPr algn="l"/>
            <a:r>
              <a:rPr lang="en-US" dirty="0"/>
              <a:t>BK/02.04.2024</a:t>
            </a:r>
          </a:p>
        </p:txBody>
      </p:sp>
    </p:spTree>
    <p:extLst>
      <p:ext uri="{BB962C8B-B14F-4D97-AF65-F5344CB8AC3E}">
        <p14:creationId xmlns:p14="http://schemas.microsoft.com/office/powerpoint/2010/main" val="319259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72C8D5-8003-52DB-D6CD-874888B6A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1371601"/>
            <a:ext cx="5883153" cy="47451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1DB32D-9181-C8F1-3F4A-51B40B0F812D}"/>
              </a:ext>
            </a:extLst>
          </p:cNvPr>
          <p:cNvSpPr/>
          <p:nvPr/>
        </p:nvSpPr>
        <p:spPr>
          <a:xfrm>
            <a:off x="1025767" y="3569460"/>
            <a:ext cx="5615356" cy="129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B715C7-B96C-FD54-076D-B21933BE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5F0B59-9ED3-7E7B-1A41-BAEDEA5C4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6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0DF5-8292-3142-65CB-6C7289CDD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Studie- og jobbrelaterte aktiviteter i studietiden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B20069-A8AE-7CCC-C0AA-DEBCE9FD6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16" y="2200180"/>
            <a:ext cx="6572932" cy="4270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4E3721-475D-5B50-0041-79250EF4C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677" y="2689287"/>
            <a:ext cx="4316923" cy="37240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CDFD39-9529-E9FD-8842-4D50F8BE926D}"/>
              </a:ext>
            </a:extLst>
          </p:cNvPr>
          <p:cNvSpPr/>
          <p:nvPr/>
        </p:nvSpPr>
        <p:spPr>
          <a:xfrm>
            <a:off x="597874" y="4271073"/>
            <a:ext cx="10679726" cy="119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584D6E8-DBD3-D6DD-CE48-A2CACCC9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C5E7E5E-4F68-A6B2-2B29-D6D21E74D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DC47DB-480F-D1C0-F393-0C3420120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56038"/>
            <a:ext cx="9249511" cy="43459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FA64CD-7A00-B0FE-0ED6-E95CACE6D568}"/>
              </a:ext>
            </a:extLst>
          </p:cNvPr>
          <p:cNvSpPr txBox="1"/>
          <p:nvPr/>
        </p:nvSpPr>
        <p:spPr>
          <a:xfrm>
            <a:off x="1011114" y="5756029"/>
            <a:ext cx="9958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1" dirty="0"/>
              <a:t>Tabell 37: I hvilken grad har følgende erfaringer vært nyttige for deg inn i videre karriere og arbeidsliv? Brutt ned på fakultet, grad og </a:t>
            </a:r>
            <a:r>
              <a:rPr lang="nb-NO" sz="1000" b="1" dirty="0" err="1"/>
              <a:t>avgangsår</a:t>
            </a:r>
            <a:r>
              <a:rPr lang="nb-NO" sz="1000" b="1" dirty="0"/>
              <a:t>. </a:t>
            </a:r>
          </a:p>
          <a:p>
            <a:r>
              <a:rPr lang="nb-NO" sz="1000" b="1" dirty="0"/>
              <a:t>Gjennomsnittsverdier: 1=Svært lite nyttig, 5=Svært nyttig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0A2ED2-1ADA-CF4E-FCE1-65DF79E5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14" y="6238742"/>
            <a:ext cx="8003932" cy="14292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C89770C-C6CA-27F9-940D-48D8F753F094}"/>
              </a:ext>
            </a:extLst>
          </p:cNvPr>
          <p:cNvSpPr/>
          <p:nvPr/>
        </p:nvSpPr>
        <p:spPr>
          <a:xfrm>
            <a:off x="1066797" y="3429000"/>
            <a:ext cx="8886095" cy="1113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E67E1C9-F0BF-5C94-6B29-38448DD5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4696190-6766-0E99-FB71-65F76001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91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9437D-3770-B1DE-1D94-EFFF4D62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96" y="1865457"/>
            <a:ext cx="6031250" cy="31270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ED605A-D3C5-9714-0FE9-CED93C686330}"/>
              </a:ext>
            </a:extLst>
          </p:cNvPr>
          <p:cNvSpPr/>
          <p:nvPr/>
        </p:nvSpPr>
        <p:spPr>
          <a:xfrm>
            <a:off x="322383" y="3428999"/>
            <a:ext cx="5773617" cy="117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A17B21-8D82-1743-94DE-266CDE85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046" y="1784496"/>
            <a:ext cx="5705512" cy="34209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8D6525F-7EB4-2374-CA57-7B79C92CBD5F}"/>
              </a:ext>
            </a:extLst>
          </p:cNvPr>
          <p:cNvSpPr/>
          <p:nvPr/>
        </p:nvSpPr>
        <p:spPr>
          <a:xfrm>
            <a:off x="6333390" y="3546231"/>
            <a:ext cx="5536225" cy="1172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A36A5D2-DB35-8FB2-7E78-3F071F9C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5B6842B-B574-46CE-C8CD-B0D3D7AA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5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4296D-977D-AB4B-4334-CD49499B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Mer rustet for arbeidslivet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88663-F665-8B3E-CA59-6374727EE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97722"/>
            <a:ext cx="4686256" cy="437905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6734F1-0F8B-16AE-0EAA-EBF195E67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031" y="2297722"/>
            <a:ext cx="5302900" cy="346492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C8A62-C430-CD18-700A-4A025671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9A1F6-79CA-6E4C-4CA7-8DC3FEDC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42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1263A-56E9-323B-E5AB-5A8769DC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F0CD5-1DFB-168F-3455-79CCCEC37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Svarprosent: 53% (2038) - Kandidatundersøkelsen 2018: 43% (1233)</a:t>
            </a:r>
          </a:p>
          <a:p>
            <a:r>
              <a:rPr lang="nb-NO" dirty="0"/>
              <a:t>88% i jobb innen 6 mnd. etter fullført grad</a:t>
            </a:r>
          </a:p>
          <a:p>
            <a:r>
              <a:rPr lang="nb-NO" dirty="0"/>
              <a:t>46% i jobb før fullført utdanning</a:t>
            </a:r>
          </a:p>
          <a:p>
            <a:r>
              <a:rPr lang="nb-NO" dirty="0"/>
              <a:t>68% benyttet seg av karrieretjenester/deltok på arrangement i studietiden</a:t>
            </a:r>
          </a:p>
          <a:p>
            <a:r>
              <a:rPr lang="nb-NO" dirty="0"/>
              <a:t>78% opplevde at utdanningen var relevant/svært relevant for nåværende jobb</a:t>
            </a:r>
          </a:p>
          <a:p>
            <a:r>
              <a:rPr lang="nb-NO" dirty="0"/>
              <a:t>3% arbeidsledige per 1.12.23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C613B-E732-E073-B1AC-612919ED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E4A17-CF1E-7B14-39A1-E6BC1577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0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DA23D-56BC-1253-A009-74D6DA1D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70750"/>
            <a:ext cx="10409208" cy="1387934"/>
          </a:xfrm>
        </p:spPr>
        <p:txBody>
          <a:bodyPr anchor="b">
            <a:normAutofit/>
          </a:bodyPr>
          <a:lstStyle/>
          <a:p>
            <a:r>
              <a:rPr lang="nb-NO" dirty="0"/>
              <a:t>Kunnskapsgrunnlag	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62D3963-2153-4637-96E6-E31BD2CE5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2307479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D525C426-A3C4-62EA-0DBA-51A97D433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843800"/>
              </p:ext>
            </p:extLst>
          </p:nvPr>
        </p:nvGraphicFramePr>
        <p:xfrm>
          <a:off x="914400" y="2559051"/>
          <a:ext cx="10363200" cy="366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E0698AB-DB30-AC0F-1411-6C04C519A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6" y="231823"/>
            <a:ext cx="1312984" cy="39671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C29D0-8EDB-DC75-8DBE-638B92CB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8B7FA-88F3-1543-DEB3-F3CEAE507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34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84619-8992-6975-127C-6F40D8D63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412631"/>
            <a:ext cx="10363200" cy="45291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3000" dirty="0"/>
              <a:t>Kandidatene er fornøyde med utdanningen og kommer raskt i relevant jobb </a:t>
            </a:r>
          </a:p>
          <a:p>
            <a:r>
              <a:rPr lang="nb-NO" sz="1900" dirty="0"/>
              <a:t>8 av 10 fikk jobb før eller rett etter fullført grad, og 9 av 10 er i jobb innen et halvt år.</a:t>
            </a:r>
          </a:p>
          <a:p>
            <a:endParaRPr lang="nb-NO" sz="1900" dirty="0"/>
          </a:p>
          <a:p>
            <a:pPr marL="0" indent="0">
              <a:buNone/>
            </a:pPr>
            <a:r>
              <a:rPr lang="nb-NO" sz="2800" dirty="0"/>
              <a:t>Kontakt med arbeidslivet i studietiden oppleves nyttig</a:t>
            </a:r>
          </a:p>
          <a:p>
            <a:r>
              <a:rPr lang="nb-NO" sz="1900" dirty="0"/>
              <a:t>7 av 10 kandidater har vært i kontakt med arbeidslivet på en eller flere måter i løpet av studietiden.</a:t>
            </a:r>
          </a:p>
          <a:p>
            <a:r>
              <a:rPr lang="nb-NO" sz="1900" dirty="0"/>
              <a:t>6 av 10 har benyttet seg av en eller flere karrieretjenester for studenter ved UiO.</a:t>
            </a:r>
          </a:p>
          <a:p>
            <a:endParaRPr lang="nb-NO" sz="1900" dirty="0"/>
          </a:p>
          <a:p>
            <a:pPr marL="0" indent="0">
              <a:buNone/>
            </a:pPr>
            <a:r>
              <a:rPr lang="nb-NO" sz="2800" dirty="0"/>
              <a:t>Kandidatene har høy kompetanse, men mindre trening i å formidle den til arbeidsgiver</a:t>
            </a:r>
          </a:p>
          <a:p>
            <a:r>
              <a:rPr lang="nb-NO" sz="1900" dirty="0"/>
              <a:t>8 av 10 kandidater oppgir at utdanningen i stor eller svært stor grad har gitt dem teoretisk og metodisk kunnskap, analytiske evner og evne til å arbeide selvstendig</a:t>
            </a:r>
          </a:p>
          <a:p>
            <a:r>
              <a:rPr lang="nb-NO" sz="1900" dirty="0"/>
              <a:t>84 prosent av kandidatene mener utdanningen har gitt dem kompetanse som er viktig i arbeidslivet.</a:t>
            </a:r>
          </a:p>
          <a:p>
            <a:endParaRPr lang="nb-NO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E3BF2-D49B-49B1-FDF2-CD9DAE75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CCFEF-13E4-7B98-0FAA-E2E5CB76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69E4-0703-BD9D-E635-C812E01FAB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Svarprosent: 53%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E4E67C-0DCB-678E-1AF0-BD8B55CB74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52C353-B0CB-F081-00FF-20DFEC48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42" y="2904014"/>
            <a:ext cx="6058513" cy="29687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DE0740-4C47-E40A-65E3-E6D1B802C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087" y="1152144"/>
            <a:ext cx="3790569" cy="48168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C48995-3985-BAAE-4FA0-B5F6777AB0E3}"/>
              </a:ext>
            </a:extLst>
          </p:cNvPr>
          <p:cNvSpPr/>
          <p:nvPr/>
        </p:nvSpPr>
        <p:spPr>
          <a:xfrm>
            <a:off x="912629" y="4626429"/>
            <a:ext cx="5640570" cy="1523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63CDE1-18F5-6390-4683-5FA4871C5054}"/>
              </a:ext>
            </a:extLst>
          </p:cNvPr>
          <p:cNvSpPr/>
          <p:nvPr/>
        </p:nvSpPr>
        <p:spPr>
          <a:xfrm flipV="1">
            <a:off x="7615572" y="3783873"/>
            <a:ext cx="3663799" cy="1415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DAE5ECA-BCF2-17DA-15B3-0AD656B96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3867E11-1DCB-8F15-E84A-36EBE978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25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9EC93-E463-D518-134A-8B67DFE6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Nåværende jobbsituasjon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FBF82-CCE3-77C7-BBE7-547BF63FE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03436"/>
            <a:ext cx="9307220" cy="43964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43CBF4-ABEB-EF1D-656C-B53CCC9D923C}"/>
              </a:ext>
            </a:extLst>
          </p:cNvPr>
          <p:cNvSpPr/>
          <p:nvPr/>
        </p:nvSpPr>
        <p:spPr>
          <a:xfrm>
            <a:off x="1101969" y="4144110"/>
            <a:ext cx="8927122" cy="123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3E6196-C02D-AA05-08FF-90E5D353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1E1AA-B484-6C64-63BB-0933DF38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8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58D2E-40FC-7CE3-B1B5-96318B634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31" y="1202711"/>
            <a:ext cx="5283576" cy="4723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D721D4-5B17-74DE-E650-84E73F1EC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266" y="1250316"/>
            <a:ext cx="5787503" cy="472330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74953FB-287D-4348-391B-607788A7EA97}"/>
              </a:ext>
            </a:extLst>
          </p:cNvPr>
          <p:cNvSpPr/>
          <p:nvPr/>
        </p:nvSpPr>
        <p:spPr>
          <a:xfrm>
            <a:off x="6084276" y="3057779"/>
            <a:ext cx="5492260" cy="1504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EB446E-F644-055E-0EB4-49E90101ADD0}"/>
              </a:ext>
            </a:extLst>
          </p:cNvPr>
          <p:cNvSpPr/>
          <p:nvPr/>
        </p:nvSpPr>
        <p:spPr>
          <a:xfrm>
            <a:off x="545123" y="2901464"/>
            <a:ext cx="4865077" cy="1230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8CCAD9-D656-D86A-8D54-CA8060E937E0}"/>
              </a:ext>
            </a:extLst>
          </p:cNvPr>
          <p:cNvSpPr txBox="1"/>
          <p:nvPr/>
        </p:nvSpPr>
        <p:spPr>
          <a:xfrm>
            <a:off x="545123" y="6154616"/>
            <a:ext cx="54585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/>
              <a:t>Ekstra: Figur 10, Tabell 10 og 11: Hvilken bransje har din jobb hovedtilknytning, side 24 og 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21B711F-8BF3-22FF-A191-BABF5B80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8C44113-A728-C893-1DFE-349B1035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3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42FDE0-6CC9-A9ED-8DB1-3C42AD7EC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6" y="1260230"/>
            <a:ext cx="5087817" cy="49663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70B24-AC35-794C-3CA0-45582766A4AC}"/>
              </a:ext>
            </a:extLst>
          </p:cNvPr>
          <p:cNvSpPr/>
          <p:nvPr/>
        </p:nvSpPr>
        <p:spPr>
          <a:xfrm>
            <a:off x="662352" y="3036278"/>
            <a:ext cx="3259018" cy="1295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AF4A00-5D43-2B2B-5A3B-3416064F0FC8}"/>
              </a:ext>
            </a:extLst>
          </p:cNvPr>
          <p:cNvSpPr txBox="1"/>
          <p:nvPr/>
        </p:nvSpPr>
        <p:spPr>
          <a:xfrm>
            <a:off x="6096000" y="5934200"/>
            <a:ext cx="4665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b="1" dirty="0"/>
              <a:t>Ekstra informasjon: </a:t>
            </a:r>
            <a:br>
              <a:rPr lang="nb-NO" sz="800" dirty="0"/>
            </a:br>
            <a:r>
              <a:rPr lang="nb-NO" sz="800" dirty="0"/>
              <a:t>3.5 Bransje (side 24-25) Hvilken bransje har din jobb hovedtilknytning</a:t>
            </a:r>
            <a:br>
              <a:rPr lang="nb-NO" sz="800" dirty="0"/>
            </a:br>
            <a:r>
              <a:rPr lang="nb-NO" sz="800" dirty="0"/>
              <a:t>3.6 Hovedoppgaver (side 26-28) Hvilke hovedoppgaver har du i ditt daglige arbeid?</a:t>
            </a:r>
          </a:p>
          <a:p>
            <a:r>
              <a:rPr lang="nb-NO" sz="800" dirty="0"/>
              <a:t>3.7 Internasjonal arbeidsplass (side 28-29) Har du din arbeidsplass utenfor Norge?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458F3F-4DD4-D8D8-3157-05E16EF6F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108" y="1212084"/>
            <a:ext cx="5775158" cy="44338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AF4112F-A849-B731-BC39-35EC26567C74}"/>
              </a:ext>
            </a:extLst>
          </p:cNvPr>
          <p:cNvSpPr/>
          <p:nvPr/>
        </p:nvSpPr>
        <p:spPr>
          <a:xfrm>
            <a:off x="6096000" y="3165850"/>
            <a:ext cx="5644662" cy="134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2566C6A-DAAC-8917-CA1C-C44BE8F0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983231B-8B9F-BA01-83F0-640836B5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4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63B4-1199-C1F0-0678-684F7C1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Overgangen fra studier til arbeidslivet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53DE085-8041-1697-68EA-3CD8B77FD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6756" y="2251757"/>
            <a:ext cx="6524490" cy="3617878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3F0720-2BC3-1B55-69BB-106528F80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6" y="2251757"/>
            <a:ext cx="4622844" cy="36178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2D1BB8-7E98-25A9-059A-2F61178CCA74}"/>
              </a:ext>
            </a:extLst>
          </p:cNvPr>
          <p:cNvSpPr/>
          <p:nvPr/>
        </p:nvSpPr>
        <p:spPr>
          <a:xfrm>
            <a:off x="475117" y="3862755"/>
            <a:ext cx="4501663" cy="117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185E9F-66F6-381C-C32B-923BA2BEB74D}"/>
              </a:ext>
            </a:extLst>
          </p:cNvPr>
          <p:cNvSpPr/>
          <p:nvPr/>
        </p:nvSpPr>
        <p:spPr>
          <a:xfrm>
            <a:off x="5240212" y="3868616"/>
            <a:ext cx="6318741" cy="128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7AECF8-4FB3-F91A-E607-C8E56549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5BA92ED-5AD7-AE15-40A2-ECAFA5024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6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4179F-CE26-ED04-DDF2-B3917AB9A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C9F97-ED88-65A0-EF87-721F3947F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4" y="1494692"/>
            <a:ext cx="6659165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06F461-9AC6-99B9-3B4C-3F0611A39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044" y="1494692"/>
            <a:ext cx="5447648" cy="37396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4067DA-CC15-482B-8AE5-0B1197DF84A5}"/>
              </a:ext>
            </a:extLst>
          </p:cNvPr>
          <p:cNvSpPr/>
          <p:nvPr/>
        </p:nvSpPr>
        <p:spPr>
          <a:xfrm>
            <a:off x="257906" y="3305690"/>
            <a:ext cx="6395138" cy="123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B50F6-3196-9489-E64E-60DC4EEF41A4}"/>
              </a:ext>
            </a:extLst>
          </p:cNvPr>
          <p:cNvSpPr/>
          <p:nvPr/>
        </p:nvSpPr>
        <p:spPr>
          <a:xfrm>
            <a:off x="6752492" y="3194538"/>
            <a:ext cx="5181600" cy="128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B9F64A7-4043-DC2A-C6A9-49741750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BK/02.04.2024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EC043F-D2E3-376A-9D80-1B10FD9C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0CD32-A6C8-4BA5-B3DF-D8325E32CA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84313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413124"/>
      </a:dk2>
      <a:lt2>
        <a:srgbClr val="E2E5E8"/>
      </a:lt2>
      <a:accent1>
        <a:srgbClr val="CB9871"/>
      </a:accent1>
      <a:accent2>
        <a:srgbClr val="AEA360"/>
      </a:accent2>
      <a:accent3>
        <a:srgbClr val="98A86D"/>
      </a:accent3>
      <a:accent4>
        <a:srgbClr val="79AF60"/>
      </a:accent4>
      <a:accent5>
        <a:srgbClr val="6AB172"/>
      </a:accent5>
      <a:accent6>
        <a:srgbClr val="61B18B"/>
      </a:accent6>
      <a:hlink>
        <a:srgbClr val="5B86A7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428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Grandview Display</vt:lpstr>
      <vt:lpstr>DashVTI</vt:lpstr>
      <vt:lpstr>Kandidatundersøkelsen 2023 Det samfunnsvitenskapelige fakultet  </vt:lpstr>
      <vt:lpstr>Kunnskapsgrunnlag </vt:lpstr>
      <vt:lpstr>PowerPoint Presentation</vt:lpstr>
      <vt:lpstr>Svarprosent: 53% </vt:lpstr>
      <vt:lpstr>Nåværende jobbsituasjon</vt:lpstr>
      <vt:lpstr>PowerPoint Presentation</vt:lpstr>
      <vt:lpstr>PowerPoint Presentation</vt:lpstr>
      <vt:lpstr>Overgangen fra studier til arbeidslivet</vt:lpstr>
      <vt:lpstr>PowerPoint Presentation</vt:lpstr>
      <vt:lpstr>PowerPoint Presentation</vt:lpstr>
      <vt:lpstr>Studie- og jobbrelaterte aktiviteter i studietiden</vt:lpstr>
      <vt:lpstr>PowerPoint Presentation</vt:lpstr>
      <vt:lpstr>PowerPoint Presentation</vt:lpstr>
      <vt:lpstr>Mer rustet for arbeidslivet</vt:lpstr>
      <vt:lpstr>Oppsummering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Kandidatundersøkelsen 2023 </dc:title>
  <dc:creator>Barbro Kolbjørnsrud</dc:creator>
  <cp:lastModifiedBy>Barbro Kolbjørnsrud</cp:lastModifiedBy>
  <cp:revision>8</cp:revision>
  <cp:lastPrinted>2024-04-02T13:38:57Z</cp:lastPrinted>
  <dcterms:created xsi:type="dcterms:W3CDTF">2024-04-02T10:28:20Z</dcterms:created>
  <dcterms:modified xsi:type="dcterms:W3CDTF">2024-04-02T13:44:19Z</dcterms:modified>
</cp:coreProperties>
</file>