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29"/>
  </p:notesMasterIdLst>
  <p:sldIdLst>
    <p:sldId id="257" r:id="rId4"/>
    <p:sldId id="258" r:id="rId5"/>
    <p:sldId id="259" r:id="rId6"/>
    <p:sldId id="281" r:id="rId7"/>
    <p:sldId id="268" r:id="rId8"/>
    <p:sldId id="266" r:id="rId9"/>
    <p:sldId id="273" r:id="rId10"/>
    <p:sldId id="267" r:id="rId11"/>
    <p:sldId id="265" r:id="rId12"/>
    <p:sldId id="278" r:id="rId13"/>
    <p:sldId id="264" r:id="rId14"/>
    <p:sldId id="263" r:id="rId15"/>
    <p:sldId id="262" r:id="rId16"/>
    <p:sldId id="277" r:id="rId17"/>
    <p:sldId id="261" r:id="rId18"/>
    <p:sldId id="272" r:id="rId19"/>
    <p:sldId id="275" r:id="rId20"/>
    <p:sldId id="276" r:id="rId21"/>
    <p:sldId id="279" r:id="rId22"/>
    <p:sldId id="270" r:id="rId23"/>
    <p:sldId id="271" r:id="rId24"/>
    <p:sldId id="274" r:id="rId25"/>
    <p:sldId id="280" r:id="rId26"/>
    <p:sldId id="260" r:id="rId27"/>
    <p:sldId id="269" r:id="rId28"/>
  </p:sldIdLst>
  <p:sldSz cx="12192000" cy="6858000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390" autoAdjust="0"/>
  </p:normalViewPr>
  <p:slideViewPr>
    <p:cSldViewPr snapToGrid="0">
      <p:cViewPr varScale="1">
        <p:scale>
          <a:sx n="92" d="100"/>
          <a:sy n="92" d="100"/>
        </p:scale>
        <p:origin x="12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DFEF3-F558-4EF1-9DAF-5B204E6487D8}" type="datetimeFigureOut">
              <a:rPr lang="nb-NO" smtClean="0"/>
              <a:t>10.01.2017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42520-B114-4407-8027-C5D449183E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7780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1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148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10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37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11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869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12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851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13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38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14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375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15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2985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16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7929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17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6575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18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5363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19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14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2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4514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20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8068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21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0300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22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1057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23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41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24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377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25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9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3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85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4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676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         Kildebegrep til venstre (grønn ramme)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Helt øverst: hvilket vokabular man jobber i. For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Humord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vises hierarkiet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den svarte linja, samt underordnede begreper. Hvis begrepet skal skyggemappes ser man det under «</a:t>
            </a:r>
            <a:r>
              <a:rPr lang="nb-NO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Tilmappede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begreper». 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         Målbegrep til høyre. (blå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ramme)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Overordnede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begreper vises i svart linje. Underordnede begreper vises i den høyre fanen, mens noter med gjennomslagskraft vises i den venstre. Hvis det er flere av disse ligger den hierarkisk nærmeste øverst (altså kommer 110.11 før 110.1)</a:t>
            </a:r>
          </a:p>
          <a:p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Andre begreper som har relasjon eller er foreslått kandidat til nummeret ligger under «</a:t>
            </a:r>
            <a:r>
              <a:rPr lang="nb-NO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Mappet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fra». 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         Kandidater/mappeforslag (rød ramme)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Kandidatene vises i midten. Lista kan sorteres etter Type (relasjonstype),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Relevans eller </a:t>
            </a:r>
            <a:r>
              <a:rPr lang="nb-NO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Dewey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         Vekting og kilder/algoritmer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Forslagene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genereres på bakgrunn av algoritmer som søker og sjekker ordlikhet mot diverse kilder, som registertermer, BIBBI-emner, LCSH og emneregisteret. Sannsynligheten for at forslaget er relevant vises som et tall i parentes (men disse tallene er ikke helt gode ennå)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svarte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kulene til venstre for nummeret til hvert mappeforslag viser hvilken kilde/hvilken algoritme kandidatforslaget passer med. Et forslag kan passe med flere kilder.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         Kommentarer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 kan legge til kommentarer på hver relasjon (kommentar på begrepsnivå er foreslått)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Noen ganger vil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ccmapper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foreslå hvilken relasjon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mappingen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skal ha, som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det øverste eksempelet her. Siden Buddhisme er klassebetegnelsen og foretrukken term, foreslår den =EQ. Disse forslagene kommer som kommentarer under relasjonen. Dette er automatisk genererte forslag og ikke nødvendigvis korrekt relasjon.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         Div. søkemuligheter til venstre (lilla ramme)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Lenker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til søk i flere nyttige kilder. De fleste søkene putter automatisk inn termen i søkefeltet. 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         «Søk i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WebDewey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»-fanen (mer om denne senere) ligger også i midten og søker direkte i norsk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webdewey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Treffene kan hentes opp i ruta til høyre og legges til som kandidater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5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20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6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523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7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311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8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82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høyrekolonnen: man kan hente opp nummer</a:t>
            </a:r>
            <a:r>
              <a:rPr lang="nb-NO" baseline="0" dirty="0" smtClean="0"/>
              <a:t> både på underordnet term og i hierarkiet over tallet (</a:t>
            </a:r>
            <a:r>
              <a:rPr lang="nb-NO" baseline="0" smtClean="0"/>
              <a:t>svart bakgrunn)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E6425-4994-4411-B381-843994BBA515}" type="slidenum">
              <a:rPr lang="nb-NO" smtClean="0">
                <a:solidFill>
                  <a:prstClr val="black"/>
                </a:solidFill>
              </a:rPr>
              <a:pPr/>
              <a:t>9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5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68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75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16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500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549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048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250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607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708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185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24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526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147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3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7368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2678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8081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0733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45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6386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471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40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32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921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3474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964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484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3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957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743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95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63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49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2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09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58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19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3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21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356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7757A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86" y="180689"/>
            <a:ext cx="2832685" cy="1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33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356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7757A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86" y="180689"/>
            <a:ext cx="2832685" cy="1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6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356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7757A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4CA57-421E-48FE-96DB-35000F64A2D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86" y="180689"/>
            <a:ext cx="2832685" cy="1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18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cmapperno.pansoft.de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4.png"/><Relationship Id="rId4" Type="http://schemas.openxmlformats.org/officeDocument/2006/relationships/hyperlink" Target="http://ccmapperno-test.pansoft.de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cmapperno-test.pansoft.d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ssholder for innhold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1073"/>
            <a:ext cx="9144000" cy="6855857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919536" y="1257334"/>
            <a:ext cx="5976664" cy="936104"/>
          </a:xfrm>
        </p:spPr>
        <p:txBody>
          <a:bodyPr>
            <a:noAutofit/>
          </a:bodyPr>
          <a:lstStyle/>
          <a:p>
            <a:pPr algn="l"/>
            <a:r>
              <a:rPr lang="en-GB" b="1" dirty="0" err="1" smtClean="0">
                <a:solidFill>
                  <a:srgbClr val="57757A"/>
                </a:solidFill>
              </a:rPr>
              <a:t>ccMapper-opplæring</a:t>
            </a:r>
            <a:endParaRPr lang="en-GB" sz="1000" b="1" dirty="0">
              <a:solidFill>
                <a:srgbClr val="99B9BF"/>
              </a:solidFill>
            </a:endParaRPr>
          </a:p>
        </p:txBody>
      </p:sp>
      <p:sp>
        <p:nvSpPr>
          <p:cNvPr id="7" name="Tittel 1"/>
          <p:cNvSpPr txBox="1">
            <a:spLocks/>
          </p:cNvSpPr>
          <p:nvPr/>
        </p:nvSpPr>
        <p:spPr>
          <a:xfrm>
            <a:off x="2125216" y="4869160"/>
            <a:ext cx="54109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100" b="1" dirty="0">
                <a:solidFill>
                  <a:srgbClr val="57757A"/>
                </a:solidFill>
              </a:rPr>
              <a:t>Mapping mot </a:t>
            </a:r>
            <a:r>
              <a:rPr lang="en-GB" sz="1100" b="1" dirty="0" err="1">
                <a:solidFill>
                  <a:srgbClr val="57757A"/>
                </a:solidFill>
              </a:rPr>
              <a:t>norsk</a:t>
            </a:r>
            <a:r>
              <a:rPr lang="en-GB" sz="1100" b="1" dirty="0">
                <a:solidFill>
                  <a:srgbClr val="57757A"/>
                </a:solidFill>
              </a:rPr>
              <a:t> </a:t>
            </a:r>
            <a:r>
              <a:rPr lang="en-GB" sz="1100" b="1" dirty="0" err="1">
                <a:solidFill>
                  <a:srgbClr val="57757A"/>
                </a:solidFill>
              </a:rPr>
              <a:t>WebDewey</a:t>
            </a:r>
            <a:endParaRPr lang="en-GB" sz="1100" b="1" dirty="0">
              <a:solidFill>
                <a:srgbClr val="57757A"/>
              </a:solidFill>
            </a:endParaRPr>
          </a:p>
        </p:txBody>
      </p:sp>
      <p:sp>
        <p:nvSpPr>
          <p:cNvPr id="5" name="Tittel 1"/>
          <p:cNvSpPr txBox="1">
            <a:spLocks/>
          </p:cNvSpPr>
          <p:nvPr/>
        </p:nvSpPr>
        <p:spPr>
          <a:xfrm>
            <a:off x="1919536" y="2167663"/>
            <a:ext cx="4546848" cy="895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b="1" dirty="0">
                <a:solidFill>
                  <a:srgbClr val="99B9BF"/>
                </a:solidFill>
              </a:rPr>
              <a:t/>
            </a:r>
            <a:br>
              <a:rPr lang="en-GB" sz="2000" b="1" dirty="0">
                <a:solidFill>
                  <a:srgbClr val="99B9BF"/>
                </a:solidFill>
              </a:rPr>
            </a:br>
            <a:endParaRPr lang="en-GB" sz="2000" b="1" dirty="0">
              <a:solidFill>
                <a:srgbClr val="99B9BF"/>
              </a:solidFill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608" y="5805360"/>
            <a:ext cx="86400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45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Øving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Test ut hurtigtastene</a:t>
            </a:r>
          </a:p>
          <a:p>
            <a:r>
              <a:rPr lang="nb-NO" dirty="0" smtClean="0"/>
              <a:t>Legg til kandidater med alle tre metodene </a:t>
            </a:r>
          </a:p>
          <a:p>
            <a:pPr lvl="1"/>
            <a:r>
              <a:rPr lang="nb-NO" dirty="0" smtClean="0"/>
              <a:t>Siden du er i </a:t>
            </a:r>
            <a:r>
              <a:rPr lang="nb-NO" dirty="0" err="1" smtClean="0"/>
              <a:t>testbasen</a:t>
            </a:r>
            <a:r>
              <a:rPr lang="nb-NO" dirty="0" smtClean="0"/>
              <a:t> må ikke kandidatene være «riktige»</a:t>
            </a:r>
          </a:p>
          <a:p>
            <a:pPr lvl="1"/>
            <a:endParaRPr lang="nb-NO" dirty="0" smtClean="0"/>
          </a:p>
          <a:p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1127449" y="5445224"/>
            <a:ext cx="9193991" cy="1332016"/>
            <a:chOff x="-36512" y="5697384"/>
            <a:chExt cx="9193991" cy="1332016"/>
          </a:xfrm>
        </p:grpSpPr>
        <p:sp>
          <p:nvSpPr>
            <p:cNvPr id="5" name="Pil høyre 8"/>
            <p:cNvSpPr/>
            <p:nvPr/>
          </p:nvSpPr>
          <p:spPr>
            <a:xfrm>
              <a:off x="-36512" y="6309320"/>
              <a:ext cx="7834492" cy="324000"/>
            </a:xfrm>
            <a:prstGeom prst="rightArrow">
              <a:avLst/>
            </a:prstGeom>
            <a:solidFill>
              <a:srgbClr val="F89A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pic>
          <p:nvPicPr>
            <p:cNvPr id="10" name="Plassholder for innhold 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7956376" y="5697384"/>
              <a:ext cx="1201103" cy="1188000"/>
            </a:xfrm>
            <a:prstGeom prst="rect">
              <a:avLst/>
            </a:prstGeom>
          </p:spPr>
        </p:pic>
        <p:sp>
          <p:nvSpPr>
            <p:cNvPr id="12" name="Tittel 1"/>
            <p:cNvSpPr txBox="1">
              <a:spLocks/>
            </p:cNvSpPr>
            <p:nvPr/>
          </p:nvSpPr>
          <p:spPr>
            <a:xfrm>
              <a:off x="889248" y="6372316"/>
              <a:ext cx="5410944" cy="6570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900" b="1" dirty="0">
                  <a:solidFill>
                    <a:srgbClr val="57757A"/>
                  </a:solidFill>
                </a:rPr>
                <a:t>Mapping mot </a:t>
              </a:r>
              <a:r>
                <a:rPr lang="en-GB" sz="900" b="1" dirty="0" err="1">
                  <a:solidFill>
                    <a:srgbClr val="57757A"/>
                  </a:solidFill>
                </a:rPr>
                <a:t>norsk</a:t>
              </a:r>
              <a:r>
                <a:rPr lang="en-GB" sz="900" b="1" dirty="0">
                  <a:solidFill>
                    <a:srgbClr val="57757A"/>
                  </a:solidFill>
                </a:rPr>
                <a:t> </a:t>
              </a:r>
              <a:r>
                <a:rPr lang="en-GB" sz="900" b="1" dirty="0" err="1">
                  <a:solidFill>
                    <a:srgbClr val="57757A"/>
                  </a:solidFill>
                </a:rPr>
                <a:t>WebDewey</a:t>
              </a:r>
              <a:endParaRPr lang="en-GB" sz="900" b="1" dirty="0">
                <a:solidFill>
                  <a:srgbClr val="5775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336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Statuser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Ikke påbegynt</a:t>
            </a:r>
          </a:p>
          <a:p>
            <a:r>
              <a:rPr lang="nb-NO" dirty="0" err="1" smtClean="0"/>
              <a:t>Mapping</a:t>
            </a:r>
            <a:r>
              <a:rPr lang="nb-NO" dirty="0" smtClean="0"/>
              <a:t> pågår</a:t>
            </a:r>
          </a:p>
          <a:p>
            <a:r>
              <a:rPr lang="nb-NO" dirty="0" err="1" smtClean="0"/>
              <a:t>Mapping</a:t>
            </a:r>
            <a:r>
              <a:rPr lang="nb-NO" dirty="0" smtClean="0"/>
              <a:t> fullført</a:t>
            </a:r>
          </a:p>
          <a:p>
            <a:r>
              <a:rPr lang="nb-NO" dirty="0" smtClean="0"/>
              <a:t>Kontroll pågår</a:t>
            </a:r>
          </a:p>
          <a:p>
            <a:r>
              <a:rPr lang="nb-NO" dirty="0" smtClean="0"/>
              <a:t>Kontroll fullført</a:t>
            </a:r>
            <a:endParaRPr lang="nb-NO" dirty="0"/>
          </a:p>
          <a:p>
            <a:r>
              <a:rPr lang="nb-NO" dirty="0" smtClean="0"/>
              <a:t>Status må tilbakeføres til «.. pågår» for å kunne endre, legge til eller kommentere</a:t>
            </a:r>
          </a:p>
          <a:p>
            <a:r>
              <a:rPr lang="nb-NO" dirty="0" smtClean="0"/>
              <a:t>Alle statuser kan tilbakeføres til forrige </a:t>
            </a:r>
            <a:r>
              <a:rPr lang="nb-NO" dirty="0" err="1" smtClean="0"/>
              <a:t>stadie</a:t>
            </a:r>
            <a:r>
              <a:rPr lang="nb-NO" dirty="0" smtClean="0"/>
              <a:t>, utenom fra </a:t>
            </a:r>
            <a:r>
              <a:rPr lang="nb-NO" dirty="0" err="1" smtClean="0"/>
              <a:t>mapping</a:t>
            </a:r>
            <a:r>
              <a:rPr lang="nb-NO" dirty="0" smtClean="0"/>
              <a:t> pågår til ikke påbegynt</a:t>
            </a:r>
          </a:p>
          <a:p>
            <a:pPr marL="0" indent="0">
              <a:buNone/>
            </a:pPr>
            <a:endParaRPr lang="nb-NO" dirty="0" smtClean="0"/>
          </a:p>
          <a:p>
            <a:pPr lvl="1"/>
            <a:endParaRPr lang="nb-NO" dirty="0" smtClean="0"/>
          </a:p>
          <a:p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1127449" y="5445224"/>
            <a:ext cx="9193991" cy="1332016"/>
            <a:chOff x="-36512" y="5697384"/>
            <a:chExt cx="9193991" cy="1332016"/>
          </a:xfrm>
        </p:grpSpPr>
        <p:sp>
          <p:nvSpPr>
            <p:cNvPr id="5" name="Pil høyre 8"/>
            <p:cNvSpPr/>
            <p:nvPr/>
          </p:nvSpPr>
          <p:spPr>
            <a:xfrm>
              <a:off x="-36512" y="6309320"/>
              <a:ext cx="7834492" cy="324000"/>
            </a:xfrm>
            <a:prstGeom prst="rightArrow">
              <a:avLst/>
            </a:prstGeom>
            <a:solidFill>
              <a:srgbClr val="F89A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pic>
          <p:nvPicPr>
            <p:cNvPr id="10" name="Plassholder for innhold 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7956376" y="5697384"/>
              <a:ext cx="1201103" cy="1188000"/>
            </a:xfrm>
            <a:prstGeom prst="rect">
              <a:avLst/>
            </a:prstGeom>
          </p:spPr>
        </p:pic>
        <p:sp>
          <p:nvSpPr>
            <p:cNvPr id="12" name="Tittel 1"/>
            <p:cNvSpPr txBox="1">
              <a:spLocks/>
            </p:cNvSpPr>
            <p:nvPr/>
          </p:nvSpPr>
          <p:spPr>
            <a:xfrm>
              <a:off x="889248" y="6372316"/>
              <a:ext cx="5410944" cy="6570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900" b="1" dirty="0">
                  <a:solidFill>
                    <a:srgbClr val="57757A"/>
                  </a:solidFill>
                </a:rPr>
                <a:t>Mapping mot </a:t>
              </a:r>
              <a:r>
                <a:rPr lang="en-GB" sz="900" b="1" dirty="0" err="1">
                  <a:solidFill>
                    <a:srgbClr val="57757A"/>
                  </a:solidFill>
                </a:rPr>
                <a:t>norsk</a:t>
              </a:r>
              <a:r>
                <a:rPr lang="en-GB" sz="900" b="1" dirty="0">
                  <a:solidFill>
                    <a:srgbClr val="57757A"/>
                  </a:solidFill>
                </a:rPr>
                <a:t> </a:t>
              </a:r>
              <a:r>
                <a:rPr lang="en-GB" sz="900" b="1" dirty="0" err="1">
                  <a:solidFill>
                    <a:srgbClr val="57757A"/>
                  </a:solidFill>
                </a:rPr>
                <a:t>WebDewey</a:t>
              </a:r>
              <a:endParaRPr lang="en-GB" sz="900" b="1" dirty="0">
                <a:solidFill>
                  <a:srgbClr val="5775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613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Automatisk </a:t>
            </a:r>
            <a:r>
              <a:rPr lang="nb-NO" dirty="0" err="1" smtClean="0"/>
              <a:t>reject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Når man lagrer «</a:t>
            </a:r>
            <a:r>
              <a:rPr lang="nb-NO" dirty="0" err="1" smtClean="0"/>
              <a:t>mapping</a:t>
            </a:r>
            <a:r>
              <a:rPr lang="nb-NO" dirty="0" smtClean="0"/>
              <a:t> fullført» får alle kandidater som ikke har fått noen relasjon automatisk </a:t>
            </a:r>
            <a:r>
              <a:rPr lang="nb-NO" dirty="0" err="1" smtClean="0"/>
              <a:t>reject</a:t>
            </a:r>
            <a:endParaRPr lang="nb-NO" dirty="0"/>
          </a:p>
          <a:p>
            <a:r>
              <a:rPr lang="nb-NO" dirty="0" smtClean="0"/>
              <a:t>Altså: det er ikke nødvendig å nøye vurdere alle kandidater som foreslås, og ikke nødvendig å aktivt trykke </a:t>
            </a:r>
            <a:r>
              <a:rPr lang="nb-NO" dirty="0" err="1" smtClean="0"/>
              <a:t>reject</a:t>
            </a:r>
            <a:r>
              <a:rPr lang="nb-NO" dirty="0" smtClean="0"/>
              <a:t> på alt som ikke skal mappes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1127449" y="5445224"/>
            <a:ext cx="9193991" cy="1332016"/>
            <a:chOff x="-36512" y="5697384"/>
            <a:chExt cx="9193991" cy="1332016"/>
          </a:xfrm>
        </p:grpSpPr>
        <p:sp>
          <p:nvSpPr>
            <p:cNvPr id="5" name="Pil høyre 8"/>
            <p:cNvSpPr/>
            <p:nvPr/>
          </p:nvSpPr>
          <p:spPr>
            <a:xfrm>
              <a:off x="-36512" y="6309320"/>
              <a:ext cx="7834492" cy="324000"/>
            </a:xfrm>
            <a:prstGeom prst="rightArrow">
              <a:avLst/>
            </a:prstGeom>
            <a:solidFill>
              <a:srgbClr val="F89A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pic>
          <p:nvPicPr>
            <p:cNvPr id="10" name="Plassholder for innhold 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7956376" y="5697384"/>
              <a:ext cx="1201103" cy="1188000"/>
            </a:xfrm>
            <a:prstGeom prst="rect">
              <a:avLst/>
            </a:prstGeom>
          </p:spPr>
        </p:pic>
        <p:sp>
          <p:nvSpPr>
            <p:cNvPr id="12" name="Tittel 1"/>
            <p:cNvSpPr txBox="1">
              <a:spLocks/>
            </p:cNvSpPr>
            <p:nvPr/>
          </p:nvSpPr>
          <p:spPr>
            <a:xfrm>
              <a:off x="889248" y="6372316"/>
              <a:ext cx="5410944" cy="6570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900" b="1" dirty="0">
                  <a:solidFill>
                    <a:srgbClr val="57757A"/>
                  </a:solidFill>
                </a:rPr>
                <a:t>Mapping mot </a:t>
              </a:r>
              <a:r>
                <a:rPr lang="en-GB" sz="900" b="1" dirty="0" err="1">
                  <a:solidFill>
                    <a:srgbClr val="57757A"/>
                  </a:solidFill>
                </a:rPr>
                <a:t>norsk</a:t>
              </a:r>
              <a:r>
                <a:rPr lang="en-GB" sz="900" b="1" dirty="0">
                  <a:solidFill>
                    <a:srgbClr val="57757A"/>
                  </a:solidFill>
                </a:rPr>
                <a:t> </a:t>
              </a:r>
              <a:r>
                <a:rPr lang="en-GB" sz="900" b="1" dirty="0" err="1">
                  <a:solidFill>
                    <a:srgbClr val="57757A"/>
                  </a:solidFill>
                </a:rPr>
                <a:t>WebDewey</a:t>
              </a:r>
              <a:endParaRPr lang="en-GB" sz="900" b="1" dirty="0">
                <a:solidFill>
                  <a:srgbClr val="5775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17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Gangen i kontroll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168450"/>
            <a:ext cx="10972800" cy="5340634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OBS! Stå i kontrollfanen!</a:t>
            </a:r>
          </a:p>
          <a:p>
            <a:r>
              <a:rPr lang="nb-NO" dirty="0" smtClean="0"/>
              <a:t>Status «</a:t>
            </a:r>
            <a:r>
              <a:rPr lang="nb-NO" dirty="0" err="1" smtClean="0"/>
              <a:t>Mapping</a:t>
            </a:r>
            <a:r>
              <a:rPr lang="nb-NO" dirty="0" smtClean="0"/>
              <a:t> fullført» = skal kontrolleres</a:t>
            </a:r>
          </a:p>
          <a:p>
            <a:r>
              <a:rPr lang="nb-NO" dirty="0" smtClean="0"/>
              <a:t>Som </a:t>
            </a:r>
            <a:r>
              <a:rPr lang="nb-NO" dirty="0" err="1" smtClean="0"/>
              <a:t>mapping</a:t>
            </a:r>
            <a:r>
              <a:rPr lang="nb-NO" dirty="0" smtClean="0"/>
              <a:t>: vurder begrep og kandidater</a:t>
            </a:r>
            <a:endParaRPr lang="nb-NO" dirty="0"/>
          </a:p>
          <a:p>
            <a:r>
              <a:rPr lang="nb-NO" dirty="0" smtClean="0"/>
              <a:t>Velg relasjon, les kommentarer</a:t>
            </a:r>
            <a:endParaRPr lang="nb-NO" dirty="0"/>
          </a:p>
          <a:p>
            <a:r>
              <a:rPr lang="nb-NO" dirty="0" smtClean="0"/>
              <a:t>Huk </a:t>
            </a:r>
            <a:r>
              <a:rPr lang="nb-NO" dirty="0"/>
              <a:t>av for </a:t>
            </a:r>
            <a:r>
              <a:rPr lang="nb-NO" dirty="0" smtClean="0"/>
              <a:t>«kontroll </a:t>
            </a:r>
            <a:r>
              <a:rPr lang="nb-NO" dirty="0"/>
              <a:t>fullført» og lagre</a:t>
            </a:r>
          </a:p>
          <a:p>
            <a:pPr lvl="1"/>
            <a:r>
              <a:rPr lang="nb-NO" dirty="0"/>
              <a:t>Man kan også lagre underveis, uten å huke av for </a:t>
            </a:r>
            <a:r>
              <a:rPr lang="nb-NO" dirty="0" smtClean="0"/>
              <a:t>kontroll </a:t>
            </a:r>
            <a:r>
              <a:rPr lang="nb-NO" dirty="0"/>
              <a:t>fullført</a:t>
            </a:r>
          </a:p>
          <a:p>
            <a:r>
              <a:rPr lang="nb-NO" dirty="0"/>
              <a:t>Klikk på «Neste»</a:t>
            </a:r>
          </a:p>
          <a:p>
            <a:pPr lvl="1"/>
            <a:r>
              <a:rPr lang="nb-NO" dirty="0"/>
              <a:t>Realfag: går videre alfabetisk til neste </a:t>
            </a:r>
            <a:r>
              <a:rPr lang="nb-NO" dirty="0" smtClean="0"/>
              <a:t>begrep med «</a:t>
            </a:r>
            <a:r>
              <a:rPr lang="nb-NO" dirty="0" err="1" smtClean="0"/>
              <a:t>Mapping</a:t>
            </a:r>
            <a:r>
              <a:rPr lang="nb-NO" dirty="0" smtClean="0"/>
              <a:t> fullført»</a:t>
            </a:r>
            <a:endParaRPr lang="nb-NO" dirty="0"/>
          </a:p>
          <a:p>
            <a:pPr lvl="1"/>
            <a:r>
              <a:rPr lang="nb-NO" dirty="0" err="1"/>
              <a:t>Humord</a:t>
            </a:r>
            <a:r>
              <a:rPr lang="nb-NO" dirty="0"/>
              <a:t>: går videre nedover i hierarkiet til </a:t>
            </a:r>
            <a:r>
              <a:rPr lang="nb-NO" dirty="0" smtClean="0"/>
              <a:t>begreper med «</a:t>
            </a:r>
            <a:r>
              <a:rPr lang="nb-NO" dirty="0" err="1" smtClean="0"/>
              <a:t>mapping</a:t>
            </a:r>
            <a:r>
              <a:rPr lang="nb-NO" dirty="0" smtClean="0"/>
              <a:t> fullført»</a:t>
            </a:r>
          </a:p>
          <a:p>
            <a:pPr lvl="1"/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8009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Øving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Kontroller begreper sidepersonen har </a:t>
            </a:r>
            <a:r>
              <a:rPr lang="nb-NO" dirty="0" err="1" smtClean="0"/>
              <a:t>mappet</a:t>
            </a:r>
            <a:endParaRPr lang="nb-NO" dirty="0" smtClean="0"/>
          </a:p>
          <a:p>
            <a:r>
              <a:rPr lang="nb-NO" dirty="0" smtClean="0"/>
              <a:t>Hvis du ikke har gjort det alt: lagre et begrep som </a:t>
            </a:r>
            <a:r>
              <a:rPr lang="nb-NO" dirty="0" err="1" smtClean="0"/>
              <a:t>mapping</a:t>
            </a:r>
            <a:r>
              <a:rPr lang="nb-NO" dirty="0" smtClean="0"/>
              <a:t> fullført uten å velge relasjon for alle kandidatene</a:t>
            </a:r>
          </a:p>
          <a:p>
            <a:pPr lvl="1"/>
            <a:endParaRPr lang="nb-NO" dirty="0" smtClean="0"/>
          </a:p>
          <a:p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1127449" y="5445224"/>
            <a:ext cx="9193991" cy="1332016"/>
            <a:chOff x="-36512" y="5697384"/>
            <a:chExt cx="9193991" cy="1332016"/>
          </a:xfrm>
        </p:grpSpPr>
        <p:sp>
          <p:nvSpPr>
            <p:cNvPr id="5" name="Pil høyre 8"/>
            <p:cNvSpPr/>
            <p:nvPr/>
          </p:nvSpPr>
          <p:spPr>
            <a:xfrm>
              <a:off x="-36512" y="6309320"/>
              <a:ext cx="7834492" cy="324000"/>
            </a:xfrm>
            <a:prstGeom prst="rightArrow">
              <a:avLst/>
            </a:prstGeom>
            <a:solidFill>
              <a:srgbClr val="F89A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pic>
          <p:nvPicPr>
            <p:cNvPr id="10" name="Plassholder for innhold 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7956376" y="5697384"/>
              <a:ext cx="1201103" cy="1188000"/>
            </a:xfrm>
            <a:prstGeom prst="rect">
              <a:avLst/>
            </a:prstGeom>
          </p:spPr>
        </p:pic>
        <p:sp>
          <p:nvSpPr>
            <p:cNvPr id="12" name="Tittel 1"/>
            <p:cNvSpPr txBox="1">
              <a:spLocks/>
            </p:cNvSpPr>
            <p:nvPr/>
          </p:nvSpPr>
          <p:spPr>
            <a:xfrm>
              <a:off x="889248" y="6372316"/>
              <a:ext cx="5410944" cy="6570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900" b="1" dirty="0">
                  <a:solidFill>
                    <a:srgbClr val="57757A"/>
                  </a:solidFill>
                </a:rPr>
                <a:t>Mapping mot </a:t>
              </a:r>
              <a:r>
                <a:rPr lang="en-GB" sz="900" b="1" dirty="0" err="1">
                  <a:solidFill>
                    <a:srgbClr val="57757A"/>
                  </a:solidFill>
                </a:rPr>
                <a:t>norsk</a:t>
              </a:r>
              <a:r>
                <a:rPr lang="en-GB" sz="900" b="1" dirty="0">
                  <a:solidFill>
                    <a:srgbClr val="57757A"/>
                  </a:solidFill>
                </a:rPr>
                <a:t> </a:t>
              </a:r>
              <a:r>
                <a:rPr lang="en-GB" sz="900" b="1" dirty="0" err="1">
                  <a:solidFill>
                    <a:srgbClr val="57757A"/>
                  </a:solidFill>
                </a:rPr>
                <a:t>WebDewey</a:t>
              </a:r>
              <a:endParaRPr lang="en-GB" sz="900" b="1" dirty="0">
                <a:solidFill>
                  <a:srgbClr val="5775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184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Navigere mellom begreper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Neste-knappen</a:t>
            </a:r>
          </a:p>
          <a:p>
            <a:r>
              <a:rPr lang="nb-NO" dirty="0" smtClean="0"/>
              <a:t>Bytt begrep</a:t>
            </a:r>
          </a:p>
          <a:p>
            <a:r>
              <a:rPr lang="nb-NO" dirty="0" smtClean="0"/>
              <a:t>Søk</a:t>
            </a:r>
          </a:p>
          <a:p>
            <a:r>
              <a:rPr lang="nb-NO" dirty="0" smtClean="0"/>
              <a:t>Både bytt begrep og Søk husker betingelsene fra sist søk (lurt å sjekke om man får null treff)</a:t>
            </a:r>
          </a:p>
          <a:p>
            <a:pPr lvl="1"/>
            <a:endParaRPr lang="nb-NO" dirty="0" smtClean="0"/>
          </a:p>
          <a:p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1127449" y="5445224"/>
            <a:ext cx="9193991" cy="1332016"/>
            <a:chOff x="-36512" y="5697384"/>
            <a:chExt cx="9193991" cy="1332016"/>
          </a:xfrm>
        </p:grpSpPr>
        <p:sp>
          <p:nvSpPr>
            <p:cNvPr id="5" name="Pil høyre 8"/>
            <p:cNvSpPr/>
            <p:nvPr/>
          </p:nvSpPr>
          <p:spPr>
            <a:xfrm>
              <a:off x="-36512" y="6309320"/>
              <a:ext cx="7834492" cy="324000"/>
            </a:xfrm>
            <a:prstGeom prst="rightArrow">
              <a:avLst/>
            </a:prstGeom>
            <a:solidFill>
              <a:srgbClr val="F89A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pic>
          <p:nvPicPr>
            <p:cNvPr id="10" name="Plassholder for innhold 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7956376" y="5697384"/>
              <a:ext cx="1201103" cy="1188000"/>
            </a:xfrm>
            <a:prstGeom prst="rect">
              <a:avLst/>
            </a:prstGeom>
          </p:spPr>
        </p:pic>
        <p:sp>
          <p:nvSpPr>
            <p:cNvPr id="12" name="Tittel 1"/>
            <p:cNvSpPr txBox="1">
              <a:spLocks/>
            </p:cNvSpPr>
            <p:nvPr/>
          </p:nvSpPr>
          <p:spPr>
            <a:xfrm>
              <a:off x="889248" y="6372316"/>
              <a:ext cx="5410944" cy="6570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900" b="1" dirty="0">
                  <a:solidFill>
                    <a:srgbClr val="57757A"/>
                  </a:solidFill>
                </a:rPr>
                <a:t>Mapping mot </a:t>
              </a:r>
              <a:r>
                <a:rPr lang="en-GB" sz="900" b="1" dirty="0" err="1">
                  <a:solidFill>
                    <a:srgbClr val="57757A"/>
                  </a:solidFill>
                </a:rPr>
                <a:t>norsk</a:t>
              </a:r>
              <a:r>
                <a:rPr lang="en-GB" sz="900" b="1" dirty="0">
                  <a:solidFill>
                    <a:srgbClr val="57757A"/>
                  </a:solidFill>
                </a:rPr>
                <a:t> </a:t>
              </a:r>
              <a:r>
                <a:rPr lang="en-GB" sz="900" b="1" dirty="0" err="1">
                  <a:solidFill>
                    <a:srgbClr val="57757A"/>
                  </a:solidFill>
                </a:rPr>
                <a:t>WebDewey</a:t>
              </a:r>
              <a:endParaRPr lang="en-GB" sz="900" b="1" dirty="0">
                <a:solidFill>
                  <a:srgbClr val="5775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770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Bytt begrep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Søk etter begrep</a:t>
            </a:r>
          </a:p>
          <a:p>
            <a:r>
              <a:rPr lang="nb-NO" dirty="0" smtClean="0"/>
              <a:t>Begrense på status</a:t>
            </a:r>
          </a:p>
          <a:p>
            <a:r>
              <a:rPr lang="nb-NO" dirty="0" smtClean="0"/>
              <a:t>Bla i </a:t>
            </a:r>
            <a:r>
              <a:rPr lang="nb-NO" dirty="0" err="1" smtClean="0"/>
              <a:t>Humord</a:t>
            </a:r>
            <a:r>
              <a:rPr lang="nb-NO" dirty="0" smtClean="0"/>
              <a:t>-hierarkiet</a:t>
            </a:r>
          </a:p>
          <a:p>
            <a:pPr lvl="1"/>
            <a:r>
              <a:rPr lang="nb-NO" dirty="0" smtClean="0"/>
              <a:t>Egen knapp</a:t>
            </a:r>
          </a:p>
          <a:p>
            <a:pPr lvl="1"/>
            <a:r>
              <a:rPr lang="nb-NO" dirty="0" smtClean="0"/>
              <a:t>Søke opp en term med underordnede termer og bla via piler</a:t>
            </a:r>
          </a:p>
          <a:p>
            <a:pPr lvl="1"/>
            <a:endParaRPr lang="nb-NO" dirty="0" smtClean="0"/>
          </a:p>
          <a:p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1127449" y="5445224"/>
            <a:ext cx="9193991" cy="1332016"/>
            <a:chOff x="-36512" y="5697384"/>
            <a:chExt cx="9193991" cy="1332016"/>
          </a:xfrm>
        </p:grpSpPr>
        <p:sp>
          <p:nvSpPr>
            <p:cNvPr id="5" name="Pil høyre 8"/>
            <p:cNvSpPr/>
            <p:nvPr/>
          </p:nvSpPr>
          <p:spPr>
            <a:xfrm>
              <a:off x="-36512" y="6309320"/>
              <a:ext cx="7834492" cy="324000"/>
            </a:xfrm>
            <a:prstGeom prst="rightArrow">
              <a:avLst/>
            </a:prstGeom>
            <a:solidFill>
              <a:srgbClr val="F89A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pic>
          <p:nvPicPr>
            <p:cNvPr id="10" name="Plassholder for innhold 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7956376" y="5697384"/>
              <a:ext cx="1201103" cy="1188000"/>
            </a:xfrm>
            <a:prstGeom prst="rect">
              <a:avLst/>
            </a:prstGeom>
          </p:spPr>
        </p:pic>
        <p:sp>
          <p:nvSpPr>
            <p:cNvPr id="12" name="Tittel 1"/>
            <p:cNvSpPr txBox="1">
              <a:spLocks/>
            </p:cNvSpPr>
            <p:nvPr/>
          </p:nvSpPr>
          <p:spPr>
            <a:xfrm>
              <a:off x="889248" y="6372316"/>
              <a:ext cx="5410944" cy="6570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900" b="1" dirty="0">
                  <a:solidFill>
                    <a:srgbClr val="57757A"/>
                  </a:solidFill>
                </a:rPr>
                <a:t>Mapping mot </a:t>
              </a:r>
              <a:r>
                <a:rPr lang="en-GB" sz="900" b="1" dirty="0" err="1">
                  <a:solidFill>
                    <a:srgbClr val="57757A"/>
                  </a:solidFill>
                </a:rPr>
                <a:t>norsk</a:t>
              </a:r>
              <a:r>
                <a:rPr lang="en-GB" sz="900" b="1" dirty="0">
                  <a:solidFill>
                    <a:srgbClr val="57757A"/>
                  </a:solidFill>
                </a:rPr>
                <a:t> </a:t>
              </a:r>
              <a:r>
                <a:rPr lang="en-GB" sz="900" b="1" dirty="0" err="1">
                  <a:solidFill>
                    <a:srgbClr val="57757A"/>
                  </a:solidFill>
                </a:rPr>
                <a:t>WebDewey</a:t>
              </a:r>
              <a:endParaRPr lang="en-GB" sz="900" b="1" dirty="0">
                <a:solidFill>
                  <a:srgbClr val="57757A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1853" y="4397631"/>
            <a:ext cx="7327782" cy="169102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805049" y="5550100"/>
            <a:ext cx="332509" cy="40352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Oval 10"/>
          <p:cNvSpPr/>
          <p:nvPr/>
        </p:nvSpPr>
        <p:spPr>
          <a:xfrm>
            <a:off x="1246909" y="4524498"/>
            <a:ext cx="403761" cy="39188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629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Søk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73267" y="1089492"/>
            <a:ext cx="10972800" cy="4967668"/>
          </a:xfrm>
        </p:spPr>
        <p:txBody>
          <a:bodyPr>
            <a:normAutofit/>
          </a:bodyPr>
          <a:lstStyle/>
          <a:p>
            <a:r>
              <a:rPr lang="nb-NO" dirty="0" smtClean="0"/>
              <a:t>Søk på Term</a:t>
            </a:r>
          </a:p>
          <a:p>
            <a:r>
              <a:rPr lang="nb-NO" dirty="0" smtClean="0"/>
              <a:t>Søk på </a:t>
            </a:r>
            <a:r>
              <a:rPr lang="nb-NO" dirty="0" err="1" smtClean="0"/>
              <a:t>Deweyklasse</a:t>
            </a:r>
            <a:endParaRPr lang="nb-NO" dirty="0" smtClean="0"/>
          </a:p>
          <a:p>
            <a:r>
              <a:rPr lang="nb-NO" dirty="0" smtClean="0"/>
              <a:t>Begrense på</a:t>
            </a:r>
          </a:p>
          <a:p>
            <a:pPr lvl="1"/>
            <a:r>
              <a:rPr lang="nb-NO" dirty="0" smtClean="0"/>
              <a:t>Kildevokabular</a:t>
            </a:r>
          </a:p>
          <a:p>
            <a:pPr lvl="1"/>
            <a:r>
              <a:rPr lang="nb-NO" dirty="0" smtClean="0"/>
              <a:t>Relasjonstype</a:t>
            </a:r>
          </a:p>
          <a:p>
            <a:pPr lvl="1"/>
            <a:r>
              <a:rPr lang="nb-NO" dirty="0" smtClean="0"/>
              <a:t>Algoritme (virker ikke helt ennå)</a:t>
            </a:r>
          </a:p>
          <a:p>
            <a:pPr lvl="1"/>
            <a:r>
              <a:rPr lang="nb-NO" dirty="0" smtClean="0"/>
              <a:t>Status</a:t>
            </a:r>
          </a:p>
          <a:p>
            <a:pPr lvl="1"/>
            <a:r>
              <a:rPr lang="nb-NO" dirty="0" err="1" smtClean="0"/>
              <a:t>Mappet</a:t>
            </a:r>
            <a:r>
              <a:rPr lang="nb-NO" dirty="0" smtClean="0"/>
              <a:t>/kontrollert av</a:t>
            </a:r>
          </a:p>
          <a:p>
            <a:pPr lvl="1"/>
            <a:r>
              <a:rPr lang="nb-NO" dirty="0" smtClean="0"/>
              <a:t>Dato for oppretting og endring</a:t>
            </a:r>
          </a:p>
          <a:p>
            <a:pPr lvl="1"/>
            <a:endParaRPr lang="nb-NO" dirty="0" smtClean="0"/>
          </a:p>
          <a:p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1127449" y="5445224"/>
            <a:ext cx="9193991" cy="1332016"/>
            <a:chOff x="-36512" y="5697384"/>
            <a:chExt cx="9193991" cy="1332016"/>
          </a:xfrm>
        </p:grpSpPr>
        <p:sp>
          <p:nvSpPr>
            <p:cNvPr id="5" name="Pil høyre 8"/>
            <p:cNvSpPr/>
            <p:nvPr/>
          </p:nvSpPr>
          <p:spPr>
            <a:xfrm>
              <a:off x="-36512" y="6309320"/>
              <a:ext cx="7834492" cy="324000"/>
            </a:xfrm>
            <a:prstGeom prst="rightArrow">
              <a:avLst/>
            </a:prstGeom>
            <a:solidFill>
              <a:srgbClr val="F89A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pic>
          <p:nvPicPr>
            <p:cNvPr id="10" name="Plassholder for innhold 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7956376" y="5697384"/>
              <a:ext cx="1201103" cy="1188000"/>
            </a:xfrm>
            <a:prstGeom prst="rect">
              <a:avLst/>
            </a:prstGeom>
          </p:spPr>
        </p:pic>
        <p:sp>
          <p:nvSpPr>
            <p:cNvPr id="12" name="Tittel 1"/>
            <p:cNvSpPr txBox="1">
              <a:spLocks/>
            </p:cNvSpPr>
            <p:nvPr/>
          </p:nvSpPr>
          <p:spPr>
            <a:xfrm>
              <a:off x="889248" y="6372316"/>
              <a:ext cx="5410944" cy="6570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900" b="1" dirty="0">
                  <a:solidFill>
                    <a:srgbClr val="57757A"/>
                  </a:solidFill>
                </a:rPr>
                <a:t>Mapping mot </a:t>
              </a:r>
              <a:r>
                <a:rPr lang="en-GB" sz="900" b="1" dirty="0" err="1">
                  <a:solidFill>
                    <a:srgbClr val="57757A"/>
                  </a:solidFill>
                </a:rPr>
                <a:t>norsk</a:t>
              </a:r>
              <a:r>
                <a:rPr lang="en-GB" sz="900" b="1" dirty="0">
                  <a:solidFill>
                    <a:srgbClr val="57757A"/>
                  </a:solidFill>
                </a:rPr>
                <a:t> </a:t>
              </a:r>
              <a:r>
                <a:rPr lang="en-GB" sz="900" b="1" dirty="0" err="1">
                  <a:solidFill>
                    <a:srgbClr val="57757A"/>
                  </a:solidFill>
                </a:rPr>
                <a:t>WebDewey</a:t>
              </a:r>
              <a:endParaRPr lang="en-GB" sz="900" b="1" dirty="0">
                <a:solidFill>
                  <a:srgbClr val="5775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6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Søk: tips og triks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Søk på kommentarer i Termfeltet, huk av for «inkluder kommentarer» (fungerer som fritekstsøk)</a:t>
            </a:r>
          </a:p>
          <a:p>
            <a:r>
              <a:rPr lang="nb-NO" dirty="0" smtClean="0"/>
              <a:t>* for trunkering</a:t>
            </a:r>
          </a:p>
          <a:p>
            <a:r>
              <a:rPr lang="nb-NO" dirty="0" smtClean="0"/>
              <a:t>Husk å nullstille</a:t>
            </a:r>
          </a:p>
          <a:p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1127449" y="5445224"/>
            <a:ext cx="9193991" cy="1332016"/>
            <a:chOff x="-36512" y="5697384"/>
            <a:chExt cx="9193991" cy="1332016"/>
          </a:xfrm>
        </p:grpSpPr>
        <p:sp>
          <p:nvSpPr>
            <p:cNvPr id="5" name="Pil høyre 8"/>
            <p:cNvSpPr/>
            <p:nvPr/>
          </p:nvSpPr>
          <p:spPr>
            <a:xfrm>
              <a:off x="-36512" y="6309320"/>
              <a:ext cx="7834492" cy="324000"/>
            </a:xfrm>
            <a:prstGeom prst="rightArrow">
              <a:avLst/>
            </a:prstGeom>
            <a:solidFill>
              <a:srgbClr val="F89A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pic>
          <p:nvPicPr>
            <p:cNvPr id="10" name="Plassholder for innhold 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7956376" y="5697384"/>
              <a:ext cx="1201103" cy="1188000"/>
            </a:xfrm>
            <a:prstGeom prst="rect">
              <a:avLst/>
            </a:prstGeom>
          </p:spPr>
        </p:pic>
        <p:sp>
          <p:nvSpPr>
            <p:cNvPr id="12" name="Tittel 1"/>
            <p:cNvSpPr txBox="1">
              <a:spLocks/>
            </p:cNvSpPr>
            <p:nvPr/>
          </p:nvSpPr>
          <p:spPr>
            <a:xfrm>
              <a:off x="889248" y="6372316"/>
              <a:ext cx="5410944" cy="6570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900" b="1" dirty="0">
                  <a:solidFill>
                    <a:srgbClr val="57757A"/>
                  </a:solidFill>
                </a:rPr>
                <a:t>Mapping mot </a:t>
              </a:r>
              <a:r>
                <a:rPr lang="en-GB" sz="900" b="1" dirty="0" err="1">
                  <a:solidFill>
                    <a:srgbClr val="57757A"/>
                  </a:solidFill>
                </a:rPr>
                <a:t>norsk</a:t>
              </a:r>
              <a:r>
                <a:rPr lang="en-GB" sz="900" b="1" dirty="0">
                  <a:solidFill>
                    <a:srgbClr val="57757A"/>
                  </a:solidFill>
                </a:rPr>
                <a:t> </a:t>
              </a:r>
              <a:r>
                <a:rPr lang="en-GB" sz="900" b="1" dirty="0" err="1">
                  <a:solidFill>
                    <a:srgbClr val="57757A"/>
                  </a:solidFill>
                </a:rPr>
                <a:t>WebDewey</a:t>
              </a:r>
              <a:endParaRPr lang="en-GB" sz="900" b="1" dirty="0">
                <a:solidFill>
                  <a:srgbClr val="5775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551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Øving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93821" y="1594193"/>
            <a:ext cx="10972800" cy="4525963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pPr lvl="1"/>
            <a:endParaRPr lang="nb-NO" dirty="0" smtClean="0"/>
          </a:p>
          <a:p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1127449" y="5445224"/>
            <a:ext cx="9193991" cy="1332016"/>
            <a:chOff x="-36512" y="5697384"/>
            <a:chExt cx="9193991" cy="1332016"/>
          </a:xfrm>
        </p:grpSpPr>
        <p:sp>
          <p:nvSpPr>
            <p:cNvPr id="5" name="Pil høyre 8"/>
            <p:cNvSpPr/>
            <p:nvPr/>
          </p:nvSpPr>
          <p:spPr>
            <a:xfrm>
              <a:off x="-36512" y="6309320"/>
              <a:ext cx="7834492" cy="324000"/>
            </a:xfrm>
            <a:prstGeom prst="rightArrow">
              <a:avLst/>
            </a:prstGeom>
            <a:solidFill>
              <a:srgbClr val="F89A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pic>
          <p:nvPicPr>
            <p:cNvPr id="10" name="Plassholder for innhold 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7956376" y="5697384"/>
              <a:ext cx="1201103" cy="1188000"/>
            </a:xfrm>
            <a:prstGeom prst="rect">
              <a:avLst/>
            </a:prstGeom>
          </p:spPr>
        </p:pic>
        <p:sp>
          <p:nvSpPr>
            <p:cNvPr id="12" name="Tittel 1"/>
            <p:cNvSpPr txBox="1">
              <a:spLocks/>
            </p:cNvSpPr>
            <p:nvPr/>
          </p:nvSpPr>
          <p:spPr>
            <a:xfrm>
              <a:off x="889248" y="6372316"/>
              <a:ext cx="5410944" cy="6570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900" b="1" dirty="0">
                  <a:solidFill>
                    <a:srgbClr val="57757A"/>
                  </a:solidFill>
                </a:rPr>
                <a:t>Mapping mot </a:t>
              </a:r>
              <a:r>
                <a:rPr lang="en-GB" sz="900" b="1" dirty="0" err="1">
                  <a:solidFill>
                    <a:srgbClr val="57757A"/>
                  </a:solidFill>
                </a:rPr>
                <a:t>norsk</a:t>
              </a:r>
              <a:r>
                <a:rPr lang="en-GB" sz="900" b="1" dirty="0">
                  <a:solidFill>
                    <a:srgbClr val="57757A"/>
                  </a:solidFill>
                </a:rPr>
                <a:t> </a:t>
              </a:r>
              <a:r>
                <a:rPr lang="en-GB" sz="900" b="1" dirty="0" err="1">
                  <a:solidFill>
                    <a:srgbClr val="57757A"/>
                  </a:solidFill>
                </a:rPr>
                <a:t>WebDewey</a:t>
              </a:r>
              <a:endParaRPr lang="en-GB" sz="900" b="1" dirty="0">
                <a:solidFill>
                  <a:srgbClr val="5775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970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5775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Brukergrensesnittet – hva er hvor?</a:t>
            </a:r>
          </a:p>
          <a:p>
            <a:r>
              <a:rPr lang="nb-NO" dirty="0" smtClean="0"/>
              <a:t>Jobbe på begrepsnivå</a:t>
            </a:r>
          </a:p>
          <a:p>
            <a:r>
              <a:rPr lang="nb-NO" dirty="0" smtClean="0"/>
              <a:t>Velge relasjoner</a:t>
            </a:r>
          </a:p>
          <a:p>
            <a:r>
              <a:rPr lang="nb-NO" dirty="0" smtClean="0"/>
              <a:t>Legge til nye kandidater</a:t>
            </a:r>
          </a:p>
          <a:p>
            <a:r>
              <a:rPr lang="nb-NO" dirty="0" smtClean="0"/>
              <a:t>Endre status</a:t>
            </a:r>
          </a:p>
          <a:p>
            <a:r>
              <a:rPr lang="nb-NO" dirty="0" smtClean="0"/>
              <a:t>Kontroll</a:t>
            </a:r>
          </a:p>
          <a:p>
            <a:r>
              <a:rPr lang="nb-NO" dirty="0" smtClean="0"/>
              <a:t>Søke</a:t>
            </a:r>
          </a:p>
          <a:p>
            <a:pPr lvl="1"/>
            <a:endParaRPr lang="nb-NO" dirty="0" smtClean="0"/>
          </a:p>
          <a:p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1127449" y="5445224"/>
            <a:ext cx="9193991" cy="1332016"/>
            <a:chOff x="-36512" y="5697384"/>
            <a:chExt cx="9193991" cy="1332016"/>
          </a:xfrm>
        </p:grpSpPr>
        <p:sp>
          <p:nvSpPr>
            <p:cNvPr id="5" name="Pil høyre 8"/>
            <p:cNvSpPr/>
            <p:nvPr/>
          </p:nvSpPr>
          <p:spPr>
            <a:xfrm>
              <a:off x="-36512" y="6309320"/>
              <a:ext cx="7834492" cy="324000"/>
            </a:xfrm>
            <a:prstGeom prst="rightArrow">
              <a:avLst/>
            </a:prstGeom>
            <a:solidFill>
              <a:srgbClr val="F89A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pic>
          <p:nvPicPr>
            <p:cNvPr id="10" name="Plassholder for innhold 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7956376" y="5697384"/>
              <a:ext cx="1201103" cy="1188000"/>
            </a:xfrm>
            <a:prstGeom prst="rect">
              <a:avLst/>
            </a:prstGeom>
          </p:spPr>
        </p:pic>
        <p:sp>
          <p:nvSpPr>
            <p:cNvPr id="12" name="Tittel 1"/>
            <p:cNvSpPr txBox="1">
              <a:spLocks/>
            </p:cNvSpPr>
            <p:nvPr/>
          </p:nvSpPr>
          <p:spPr>
            <a:xfrm>
              <a:off x="889248" y="6372316"/>
              <a:ext cx="5410944" cy="6570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900" b="1" dirty="0">
                  <a:solidFill>
                    <a:srgbClr val="57757A"/>
                  </a:solidFill>
                </a:rPr>
                <a:t>Mapping mot </a:t>
              </a:r>
              <a:r>
                <a:rPr lang="en-GB" sz="900" b="1" dirty="0" err="1">
                  <a:solidFill>
                    <a:srgbClr val="57757A"/>
                  </a:solidFill>
                </a:rPr>
                <a:t>norsk</a:t>
              </a:r>
              <a:r>
                <a:rPr lang="en-GB" sz="900" b="1" dirty="0">
                  <a:solidFill>
                    <a:srgbClr val="57757A"/>
                  </a:solidFill>
                </a:rPr>
                <a:t> </a:t>
              </a:r>
              <a:r>
                <a:rPr lang="en-GB" sz="900" b="1" dirty="0" err="1">
                  <a:solidFill>
                    <a:srgbClr val="57757A"/>
                  </a:solidFill>
                </a:rPr>
                <a:t>WebDewey</a:t>
              </a:r>
              <a:endParaRPr lang="en-GB" sz="900" b="1" dirty="0">
                <a:solidFill>
                  <a:srgbClr val="5775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947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Ting </a:t>
            </a:r>
            <a:r>
              <a:rPr lang="nb-NO" dirty="0" err="1" smtClean="0"/>
              <a:t>ccmapper</a:t>
            </a:r>
            <a:r>
              <a:rPr lang="nb-NO" dirty="0" smtClean="0"/>
              <a:t> ikke kan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Navigere treffliste (kommer kanskje?)</a:t>
            </a:r>
          </a:p>
          <a:p>
            <a:r>
              <a:rPr lang="nb-NO" dirty="0" smtClean="0"/>
              <a:t>Ha flere faner oppe samtidig</a:t>
            </a:r>
          </a:p>
          <a:p>
            <a:r>
              <a:rPr lang="nb-NO" dirty="0" smtClean="0"/>
              <a:t>Lage relasjoner mellom Hume og Real</a:t>
            </a:r>
          </a:p>
          <a:p>
            <a:pPr lvl="1"/>
            <a:endParaRPr lang="nb-NO" dirty="0" smtClean="0"/>
          </a:p>
          <a:p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1127449" y="5445224"/>
            <a:ext cx="9193991" cy="1332016"/>
            <a:chOff x="-36512" y="5697384"/>
            <a:chExt cx="9193991" cy="1332016"/>
          </a:xfrm>
        </p:grpSpPr>
        <p:sp>
          <p:nvSpPr>
            <p:cNvPr id="5" name="Pil høyre 8"/>
            <p:cNvSpPr/>
            <p:nvPr/>
          </p:nvSpPr>
          <p:spPr>
            <a:xfrm>
              <a:off x="-36512" y="6309320"/>
              <a:ext cx="7834492" cy="324000"/>
            </a:xfrm>
            <a:prstGeom prst="rightArrow">
              <a:avLst/>
            </a:prstGeom>
            <a:solidFill>
              <a:srgbClr val="F89A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pic>
          <p:nvPicPr>
            <p:cNvPr id="10" name="Plassholder for innhold 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7956376" y="5697384"/>
              <a:ext cx="1201103" cy="1188000"/>
            </a:xfrm>
            <a:prstGeom prst="rect">
              <a:avLst/>
            </a:prstGeom>
          </p:spPr>
        </p:pic>
        <p:sp>
          <p:nvSpPr>
            <p:cNvPr id="12" name="Tittel 1"/>
            <p:cNvSpPr txBox="1">
              <a:spLocks/>
            </p:cNvSpPr>
            <p:nvPr/>
          </p:nvSpPr>
          <p:spPr>
            <a:xfrm>
              <a:off x="889248" y="6372316"/>
              <a:ext cx="5410944" cy="6570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900" b="1" dirty="0">
                  <a:solidFill>
                    <a:srgbClr val="57757A"/>
                  </a:solidFill>
                </a:rPr>
                <a:t>Mapping mot </a:t>
              </a:r>
              <a:r>
                <a:rPr lang="en-GB" sz="900" b="1" dirty="0" err="1">
                  <a:solidFill>
                    <a:srgbClr val="57757A"/>
                  </a:solidFill>
                </a:rPr>
                <a:t>norsk</a:t>
              </a:r>
              <a:r>
                <a:rPr lang="en-GB" sz="900" b="1" dirty="0">
                  <a:solidFill>
                    <a:srgbClr val="57757A"/>
                  </a:solidFill>
                </a:rPr>
                <a:t> </a:t>
              </a:r>
              <a:r>
                <a:rPr lang="en-GB" sz="900" b="1" dirty="0" err="1">
                  <a:solidFill>
                    <a:srgbClr val="57757A"/>
                  </a:solidFill>
                </a:rPr>
                <a:t>WebDewey</a:t>
              </a:r>
              <a:endParaRPr lang="en-GB" sz="900" b="1" dirty="0">
                <a:solidFill>
                  <a:srgbClr val="5775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675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Kjekt å vite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212710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Feil og mangler meldes til Kristine</a:t>
            </a:r>
          </a:p>
          <a:p>
            <a:r>
              <a:rPr lang="nb-NO" dirty="0" err="1" smtClean="0"/>
              <a:t>Skyggemapping</a:t>
            </a:r>
            <a:r>
              <a:rPr lang="nb-NO" dirty="0" smtClean="0"/>
              <a:t> gjøres som før. En relasjon mellom Real og Hume vises på venstre side, under «</a:t>
            </a:r>
            <a:r>
              <a:rPr lang="nb-NO" dirty="0" err="1" smtClean="0"/>
              <a:t>Tilmappede</a:t>
            </a:r>
            <a:r>
              <a:rPr lang="nb-NO" dirty="0" smtClean="0"/>
              <a:t> begreper»</a:t>
            </a:r>
          </a:p>
          <a:p>
            <a:r>
              <a:rPr lang="nb-NO" dirty="0" smtClean="0"/>
              <a:t>Relasjoner mellom Real og Hume vedlikeholdes i µmapper</a:t>
            </a:r>
          </a:p>
          <a:p>
            <a:r>
              <a:rPr lang="nb-NO" dirty="0" smtClean="0"/>
              <a:t>Man kan ikke jobbe i to faner i samme nettleser, men man kan være innlogget med samme bruker og jobbe i to nettlesere</a:t>
            </a:r>
          </a:p>
          <a:p>
            <a:r>
              <a:rPr lang="nb-NO" dirty="0" smtClean="0"/>
              <a:t>Man kan godkjenne seg selv</a:t>
            </a:r>
          </a:p>
          <a:p>
            <a:pPr lvl="1"/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13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Testbase</a:t>
            </a:r>
            <a:r>
              <a:rPr lang="nb-NO" dirty="0" smtClean="0"/>
              <a:t> eller ei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Der vi skal mappe:</a:t>
            </a:r>
          </a:p>
          <a:p>
            <a:pPr marL="0" indent="0">
              <a:buNone/>
            </a:pPr>
            <a:r>
              <a:rPr lang="nb-NO" dirty="0">
                <a:hlinkClick r:id="rId3"/>
              </a:rPr>
              <a:t>http://ccmapperno.pansoft.de</a:t>
            </a:r>
            <a:r>
              <a:rPr lang="nb-NO" dirty="0" smtClean="0">
                <a:hlinkClick r:id="rId3"/>
              </a:rPr>
              <a:t>/</a:t>
            </a:r>
            <a:endParaRPr lang="nb-NO" dirty="0" smtClean="0"/>
          </a:p>
          <a:p>
            <a:r>
              <a:rPr lang="nb-NO" dirty="0" err="1" smtClean="0"/>
              <a:t>Testbasen</a:t>
            </a:r>
            <a:endParaRPr lang="nb-NO" dirty="0" smtClean="0"/>
          </a:p>
          <a:p>
            <a:pPr marL="0" indent="0">
              <a:buNone/>
            </a:pPr>
            <a:r>
              <a:rPr lang="nb-NO" dirty="0">
                <a:hlinkClick r:id="rId4"/>
              </a:rPr>
              <a:t>http://ccmapperno-test.pansoft.de</a:t>
            </a:r>
            <a:r>
              <a:rPr lang="nb-NO" dirty="0" smtClean="0">
                <a:hlinkClick r:id="rId4"/>
              </a:rPr>
              <a:t>/</a:t>
            </a:r>
            <a:endParaRPr lang="nb-NO" dirty="0" smtClean="0"/>
          </a:p>
          <a:p>
            <a:r>
              <a:rPr lang="nb-NO" dirty="0" smtClean="0"/>
              <a:t>«test» i URL-en</a:t>
            </a:r>
          </a:p>
          <a:p>
            <a:r>
              <a:rPr lang="nb-NO" dirty="0" smtClean="0"/>
              <a:t>Rød stripe øverst med TEST ENVIRONMENT</a:t>
            </a:r>
          </a:p>
          <a:p>
            <a:r>
              <a:rPr lang="nb-NO" dirty="0" smtClean="0"/>
              <a:t>Bruk </a:t>
            </a:r>
            <a:r>
              <a:rPr lang="nb-NO" dirty="0" err="1" smtClean="0"/>
              <a:t>testbasen</a:t>
            </a:r>
            <a:r>
              <a:rPr lang="nb-NO" dirty="0" smtClean="0"/>
              <a:t> for å øve, se hva den knappen gjør, se hva som skjer hvis.. osv.</a:t>
            </a:r>
          </a:p>
          <a:p>
            <a:r>
              <a:rPr lang="nb-NO" dirty="0" err="1" smtClean="0"/>
              <a:t>Mappinger</a:t>
            </a:r>
            <a:r>
              <a:rPr lang="nb-NO" dirty="0" smtClean="0"/>
              <a:t> fra </a:t>
            </a:r>
            <a:r>
              <a:rPr lang="nb-NO" dirty="0" err="1" smtClean="0"/>
              <a:t>testbasen</a:t>
            </a:r>
            <a:r>
              <a:rPr lang="nb-NO" dirty="0" smtClean="0"/>
              <a:t> blir ikke overført</a:t>
            </a:r>
          </a:p>
          <a:p>
            <a:pPr lvl="1"/>
            <a:endParaRPr lang="nb-NO" dirty="0" smtClean="0"/>
          </a:p>
          <a:p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1127449" y="5445224"/>
            <a:ext cx="9193991" cy="1332016"/>
            <a:chOff x="-36512" y="5697384"/>
            <a:chExt cx="9193991" cy="1332016"/>
          </a:xfrm>
        </p:grpSpPr>
        <p:sp>
          <p:nvSpPr>
            <p:cNvPr id="5" name="Pil høyre 8"/>
            <p:cNvSpPr/>
            <p:nvPr/>
          </p:nvSpPr>
          <p:spPr>
            <a:xfrm>
              <a:off x="-36512" y="6309320"/>
              <a:ext cx="7834492" cy="324000"/>
            </a:xfrm>
            <a:prstGeom prst="rightArrow">
              <a:avLst/>
            </a:prstGeom>
            <a:solidFill>
              <a:srgbClr val="F89A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pic>
          <p:nvPicPr>
            <p:cNvPr id="10" name="Plassholder for innhold 9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7956376" y="5697384"/>
              <a:ext cx="1201103" cy="1188000"/>
            </a:xfrm>
            <a:prstGeom prst="rect">
              <a:avLst/>
            </a:prstGeom>
          </p:spPr>
        </p:pic>
        <p:sp>
          <p:nvSpPr>
            <p:cNvPr id="12" name="Tittel 1"/>
            <p:cNvSpPr txBox="1">
              <a:spLocks/>
            </p:cNvSpPr>
            <p:nvPr/>
          </p:nvSpPr>
          <p:spPr>
            <a:xfrm>
              <a:off x="889248" y="6372316"/>
              <a:ext cx="5410944" cy="6570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900" b="1" dirty="0">
                  <a:solidFill>
                    <a:srgbClr val="57757A"/>
                  </a:solidFill>
                </a:rPr>
                <a:t>Mapping mot </a:t>
              </a:r>
              <a:r>
                <a:rPr lang="en-GB" sz="900" b="1" dirty="0" err="1">
                  <a:solidFill>
                    <a:srgbClr val="57757A"/>
                  </a:solidFill>
                </a:rPr>
                <a:t>norsk</a:t>
              </a:r>
              <a:r>
                <a:rPr lang="en-GB" sz="900" b="1" dirty="0">
                  <a:solidFill>
                    <a:srgbClr val="57757A"/>
                  </a:solidFill>
                </a:rPr>
                <a:t> </a:t>
              </a:r>
              <a:r>
                <a:rPr lang="en-GB" sz="900" b="1" dirty="0" err="1">
                  <a:solidFill>
                    <a:srgbClr val="57757A"/>
                  </a:solidFill>
                </a:rPr>
                <a:t>WebDewey</a:t>
              </a:r>
              <a:endParaRPr lang="en-GB" sz="900" b="1" dirty="0">
                <a:solidFill>
                  <a:srgbClr val="5775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271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323475"/>
            <a:ext cx="10972800" cy="4525963"/>
          </a:xfrm>
        </p:spPr>
        <p:txBody>
          <a:bodyPr>
            <a:normAutofit lnSpcReduction="10000"/>
          </a:bodyPr>
          <a:lstStyle/>
          <a:p>
            <a:pPr marL="514350" indent="-457200"/>
            <a:r>
              <a:rPr lang="nb-NO" dirty="0" err="1" smtClean="0"/>
              <a:t>Mapping</a:t>
            </a:r>
            <a:endParaRPr lang="nb-NO" dirty="0" smtClean="0"/>
          </a:p>
          <a:p>
            <a:pPr marL="914400" lvl="1" indent="-457200"/>
            <a:r>
              <a:rPr lang="nb-NO" dirty="0" smtClean="0"/>
              <a:t>Velge relasjoner</a:t>
            </a:r>
          </a:p>
          <a:p>
            <a:pPr marL="914400" lvl="1" indent="-457200"/>
            <a:r>
              <a:rPr lang="nb-NO" dirty="0" smtClean="0"/>
              <a:t>Legge til kandidater</a:t>
            </a:r>
          </a:p>
          <a:p>
            <a:pPr marL="514350" indent="-457200"/>
            <a:r>
              <a:rPr lang="nb-NO" dirty="0" smtClean="0"/>
              <a:t>Kontroll</a:t>
            </a:r>
          </a:p>
          <a:p>
            <a:pPr marL="514350" indent="-457200"/>
            <a:r>
              <a:rPr lang="nb-NO" dirty="0" smtClean="0"/>
              <a:t>Statuser</a:t>
            </a:r>
          </a:p>
          <a:p>
            <a:pPr marL="514350" indent="-457200"/>
            <a:r>
              <a:rPr lang="nb-NO" dirty="0" smtClean="0"/>
              <a:t>Navigere</a:t>
            </a:r>
          </a:p>
          <a:p>
            <a:pPr marL="914400" lvl="1" indent="-457200"/>
            <a:r>
              <a:rPr lang="nb-NO" dirty="0" smtClean="0"/>
              <a:t>Søk</a:t>
            </a:r>
          </a:p>
          <a:p>
            <a:pPr marL="914400" lvl="1" indent="-457200"/>
            <a:r>
              <a:rPr lang="nb-NO" dirty="0" smtClean="0"/>
              <a:t>Bytt begrep</a:t>
            </a:r>
          </a:p>
          <a:p>
            <a:pPr marL="914400" lvl="1" indent="-457200"/>
            <a:r>
              <a:rPr lang="nb-NO" dirty="0" smtClean="0"/>
              <a:t>Neste</a:t>
            </a:r>
          </a:p>
          <a:p>
            <a:pPr marL="514350" indent="-457200"/>
            <a:endParaRPr lang="nb-NO" dirty="0" smtClean="0"/>
          </a:p>
          <a:p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1127449" y="5445224"/>
            <a:ext cx="9193991" cy="1332016"/>
            <a:chOff x="-36512" y="5697384"/>
            <a:chExt cx="9193991" cy="1332016"/>
          </a:xfrm>
        </p:grpSpPr>
        <p:sp>
          <p:nvSpPr>
            <p:cNvPr id="5" name="Pil høyre 8"/>
            <p:cNvSpPr/>
            <p:nvPr/>
          </p:nvSpPr>
          <p:spPr>
            <a:xfrm>
              <a:off x="-36512" y="6309320"/>
              <a:ext cx="7834492" cy="324000"/>
            </a:xfrm>
            <a:prstGeom prst="rightArrow">
              <a:avLst/>
            </a:prstGeom>
            <a:solidFill>
              <a:srgbClr val="F89A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pic>
          <p:nvPicPr>
            <p:cNvPr id="10" name="Plassholder for innhold 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7956376" y="5697384"/>
              <a:ext cx="1201103" cy="1188000"/>
            </a:xfrm>
            <a:prstGeom prst="rect">
              <a:avLst/>
            </a:prstGeom>
          </p:spPr>
        </p:pic>
        <p:sp>
          <p:nvSpPr>
            <p:cNvPr id="12" name="Tittel 1"/>
            <p:cNvSpPr txBox="1">
              <a:spLocks/>
            </p:cNvSpPr>
            <p:nvPr/>
          </p:nvSpPr>
          <p:spPr>
            <a:xfrm>
              <a:off x="889248" y="6372316"/>
              <a:ext cx="5410944" cy="6570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900" b="1" dirty="0">
                  <a:solidFill>
                    <a:srgbClr val="57757A"/>
                  </a:solidFill>
                </a:rPr>
                <a:t>Mapping mot </a:t>
              </a:r>
              <a:r>
                <a:rPr lang="en-GB" sz="900" b="1" dirty="0" err="1">
                  <a:solidFill>
                    <a:srgbClr val="57757A"/>
                  </a:solidFill>
                </a:rPr>
                <a:t>norsk</a:t>
              </a:r>
              <a:r>
                <a:rPr lang="en-GB" sz="900" b="1" dirty="0">
                  <a:solidFill>
                    <a:srgbClr val="57757A"/>
                  </a:solidFill>
                </a:rPr>
                <a:t> </a:t>
              </a:r>
              <a:r>
                <a:rPr lang="en-GB" sz="900" b="1" dirty="0" err="1">
                  <a:solidFill>
                    <a:srgbClr val="57757A"/>
                  </a:solidFill>
                </a:rPr>
                <a:t>WebDewey</a:t>
              </a:r>
              <a:endParaRPr lang="en-GB" sz="900" b="1" dirty="0">
                <a:solidFill>
                  <a:srgbClr val="5775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577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pPr lvl="1"/>
            <a:endParaRPr lang="nb-NO" dirty="0" smtClean="0"/>
          </a:p>
          <a:p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35513" cy="601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9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pPr lvl="1"/>
            <a:endParaRPr lang="nb-NO" dirty="0" smtClean="0"/>
          </a:p>
          <a:p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316" y="3674"/>
            <a:ext cx="10815368" cy="685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9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Mapping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Grensesnitt</a:t>
            </a:r>
          </a:p>
          <a:p>
            <a:r>
              <a:rPr lang="nb-NO" dirty="0" smtClean="0"/>
              <a:t>Velge relasjoner</a:t>
            </a:r>
          </a:p>
          <a:p>
            <a:r>
              <a:rPr lang="nb-NO" dirty="0" smtClean="0"/>
              <a:t>Lagre</a:t>
            </a:r>
          </a:p>
          <a:p>
            <a:r>
              <a:rPr lang="nb-NO" dirty="0" smtClean="0"/>
              <a:t>Hurtigtaster</a:t>
            </a:r>
          </a:p>
          <a:p>
            <a:r>
              <a:rPr lang="nb-NO" dirty="0" smtClean="0"/>
              <a:t>Legge til kandidater</a:t>
            </a:r>
          </a:p>
          <a:p>
            <a:pPr lvl="1"/>
            <a:endParaRPr lang="nb-NO" dirty="0" smtClean="0"/>
          </a:p>
          <a:p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1127449" y="5445224"/>
            <a:ext cx="9193991" cy="1332016"/>
            <a:chOff x="-36512" y="5697384"/>
            <a:chExt cx="9193991" cy="1332016"/>
          </a:xfrm>
        </p:grpSpPr>
        <p:sp>
          <p:nvSpPr>
            <p:cNvPr id="5" name="Pil høyre 8"/>
            <p:cNvSpPr/>
            <p:nvPr/>
          </p:nvSpPr>
          <p:spPr>
            <a:xfrm>
              <a:off x="-36512" y="6309320"/>
              <a:ext cx="7834492" cy="324000"/>
            </a:xfrm>
            <a:prstGeom prst="rightArrow">
              <a:avLst/>
            </a:prstGeom>
            <a:solidFill>
              <a:srgbClr val="F89A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pic>
          <p:nvPicPr>
            <p:cNvPr id="10" name="Plassholder for innhold 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7956376" y="5697384"/>
              <a:ext cx="1201103" cy="1188000"/>
            </a:xfrm>
            <a:prstGeom prst="rect">
              <a:avLst/>
            </a:prstGeom>
          </p:spPr>
        </p:pic>
        <p:sp>
          <p:nvSpPr>
            <p:cNvPr id="12" name="Tittel 1"/>
            <p:cNvSpPr txBox="1">
              <a:spLocks/>
            </p:cNvSpPr>
            <p:nvPr/>
          </p:nvSpPr>
          <p:spPr>
            <a:xfrm>
              <a:off x="889248" y="6372316"/>
              <a:ext cx="5410944" cy="6570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900" b="1" dirty="0">
                  <a:solidFill>
                    <a:srgbClr val="57757A"/>
                  </a:solidFill>
                </a:rPr>
                <a:t>Mapping mot </a:t>
              </a:r>
              <a:r>
                <a:rPr lang="en-GB" sz="900" b="1" dirty="0" err="1">
                  <a:solidFill>
                    <a:srgbClr val="57757A"/>
                  </a:solidFill>
                </a:rPr>
                <a:t>norsk</a:t>
              </a:r>
              <a:r>
                <a:rPr lang="en-GB" sz="900" b="1" dirty="0">
                  <a:solidFill>
                    <a:srgbClr val="57757A"/>
                  </a:solidFill>
                </a:rPr>
                <a:t> </a:t>
              </a:r>
              <a:r>
                <a:rPr lang="en-GB" sz="900" b="1" dirty="0" err="1">
                  <a:solidFill>
                    <a:srgbClr val="57757A"/>
                  </a:solidFill>
                </a:rPr>
                <a:t>WebDewey</a:t>
              </a:r>
              <a:endParaRPr lang="en-GB" sz="900" b="1" dirty="0">
                <a:solidFill>
                  <a:srgbClr val="5775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79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Testbasen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dirty="0">
                <a:hlinkClick r:id="rId3"/>
              </a:rPr>
              <a:t>http://ccmapperno-test.pansoft.de</a:t>
            </a:r>
            <a:r>
              <a:rPr lang="nb-NO" dirty="0" smtClean="0">
                <a:hlinkClick r:id="rId3"/>
              </a:rPr>
              <a:t>/</a:t>
            </a:r>
            <a:endParaRPr lang="nb-NO" dirty="0" smtClean="0"/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 smtClean="0"/>
          </a:p>
          <a:p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1127449" y="5445224"/>
            <a:ext cx="9193991" cy="1332016"/>
            <a:chOff x="-36512" y="5697384"/>
            <a:chExt cx="9193991" cy="1332016"/>
          </a:xfrm>
        </p:grpSpPr>
        <p:sp>
          <p:nvSpPr>
            <p:cNvPr id="5" name="Pil høyre 8"/>
            <p:cNvSpPr/>
            <p:nvPr/>
          </p:nvSpPr>
          <p:spPr>
            <a:xfrm>
              <a:off x="-36512" y="6309320"/>
              <a:ext cx="7834492" cy="324000"/>
            </a:xfrm>
            <a:prstGeom prst="rightArrow">
              <a:avLst/>
            </a:prstGeom>
            <a:solidFill>
              <a:srgbClr val="F89A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pic>
          <p:nvPicPr>
            <p:cNvPr id="10" name="Plassholder for innhold 9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7956376" y="5697384"/>
              <a:ext cx="1201103" cy="1188000"/>
            </a:xfrm>
            <a:prstGeom prst="rect">
              <a:avLst/>
            </a:prstGeom>
          </p:spPr>
        </p:pic>
        <p:sp>
          <p:nvSpPr>
            <p:cNvPr id="12" name="Tittel 1"/>
            <p:cNvSpPr txBox="1">
              <a:spLocks/>
            </p:cNvSpPr>
            <p:nvPr/>
          </p:nvSpPr>
          <p:spPr>
            <a:xfrm>
              <a:off x="889248" y="6372316"/>
              <a:ext cx="5410944" cy="6570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900" b="1" dirty="0">
                  <a:solidFill>
                    <a:srgbClr val="57757A"/>
                  </a:solidFill>
                </a:rPr>
                <a:t>Mapping mot </a:t>
              </a:r>
              <a:r>
                <a:rPr lang="en-GB" sz="900" b="1" dirty="0" err="1">
                  <a:solidFill>
                    <a:srgbClr val="57757A"/>
                  </a:solidFill>
                </a:rPr>
                <a:t>norsk</a:t>
              </a:r>
              <a:r>
                <a:rPr lang="en-GB" sz="900" b="1" dirty="0">
                  <a:solidFill>
                    <a:srgbClr val="57757A"/>
                  </a:solidFill>
                </a:rPr>
                <a:t> </a:t>
              </a:r>
              <a:r>
                <a:rPr lang="en-GB" sz="900" b="1" dirty="0" err="1">
                  <a:solidFill>
                    <a:srgbClr val="57757A"/>
                  </a:solidFill>
                </a:rPr>
                <a:t>WebDewey</a:t>
              </a:r>
              <a:endParaRPr lang="en-GB" sz="900" b="1" dirty="0">
                <a:solidFill>
                  <a:srgbClr val="5775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898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pPr lvl="1"/>
            <a:endParaRPr lang="nb-NO" dirty="0" smtClean="0"/>
          </a:p>
          <a:p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127" y="3674"/>
            <a:ext cx="10815368" cy="6854326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94455" y="0"/>
            <a:ext cx="3600089" cy="5130140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ounded Rectangle 9"/>
          <p:cNvSpPr/>
          <p:nvPr/>
        </p:nvSpPr>
        <p:spPr>
          <a:xfrm>
            <a:off x="7621078" y="1"/>
            <a:ext cx="3600089" cy="342899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ounded Rectangle 10"/>
          <p:cNvSpPr/>
          <p:nvPr/>
        </p:nvSpPr>
        <p:spPr>
          <a:xfrm>
            <a:off x="3900216" y="-1"/>
            <a:ext cx="3600089" cy="685800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ounded Rectangle 11"/>
          <p:cNvSpPr/>
          <p:nvPr/>
        </p:nvSpPr>
        <p:spPr>
          <a:xfrm>
            <a:off x="145390" y="5218661"/>
            <a:ext cx="3600089" cy="145850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84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95"/>
            <a:ext cx="10972800" cy="1143000"/>
          </a:xfrm>
        </p:spPr>
        <p:txBody>
          <a:bodyPr/>
          <a:lstStyle/>
          <a:p>
            <a:r>
              <a:rPr lang="nb-NO" dirty="0" smtClean="0"/>
              <a:t>Gangen i </a:t>
            </a:r>
            <a:r>
              <a:rPr lang="nb-NO" dirty="0" err="1" smtClean="0"/>
              <a:t>mapping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179095"/>
            <a:ext cx="10972800" cy="5678905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Se på kildebegrepet til venstre og målbegrepet til høyre</a:t>
            </a:r>
          </a:p>
          <a:p>
            <a:r>
              <a:rPr lang="nb-NO" dirty="0" smtClean="0"/>
              <a:t>Søk evt. opp ekstra informasjon og litteraturbelegg via lenkene til venstre</a:t>
            </a:r>
          </a:p>
          <a:p>
            <a:r>
              <a:rPr lang="nb-NO" dirty="0" smtClean="0"/>
              <a:t>Velg relasjoner og blant kandidatene i midten</a:t>
            </a:r>
          </a:p>
          <a:p>
            <a:r>
              <a:rPr lang="nb-NO" dirty="0" smtClean="0"/>
              <a:t>Legg evt. til egne kandidater</a:t>
            </a:r>
          </a:p>
          <a:p>
            <a:r>
              <a:rPr lang="nb-NO" dirty="0" smtClean="0"/>
              <a:t>Huk av for «</a:t>
            </a:r>
            <a:r>
              <a:rPr lang="nb-NO" dirty="0" err="1" smtClean="0"/>
              <a:t>mapping</a:t>
            </a:r>
            <a:r>
              <a:rPr lang="nb-NO" dirty="0" smtClean="0"/>
              <a:t> fullført» og lagre</a:t>
            </a:r>
          </a:p>
          <a:p>
            <a:pPr lvl="1"/>
            <a:r>
              <a:rPr lang="nb-NO" dirty="0" smtClean="0"/>
              <a:t>Man kan også lagre underveis, uten å huke av for </a:t>
            </a:r>
            <a:r>
              <a:rPr lang="nb-NO" dirty="0" err="1" smtClean="0"/>
              <a:t>mapping</a:t>
            </a:r>
            <a:r>
              <a:rPr lang="nb-NO" dirty="0" smtClean="0"/>
              <a:t> fullført</a:t>
            </a:r>
          </a:p>
          <a:p>
            <a:r>
              <a:rPr lang="nb-NO" dirty="0" smtClean="0"/>
              <a:t>Klikk på «Neste»</a:t>
            </a:r>
          </a:p>
          <a:p>
            <a:pPr lvl="1"/>
            <a:r>
              <a:rPr lang="nb-NO" dirty="0" smtClean="0"/>
              <a:t>Realfag: går videre alfabetisk til neste </a:t>
            </a:r>
            <a:r>
              <a:rPr lang="nb-NO" dirty="0" err="1" smtClean="0"/>
              <a:t>umappede</a:t>
            </a:r>
            <a:r>
              <a:rPr lang="nb-NO" dirty="0" smtClean="0"/>
              <a:t> begrep</a:t>
            </a:r>
          </a:p>
          <a:p>
            <a:pPr lvl="1"/>
            <a:r>
              <a:rPr lang="nb-NO" dirty="0" err="1" smtClean="0"/>
              <a:t>Humord</a:t>
            </a:r>
            <a:r>
              <a:rPr lang="nb-NO" dirty="0" smtClean="0"/>
              <a:t>: går videre nedover i hierarkiet til </a:t>
            </a:r>
            <a:r>
              <a:rPr lang="nb-NO" dirty="0" err="1" smtClean="0"/>
              <a:t>umappede</a:t>
            </a:r>
            <a:r>
              <a:rPr lang="nb-NO" dirty="0" smtClean="0"/>
              <a:t> begreper</a:t>
            </a:r>
          </a:p>
          <a:p>
            <a:endParaRPr lang="nb-NO" dirty="0" smtClean="0"/>
          </a:p>
          <a:p>
            <a:pPr lvl="1"/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4418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Øving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Logg inn og finn begrepet du vil mappe</a:t>
            </a:r>
          </a:p>
          <a:p>
            <a:r>
              <a:rPr lang="nb-NO" dirty="0" smtClean="0"/>
              <a:t>Velg relasjoner</a:t>
            </a:r>
          </a:p>
          <a:p>
            <a:pPr lvl="1"/>
            <a:r>
              <a:rPr lang="nb-NO" dirty="0" smtClean="0"/>
              <a:t>Siden du er i </a:t>
            </a:r>
            <a:r>
              <a:rPr lang="nb-NO" dirty="0" err="1" smtClean="0"/>
              <a:t>testbasen</a:t>
            </a:r>
            <a:r>
              <a:rPr lang="nb-NO" dirty="0" smtClean="0"/>
              <a:t> må ikke relasjonene være «riktige»</a:t>
            </a:r>
          </a:p>
          <a:p>
            <a:r>
              <a:rPr lang="nb-NO" dirty="0" smtClean="0"/>
              <a:t>Lagre</a:t>
            </a:r>
          </a:p>
          <a:p>
            <a:r>
              <a:rPr lang="nb-NO" dirty="0" smtClean="0"/>
              <a:t>Prøv å klikke på «Neste», eller søk opp nytt begrep</a:t>
            </a:r>
          </a:p>
          <a:p>
            <a:pPr lvl="1"/>
            <a:endParaRPr lang="nb-NO" dirty="0" smtClean="0"/>
          </a:p>
          <a:p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1127449" y="5445224"/>
            <a:ext cx="9193991" cy="1332016"/>
            <a:chOff x="-36512" y="5697384"/>
            <a:chExt cx="9193991" cy="1332016"/>
          </a:xfrm>
        </p:grpSpPr>
        <p:sp>
          <p:nvSpPr>
            <p:cNvPr id="5" name="Pil høyre 8"/>
            <p:cNvSpPr/>
            <p:nvPr/>
          </p:nvSpPr>
          <p:spPr>
            <a:xfrm>
              <a:off x="-36512" y="6309320"/>
              <a:ext cx="7834492" cy="324000"/>
            </a:xfrm>
            <a:prstGeom prst="rightArrow">
              <a:avLst/>
            </a:prstGeom>
            <a:solidFill>
              <a:srgbClr val="F89A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pic>
          <p:nvPicPr>
            <p:cNvPr id="10" name="Plassholder for innhold 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7956376" y="5697384"/>
              <a:ext cx="1201103" cy="1188000"/>
            </a:xfrm>
            <a:prstGeom prst="rect">
              <a:avLst/>
            </a:prstGeom>
          </p:spPr>
        </p:pic>
        <p:sp>
          <p:nvSpPr>
            <p:cNvPr id="12" name="Tittel 1"/>
            <p:cNvSpPr txBox="1">
              <a:spLocks/>
            </p:cNvSpPr>
            <p:nvPr/>
          </p:nvSpPr>
          <p:spPr>
            <a:xfrm>
              <a:off x="889248" y="6372316"/>
              <a:ext cx="5410944" cy="6570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900" b="1" dirty="0">
                  <a:solidFill>
                    <a:srgbClr val="57757A"/>
                  </a:solidFill>
                </a:rPr>
                <a:t>Mapping mot </a:t>
              </a:r>
              <a:r>
                <a:rPr lang="en-GB" sz="900" b="1" dirty="0" err="1">
                  <a:solidFill>
                    <a:srgbClr val="57757A"/>
                  </a:solidFill>
                </a:rPr>
                <a:t>norsk</a:t>
              </a:r>
              <a:r>
                <a:rPr lang="en-GB" sz="900" b="1" dirty="0">
                  <a:solidFill>
                    <a:srgbClr val="57757A"/>
                  </a:solidFill>
                </a:rPr>
                <a:t> </a:t>
              </a:r>
              <a:r>
                <a:rPr lang="en-GB" sz="900" b="1" dirty="0" err="1">
                  <a:solidFill>
                    <a:srgbClr val="57757A"/>
                  </a:solidFill>
                </a:rPr>
                <a:t>WebDewey</a:t>
              </a:r>
              <a:endParaRPr lang="en-GB" sz="900" b="1" dirty="0">
                <a:solidFill>
                  <a:srgbClr val="5775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337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0875"/>
            <a:ext cx="10972800" cy="1143000"/>
          </a:xfrm>
        </p:spPr>
        <p:txBody>
          <a:bodyPr/>
          <a:lstStyle/>
          <a:p>
            <a:r>
              <a:rPr lang="nb-NO" dirty="0" smtClean="0"/>
              <a:t>Hurtigtaster i </a:t>
            </a:r>
            <a:r>
              <a:rPr lang="nb-NO" dirty="0" err="1" smtClean="0"/>
              <a:t>mappingvinduet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485907"/>
            <a:ext cx="10972800" cy="5211764"/>
          </a:xfrm>
        </p:spPr>
        <p:txBody>
          <a:bodyPr>
            <a:normAutofit fontScale="77500" lnSpcReduction="20000"/>
          </a:bodyPr>
          <a:lstStyle/>
          <a:p>
            <a:r>
              <a:rPr lang="nb-NO" b="1" dirty="0" smtClean="0"/>
              <a:t>1, 2 og 3 </a:t>
            </a:r>
            <a:r>
              <a:rPr lang="nb-NO" dirty="0" smtClean="0"/>
              <a:t>blar mellom tre visninger av kandidatlisten i midten</a:t>
            </a:r>
            <a:endParaRPr lang="nb-NO" b="1" dirty="0" smtClean="0"/>
          </a:p>
          <a:p>
            <a:r>
              <a:rPr lang="nb-NO" b="1" dirty="0" smtClean="0"/>
              <a:t>+</a:t>
            </a:r>
            <a:r>
              <a:rPr lang="nb-NO" dirty="0" smtClean="0"/>
              <a:t>  åpner ruten for å legge til </a:t>
            </a:r>
            <a:r>
              <a:rPr lang="nb-NO" dirty="0" err="1" smtClean="0"/>
              <a:t>deweynr</a:t>
            </a:r>
            <a:r>
              <a:rPr lang="nb-NO" dirty="0" smtClean="0"/>
              <a:t>. Manuelt og setter markøren i ruten</a:t>
            </a:r>
            <a:endParaRPr lang="nb-NO" dirty="0"/>
          </a:p>
          <a:p>
            <a:r>
              <a:rPr lang="nb-NO" b="1" dirty="0" smtClean="0"/>
              <a:t>e </a:t>
            </a:r>
            <a:r>
              <a:rPr lang="nb-NO" dirty="0" smtClean="0"/>
              <a:t>åpner og søker i </a:t>
            </a:r>
            <a:r>
              <a:rPr lang="nb-NO" dirty="0" err="1" smtClean="0"/>
              <a:t>emnesøk</a:t>
            </a:r>
            <a:endParaRPr lang="nb-NO" b="1" dirty="0" smtClean="0"/>
          </a:p>
          <a:p>
            <a:r>
              <a:rPr lang="nb-NO" b="1" dirty="0" smtClean="0"/>
              <a:t>w </a:t>
            </a:r>
            <a:r>
              <a:rPr lang="nb-NO" dirty="0" smtClean="0"/>
              <a:t>åpner og søker i </a:t>
            </a:r>
            <a:r>
              <a:rPr lang="nb-NO" dirty="0" err="1" smtClean="0"/>
              <a:t>WebDewey</a:t>
            </a:r>
            <a:endParaRPr lang="nb-NO" b="1" dirty="0" smtClean="0"/>
          </a:p>
          <a:p>
            <a:r>
              <a:rPr lang="nb-NO" b="1" dirty="0" smtClean="0"/>
              <a:t>q</a:t>
            </a:r>
            <a:r>
              <a:rPr lang="nb-NO" dirty="0" smtClean="0"/>
              <a:t> åpner </a:t>
            </a:r>
            <a:r>
              <a:rPr lang="nb-NO" dirty="0"/>
              <a:t>engelsk </a:t>
            </a:r>
            <a:r>
              <a:rPr lang="nb-NO" dirty="0" err="1" smtClean="0"/>
              <a:t>WebDewey</a:t>
            </a:r>
            <a:r>
              <a:rPr lang="nb-NO" dirty="0" smtClean="0"/>
              <a:t> </a:t>
            </a:r>
            <a:endParaRPr lang="nb-NO" dirty="0"/>
          </a:p>
          <a:p>
            <a:r>
              <a:rPr lang="nb-NO" b="1" dirty="0" smtClean="0"/>
              <a:t>s og m </a:t>
            </a:r>
            <a:r>
              <a:rPr lang="nb-NO" dirty="0" smtClean="0"/>
              <a:t> bytter </a:t>
            </a:r>
            <a:r>
              <a:rPr lang="nb-NO" dirty="0"/>
              <a:t>mellom </a:t>
            </a:r>
            <a:r>
              <a:rPr lang="nb-NO" b="1" dirty="0" err="1" smtClean="0"/>
              <a:t>m</a:t>
            </a:r>
            <a:r>
              <a:rPr lang="nb-NO" dirty="0" err="1" smtClean="0"/>
              <a:t>appingfanen</a:t>
            </a:r>
            <a:r>
              <a:rPr lang="nb-NO" dirty="0" smtClean="0"/>
              <a:t> og </a:t>
            </a:r>
            <a:r>
              <a:rPr lang="nb-NO" b="1" dirty="0" smtClean="0"/>
              <a:t>s</a:t>
            </a:r>
            <a:r>
              <a:rPr lang="nb-NO" dirty="0" smtClean="0"/>
              <a:t>økefanen</a:t>
            </a:r>
            <a:endParaRPr lang="nb-NO" dirty="0"/>
          </a:p>
          <a:p>
            <a:r>
              <a:rPr lang="nb-NO" b="1" dirty="0" smtClean="0"/>
              <a:t>o</a:t>
            </a:r>
            <a:r>
              <a:rPr lang="nb-NO" dirty="0" smtClean="0"/>
              <a:t> </a:t>
            </a:r>
            <a:r>
              <a:rPr lang="nb-NO" dirty="0"/>
              <a:t>for "</a:t>
            </a:r>
            <a:r>
              <a:rPr lang="nb-NO" dirty="0" err="1"/>
              <a:t>open</a:t>
            </a:r>
            <a:r>
              <a:rPr lang="nb-NO" dirty="0"/>
              <a:t> </a:t>
            </a:r>
            <a:r>
              <a:rPr lang="nb-NO" dirty="0" err="1"/>
              <a:t>concept</a:t>
            </a:r>
            <a:r>
              <a:rPr lang="nb-NO" dirty="0"/>
              <a:t> </a:t>
            </a:r>
            <a:r>
              <a:rPr lang="nb-NO" dirty="0" err="1"/>
              <a:t>picker</a:t>
            </a:r>
            <a:r>
              <a:rPr lang="nb-NO" dirty="0"/>
              <a:t>" </a:t>
            </a:r>
            <a:r>
              <a:rPr lang="nb-NO" dirty="0" smtClean="0"/>
              <a:t>Åpner det samme som «bytt begrep»-knappen</a:t>
            </a:r>
            <a:r>
              <a:rPr lang="nb-NO" dirty="0"/>
              <a:t> </a:t>
            </a:r>
          </a:p>
          <a:p>
            <a:r>
              <a:rPr lang="nb-NO" b="1" dirty="0" smtClean="0"/>
              <a:t>n </a:t>
            </a:r>
            <a:r>
              <a:rPr lang="nb-NO" dirty="0" smtClean="0"/>
              <a:t>for neste</a:t>
            </a:r>
            <a:endParaRPr lang="nb-NO" dirty="0"/>
          </a:p>
          <a:p>
            <a:r>
              <a:rPr lang="nb-NO" b="1" dirty="0" smtClean="0"/>
              <a:t>c </a:t>
            </a:r>
            <a:r>
              <a:rPr lang="nb-NO" dirty="0" smtClean="0"/>
              <a:t>for </a:t>
            </a:r>
            <a:r>
              <a:rPr lang="nb-NO" dirty="0"/>
              <a:t>å krysse av i </a:t>
            </a:r>
            <a:r>
              <a:rPr lang="nb-NO" dirty="0" smtClean="0"/>
              <a:t>«</a:t>
            </a:r>
            <a:r>
              <a:rPr lang="nb-NO" dirty="0" err="1" smtClean="0"/>
              <a:t>mapping</a:t>
            </a:r>
            <a:r>
              <a:rPr lang="nb-NO" dirty="0" smtClean="0"/>
              <a:t> fullført» eller «kontroll fullført»</a:t>
            </a:r>
          </a:p>
          <a:p>
            <a:r>
              <a:rPr lang="nb-NO" b="1" dirty="0" smtClean="0"/>
              <a:t>Alt + S </a:t>
            </a:r>
            <a:r>
              <a:rPr lang="nb-NO" dirty="0" smtClean="0"/>
              <a:t>for å lagre</a:t>
            </a:r>
          </a:p>
          <a:p>
            <a:r>
              <a:rPr lang="nb-NO" b="1" dirty="0" smtClean="0"/>
              <a:t>Alt + </a:t>
            </a:r>
            <a:r>
              <a:rPr lang="nb-NO" b="1" dirty="0" err="1" smtClean="0"/>
              <a:t>shift</a:t>
            </a:r>
            <a:r>
              <a:rPr lang="nb-NO" b="1" dirty="0" smtClean="0"/>
              <a:t> + S </a:t>
            </a:r>
            <a:r>
              <a:rPr lang="nb-NO" dirty="0" smtClean="0"/>
              <a:t>for å huke av </a:t>
            </a:r>
            <a:r>
              <a:rPr lang="nb-NO" dirty="0" err="1" smtClean="0"/>
              <a:t>mapping</a:t>
            </a:r>
            <a:r>
              <a:rPr lang="nb-NO" dirty="0" smtClean="0"/>
              <a:t> fullført og lagre i samme slengen</a:t>
            </a:r>
          </a:p>
        </p:txBody>
      </p:sp>
    </p:spTree>
    <p:extLst>
      <p:ext uri="{BB962C8B-B14F-4D97-AF65-F5344CB8AC3E}">
        <p14:creationId xmlns:p14="http://schemas.microsoft.com/office/powerpoint/2010/main" val="26155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Legge til kandidater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Tre måter å legge til kandidater på: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Med +-tegnet øverst til høyre (eller hurtigtast +)</a:t>
            </a:r>
          </a:p>
          <a:p>
            <a:pPr marL="400050" lvl="1" indent="0">
              <a:buNone/>
            </a:pPr>
            <a:r>
              <a:rPr lang="nb-NO" dirty="0" smtClean="0"/>
              <a:t>	Dette er den eneste måten å legge til bygde, ukontrollerte 	numre på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Søke opp nummeret i «Søk i </a:t>
            </a:r>
            <a:r>
              <a:rPr lang="nb-NO" dirty="0" err="1" smtClean="0"/>
              <a:t>WebDewey</a:t>
            </a:r>
            <a:r>
              <a:rPr lang="nb-NO" dirty="0" smtClean="0"/>
              <a:t>»-fanen og klikke på «legg til i listen over </a:t>
            </a:r>
            <a:r>
              <a:rPr lang="nb-NO" dirty="0" err="1" smtClean="0"/>
              <a:t>mappingkandidater</a:t>
            </a:r>
            <a:r>
              <a:rPr lang="nb-NO" dirty="0" smtClean="0"/>
              <a:t>»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Navigere til overordnet eller underordnet nummer til begrepet i høyrekolonnen og klikke på «legg til i listen over </a:t>
            </a:r>
            <a:r>
              <a:rPr lang="nb-NO" dirty="0" err="1" smtClean="0"/>
              <a:t>mappingkandidater</a:t>
            </a:r>
            <a:r>
              <a:rPr lang="nb-NO" dirty="0" smtClean="0"/>
              <a:t>»</a:t>
            </a:r>
          </a:p>
          <a:p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1127449" y="5445224"/>
            <a:ext cx="9193991" cy="1332016"/>
            <a:chOff x="-36512" y="5697384"/>
            <a:chExt cx="9193991" cy="1332016"/>
          </a:xfrm>
        </p:grpSpPr>
        <p:sp>
          <p:nvSpPr>
            <p:cNvPr id="5" name="Pil høyre 8"/>
            <p:cNvSpPr/>
            <p:nvPr/>
          </p:nvSpPr>
          <p:spPr>
            <a:xfrm>
              <a:off x="-36512" y="6309320"/>
              <a:ext cx="7834492" cy="324000"/>
            </a:xfrm>
            <a:prstGeom prst="rightArrow">
              <a:avLst/>
            </a:prstGeom>
            <a:solidFill>
              <a:srgbClr val="F89A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prstClr val="white"/>
                </a:solidFill>
              </a:endParaRPr>
            </a:p>
          </p:txBody>
        </p:sp>
        <p:pic>
          <p:nvPicPr>
            <p:cNvPr id="10" name="Plassholder for innhold 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7956376" y="5697384"/>
              <a:ext cx="1201103" cy="1188000"/>
            </a:xfrm>
            <a:prstGeom prst="rect">
              <a:avLst/>
            </a:prstGeom>
          </p:spPr>
        </p:pic>
        <p:sp>
          <p:nvSpPr>
            <p:cNvPr id="12" name="Tittel 1"/>
            <p:cNvSpPr txBox="1">
              <a:spLocks/>
            </p:cNvSpPr>
            <p:nvPr/>
          </p:nvSpPr>
          <p:spPr>
            <a:xfrm>
              <a:off x="889248" y="6372316"/>
              <a:ext cx="5410944" cy="6570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900" b="1" dirty="0">
                  <a:solidFill>
                    <a:srgbClr val="57757A"/>
                  </a:solidFill>
                </a:rPr>
                <a:t>Mapping mot </a:t>
              </a:r>
              <a:r>
                <a:rPr lang="en-GB" sz="900" b="1" dirty="0" err="1">
                  <a:solidFill>
                    <a:srgbClr val="57757A"/>
                  </a:solidFill>
                </a:rPr>
                <a:t>norsk</a:t>
              </a:r>
              <a:r>
                <a:rPr lang="en-GB" sz="900" b="1" dirty="0">
                  <a:solidFill>
                    <a:srgbClr val="57757A"/>
                  </a:solidFill>
                </a:rPr>
                <a:t> </a:t>
              </a:r>
              <a:r>
                <a:rPr lang="en-GB" sz="900" b="1" dirty="0" err="1">
                  <a:solidFill>
                    <a:srgbClr val="57757A"/>
                  </a:solidFill>
                </a:rPr>
                <a:t>WebDewey</a:t>
              </a:r>
              <a:endParaRPr lang="en-GB" sz="900" b="1" dirty="0">
                <a:solidFill>
                  <a:srgbClr val="5775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11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Mapping">
      <a:dk1>
        <a:sysClr val="windowText" lastClr="000000"/>
      </a:dk1>
      <a:lt1>
        <a:sysClr val="window" lastClr="FFFFFF"/>
      </a:lt1>
      <a:dk2>
        <a:srgbClr val="57757A"/>
      </a:dk2>
      <a:lt2>
        <a:srgbClr val="FFFFFF"/>
      </a:lt2>
      <a:accent1>
        <a:srgbClr val="57757A"/>
      </a:accent1>
      <a:accent2>
        <a:srgbClr val="99B9BF"/>
      </a:accent2>
      <a:accent3>
        <a:srgbClr val="F89A53"/>
      </a:accent3>
      <a:accent4>
        <a:srgbClr val="E1E455"/>
      </a:accent4>
      <a:accent5>
        <a:srgbClr val="92D050"/>
      </a:accent5>
      <a:accent6>
        <a:srgbClr val="0070C0"/>
      </a:accent6>
      <a:hlink>
        <a:srgbClr val="F89A53"/>
      </a:hlink>
      <a:folHlink>
        <a:srgbClr val="99B9BF"/>
      </a:folHlink>
    </a:clrScheme>
    <a:fontScheme name="UiO-m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ema">
  <a:themeElements>
    <a:clrScheme name="Mapping">
      <a:dk1>
        <a:sysClr val="windowText" lastClr="000000"/>
      </a:dk1>
      <a:lt1>
        <a:sysClr val="window" lastClr="FFFFFF"/>
      </a:lt1>
      <a:dk2>
        <a:srgbClr val="57757A"/>
      </a:dk2>
      <a:lt2>
        <a:srgbClr val="FFFFFF"/>
      </a:lt2>
      <a:accent1>
        <a:srgbClr val="57757A"/>
      </a:accent1>
      <a:accent2>
        <a:srgbClr val="99B9BF"/>
      </a:accent2>
      <a:accent3>
        <a:srgbClr val="F89A53"/>
      </a:accent3>
      <a:accent4>
        <a:srgbClr val="E1E455"/>
      </a:accent4>
      <a:accent5>
        <a:srgbClr val="92D050"/>
      </a:accent5>
      <a:accent6>
        <a:srgbClr val="0070C0"/>
      </a:accent6>
      <a:hlink>
        <a:srgbClr val="F89A53"/>
      </a:hlink>
      <a:folHlink>
        <a:srgbClr val="99B9BF"/>
      </a:folHlink>
    </a:clrScheme>
    <a:fontScheme name="UiO-m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-tema">
  <a:themeElements>
    <a:clrScheme name="Mapping">
      <a:dk1>
        <a:sysClr val="windowText" lastClr="000000"/>
      </a:dk1>
      <a:lt1>
        <a:sysClr val="window" lastClr="FFFFFF"/>
      </a:lt1>
      <a:dk2>
        <a:srgbClr val="57757A"/>
      </a:dk2>
      <a:lt2>
        <a:srgbClr val="FFFFFF"/>
      </a:lt2>
      <a:accent1>
        <a:srgbClr val="57757A"/>
      </a:accent1>
      <a:accent2>
        <a:srgbClr val="99B9BF"/>
      </a:accent2>
      <a:accent3>
        <a:srgbClr val="F89A53"/>
      </a:accent3>
      <a:accent4>
        <a:srgbClr val="E1E455"/>
      </a:accent4>
      <a:accent5>
        <a:srgbClr val="92D050"/>
      </a:accent5>
      <a:accent6>
        <a:srgbClr val="0070C0"/>
      </a:accent6>
      <a:hlink>
        <a:srgbClr val="F89A53"/>
      </a:hlink>
      <a:folHlink>
        <a:srgbClr val="99B9BF"/>
      </a:folHlink>
    </a:clrScheme>
    <a:fontScheme name="UiO-m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850</Words>
  <Application>Microsoft Office PowerPoint</Application>
  <PresentationFormat>Widescreen</PresentationFormat>
  <Paragraphs>203</Paragraphs>
  <Slides>25</Slides>
  <Notes>25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25</vt:i4>
      </vt:variant>
    </vt:vector>
  </HeadingPairs>
  <TitlesOfParts>
    <vt:vector size="30" baseType="lpstr">
      <vt:lpstr>Arial</vt:lpstr>
      <vt:lpstr>Calibri</vt:lpstr>
      <vt:lpstr>Office-tema</vt:lpstr>
      <vt:lpstr>1_Office-tema</vt:lpstr>
      <vt:lpstr>2_Office-tema</vt:lpstr>
      <vt:lpstr>ccMapper-opplæring</vt:lpstr>
      <vt:lpstr>Agenda</vt:lpstr>
      <vt:lpstr>Mapping</vt:lpstr>
      <vt:lpstr>Testbasen</vt:lpstr>
      <vt:lpstr>PowerPoint-presentasjon</vt:lpstr>
      <vt:lpstr>Gangen i mapping</vt:lpstr>
      <vt:lpstr>Øving</vt:lpstr>
      <vt:lpstr>Hurtigtaster i mappingvinduet</vt:lpstr>
      <vt:lpstr>Legge til kandidater</vt:lpstr>
      <vt:lpstr>Øving</vt:lpstr>
      <vt:lpstr>Statuser</vt:lpstr>
      <vt:lpstr>Automatisk reject</vt:lpstr>
      <vt:lpstr>Gangen i kontroll</vt:lpstr>
      <vt:lpstr>Øving</vt:lpstr>
      <vt:lpstr>Navigere mellom begreper</vt:lpstr>
      <vt:lpstr>Bytt begrep</vt:lpstr>
      <vt:lpstr>Søk</vt:lpstr>
      <vt:lpstr>Søk: tips og triks</vt:lpstr>
      <vt:lpstr>Øving</vt:lpstr>
      <vt:lpstr>Ting ccmapper ikke kan</vt:lpstr>
      <vt:lpstr>Kjekt å vite</vt:lpstr>
      <vt:lpstr>Testbase eller ei</vt:lpstr>
      <vt:lpstr>Oppsummering</vt:lpstr>
      <vt:lpstr>PowerPoint-presentasjon</vt:lpstr>
      <vt:lpstr>PowerPoint-presentasjon</vt:lpstr>
    </vt:vector>
  </TitlesOfParts>
  <Company>University of Oslo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ccMapper-opplæring</dc:title>
  <dc:creator>Kristine Aalrust Kristoffersen</dc:creator>
  <cp:lastModifiedBy>Grete Seland</cp:lastModifiedBy>
  <cp:revision>35</cp:revision>
  <cp:lastPrinted>2017-01-05T07:21:58Z</cp:lastPrinted>
  <dcterms:created xsi:type="dcterms:W3CDTF">2016-12-29T10:08:35Z</dcterms:created>
  <dcterms:modified xsi:type="dcterms:W3CDTF">2017-01-10T11:46:31Z</dcterms:modified>
</cp:coreProperties>
</file>