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93" r:id="rId4"/>
    <p:sldId id="294" r:id="rId5"/>
    <p:sldId id="295" r:id="rId6"/>
    <p:sldId id="267" r:id="rId7"/>
    <p:sldId id="286" r:id="rId8"/>
    <p:sldId id="287" r:id="rId9"/>
    <p:sldId id="288" r:id="rId10"/>
    <p:sldId id="289" r:id="rId11"/>
    <p:sldId id="284" r:id="rId12"/>
    <p:sldId id="282" r:id="rId13"/>
    <p:sldId id="290" r:id="rId14"/>
    <p:sldId id="291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84" autoAdjust="0"/>
  </p:normalViewPr>
  <p:slideViewPr>
    <p:cSldViewPr>
      <p:cViewPr>
        <p:scale>
          <a:sx n="100" d="100"/>
          <a:sy n="100" d="100"/>
        </p:scale>
        <p:origin x="-1888" y="-1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288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F930B-5DE8-AE43-B001-64D021431A23}" type="datetimeFigureOut">
              <a:t>10/06/15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FC33B-0FB5-E54F-A03D-7283C84A59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96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separate </a:t>
            </a:r>
            <a:r>
              <a:rPr lang="en-GB" dirty="0" err="1" smtClean="0"/>
              <a:t>komponenter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bidrar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avgjøre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begrepslikhet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komponenter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bør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derfor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vektes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individuelt</a:t>
            </a:r>
            <a:r>
              <a:rPr lang="en-GB" baseline="0" dirty="0" smtClean="0"/>
              <a:t>.</a:t>
            </a:r>
          </a:p>
          <a:p>
            <a:endParaRPr lang="en-GB" dirty="0" smtClean="0"/>
          </a:p>
          <a:p>
            <a:r>
              <a:rPr lang="en-US" dirty="0" err="1" smtClean="0"/>
              <a:t>Trenger</a:t>
            </a:r>
            <a:r>
              <a:rPr lang="en-US" dirty="0" smtClean="0"/>
              <a:t> en </a:t>
            </a:r>
            <a:r>
              <a:rPr lang="en-US" dirty="0" err="1" smtClean="0"/>
              <a:t>fleksibel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Realfagstermer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</a:t>
            </a:r>
            <a:r>
              <a:rPr lang="en-US" baseline="0" dirty="0" err="1" smtClean="0"/>
              <a:t>Varierende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kontekst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emneord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Ønsker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kombinere</a:t>
            </a:r>
            <a:r>
              <a:rPr lang="en-GB" baseline="0" dirty="0" smtClean="0"/>
              <a:t> med </a:t>
            </a:r>
            <a:r>
              <a:rPr lang="en-GB" baseline="0" dirty="0" err="1" smtClean="0"/>
              <a:t>statistisk</a:t>
            </a:r>
            <a:r>
              <a:rPr lang="en-GB" baseline="0" dirty="0" smtClean="0"/>
              <a:t> mapping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r>
              <a:rPr lang="en-GB" baseline="0" dirty="0" smtClean="0"/>
              <a:t>Bag of words</a:t>
            </a:r>
          </a:p>
          <a:p>
            <a:r>
              <a:rPr lang="en-GB" baseline="0" dirty="0" smtClean="0"/>
              <a:t>-&gt; </a:t>
            </a:r>
            <a:r>
              <a:rPr lang="en-GB" baseline="0" dirty="0" err="1" smtClean="0"/>
              <a:t>Vektorrommodellen</a:t>
            </a:r>
            <a:endParaRPr lang="en-GB" dirty="0" smtClean="0"/>
          </a:p>
          <a:p>
            <a:r>
              <a:rPr lang="en-GB" dirty="0" smtClean="0"/>
              <a:t>Standard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søketeknologi</a:t>
            </a:r>
            <a:endParaRPr lang="en-GB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0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 smtClean="0"/>
              <a:t>Tenk vanlig søk,</a:t>
            </a:r>
            <a:r>
              <a:rPr lang="nb-NO" sz="1200" baseline="0" dirty="0" smtClean="0"/>
              <a:t> for eksempel </a:t>
            </a:r>
            <a:r>
              <a:rPr lang="nb-NO" sz="1200" dirty="0" smtClean="0"/>
              <a:t>Google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sz="120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 smtClean="0"/>
              <a:t>Lemmatiserer normaliserer ordendinger, men tar også hensyn til grammatiske bøyningsformer.</a:t>
            </a:r>
            <a:br>
              <a:rPr lang="nb-NO" sz="1200" dirty="0" smtClean="0"/>
            </a:br>
            <a:r>
              <a:rPr lang="nb-NO" sz="1200" dirty="0" smtClean="0"/>
              <a:t>Basert på språkbankens ordlister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sz="120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 smtClean="0"/>
              <a:t>Splitting</a:t>
            </a:r>
            <a:r>
              <a:rPr lang="nb-NO" sz="1200" baseline="0" dirty="0" smtClean="0"/>
              <a:t> av sammensatte ord?</a:t>
            </a:r>
            <a:endParaRPr lang="en-US" dirty="0" smtClean="0"/>
          </a:p>
          <a:p>
            <a:pPr marL="0" lvl="0" indent="0">
              <a:buFontTx/>
              <a:buNone/>
            </a:pPr>
            <a:r>
              <a:rPr lang="en-US" dirty="0" err="1" smtClean="0"/>
              <a:t>Svensk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err="1" smtClean="0"/>
              <a:t>Gjennomsnittlig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presisjon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økte</a:t>
            </a:r>
            <a:r>
              <a:rPr lang="en-US" baseline="0" dirty="0" smtClean="0"/>
              <a:t> med 25%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2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NB. </a:t>
            </a:r>
            <a:r>
              <a:rPr lang="en-GB" dirty="0" err="1" smtClean="0"/>
              <a:t>Applikasjonen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ferdig</a:t>
            </a:r>
            <a:r>
              <a:rPr lang="en-GB" baseline="0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en </a:t>
            </a:r>
            <a:r>
              <a:rPr lang="en-GB" dirty="0" err="1" smtClean="0"/>
              <a:t>tidlig</a:t>
            </a:r>
            <a:r>
              <a:rPr lang="en-GB" dirty="0" smtClean="0"/>
              <a:t> prototype med </a:t>
            </a:r>
            <a:r>
              <a:rPr lang="en-GB" dirty="0" err="1" smtClean="0"/>
              <a:t>mockup</a:t>
            </a:r>
            <a:r>
              <a:rPr lang="en-GB" dirty="0" smtClean="0"/>
              <a:t> data,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inntrykk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hvordan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bli</a:t>
            </a:r>
            <a:r>
              <a:rPr lang="en-GB" baseline="0" dirty="0" smtClean="0"/>
              <a:t>,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Listen med </a:t>
            </a:r>
            <a:r>
              <a:rPr lang="en-GB" dirty="0" err="1" smtClean="0"/>
              <a:t>mappingkandidater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vektet</a:t>
            </a:r>
            <a:r>
              <a:rPr lang="en-GB" dirty="0" smtClean="0"/>
              <a:t> </a:t>
            </a:r>
            <a:r>
              <a:rPr lang="en-GB" dirty="0" err="1" smtClean="0"/>
              <a:t>riktig</a:t>
            </a:r>
            <a:r>
              <a:rPr lang="en-GB" dirty="0" smtClean="0"/>
              <a:t>.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ferdig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versjon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bedre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relevanssortering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9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err="1" smtClean="0"/>
              <a:t>Strenglikhet</a:t>
            </a:r>
            <a:r>
              <a:rPr lang="en-GB" sz="1400" dirty="0" smtClean="0"/>
              <a:t> </a:t>
            </a:r>
            <a:r>
              <a:rPr lang="en-GB" sz="1400" dirty="0" err="1" smtClean="0"/>
              <a:t>vanligste</a:t>
            </a:r>
            <a:r>
              <a:rPr lang="en-GB" sz="1400" dirty="0" smtClean="0"/>
              <a:t> </a:t>
            </a:r>
            <a:r>
              <a:rPr lang="en-GB" sz="1400" dirty="0" err="1" smtClean="0"/>
              <a:t>strategi</a:t>
            </a:r>
            <a:endParaRPr lang="en-GB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aseline="0" dirty="0" smtClean="0"/>
              <a:t>“Edit distance” - </a:t>
            </a:r>
            <a:r>
              <a:rPr lang="en-GB" sz="1400" baseline="0" dirty="0" err="1" smtClean="0"/>
              <a:t>mål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på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strenglikhet</a:t>
            </a:r>
            <a:r>
              <a:rPr lang="en-GB" sz="1400" baseline="0" dirty="0" smtClean="0"/>
              <a:t>.</a:t>
            </a:r>
            <a:endParaRPr lang="en-GB" sz="1400" baseline="0" dirty="0" smtClean="0"/>
          </a:p>
          <a:p>
            <a:endParaRPr lang="en-US" sz="1400" dirty="0" smtClean="0"/>
          </a:p>
          <a:p>
            <a:r>
              <a:rPr lang="en-US" sz="1400" dirty="0" err="1" smtClean="0"/>
              <a:t>Utfordringer</a:t>
            </a:r>
            <a:r>
              <a:rPr lang="en-US" sz="1400" dirty="0" smtClean="0"/>
              <a:t>:</a:t>
            </a:r>
            <a:endParaRPr lang="en-US" sz="1400" dirty="0" smtClean="0"/>
          </a:p>
          <a:p>
            <a:pPr marL="171450" indent="-171450">
              <a:buFontTx/>
              <a:buChar char="-"/>
            </a:pPr>
            <a:r>
              <a:rPr lang="en-US" sz="1400" baseline="0" dirty="0" err="1" smtClean="0"/>
              <a:t>Synonymer</a:t>
            </a:r>
            <a:r>
              <a:rPr lang="en-US" sz="1400" baseline="0" dirty="0" smtClean="0"/>
              <a:t> (</a:t>
            </a:r>
            <a:r>
              <a:rPr lang="en-US" sz="1400" baseline="0" dirty="0" err="1" smtClean="0"/>
              <a:t>Ulike</a:t>
            </a:r>
            <a:r>
              <a:rPr lang="en-US" sz="1400" baseline="0" dirty="0" smtClean="0"/>
              <a:t> termer </a:t>
            </a:r>
            <a:r>
              <a:rPr lang="en-US" sz="1400" baseline="0" dirty="0" err="1" smtClean="0"/>
              <a:t>brukes</a:t>
            </a:r>
            <a:r>
              <a:rPr lang="en-US" sz="1400" baseline="0" dirty="0" smtClean="0"/>
              <a:t> for </a:t>
            </a:r>
            <a:r>
              <a:rPr lang="en-US" sz="1400" baseline="0" dirty="0" err="1" smtClean="0"/>
              <a:t>samme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begrep</a:t>
            </a:r>
            <a:r>
              <a:rPr lang="en-US" sz="1400" baseline="0" dirty="0" smtClean="0"/>
              <a:t>)</a:t>
            </a:r>
            <a:endParaRPr lang="en-US" sz="1400" baseline="0" dirty="0" smtClean="0"/>
          </a:p>
          <a:p>
            <a:pPr marL="171450" indent="-171450">
              <a:buFontTx/>
              <a:buChar char="-"/>
            </a:pPr>
            <a:r>
              <a:rPr lang="en-US" sz="1400" baseline="0" dirty="0" err="1" smtClean="0"/>
              <a:t>Homonymer</a:t>
            </a:r>
            <a:r>
              <a:rPr lang="en-US" sz="1400" baseline="0" dirty="0" smtClean="0"/>
              <a:t> (</a:t>
            </a:r>
            <a:r>
              <a:rPr lang="en-US" sz="1400" baseline="0" dirty="0" err="1" smtClean="0"/>
              <a:t>Samme</a:t>
            </a:r>
            <a:r>
              <a:rPr lang="en-US" sz="1400" baseline="0" dirty="0" smtClean="0"/>
              <a:t> termer </a:t>
            </a:r>
            <a:r>
              <a:rPr lang="en-US" sz="1400" baseline="0" dirty="0" err="1" smtClean="0"/>
              <a:t>brukes</a:t>
            </a:r>
            <a:r>
              <a:rPr lang="en-US" sz="1400" baseline="0" dirty="0" smtClean="0"/>
              <a:t>  for </a:t>
            </a:r>
            <a:r>
              <a:rPr lang="en-US" sz="1400" baseline="0" dirty="0" err="1" smtClean="0"/>
              <a:t>ulike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begrep</a:t>
            </a:r>
            <a:r>
              <a:rPr lang="en-US" sz="1400" baseline="0" dirty="0" smtClean="0"/>
              <a:t>)</a:t>
            </a:r>
            <a:endParaRPr lang="en-US" sz="1400" baseline="0" dirty="0" smtClean="0"/>
          </a:p>
          <a:p>
            <a:pPr marL="171450" indent="-171450">
              <a:buFontTx/>
              <a:buChar char="-"/>
            </a:pPr>
            <a:r>
              <a:rPr lang="en-US" sz="1400" dirty="0" err="1" smtClean="0"/>
              <a:t>Strengnormalisering</a:t>
            </a:r>
            <a:r>
              <a:rPr lang="en-US" sz="1400" dirty="0" smtClean="0"/>
              <a:t>:</a:t>
            </a:r>
            <a:endParaRPr lang="en-US" sz="1400" dirty="0" smtClean="0"/>
          </a:p>
          <a:p>
            <a:pPr marL="628650" lvl="1" indent="-171450">
              <a:buFontTx/>
              <a:buChar char="-"/>
            </a:pPr>
            <a:r>
              <a:rPr lang="en-US" sz="1400" dirty="0" smtClean="0"/>
              <a:t>Store/</a:t>
            </a:r>
            <a:r>
              <a:rPr lang="en-US" sz="1400" dirty="0" err="1" smtClean="0"/>
              <a:t>små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bokstaver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aksenter</a:t>
            </a:r>
            <a:r>
              <a:rPr lang="en-US" sz="1400" baseline="0" dirty="0" smtClean="0"/>
              <a:t>. </a:t>
            </a:r>
            <a:endParaRPr lang="en-GB" sz="1400" dirty="0" smtClean="0"/>
          </a:p>
          <a:p>
            <a:pPr marL="0" indent="0">
              <a:buFontTx/>
              <a:buNone/>
            </a:pPr>
            <a:endParaRPr lang="en-GB" sz="1400" baseline="0" dirty="0" smtClean="0"/>
          </a:p>
          <a:p>
            <a:r>
              <a:rPr lang="en-GB" sz="1400" dirty="0" smtClean="0"/>
              <a:t>“</a:t>
            </a:r>
            <a:r>
              <a:rPr lang="en-GB" sz="1400" dirty="0" smtClean="0"/>
              <a:t>Words do not have meanings; people have meanings for words” The linguist Nelson Francis (1967)</a:t>
            </a:r>
          </a:p>
          <a:p>
            <a:r>
              <a:rPr lang="en-GB" sz="1400" dirty="0" err="1" smtClean="0"/>
              <a:t>Contekst</a:t>
            </a:r>
            <a:r>
              <a:rPr lang="en-GB" sz="1400" dirty="0" smtClean="0"/>
              <a:t> </a:t>
            </a:r>
            <a:r>
              <a:rPr lang="en-GB" sz="1400" dirty="0" err="1" smtClean="0"/>
              <a:t>gir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ord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betydning</a:t>
            </a:r>
            <a:r>
              <a:rPr lang="en-GB" sz="1400" baseline="0" dirty="0" smtClean="0"/>
              <a:t>.</a:t>
            </a:r>
            <a:endParaRPr lang="en-GB" sz="1400" dirty="0" smtClean="0"/>
          </a:p>
          <a:p>
            <a:r>
              <a:rPr lang="en-GB" sz="1400" dirty="0" err="1" smtClean="0"/>
              <a:t>Begge</a:t>
            </a:r>
            <a:r>
              <a:rPr lang="en-GB" sz="1400" dirty="0" smtClean="0"/>
              <a:t> </a:t>
            </a:r>
            <a:r>
              <a:rPr lang="en-GB" sz="1400" dirty="0" err="1" smtClean="0"/>
              <a:t>deler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riktig</a:t>
            </a:r>
            <a:endParaRPr lang="en-GB" sz="1400" dirty="0" smtClean="0"/>
          </a:p>
          <a:p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r>
              <a:rPr lang="en-GB" dirty="0" err="1" smtClean="0">
                <a:latin typeface="Calibri" charset="0"/>
                <a:ea typeface="ＭＳ Ｐゴシック" charset="0"/>
                <a:cs typeface="ＭＳ Ｐゴシック" charset="0"/>
              </a:rPr>
              <a:t>Kap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 14.2 “Computer assisted direct matching“</a:t>
            </a:r>
          </a:p>
          <a:p>
            <a:pPr>
              <a:defRPr/>
            </a:pP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It is sometimes possible to automate the process, at least in part, using a matching algorithm.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</a:p>
          <a:p>
            <a:pPr>
              <a:defRPr/>
            </a:pPr>
            <a:endParaRPr lang="en-GB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dirty="0" smtClean="0"/>
              <a:t>ISO: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tilstrekkelig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kun se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termene</a:t>
            </a:r>
            <a:r>
              <a:rPr lang="en-GB" baseline="0" dirty="0" smtClean="0"/>
              <a:t>, man </a:t>
            </a:r>
            <a:r>
              <a:rPr lang="en-GB" baseline="0" dirty="0" err="1" smtClean="0"/>
              <a:t>må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over-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underordnede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klasser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eventuelle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noter</a:t>
            </a:r>
            <a:r>
              <a:rPr lang="en-GB" baseline="0" dirty="0" smtClean="0"/>
              <a:t>..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Mappings to or from a class or category in a </a:t>
            </a:r>
            <a:r>
              <a:rPr lang="en-GB" dirty="0" err="1" smtClean="0"/>
              <a:t>monohierarchical</a:t>
            </a:r>
            <a:r>
              <a:rPr lang="en-GB" dirty="0" smtClean="0"/>
              <a:t> scheme should treat the class/category as a pre-coordinated concept</a:t>
            </a:r>
          </a:p>
          <a:p>
            <a:r>
              <a:rPr lang="en-GB" dirty="0" smtClean="0"/>
              <a:t>whose meaning can be established by inspecting all its superordinate and subordinate classes as well as any scope notes associated with it. </a:t>
            </a:r>
          </a:p>
          <a:p>
            <a:r>
              <a:rPr lang="en-GB" i="1" dirty="0" smtClean="0"/>
              <a:t>Inspection of the caption alone is inadequate.</a:t>
            </a:r>
            <a:endParaRPr lang="en-GB" baseline="0" dirty="0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B9BF121-02D7-994B-9272-412E9C66EFF3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Vår</a:t>
            </a:r>
            <a:r>
              <a:rPr lang="en-US" dirty="0" smtClean="0"/>
              <a:t> </a:t>
            </a:r>
            <a:r>
              <a:rPr lang="en-US" dirty="0" err="1" smtClean="0"/>
              <a:t>tolkning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rådene</a:t>
            </a:r>
            <a:r>
              <a:rPr lang="en-US" baseline="0" dirty="0" smtClean="0"/>
              <a:t> I ISO-</a:t>
            </a:r>
            <a:r>
              <a:rPr lang="en-US" baseline="0" dirty="0" err="1" smtClean="0"/>
              <a:t>standarden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Støtte</a:t>
            </a:r>
            <a:r>
              <a:rPr lang="en-US" dirty="0" smtClean="0"/>
              <a:t> </a:t>
            </a:r>
            <a:r>
              <a:rPr lang="en-US" dirty="0" err="1" smtClean="0"/>
              <a:t>mappingen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to </a:t>
            </a:r>
            <a:r>
              <a:rPr lang="en-US" dirty="0" err="1" smtClean="0"/>
              <a:t>hovedmåter</a:t>
            </a:r>
            <a:r>
              <a:rPr lang="en-US" dirty="0" smtClean="0"/>
              <a:t>: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foreslå</a:t>
            </a:r>
            <a:r>
              <a:rPr lang="en-US" dirty="0" smtClean="0"/>
              <a:t> de </a:t>
            </a:r>
            <a:r>
              <a:rPr lang="en-US" dirty="0" err="1" smtClean="0"/>
              <a:t>mest</a:t>
            </a:r>
            <a:r>
              <a:rPr lang="en-US" dirty="0" smtClean="0"/>
              <a:t>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mappingkandidatene</a:t>
            </a:r>
            <a:r>
              <a:rPr lang="en-US" dirty="0" smtClean="0"/>
              <a:t> for et </a:t>
            </a:r>
            <a:r>
              <a:rPr lang="en-US" dirty="0" err="1" smtClean="0"/>
              <a:t>gitt</a:t>
            </a:r>
            <a:r>
              <a:rPr lang="en-US" dirty="0" smtClean="0"/>
              <a:t> </a:t>
            </a:r>
            <a:r>
              <a:rPr lang="en-US" dirty="0" err="1" smtClean="0"/>
              <a:t>emneord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smtClean="0"/>
              <a:t> </a:t>
            </a:r>
            <a:r>
              <a:rPr lang="en-US" dirty="0" err="1" smtClean="0"/>
              <a:t>eksperten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gjøre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mappingen</a:t>
            </a:r>
            <a:r>
              <a:rPr lang="en-US" baseline="0" dirty="0" smtClean="0"/>
              <a:t> best </a:t>
            </a:r>
            <a:r>
              <a:rPr lang="en-US" baseline="0" dirty="0" err="1" smtClean="0"/>
              <a:t>mulig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oversikt</a:t>
            </a:r>
            <a:r>
              <a:rPr lang="en-US" baseline="0" dirty="0" smtClean="0"/>
              <a:t> over </a:t>
            </a:r>
          </a:p>
          <a:p>
            <a:pPr marL="0" indent="0">
              <a:buNone/>
            </a:pPr>
            <a:r>
              <a:rPr lang="en-US" baseline="0" dirty="0" smtClean="0"/>
              <a:t>     </a:t>
            </a:r>
            <a:r>
              <a:rPr lang="en-US" baseline="0" dirty="0" err="1" smtClean="0"/>
              <a:t>begrepene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kilde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målvokabuaret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="1" baseline="0" dirty="0" err="1" smtClean="0"/>
              <a:t>Dashbord</a:t>
            </a:r>
            <a:endParaRPr lang="en-US" b="1" baseline="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Integrere</a:t>
            </a:r>
            <a:r>
              <a:rPr lang="en-US" dirty="0" smtClean="0"/>
              <a:t> </a:t>
            </a:r>
            <a:r>
              <a:rPr lang="en-US" dirty="0" err="1" smtClean="0"/>
              <a:t>informasjon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fire </a:t>
            </a:r>
            <a:r>
              <a:rPr lang="en-US" dirty="0" err="1" smtClean="0"/>
              <a:t>datakilder</a:t>
            </a:r>
            <a:r>
              <a:rPr lang="en-U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Webdewey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Humord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Katalogdata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UBOs </a:t>
            </a:r>
            <a:r>
              <a:rPr lang="en-US" baseline="0" dirty="0" err="1" smtClean="0"/>
              <a:t>emneregister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Dewey</a:t>
            </a:r>
            <a:br>
              <a:rPr lang="en-US" baseline="0" dirty="0" smtClean="0"/>
            </a:br>
            <a:endParaRPr lang="en-US" dirty="0" smtClean="0"/>
          </a:p>
          <a:p>
            <a:r>
              <a:rPr lang="en-US" dirty="0" smtClean="0"/>
              <a:t>Vi </a:t>
            </a:r>
            <a:r>
              <a:rPr lang="en-US" dirty="0" err="1" smtClean="0"/>
              <a:t>tror</a:t>
            </a:r>
            <a:r>
              <a:rPr lang="en-US" dirty="0" smtClean="0"/>
              <a:t> at god </a:t>
            </a:r>
            <a:r>
              <a:rPr lang="en-US" dirty="0" err="1" smtClean="0"/>
              <a:t>interaksjonsdesign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et </a:t>
            </a:r>
            <a:r>
              <a:rPr lang="en-US" dirty="0" err="1" smtClean="0"/>
              <a:t>suksesskriterie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Overordnede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mål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ccmapper</a:t>
            </a:r>
            <a:r>
              <a:rPr lang="en-US" baseline="0" dirty="0" smtClean="0"/>
              <a:t>:</a:t>
            </a:r>
            <a:endParaRPr lang="en-US" dirty="0" smtClean="0"/>
          </a:p>
          <a:p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konsistent</a:t>
            </a:r>
            <a:r>
              <a:rPr lang="en-US" dirty="0" smtClean="0"/>
              <a:t> mapping </a:t>
            </a:r>
            <a:br>
              <a:rPr lang="en-US" dirty="0" smtClean="0"/>
            </a:br>
            <a:r>
              <a:rPr lang="en-US" dirty="0" err="1" smtClean="0"/>
              <a:t>når</a:t>
            </a:r>
            <a:r>
              <a:rPr lang="en-US" dirty="0" smtClean="0"/>
              <a:t> vi </a:t>
            </a:r>
            <a:r>
              <a:rPr lang="en-US" dirty="0" err="1" smtClean="0"/>
              <a:t>bruker</a:t>
            </a:r>
            <a:r>
              <a:rPr lang="en-US" dirty="0" smtClean="0"/>
              <a:t> </a:t>
            </a:r>
            <a:r>
              <a:rPr lang="en-US" dirty="0" err="1" smtClean="0"/>
              <a:t>resultatene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testmapping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input.</a:t>
            </a:r>
            <a:br>
              <a:rPr lang="en-US" dirty="0" smtClean="0"/>
            </a:br>
            <a:r>
              <a:rPr lang="en-US" dirty="0" err="1" smtClean="0"/>
              <a:t>Mentalt</a:t>
            </a:r>
            <a:r>
              <a:rPr lang="en-US" dirty="0" smtClean="0"/>
              <a:t> </a:t>
            </a:r>
            <a:r>
              <a:rPr lang="en-US" dirty="0" err="1" smtClean="0"/>
              <a:t>avlastende</a:t>
            </a:r>
            <a:r>
              <a:rPr lang="en-US" dirty="0" smtClean="0"/>
              <a:t>, </a:t>
            </a:r>
            <a:r>
              <a:rPr lang="en-US" dirty="0" err="1" smtClean="0"/>
              <a:t>ett</a:t>
            </a:r>
            <a:r>
              <a:rPr lang="en-US" dirty="0" smtClean="0"/>
              <a:t> system </a:t>
            </a:r>
            <a:r>
              <a:rPr lang="en-US" dirty="0" err="1" smtClean="0"/>
              <a:t>istedet</a:t>
            </a:r>
            <a:r>
              <a:rPr lang="en-US" dirty="0" smtClean="0"/>
              <a:t> for fire, </a:t>
            </a:r>
            <a:r>
              <a:rPr lang="en-US" dirty="0" err="1" smtClean="0"/>
              <a:t>dvs</a:t>
            </a:r>
            <a:r>
              <a:rPr lang="en-US" dirty="0" smtClean="0"/>
              <a:t> </a:t>
            </a:r>
            <a:r>
              <a:rPr lang="en-US" dirty="0" err="1" smtClean="0"/>
              <a:t>systemintegrasjson</a:t>
            </a:r>
            <a:endParaRPr lang="en-US" dirty="0" smtClean="0"/>
          </a:p>
          <a:p>
            <a:r>
              <a:rPr lang="en-US" dirty="0" err="1" smtClean="0"/>
              <a:t>Tidsbesparende</a:t>
            </a:r>
            <a:endParaRPr lang="en-US" dirty="0" smtClean="0"/>
          </a:p>
          <a:p>
            <a:r>
              <a:rPr lang="en-US" dirty="0" err="1" smtClean="0"/>
              <a:t>Lenkede</a:t>
            </a:r>
            <a:r>
              <a:rPr lang="en-US" dirty="0" smtClean="0"/>
              <a:t> data (</a:t>
            </a:r>
            <a:r>
              <a:rPr lang="en-US" dirty="0" err="1" smtClean="0"/>
              <a:t>systemintegrasjon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data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Potensiale</a:t>
            </a:r>
            <a:r>
              <a:rPr lang="en-US" dirty="0" smtClean="0"/>
              <a:t> for </a:t>
            </a:r>
            <a:r>
              <a:rPr lang="en-US" dirty="0" err="1" smtClean="0"/>
              <a:t>gjenbruk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baseline="0" dirty="0" smtClean="0"/>
              <a:t> mapping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vokabularer</a:t>
            </a:r>
            <a:r>
              <a:rPr lang="en-US" baseline="0" dirty="0" smtClean="0"/>
              <a:t> mot Dewey.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33B-0FB5-E54F-A03D-7283C84A59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folk.uio.no/julianrt/ccmappe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 smtClean="0"/>
              <a:t>UBOs frokostmøte 12. juni 2015 </a:t>
            </a:r>
            <a:br>
              <a:rPr lang="nb-NO" dirty="0" smtClean="0"/>
            </a:br>
            <a:r>
              <a:rPr lang="nb-NO" dirty="0" smtClean="0"/>
              <a:t>Are Gulbrandsen </a:t>
            </a:r>
            <a:r>
              <a:rPr lang="nb-NO" dirty="0"/>
              <a:t>&amp; Dan Michael O. </a:t>
            </a:r>
            <a:r>
              <a:rPr lang="nb-NO" dirty="0" err="1" smtClean="0"/>
              <a:t>Heggø</a:t>
            </a:r>
            <a:endParaRPr lang="nb-NO" dirty="0"/>
          </a:p>
        </p:txBody>
      </p:sp>
      <p:sp>
        <p:nvSpPr>
          <p:cNvPr id="13315" name="Subtitle 6"/>
          <p:cNvSpPr>
            <a:spLocks noGrp="1"/>
          </p:cNvSpPr>
          <p:nvPr>
            <p:ph type="subTitle" sz="quarter" idx="1"/>
          </p:nvPr>
        </p:nvSpPr>
        <p:spPr>
          <a:xfrm>
            <a:off x="1295400" y="3501008"/>
            <a:ext cx="7315200" cy="1299592"/>
          </a:xfrm>
        </p:spPr>
        <p:txBody>
          <a:bodyPr/>
          <a:lstStyle/>
          <a:p>
            <a:r>
              <a:rPr lang="nb-NO" dirty="0" err="1" smtClean="0">
                <a:latin typeface="Arial" charset="0"/>
                <a:ea typeface="Arial" charset="0"/>
                <a:cs typeface="Arial" charset="0"/>
              </a:rPr>
              <a:t>Mappingverktøyet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dirty="0" err="1" smtClean="0">
                <a:latin typeface="Arial" charset="0"/>
                <a:ea typeface="Arial" charset="0"/>
                <a:cs typeface="Arial" charset="0"/>
              </a:rPr>
              <a:t>ccmapper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nb-NO" dirty="0" smtClean="0">
                <a:latin typeface="Arial" charset="0"/>
                <a:ea typeface="Arial" charset="0"/>
                <a:cs typeface="Arial" charset="0"/>
              </a:rPr>
            </a:b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nb-NO" dirty="0" err="1" smtClean="0">
                <a:latin typeface="Arial" charset="0"/>
                <a:ea typeface="Arial" charset="0"/>
                <a:cs typeface="Arial" charset="0"/>
              </a:rPr>
              <a:t>concept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dirty="0" err="1" smtClean="0">
                <a:latin typeface="Arial" charset="0"/>
                <a:ea typeface="Arial" charset="0"/>
                <a:cs typeface="Arial" charset="0"/>
              </a:rPr>
              <a:t>context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 mapper)</a:t>
            </a:r>
            <a:endParaRPr lang="nb-NO" sz="18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6"/>
            <a:ext cx="9144000" cy="57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Metode</a:t>
            </a:r>
            <a:r>
              <a:rPr lang="en-GB" dirty="0" smtClean="0"/>
              <a:t> for </a:t>
            </a:r>
            <a:r>
              <a:rPr lang="en-GB" dirty="0" err="1" smtClean="0"/>
              <a:t>databasert</a:t>
            </a:r>
            <a:r>
              <a:rPr lang="en-GB" dirty="0" smtClean="0"/>
              <a:t> </a:t>
            </a:r>
            <a:r>
              <a:rPr lang="en-GB" dirty="0" smtClean="0"/>
              <a:t>mapping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Kildevokabular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Emneord</a:t>
            </a:r>
            <a:endParaRPr lang="en-GB" dirty="0" smtClean="0"/>
          </a:p>
          <a:p>
            <a:r>
              <a:rPr lang="en-GB" dirty="0" err="1"/>
              <a:t>K</a:t>
            </a:r>
            <a:r>
              <a:rPr lang="en-GB" dirty="0" err="1" smtClean="0"/>
              <a:t>ontekst</a:t>
            </a:r>
            <a:endParaRPr lang="en-GB" dirty="0" smtClean="0"/>
          </a:p>
          <a:p>
            <a:pPr lvl="1"/>
            <a:r>
              <a:rPr lang="en-GB" dirty="0" err="1" smtClean="0"/>
              <a:t>Synonymer</a:t>
            </a:r>
            <a:r>
              <a:rPr lang="en-GB" dirty="0"/>
              <a:t>, </a:t>
            </a:r>
            <a:r>
              <a:rPr lang="en-GB" dirty="0" err="1"/>
              <a:t>dvs</a:t>
            </a:r>
            <a:r>
              <a:rPr lang="en-GB" dirty="0"/>
              <a:t> </a:t>
            </a:r>
            <a:r>
              <a:rPr lang="en-GB" dirty="0" err="1"/>
              <a:t>ekvivalensrelasjonene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BF/SE</a:t>
            </a:r>
            <a:endParaRPr lang="en-GB" dirty="0" smtClean="0"/>
          </a:p>
          <a:p>
            <a:pPr lvl="1"/>
            <a:r>
              <a:rPr lang="en-GB" dirty="0" err="1" smtClean="0"/>
              <a:t>Overordnede</a:t>
            </a:r>
            <a:r>
              <a:rPr lang="en-GB" dirty="0" smtClean="0"/>
              <a:t> termer?</a:t>
            </a:r>
            <a:endParaRPr lang="en-GB" dirty="0" smtClean="0"/>
          </a:p>
          <a:p>
            <a:pPr lvl="1"/>
            <a:r>
              <a:rPr lang="en-GB" dirty="0" err="1" smtClean="0"/>
              <a:t>Definisjon</a:t>
            </a:r>
            <a:r>
              <a:rPr lang="en-GB" dirty="0" smtClean="0"/>
              <a:t>?</a:t>
            </a:r>
            <a:endParaRPr lang="en-GB" dirty="0" smtClean="0"/>
          </a:p>
          <a:p>
            <a:pPr lvl="1"/>
            <a:r>
              <a:rPr lang="en-GB" dirty="0" err="1" smtClean="0"/>
              <a:t>Statistisk</a:t>
            </a:r>
            <a:r>
              <a:rPr lang="en-GB" dirty="0" smtClean="0"/>
              <a:t> mapping? (analyse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bibliografiske</a:t>
            </a:r>
            <a:r>
              <a:rPr lang="en-GB" dirty="0" smtClean="0"/>
              <a:t> data)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 smtClean="0"/>
              <a:t>Målvokabular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err="1" smtClean="0"/>
              <a:t>Klassenummer</a:t>
            </a:r>
            <a:endParaRPr lang="en-GB" dirty="0" smtClean="0"/>
          </a:p>
          <a:p>
            <a:r>
              <a:rPr lang="en-GB" dirty="0" err="1" smtClean="0"/>
              <a:t>Klassebetegnelse</a:t>
            </a:r>
            <a:endParaRPr lang="en-GB" dirty="0" smtClean="0"/>
          </a:p>
          <a:p>
            <a:r>
              <a:rPr lang="en-GB" dirty="0" err="1" smtClean="0"/>
              <a:t>Kontekst</a:t>
            </a:r>
            <a:endParaRPr lang="en-GB" dirty="0" smtClean="0"/>
          </a:p>
          <a:p>
            <a:pPr lvl="1"/>
            <a:r>
              <a:rPr lang="en-GB" dirty="0" smtClean="0"/>
              <a:t>Relative </a:t>
            </a:r>
            <a:r>
              <a:rPr lang="en-GB" dirty="0" err="1" smtClean="0"/>
              <a:t>indekstermer</a:t>
            </a:r>
            <a:r>
              <a:rPr lang="en-GB" dirty="0" smtClean="0"/>
              <a:t> (</a:t>
            </a:r>
            <a:r>
              <a:rPr lang="en-GB" dirty="0" err="1" smtClean="0"/>
              <a:t>synonymer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err="1" smtClean="0"/>
              <a:t>Noter</a:t>
            </a:r>
            <a:r>
              <a:rPr lang="en-GB" dirty="0" smtClean="0"/>
              <a:t>?</a:t>
            </a:r>
            <a:endParaRPr lang="en-GB" dirty="0" smtClean="0"/>
          </a:p>
          <a:p>
            <a:pPr lvl="1"/>
            <a:r>
              <a:rPr lang="en-GB" dirty="0" err="1" smtClean="0"/>
              <a:t>Overordnede</a:t>
            </a:r>
            <a:r>
              <a:rPr lang="en-GB" dirty="0" smtClean="0"/>
              <a:t> </a:t>
            </a:r>
            <a:r>
              <a:rPr lang="en-GB" dirty="0" err="1" smtClean="0"/>
              <a:t>klasser</a:t>
            </a:r>
            <a:endParaRPr lang="en-GB" dirty="0" smtClean="0"/>
          </a:p>
          <a:p>
            <a:pPr lvl="2"/>
            <a:r>
              <a:rPr lang="en-GB" dirty="0" err="1" smtClean="0"/>
              <a:t>Klassebetegnelse</a:t>
            </a:r>
            <a:endParaRPr lang="en-GB" dirty="0" smtClean="0"/>
          </a:p>
          <a:p>
            <a:pPr lvl="2"/>
            <a:r>
              <a:rPr lang="en-GB" dirty="0" err="1" smtClean="0"/>
              <a:t>Noter</a:t>
            </a:r>
            <a:r>
              <a:rPr lang="en-GB" dirty="0" smtClean="0"/>
              <a:t>?</a:t>
            </a:r>
            <a:endParaRPr lang="en-GB" dirty="0" smtClean="0"/>
          </a:p>
          <a:p>
            <a:pPr lvl="2"/>
            <a:r>
              <a:rPr lang="en-GB" dirty="0" smtClean="0"/>
              <a:t>Relative </a:t>
            </a:r>
            <a:r>
              <a:rPr lang="en-GB" dirty="0" err="1" smtClean="0"/>
              <a:t>indeks</a:t>
            </a:r>
            <a:r>
              <a:rPr lang="en-GB" dirty="0" smtClean="0"/>
              <a:t> termer?</a:t>
            </a:r>
            <a:endParaRPr lang="en-GB" dirty="0" smtClean="0"/>
          </a:p>
          <a:p>
            <a:pPr lvl="1"/>
            <a:r>
              <a:rPr lang="en-GB" sz="1800" dirty="0" smtClean="0"/>
              <a:t>UiO </a:t>
            </a:r>
            <a:r>
              <a:rPr lang="en-GB" sz="1800" dirty="0" err="1" smtClean="0"/>
              <a:t>emneregister</a:t>
            </a:r>
            <a:r>
              <a:rPr lang="en-GB" sz="1800" dirty="0" smtClean="0"/>
              <a:t> </a:t>
            </a:r>
            <a:r>
              <a:rPr lang="en-GB" sz="1800" dirty="0" err="1" smtClean="0"/>
              <a:t>til</a:t>
            </a:r>
            <a:r>
              <a:rPr lang="en-GB" sz="1800" dirty="0" smtClean="0"/>
              <a:t> Dewey?</a:t>
            </a:r>
            <a:endParaRPr lang="en-GB" sz="1800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489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Vektorrommodellen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Vi lager s</a:t>
            </a:r>
            <a:r>
              <a:rPr lang="nb-NO" sz="2200" dirty="0" smtClean="0"/>
              <a:t>yntetiske dokumenter</a:t>
            </a:r>
          </a:p>
          <a:p>
            <a:pPr lvl="1"/>
            <a:r>
              <a:rPr lang="nb-NO" sz="1800" dirty="0" smtClean="0"/>
              <a:t>Et tekstdokument </a:t>
            </a:r>
            <a:r>
              <a:rPr lang="nb-NO" sz="1800" dirty="0" smtClean="0"/>
              <a:t>for hvert av emneordene i kildevokabularet</a:t>
            </a:r>
            <a:endParaRPr lang="nb-NO" sz="1800" dirty="0" smtClean="0"/>
          </a:p>
          <a:p>
            <a:pPr lvl="2"/>
            <a:r>
              <a:rPr lang="nb-NO" sz="1400" dirty="0" smtClean="0"/>
              <a:t>Begrep = term og kontekst</a:t>
            </a:r>
          </a:p>
          <a:p>
            <a:pPr lvl="2"/>
            <a:r>
              <a:rPr lang="nb-NO" sz="1400" dirty="0" smtClean="0"/>
              <a:t>Alle komponenter vektes individuelt</a:t>
            </a:r>
          </a:p>
          <a:p>
            <a:pPr lvl="1"/>
            <a:r>
              <a:rPr lang="nb-NO" sz="1800" dirty="0"/>
              <a:t>Et tekstdokument for hvert av emneordene i </a:t>
            </a:r>
            <a:r>
              <a:rPr lang="nb-NO" sz="1800" dirty="0" smtClean="0"/>
              <a:t>målvokabularet</a:t>
            </a:r>
            <a:endParaRPr lang="nb-NO" sz="1800" dirty="0"/>
          </a:p>
          <a:p>
            <a:pPr lvl="2"/>
            <a:r>
              <a:rPr lang="nb-NO" sz="1400" dirty="0"/>
              <a:t>Begrep = term </a:t>
            </a:r>
            <a:r>
              <a:rPr lang="nb-NO" sz="1400" dirty="0" smtClean="0"/>
              <a:t>og kontekst</a:t>
            </a:r>
            <a:endParaRPr lang="nb-NO" sz="1400" dirty="0"/>
          </a:p>
          <a:p>
            <a:pPr lvl="2"/>
            <a:r>
              <a:rPr lang="nb-NO" sz="1400" dirty="0"/>
              <a:t>Alle komponenter vektes individuelt</a:t>
            </a:r>
          </a:p>
          <a:p>
            <a:r>
              <a:rPr lang="nb-NO" sz="2200" dirty="0" smtClean="0"/>
              <a:t>Lingvistisk normalisering av termer</a:t>
            </a:r>
          </a:p>
        </p:txBody>
      </p:sp>
    </p:spTree>
    <p:extLst>
      <p:ext uri="{BB962C8B-B14F-4D97-AF65-F5344CB8AC3E}">
        <p14:creationId xmlns:p14="http://schemas.microsoft.com/office/powerpoint/2010/main" val="70968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saurus-mapping-datakil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844824"/>
            <a:ext cx="5422392" cy="445617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Datakilder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96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mapper-systemarkitekt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95197"/>
            <a:ext cx="9374564" cy="65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3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Ccmapper</a:t>
            </a:r>
            <a:r>
              <a:rPr lang="en-US" dirty="0" smtClean="0"/>
              <a:t> </a:t>
            </a: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hlinkClick r:id="rId3"/>
              </a:rPr>
              <a:t>c</a:t>
            </a:r>
            <a:r>
              <a:rPr lang="en-GB" dirty="0" err="1" smtClean="0">
                <a:hlinkClick r:id="rId3"/>
              </a:rPr>
              <a:t>cmapper</a:t>
            </a:r>
            <a:r>
              <a:rPr lang="en-GB" dirty="0" smtClean="0">
                <a:hlinkClick r:id="rId3"/>
              </a:rPr>
              <a:t> prototype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9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Tradisjonell tilnærming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Kildevokabular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T</a:t>
            </a:r>
            <a:r>
              <a:rPr lang="nb-NO" dirty="0" smtClean="0"/>
              <a:t>erm</a:t>
            </a:r>
          </a:p>
          <a:p>
            <a:endParaRPr lang="nb-NO" dirty="0" smtClean="0"/>
          </a:p>
          <a:p>
            <a:pPr lvl="1"/>
            <a:r>
              <a:rPr lang="nb-NO" dirty="0" smtClean="0"/>
              <a:t>Strenglikhet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Utfordringer knyttet til bl.a. synonymi og homonymi</a:t>
            </a: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Målvokabular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T</a:t>
            </a:r>
            <a:r>
              <a:rPr lang="nb-NO" dirty="0" smtClean="0"/>
              <a:t>erm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4469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Tesauri og interoperabilitet med andre vokabularer (ISO 25964-2)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Mapping</a:t>
            </a:r>
            <a:r>
              <a:rPr lang="nb-NO" dirty="0" smtClean="0"/>
              <a:t> er datastøttet intellektuelt arbeid</a:t>
            </a:r>
          </a:p>
          <a:p>
            <a:pPr lvl="1"/>
            <a:r>
              <a:rPr lang="nb-NO" dirty="0" smtClean="0"/>
              <a:t>Foreslåtte </a:t>
            </a:r>
            <a:r>
              <a:rPr lang="nb-NO" dirty="0" err="1" smtClean="0"/>
              <a:t>mappinger</a:t>
            </a:r>
            <a:r>
              <a:rPr lang="nb-NO" dirty="0" smtClean="0"/>
              <a:t> må kvalitetssikres av en ekspert</a:t>
            </a:r>
          </a:p>
          <a:p>
            <a:r>
              <a:rPr lang="nb-NO" dirty="0" err="1" smtClean="0"/>
              <a:t>Mapping</a:t>
            </a:r>
            <a:r>
              <a:rPr lang="nb-NO" dirty="0" smtClean="0"/>
              <a:t> av begreper (ikke termer)</a:t>
            </a:r>
          </a:p>
          <a:p>
            <a:pPr lvl="1"/>
            <a:r>
              <a:rPr lang="nb-NO" dirty="0" smtClean="0"/>
              <a:t>Dataverktøyet må gi eksperten god oversikt over kontekst for begrepene i kilde- og målvokabular</a:t>
            </a:r>
          </a:p>
        </p:txBody>
      </p:sp>
    </p:spTree>
    <p:extLst>
      <p:ext uri="{BB962C8B-B14F-4D97-AF65-F5344CB8AC3E}">
        <p14:creationId xmlns:p14="http://schemas.microsoft.com/office/powerpoint/2010/main" val="379888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" y="332656"/>
            <a:ext cx="613483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shbord-ste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20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4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shbord-ste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21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mapper01-kildevokabu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7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5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b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ub-1.potx</Template>
  <TotalTime>12925</TotalTime>
  <Words>522</Words>
  <Application>Microsoft Macintosh PowerPoint</Application>
  <PresentationFormat>On-screen Show (4:3)</PresentationFormat>
  <Paragraphs>125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ub-1</vt:lpstr>
      <vt:lpstr>UBOs frokostmøte 12. juni 2015  Are Gulbrandsen &amp; Dan Michael O. Heggø</vt:lpstr>
      <vt:lpstr>Tradisjonell tilnærming</vt:lpstr>
      <vt:lpstr>Tesauri og interoperabilitet med andre vokabularer (ISO 25964-2)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for databasert mapping</vt:lpstr>
      <vt:lpstr>Vektorrommodellen</vt:lpstr>
      <vt:lpstr>Datakilder</vt:lpstr>
      <vt:lpstr>PowerPoint Presentation</vt:lpstr>
      <vt:lpstr>Ccmapper demo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Are Gulbrandsen</cp:lastModifiedBy>
  <cp:revision>193</cp:revision>
  <cp:lastPrinted>2015-06-10T12:28:49Z</cp:lastPrinted>
  <dcterms:created xsi:type="dcterms:W3CDTF">2010-06-16T11:40:47Z</dcterms:created>
  <dcterms:modified xsi:type="dcterms:W3CDTF">2015-06-12T07:27:23Z</dcterms:modified>
</cp:coreProperties>
</file>