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5"/>
  </p:notesMasterIdLst>
  <p:sldIdLst>
    <p:sldId id="262" r:id="rId2"/>
    <p:sldId id="277" r:id="rId3"/>
    <p:sldId id="390" r:id="rId4"/>
    <p:sldId id="389" r:id="rId5"/>
    <p:sldId id="388" r:id="rId6"/>
    <p:sldId id="282" r:id="rId7"/>
    <p:sldId id="378" r:id="rId8"/>
    <p:sldId id="304" r:id="rId9"/>
    <p:sldId id="303" r:id="rId10"/>
    <p:sldId id="302" r:id="rId11"/>
    <p:sldId id="297" r:id="rId12"/>
    <p:sldId id="423" r:id="rId13"/>
    <p:sldId id="410" r:id="rId14"/>
    <p:sldId id="422" r:id="rId15"/>
    <p:sldId id="431" r:id="rId16"/>
    <p:sldId id="409" r:id="rId17"/>
    <p:sldId id="396" r:id="rId18"/>
    <p:sldId id="381" r:id="rId19"/>
    <p:sldId id="397" r:id="rId20"/>
    <p:sldId id="398" r:id="rId21"/>
    <p:sldId id="419" r:id="rId22"/>
    <p:sldId id="437" r:id="rId23"/>
    <p:sldId id="418" r:id="rId24"/>
    <p:sldId id="395" r:id="rId25"/>
    <p:sldId id="436" r:id="rId26"/>
    <p:sldId id="435" r:id="rId27"/>
    <p:sldId id="346" r:id="rId28"/>
    <p:sldId id="347" r:id="rId29"/>
    <p:sldId id="348" r:id="rId30"/>
    <p:sldId id="430" r:id="rId31"/>
    <p:sldId id="429" r:id="rId32"/>
    <p:sldId id="366" r:id="rId33"/>
    <p:sldId id="365" r:id="rId34"/>
    <p:sldId id="290" r:id="rId35"/>
    <p:sldId id="354" r:id="rId36"/>
    <p:sldId id="356" r:id="rId37"/>
    <p:sldId id="425" r:id="rId38"/>
    <p:sldId id="424" r:id="rId39"/>
    <p:sldId id="357" r:id="rId40"/>
    <p:sldId id="358" r:id="rId41"/>
    <p:sldId id="417" r:id="rId42"/>
    <p:sldId id="368" r:id="rId43"/>
    <p:sldId id="367" r:id="rId44"/>
    <p:sldId id="416" r:id="rId45"/>
    <p:sldId id="370" r:id="rId46"/>
    <p:sldId id="369" r:id="rId47"/>
    <p:sldId id="294" r:id="rId48"/>
    <p:sldId id="372" r:id="rId49"/>
    <p:sldId id="371" r:id="rId50"/>
    <p:sldId id="293" r:id="rId51"/>
    <p:sldId id="360" r:id="rId52"/>
    <p:sldId id="373" r:id="rId53"/>
    <p:sldId id="375" r:id="rId54"/>
    <p:sldId id="374" r:id="rId55"/>
    <p:sldId id="359" r:id="rId56"/>
    <p:sldId id="415" r:id="rId57"/>
    <p:sldId id="414" r:id="rId58"/>
    <p:sldId id="413" r:id="rId59"/>
    <p:sldId id="412" r:id="rId60"/>
    <p:sldId id="411" r:id="rId61"/>
    <p:sldId id="427" r:id="rId62"/>
    <p:sldId id="426" r:id="rId63"/>
    <p:sldId id="428" r:id="rId64"/>
    <p:sldId id="421" r:id="rId65"/>
    <p:sldId id="377" r:id="rId66"/>
    <p:sldId id="376" r:id="rId67"/>
    <p:sldId id="288" r:id="rId68"/>
    <p:sldId id="406" r:id="rId69"/>
    <p:sldId id="402" r:id="rId70"/>
    <p:sldId id="438" r:id="rId71"/>
    <p:sldId id="439" r:id="rId72"/>
    <p:sldId id="440" r:id="rId73"/>
    <p:sldId id="441" r:id="rId7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ndeling uten navn" id="{30A5DDD8-FDFA-4408-A2CB-9CF41C8F633C}">
          <p14:sldIdLst>
            <p14:sldId id="262"/>
          </p14:sldIdLst>
        </p14:section>
        <p14:section name="Inndeling uten navn" id="{92818FFC-8734-45FA-927B-0AA871B6B7B7}">
          <p14:sldIdLst>
            <p14:sldId id="277"/>
            <p14:sldId id="390"/>
            <p14:sldId id="389"/>
            <p14:sldId id="388"/>
            <p14:sldId id="282"/>
            <p14:sldId id="378"/>
            <p14:sldId id="304"/>
            <p14:sldId id="303"/>
            <p14:sldId id="302"/>
            <p14:sldId id="297"/>
            <p14:sldId id="423"/>
            <p14:sldId id="410"/>
            <p14:sldId id="422"/>
            <p14:sldId id="431"/>
            <p14:sldId id="409"/>
            <p14:sldId id="396"/>
            <p14:sldId id="381"/>
            <p14:sldId id="397"/>
            <p14:sldId id="398"/>
            <p14:sldId id="419"/>
            <p14:sldId id="437"/>
            <p14:sldId id="418"/>
            <p14:sldId id="395"/>
            <p14:sldId id="436"/>
            <p14:sldId id="435"/>
            <p14:sldId id="346"/>
            <p14:sldId id="347"/>
            <p14:sldId id="348"/>
            <p14:sldId id="430"/>
            <p14:sldId id="429"/>
            <p14:sldId id="366"/>
            <p14:sldId id="365"/>
            <p14:sldId id="290"/>
            <p14:sldId id="354"/>
            <p14:sldId id="356"/>
            <p14:sldId id="425"/>
            <p14:sldId id="424"/>
            <p14:sldId id="357"/>
            <p14:sldId id="358"/>
            <p14:sldId id="417"/>
            <p14:sldId id="368"/>
            <p14:sldId id="367"/>
            <p14:sldId id="416"/>
            <p14:sldId id="370"/>
            <p14:sldId id="369"/>
            <p14:sldId id="294"/>
            <p14:sldId id="372"/>
            <p14:sldId id="371"/>
            <p14:sldId id="293"/>
            <p14:sldId id="360"/>
            <p14:sldId id="373"/>
            <p14:sldId id="375"/>
            <p14:sldId id="374"/>
            <p14:sldId id="359"/>
            <p14:sldId id="415"/>
            <p14:sldId id="414"/>
            <p14:sldId id="413"/>
            <p14:sldId id="412"/>
            <p14:sldId id="411"/>
            <p14:sldId id="427"/>
            <p14:sldId id="426"/>
            <p14:sldId id="428"/>
            <p14:sldId id="421"/>
            <p14:sldId id="377"/>
            <p14:sldId id="376"/>
            <p14:sldId id="288"/>
            <p14:sldId id="406"/>
            <p14:sldId id="402"/>
            <p14:sldId id="438"/>
            <p14:sldId id="439"/>
            <p14:sldId id="440"/>
            <p14:sldId id="44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A53"/>
    <a:srgbClr val="D7DFDD"/>
    <a:srgbClr val="C8D2D0"/>
    <a:srgbClr val="99B9BF"/>
    <a:srgbClr val="E5EAE9"/>
    <a:srgbClr val="57757A"/>
    <a:srgbClr val="FFE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 autoAdjust="0"/>
    <p:restoredTop sz="93659" autoAdjust="0"/>
  </p:normalViewPr>
  <p:slideViewPr>
    <p:cSldViewPr showGuides="1">
      <p:cViewPr>
        <p:scale>
          <a:sx n="116" d="100"/>
          <a:sy n="116" d="100"/>
        </p:scale>
        <p:origin x="-1524" y="-72"/>
      </p:cViewPr>
      <p:guideLst>
        <p:guide orient="horz" pos="2160"/>
        <p:guide pos="288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B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b-NO" smtClean="0"/>
              <a:t>Andel ferdig</a:t>
            </a:r>
            <a:r>
              <a:rPr lang="nb-NO" baseline="0" smtClean="0"/>
              <a:t> mappede begreper</a:t>
            </a:r>
            <a:endParaRPr lang="nb-NO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'Ark1'!$A$1:$A$2</c:f>
              <c:numCache>
                <c:formatCode>0%</c:formatCode>
                <c:ptCount val="2"/>
                <c:pt idx="0">
                  <c:v>0.38</c:v>
                </c:pt>
                <c:pt idx="1">
                  <c:v>0.2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4625920"/>
        <c:axId val="44628608"/>
      </c:barChart>
      <c:catAx>
        <c:axId val="44625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628608"/>
        <c:crosses val="autoZero"/>
        <c:auto val="1"/>
        <c:lblAlgn val="ctr"/>
        <c:lblOffset val="100"/>
        <c:noMultiLvlLbl val="0"/>
      </c:catAx>
      <c:valAx>
        <c:axId val="446286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62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b-NO" smtClean="0"/>
              <a:t>Andel ferdig</a:t>
            </a:r>
            <a:r>
              <a:rPr lang="nb-NO" baseline="0" smtClean="0"/>
              <a:t> mappede begreper</a:t>
            </a:r>
            <a:endParaRPr lang="nb-NO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'Ark1'!$A$1:$A$2</c:f>
              <c:numCache>
                <c:formatCode>0%</c:formatCode>
                <c:ptCount val="2"/>
                <c:pt idx="0">
                  <c:v>0.38</c:v>
                </c:pt>
                <c:pt idx="1">
                  <c:v>0.2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444096"/>
        <c:axId val="41446784"/>
      </c:barChart>
      <c:catAx>
        <c:axId val="414440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b-NO"/>
          </a:p>
        </c:txPr>
        <c:crossAx val="41446784"/>
        <c:crosses val="autoZero"/>
        <c:auto val="1"/>
        <c:lblAlgn val="ctr"/>
        <c:lblOffset val="100"/>
        <c:noMultiLvlLbl val="0"/>
      </c:catAx>
      <c:valAx>
        <c:axId val="41446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44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b-NO" smtClean="0"/>
              <a:t>Andel ferdig</a:t>
            </a:r>
            <a:r>
              <a:rPr lang="nb-NO" baseline="0" smtClean="0"/>
              <a:t> mappede begreper</a:t>
            </a:r>
            <a:endParaRPr lang="nb-NO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'Ark1'!$A$1:$A$2</c:f>
              <c:numCache>
                <c:formatCode>0%</c:formatCode>
                <c:ptCount val="2"/>
                <c:pt idx="0">
                  <c:v>0.38</c:v>
                </c:pt>
                <c:pt idx="1">
                  <c:v>0.2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2928384"/>
        <c:axId val="42955904"/>
      </c:barChart>
      <c:catAx>
        <c:axId val="429283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b-NO"/>
          </a:p>
        </c:txPr>
        <c:crossAx val="42955904"/>
        <c:crosses val="autoZero"/>
        <c:auto val="1"/>
        <c:lblAlgn val="ctr"/>
        <c:lblOffset val="100"/>
        <c:noMultiLvlLbl val="0"/>
      </c:catAx>
      <c:valAx>
        <c:axId val="429559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92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b-NO" smtClean="0"/>
              <a:t>Andel ferdig</a:t>
            </a:r>
            <a:r>
              <a:rPr lang="nb-NO" baseline="0" smtClean="0"/>
              <a:t> mappede begreper</a:t>
            </a:r>
            <a:endParaRPr lang="nb-NO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'Ark1'!$A$1:$A$2</c:f>
              <c:numCache>
                <c:formatCode>0%</c:formatCode>
                <c:ptCount val="2"/>
                <c:pt idx="0">
                  <c:v>0.38</c:v>
                </c:pt>
                <c:pt idx="1">
                  <c:v>0.2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5425024"/>
        <c:axId val="45427712"/>
      </c:barChart>
      <c:catAx>
        <c:axId val="454250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427712"/>
        <c:crosses val="autoZero"/>
        <c:auto val="1"/>
        <c:lblAlgn val="ctr"/>
        <c:lblOffset val="100"/>
        <c:noMultiLvlLbl val="0"/>
      </c:catAx>
      <c:valAx>
        <c:axId val="454277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542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474A5-AC0E-4831-AE6B-ACCF7246A344}" type="datetimeFigureOut">
              <a:rPr lang="nb-NO" smtClean="0"/>
              <a:t>13.12.2016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E6425-4994-4411-B381-843994BBA5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78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373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6924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475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7824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230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653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214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54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074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02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0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05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8395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94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04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325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09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575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83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31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39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08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20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33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41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25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7757A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9" y="180689"/>
            <a:ext cx="2124514" cy="1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uio.no/om/strategi-plan-rapport/et-universitetsbibliotek-for-fremtiden-2015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ccmapperno.pansoft.de/login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innhold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2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1216" y="2739916"/>
            <a:ext cx="4641775" cy="936104"/>
          </a:xfrm>
        </p:spPr>
        <p:txBody>
          <a:bodyPr>
            <a:noAutofit/>
          </a:bodyPr>
          <a:lstStyle/>
          <a:p>
            <a:pPr algn="l"/>
            <a:r>
              <a:rPr lang="nb-NO" sz="3800" b="1" dirty="0" smtClean="0">
                <a:solidFill>
                  <a:srgbClr val="57757A"/>
                </a:solidFill>
              </a:rPr>
              <a:t>Hvorfor</a:t>
            </a:r>
            <a:r>
              <a:rPr lang="en-GB" sz="3800" b="1" dirty="0" smtClean="0">
                <a:solidFill>
                  <a:srgbClr val="57757A"/>
                </a:solidFill>
              </a:rPr>
              <a:t> mapper vi?</a:t>
            </a:r>
            <a:endParaRPr lang="en-GB" sz="3800" b="1" dirty="0">
              <a:solidFill>
                <a:srgbClr val="99B9BF"/>
              </a:solidFill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601216" y="4869160"/>
            <a:ext cx="54109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b="1" dirty="0" smtClean="0">
                <a:solidFill>
                  <a:srgbClr val="57757A"/>
                </a:solidFill>
              </a:rPr>
              <a:t>Mapping mot </a:t>
            </a:r>
            <a:r>
              <a:rPr lang="en-GB" sz="1100" b="1" dirty="0" err="1" smtClean="0">
                <a:solidFill>
                  <a:srgbClr val="57757A"/>
                </a:solidFill>
              </a:rPr>
              <a:t>norsk</a:t>
            </a:r>
            <a:r>
              <a:rPr lang="en-GB" sz="1100" b="1" smtClean="0">
                <a:solidFill>
                  <a:srgbClr val="57757A"/>
                </a:solidFill>
              </a:rPr>
              <a:t> </a:t>
            </a:r>
            <a:r>
              <a:rPr lang="en-GB" sz="1100" b="1" err="1" smtClean="0">
                <a:solidFill>
                  <a:srgbClr val="57757A"/>
                </a:solidFill>
              </a:rPr>
              <a:t>WebDewey</a:t>
            </a:r>
            <a:endParaRPr lang="en-GB" sz="1100" b="1">
              <a:solidFill>
                <a:srgbClr val="57757A"/>
              </a:solidFill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601216" y="3501008"/>
            <a:ext cx="454684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GB" sz="2000" b="1" dirty="0" smtClean="0">
              <a:solidFill>
                <a:srgbClr val="99B9BF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8" y="5805360"/>
            <a:ext cx="864000" cy="8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4221088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Ledermøtet på UB, 13. </a:t>
            </a:r>
            <a:r>
              <a:rPr lang="nb-NO" smtClean="0"/>
              <a:t>desember 2016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22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10134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000" smtClean="0"/>
              <a:t>	Mapping </a:t>
            </a:r>
            <a:r>
              <a:rPr lang="nb-NO" sz="2000"/>
              <a:t>vil si </a:t>
            </a:r>
            <a:r>
              <a:rPr lang="nb-NO" sz="2000" smtClean="0"/>
              <a:t>å </a:t>
            </a:r>
            <a:r>
              <a:rPr lang="nb-NO" sz="2000"/>
              <a:t>etablere relasjoner </a:t>
            </a:r>
            <a:r>
              <a:rPr lang="nb-NO" sz="2000" smtClean="0"/>
              <a:t/>
            </a:r>
            <a:br>
              <a:rPr lang="nb-NO" sz="2000" smtClean="0"/>
            </a:br>
            <a:r>
              <a:rPr lang="nb-NO" sz="2000" smtClean="0"/>
              <a:t>	mellom </a:t>
            </a:r>
            <a:r>
              <a:rPr lang="nb-NO" sz="2000"/>
              <a:t>begreper </a:t>
            </a:r>
            <a:r>
              <a:rPr lang="nb-NO" sz="2000" smtClean="0"/>
              <a:t>i to </a:t>
            </a:r>
            <a:r>
              <a:rPr lang="nb-NO" sz="2000"/>
              <a:t>ulike vokabularer</a:t>
            </a:r>
          </a:p>
          <a:p>
            <a:endParaRPr lang="nb-NO" sz="2400" smtClean="0"/>
          </a:p>
          <a:p>
            <a:endParaRPr lang="nb-NO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89644"/>
            <a:ext cx="4464496" cy="3240360"/>
          </a:xfrm>
          <a:prstGeom prst="flowChartAlternateProcess">
            <a:avLst/>
          </a:prstGeom>
        </p:spPr>
      </p:pic>
      <p:sp>
        <p:nvSpPr>
          <p:cNvPr id="9" name="Avrundet rektangel 8"/>
          <p:cNvSpPr/>
          <p:nvPr/>
        </p:nvSpPr>
        <p:spPr>
          <a:xfrm>
            <a:off x="611560" y="2262670"/>
            <a:ext cx="1584176" cy="32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vrundet rektangel 9"/>
          <p:cNvSpPr/>
          <p:nvPr/>
        </p:nvSpPr>
        <p:spPr>
          <a:xfrm>
            <a:off x="6980312" y="2262670"/>
            <a:ext cx="1584176" cy="32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Sylinder 10"/>
          <p:cNvSpPr txBox="1"/>
          <p:nvPr/>
        </p:nvSpPr>
        <p:spPr>
          <a:xfrm>
            <a:off x="755576" y="3280021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Humord</a:t>
            </a:r>
            <a:endParaRPr lang="en-GB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err="1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og</a:t>
            </a:r>
            <a:endParaRPr lang="en-GB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err="1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Realfags</a:t>
            </a:r>
            <a:r>
              <a:rPr lang="en-GB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</a:t>
            </a:r>
            <a:endParaRPr lang="en-GB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termer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7128284" y="3556256"/>
            <a:ext cx="143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Norsk</a:t>
            </a:r>
          </a:p>
          <a:p>
            <a:r>
              <a:rPr lang="en-GB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WebDewey</a:t>
            </a:r>
          </a:p>
        </p:txBody>
      </p:sp>
    </p:spTree>
    <p:extLst>
      <p:ext uri="{BB962C8B-B14F-4D97-AF65-F5344CB8AC3E}">
        <p14:creationId xmlns:p14="http://schemas.microsoft.com/office/powerpoint/2010/main" val="27980124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10134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000" smtClean="0"/>
              <a:t>	Mapping </a:t>
            </a:r>
            <a:r>
              <a:rPr lang="nb-NO" sz="2000"/>
              <a:t>vil si </a:t>
            </a:r>
            <a:r>
              <a:rPr lang="nb-NO" sz="2000" smtClean="0"/>
              <a:t>å </a:t>
            </a:r>
            <a:r>
              <a:rPr lang="nb-NO" sz="2000"/>
              <a:t>etablere relasjoner </a:t>
            </a:r>
            <a:r>
              <a:rPr lang="nb-NO" sz="2000" smtClean="0"/>
              <a:t/>
            </a:r>
            <a:br>
              <a:rPr lang="nb-NO" sz="2000" smtClean="0"/>
            </a:br>
            <a:r>
              <a:rPr lang="nb-NO" sz="2000" smtClean="0"/>
              <a:t>	mellom </a:t>
            </a:r>
            <a:r>
              <a:rPr lang="nb-NO" sz="2000"/>
              <a:t>begreper </a:t>
            </a:r>
            <a:r>
              <a:rPr lang="nb-NO" sz="2000" smtClean="0"/>
              <a:t>i to </a:t>
            </a:r>
            <a:r>
              <a:rPr lang="nb-NO" sz="2000"/>
              <a:t>ulike vokabularer</a:t>
            </a:r>
          </a:p>
          <a:p>
            <a:endParaRPr lang="nb-NO" sz="2400" smtClean="0"/>
          </a:p>
          <a:p>
            <a:endParaRPr lang="nb-NO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89644"/>
            <a:ext cx="4464496" cy="3240360"/>
          </a:xfrm>
          <a:prstGeom prst="flowChartAlternateProcess">
            <a:avLst/>
          </a:prstGeom>
        </p:spPr>
      </p:pic>
      <p:sp>
        <p:nvSpPr>
          <p:cNvPr id="8" name="Content Placeholder 8"/>
          <p:cNvSpPr txBox="1">
            <a:spLocks/>
          </p:cNvSpPr>
          <p:nvPr/>
        </p:nvSpPr>
        <p:spPr>
          <a:xfrm>
            <a:off x="1223628" y="5499796"/>
            <a:ext cx="6696744" cy="76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000" smtClean="0"/>
              <a:t>Mål for prosjektet er å mappe </a:t>
            </a:r>
            <a:r>
              <a:rPr lang="nb-NO" sz="2000" err="1" smtClean="0"/>
              <a:t>Humord</a:t>
            </a:r>
            <a:r>
              <a:rPr lang="nb-NO" sz="2000" smtClean="0"/>
              <a:t> og Realfagstermer</a:t>
            </a:r>
            <a:br>
              <a:rPr lang="nb-NO" sz="2000" smtClean="0"/>
            </a:br>
            <a:r>
              <a:rPr lang="nb-NO" sz="2000" smtClean="0"/>
              <a:t>mot norsk </a:t>
            </a:r>
            <a:r>
              <a:rPr lang="nb-NO" sz="2000" err="1" smtClean="0"/>
              <a:t>WebDewey</a:t>
            </a:r>
            <a:endParaRPr lang="nb-NO" sz="2000" smtClean="0"/>
          </a:p>
          <a:p>
            <a:endParaRPr lang="nb-NO" smtClean="0"/>
          </a:p>
          <a:p>
            <a:endParaRPr lang="nb-NO"/>
          </a:p>
        </p:txBody>
      </p:sp>
      <p:sp>
        <p:nvSpPr>
          <p:cNvPr id="9" name="Avrundet rektangel 8"/>
          <p:cNvSpPr/>
          <p:nvPr/>
        </p:nvSpPr>
        <p:spPr>
          <a:xfrm>
            <a:off x="611560" y="2262670"/>
            <a:ext cx="1584176" cy="32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vrundet rektangel 9"/>
          <p:cNvSpPr/>
          <p:nvPr/>
        </p:nvSpPr>
        <p:spPr>
          <a:xfrm>
            <a:off x="6980312" y="2262670"/>
            <a:ext cx="1584176" cy="32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Sylinder 10"/>
          <p:cNvSpPr txBox="1"/>
          <p:nvPr/>
        </p:nvSpPr>
        <p:spPr>
          <a:xfrm>
            <a:off x="755576" y="3280021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Humord</a:t>
            </a:r>
            <a:endParaRPr lang="en-GB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err="1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og</a:t>
            </a:r>
            <a:endParaRPr lang="en-GB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err="1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Realfags</a:t>
            </a:r>
            <a:r>
              <a:rPr lang="en-GB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</a:t>
            </a:r>
            <a:endParaRPr lang="en-GB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termer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7128284" y="3556256"/>
            <a:ext cx="143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Norsk</a:t>
            </a:r>
          </a:p>
          <a:p>
            <a:r>
              <a:rPr lang="en-GB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WebDewey</a:t>
            </a:r>
          </a:p>
        </p:txBody>
      </p:sp>
    </p:spTree>
    <p:extLst>
      <p:ext uri="{BB962C8B-B14F-4D97-AF65-F5344CB8AC3E}">
        <p14:creationId xmlns:p14="http://schemas.microsoft.com/office/powerpoint/2010/main" val="3776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2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741185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8" name="TekstSylinder 17"/>
          <p:cNvSpPr txBox="1"/>
          <p:nvPr/>
        </p:nvSpPr>
        <p:spPr>
          <a:xfrm>
            <a:off x="4714615" y="178373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Å mappe er som å lage koblinger mellom ulike kart over </a:t>
            </a:r>
            <a:r>
              <a:rPr lang="en-GB" smtClean="0"/>
              <a:t>kunnskapsuniverset</a:t>
            </a:r>
            <a:endParaRPr lang="en-GB"/>
          </a:p>
        </p:txBody>
      </p:sp>
      <p:sp>
        <p:nvSpPr>
          <p:cNvPr id="12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36817946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8" name="TekstSylinder 17"/>
          <p:cNvSpPr txBox="1"/>
          <p:nvPr/>
        </p:nvSpPr>
        <p:spPr>
          <a:xfrm>
            <a:off x="4714615" y="178373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Å mappe er som å lage koblinger mellom ulike kart over </a:t>
            </a:r>
            <a:r>
              <a:rPr lang="en-GB" smtClean="0"/>
              <a:t>kunnskapsuniverset</a:t>
            </a:r>
            <a:endParaRPr lang="en-GB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664" y="2996952"/>
            <a:ext cx="3834000" cy="2786235"/>
          </a:xfrm>
          <a:prstGeom prst="round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5956970" y="4077072"/>
            <a:ext cx="1043682" cy="576064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kstSylinder 21"/>
          <p:cNvSpPr txBox="1"/>
          <p:nvPr/>
        </p:nvSpPr>
        <p:spPr>
          <a:xfrm>
            <a:off x="6046608" y="418043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Dewey</a:t>
            </a:r>
            <a:endParaRPr lang="en-GB"/>
          </a:p>
        </p:txBody>
      </p:sp>
      <p:sp>
        <p:nvSpPr>
          <p:cNvPr id="17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42679697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27" y="1634227"/>
            <a:ext cx="3207593" cy="2118242"/>
          </a:xfrm>
          <a:prstGeom prst="round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792643" y="242029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 smtClean="0"/>
              <a:t>Humord</a:t>
            </a:r>
            <a:endParaRPr lang="en-GB"/>
          </a:p>
        </p:txBody>
      </p:sp>
      <p:sp>
        <p:nvSpPr>
          <p:cNvPr id="18" name="TekstSylinder 17"/>
          <p:cNvSpPr txBox="1"/>
          <p:nvPr/>
        </p:nvSpPr>
        <p:spPr>
          <a:xfrm>
            <a:off x="4714615" y="178373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Å mappe er som å lage koblinger mellom ulike kart over </a:t>
            </a:r>
            <a:r>
              <a:rPr lang="en-GB" smtClean="0"/>
              <a:t>kunnskapsuniverset</a:t>
            </a:r>
            <a:endParaRPr lang="en-GB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664" y="2996952"/>
            <a:ext cx="3834000" cy="2786235"/>
          </a:xfrm>
          <a:prstGeom prst="round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5956970" y="4077072"/>
            <a:ext cx="1043682" cy="576064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kstSylinder 21"/>
          <p:cNvSpPr txBox="1"/>
          <p:nvPr/>
        </p:nvSpPr>
        <p:spPr>
          <a:xfrm>
            <a:off x="6046608" y="418043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Dewey</a:t>
            </a:r>
            <a:endParaRPr lang="en-GB"/>
          </a:p>
        </p:txBody>
      </p:sp>
      <p:pic>
        <p:nvPicPr>
          <p:cNvPr id="1026" name="Picture 2" descr="Bilderesultat for l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2" y="3768436"/>
            <a:ext cx="2251057" cy="22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Sylinder 14"/>
          <p:cNvSpPr txBox="1"/>
          <p:nvPr/>
        </p:nvSpPr>
        <p:spPr>
          <a:xfrm>
            <a:off x="777973" y="3913573"/>
            <a:ext cx="18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Realfagstermer</a:t>
            </a:r>
            <a:endParaRPr lang="en-GB"/>
          </a:p>
        </p:txBody>
      </p:sp>
      <p:sp>
        <p:nvSpPr>
          <p:cNvPr id="17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3305917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27" y="1634227"/>
            <a:ext cx="3207593" cy="2118242"/>
          </a:xfrm>
          <a:prstGeom prst="round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792643" y="242029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 smtClean="0"/>
              <a:t>Humord</a:t>
            </a:r>
            <a:endParaRPr lang="en-GB"/>
          </a:p>
        </p:txBody>
      </p:sp>
      <p:sp>
        <p:nvSpPr>
          <p:cNvPr id="18" name="TekstSylinder 17"/>
          <p:cNvSpPr txBox="1"/>
          <p:nvPr/>
        </p:nvSpPr>
        <p:spPr>
          <a:xfrm>
            <a:off x="4714615" y="178373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Å mappe er som å lage koblinger mellom ulike kart over </a:t>
            </a:r>
            <a:r>
              <a:rPr lang="en-GB" smtClean="0"/>
              <a:t>kunnskapsuniverset</a:t>
            </a:r>
            <a:endParaRPr lang="en-GB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664" y="2996952"/>
            <a:ext cx="3834000" cy="2786235"/>
          </a:xfrm>
          <a:prstGeom prst="round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5956970" y="4077072"/>
            <a:ext cx="1043682" cy="576064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kstSylinder 21"/>
          <p:cNvSpPr txBox="1"/>
          <p:nvPr/>
        </p:nvSpPr>
        <p:spPr>
          <a:xfrm>
            <a:off x="6046608" y="418043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Dewey</a:t>
            </a:r>
            <a:endParaRPr lang="en-GB"/>
          </a:p>
        </p:txBody>
      </p:sp>
      <p:pic>
        <p:nvPicPr>
          <p:cNvPr id="1026" name="Picture 2" descr="Bilderesultat for l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2" y="3768436"/>
            <a:ext cx="2251057" cy="22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Sylinder 14"/>
          <p:cNvSpPr txBox="1"/>
          <p:nvPr/>
        </p:nvSpPr>
        <p:spPr>
          <a:xfrm>
            <a:off x="777973" y="3913573"/>
            <a:ext cx="18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Realfagstermer</a:t>
            </a:r>
            <a:endParaRPr lang="en-GB"/>
          </a:p>
        </p:txBody>
      </p:sp>
      <p:sp>
        <p:nvSpPr>
          <p:cNvPr id="16" name="Oppoverbøyd pil 15"/>
          <p:cNvSpPr/>
          <p:nvPr/>
        </p:nvSpPr>
        <p:spPr>
          <a:xfrm>
            <a:off x="2339752" y="4365103"/>
            <a:ext cx="3071566" cy="879742"/>
          </a:xfrm>
          <a:prstGeom prst="bentUpArrow">
            <a:avLst/>
          </a:prstGeom>
          <a:solidFill>
            <a:srgbClr val="FFE455"/>
          </a:solidFill>
          <a:ln>
            <a:solidFill>
              <a:srgbClr val="FFE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2891347" y="4957711"/>
            <a:ext cx="186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Solformørkelser</a:t>
            </a:r>
            <a:endParaRPr lang="nb-NO"/>
          </a:p>
        </p:txBody>
      </p:sp>
      <p:sp>
        <p:nvSpPr>
          <p:cNvPr id="20" name="Oppoverbøyd pil 19"/>
          <p:cNvSpPr/>
          <p:nvPr/>
        </p:nvSpPr>
        <p:spPr>
          <a:xfrm flipV="1">
            <a:off x="3306688" y="2991371"/>
            <a:ext cx="2650282" cy="973691"/>
          </a:xfrm>
          <a:prstGeom prst="bentUpArrow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TekstSylinder 24"/>
          <p:cNvSpPr txBox="1"/>
          <p:nvPr/>
        </p:nvSpPr>
        <p:spPr>
          <a:xfrm>
            <a:off x="3455876" y="2918128"/>
            <a:ext cx="186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Fraseologi</a:t>
            </a:r>
            <a:endParaRPr lang="nb-NO"/>
          </a:p>
        </p:txBody>
      </p:sp>
      <p:sp>
        <p:nvSpPr>
          <p:cNvPr id="17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0340976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4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31157859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3286200" y="4010805"/>
            <a:ext cx="2448272" cy="627568"/>
          </a:xfrm>
          <a:prstGeom prst="rect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Ellipse 2"/>
          <p:cNvSpPr/>
          <p:nvPr/>
        </p:nvSpPr>
        <p:spPr>
          <a:xfrm>
            <a:off x="1117839" y="2118526"/>
            <a:ext cx="2304256" cy="1084398"/>
          </a:xfrm>
          <a:prstGeom prst="ellipse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1740972" y="2420720"/>
            <a:ext cx="12961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b="1" smtClean="0">
                <a:solidFill>
                  <a:schemeClr val="bg1"/>
                </a:solidFill>
              </a:rPr>
              <a:t>Emne</a:t>
            </a:r>
            <a:endParaRPr lang="nb-NO" sz="2500" b="1">
              <a:solidFill>
                <a:schemeClr val="bg1"/>
              </a:solidFill>
            </a:endParaRPr>
          </a:p>
        </p:txBody>
      </p:sp>
      <p:cxnSp>
        <p:nvCxnSpPr>
          <p:cNvPr id="19" name="Rett linje 18"/>
          <p:cNvCxnSpPr/>
          <p:nvPr/>
        </p:nvCxnSpPr>
        <p:spPr>
          <a:xfrm>
            <a:off x="2511772" y="3115426"/>
            <a:ext cx="1512061" cy="980135"/>
          </a:xfrm>
          <a:prstGeom prst="line">
            <a:avLst/>
          </a:prstGeom>
          <a:ln w="76200">
            <a:solidFill>
              <a:srgbClr val="99B9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/>
          <p:cNvSpPr txBox="1"/>
          <p:nvPr/>
        </p:nvSpPr>
        <p:spPr>
          <a:xfrm>
            <a:off x="3563888" y="4086062"/>
            <a:ext cx="22322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b="1" smtClean="0">
                <a:solidFill>
                  <a:schemeClr val="bg1"/>
                </a:solidFill>
              </a:rPr>
              <a:t>Katalogpost</a:t>
            </a:r>
            <a:endParaRPr lang="nb-NO" sz="2500" b="1">
              <a:solidFill>
                <a:schemeClr val="bg1"/>
              </a:solidFill>
            </a:endParaRPr>
          </a:p>
        </p:txBody>
      </p:sp>
      <p:cxnSp>
        <p:nvCxnSpPr>
          <p:cNvPr id="21" name="Rett linje 20"/>
          <p:cNvCxnSpPr/>
          <p:nvPr/>
        </p:nvCxnSpPr>
        <p:spPr>
          <a:xfrm flipH="1">
            <a:off x="5148064" y="3167159"/>
            <a:ext cx="1341922" cy="918903"/>
          </a:xfrm>
          <a:prstGeom prst="line">
            <a:avLst/>
          </a:prstGeom>
          <a:ln w="76200">
            <a:solidFill>
              <a:srgbClr val="99B9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5544108" y="2117048"/>
            <a:ext cx="2304256" cy="1084398"/>
          </a:xfrm>
          <a:prstGeom prst="ellipse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TekstSylinder 24"/>
          <p:cNvSpPr txBox="1"/>
          <p:nvPr/>
        </p:nvSpPr>
        <p:spPr>
          <a:xfrm>
            <a:off x="5584107" y="2420720"/>
            <a:ext cx="24122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b="1" smtClean="0">
                <a:solidFill>
                  <a:schemeClr val="bg1"/>
                </a:solidFill>
              </a:rPr>
              <a:t>Klassifikasjon</a:t>
            </a:r>
            <a:endParaRPr lang="nb-NO" sz="2500" b="1">
              <a:solidFill>
                <a:schemeClr val="bg1"/>
              </a:solidFill>
            </a:endParaRPr>
          </a:p>
        </p:txBody>
      </p:sp>
      <p:sp>
        <p:nvSpPr>
          <p:cNvPr id="12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4282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3286200" y="4010805"/>
            <a:ext cx="2448272" cy="627568"/>
          </a:xfrm>
          <a:prstGeom prst="rect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Ellipse 2"/>
          <p:cNvSpPr/>
          <p:nvPr/>
        </p:nvSpPr>
        <p:spPr>
          <a:xfrm>
            <a:off x="1117839" y="2118526"/>
            <a:ext cx="2304256" cy="1084398"/>
          </a:xfrm>
          <a:prstGeom prst="ellipse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9" name="Rett linje 18"/>
          <p:cNvCxnSpPr/>
          <p:nvPr/>
        </p:nvCxnSpPr>
        <p:spPr>
          <a:xfrm>
            <a:off x="2511772" y="3115426"/>
            <a:ext cx="1512061" cy="980135"/>
          </a:xfrm>
          <a:prstGeom prst="line">
            <a:avLst/>
          </a:prstGeom>
          <a:ln w="76200">
            <a:solidFill>
              <a:srgbClr val="99B9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/>
          <p:cNvSpPr txBox="1"/>
          <p:nvPr/>
        </p:nvSpPr>
        <p:spPr>
          <a:xfrm>
            <a:off x="1740972" y="2420720"/>
            <a:ext cx="12961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b="1" smtClean="0">
                <a:solidFill>
                  <a:schemeClr val="bg1"/>
                </a:solidFill>
              </a:rPr>
              <a:t>Emne</a:t>
            </a:r>
            <a:endParaRPr lang="nb-NO" sz="2500" b="1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3563888" y="4086062"/>
            <a:ext cx="22322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b="1" smtClean="0">
                <a:solidFill>
                  <a:schemeClr val="bg1"/>
                </a:solidFill>
              </a:rPr>
              <a:t>Katalogpost</a:t>
            </a:r>
            <a:endParaRPr lang="nb-NO" sz="2500" b="1">
              <a:solidFill>
                <a:schemeClr val="bg1"/>
              </a:solidFill>
            </a:endParaRPr>
          </a:p>
        </p:txBody>
      </p:sp>
      <p:cxnSp>
        <p:nvCxnSpPr>
          <p:cNvPr id="21" name="Rett linje 20"/>
          <p:cNvCxnSpPr/>
          <p:nvPr/>
        </p:nvCxnSpPr>
        <p:spPr>
          <a:xfrm flipH="1">
            <a:off x="5148064" y="3167159"/>
            <a:ext cx="1341922" cy="918903"/>
          </a:xfrm>
          <a:prstGeom prst="line">
            <a:avLst/>
          </a:prstGeom>
          <a:ln w="76200">
            <a:solidFill>
              <a:srgbClr val="99B9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5544108" y="2117048"/>
            <a:ext cx="2304256" cy="1084398"/>
          </a:xfrm>
          <a:prstGeom prst="ellipse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TekstSylinder 24"/>
          <p:cNvSpPr txBox="1"/>
          <p:nvPr/>
        </p:nvSpPr>
        <p:spPr>
          <a:xfrm>
            <a:off x="5584107" y="2420720"/>
            <a:ext cx="24122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b="1" smtClean="0">
                <a:solidFill>
                  <a:schemeClr val="bg1"/>
                </a:solidFill>
              </a:rPr>
              <a:t>Klassifikasjon</a:t>
            </a:r>
            <a:endParaRPr lang="nb-NO" sz="2500" b="1">
              <a:solidFill>
                <a:schemeClr val="bg1"/>
              </a:solidFill>
            </a:endParaRPr>
          </a:p>
        </p:txBody>
      </p:sp>
      <p:sp>
        <p:nvSpPr>
          <p:cNvPr id="13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  <p:cxnSp>
        <p:nvCxnSpPr>
          <p:cNvPr id="14" name="Rett linje 13"/>
          <p:cNvCxnSpPr/>
          <p:nvPr/>
        </p:nvCxnSpPr>
        <p:spPr>
          <a:xfrm flipV="1">
            <a:off x="3422095" y="2636912"/>
            <a:ext cx="2122013" cy="23813"/>
          </a:xfrm>
          <a:prstGeom prst="line">
            <a:avLst/>
          </a:prstGeom>
          <a:ln w="76200">
            <a:solidFill>
              <a:srgbClr val="F89A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1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060848"/>
            <a:ext cx="4104456" cy="12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44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3" name="Ellipse 2"/>
          <p:cNvSpPr/>
          <p:nvPr/>
        </p:nvSpPr>
        <p:spPr>
          <a:xfrm>
            <a:off x="1117839" y="2118526"/>
            <a:ext cx="2304256" cy="1084398"/>
          </a:xfrm>
          <a:prstGeom prst="ellipse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1740972" y="2420720"/>
            <a:ext cx="12961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b="1" smtClean="0">
                <a:solidFill>
                  <a:schemeClr val="bg1"/>
                </a:solidFill>
              </a:rPr>
              <a:t>Emne</a:t>
            </a:r>
            <a:endParaRPr lang="nb-NO" sz="2500" b="1">
              <a:solidFill>
                <a:schemeClr val="bg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544108" y="2117048"/>
            <a:ext cx="2304256" cy="1084398"/>
          </a:xfrm>
          <a:prstGeom prst="ellipse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TekstSylinder 24"/>
          <p:cNvSpPr txBox="1"/>
          <p:nvPr/>
        </p:nvSpPr>
        <p:spPr>
          <a:xfrm>
            <a:off x="5584107" y="2420720"/>
            <a:ext cx="24122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b="1" smtClean="0">
                <a:solidFill>
                  <a:schemeClr val="bg1"/>
                </a:solidFill>
              </a:rPr>
              <a:t>Klassifikasjon</a:t>
            </a:r>
            <a:endParaRPr lang="nb-NO" sz="2500" b="1">
              <a:solidFill>
                <a:schemeClr val="bg1"/>
              </a:solidFill>
            </a:endParaRPr>
          </a:p>
        </p:txBody>
      </p:sp>
      <p:cxnSp>
        <p:nvCxnSpPr>
          <p:cNvPr id="5" name="Rett linje 4"/>
          <p:cNvCxnSpPr>
            <a:stCxn id="3" idx="6"/>
          </p:cNvCxnSpPr>
          <p:nvPr/>
        </p:nvCxnSpPr>
        <p:spPr>
          <a:xfrm flipV="1">
            <a:off x="3422095" y="2636912"/>
            <a:ext cx="2122013" cy="23813"/>
          </a:xfrm>
          <a:prstGeom prst="line">
            <a:avLst/>
          </a:prstGeom>
          <a:ln w="76200">
            <a:solidFill>
              <a:srgbClr val="F89A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0383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25" y="1607517"/>
            <a:ext cx="7064931" cy="21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882044" y="4077298"/>
            <a:ext cx="52565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/>
              <a:t>Interoperabilitet mellom vokabularer</a:t>
            </a:r>
            <a:endParaRPr lang="en-GB" sz="250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25" y="1607517"/>
            <a:ext cx="7064931" cy="21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882044" y="4077298"/>
            <a:ext cx="52565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/>
              <a:t>Interoperabilitet mellom vokabularer</a:t>
            </a:r>
            <a:endParaRPr lang="en-GB" sz="2500"/>
          </a:p>
        </p:txBody>
      </p:sp>
      <p:sp>
        <p:nvSpPr>
          <p:cNvPr id="8" name="TekstSylinder 7"/>
          <p:cNvSpPr txBox="1"/>
          <p:nvPr/>
        </p:nvSpPr>
        <p:spPr>
          <a:xfrm>
            <a:off x="2787316" y="4842610"/>
            <a:ext cx="34460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>
                <a:solidFill>
                  <a:srgbClr val="F89A53"/>
                </a:solidFill>
              </a:rPr>
              <a:t>Hvorfor</a:t>
            </a:r>
            <a:r>
              <a:rPr lang="en-GB" sz="2500" smtClean="0"/>
              <a:t> er dette nyttig?</a:t>
            </a:r>
            <a:endParaRPr lang="en-GB" sz="250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25" y="1607517"/>
            <a:ext cx="7064931" cy="21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907704" y="1434481"/>
            <a:ext cx="5472608" cy="4103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2500" smtClean="0"/>
              <a:t>Hvorfor mapper vi?</a:t>
            </a:r>
            <a:endParaRPr lang="nb-NO" sz="2500"/>
          </a:p>
          <a:p>
            <a:pPr marL="0" indent="0" algn="ctr">
              <a:buNone/>
            </a:pPr>
            <a:endParaRPr lang="nb-NO" sz="3100" smtClean="0"/>
          </a:p>
          <a:p>
            <a:endParaRPr lang="nb-NO" sz="3100" smtClean="0"/>
          </a:p>
          <a:p>
            <a:endParaRPr lang="nb-NO" sz="31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89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907704" y="1434481"/>
            <a:ext cx="5472608" cy="4103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2500" smtClean="0"/>
              <a:t>Hvorfor mapper vi?</a:t>
            </a:r>
            <a:endParaRPr lang="nb-NO" sz="2500"/>
          </a:p>
          <a:p>
            <a:pPr marL="0" indent="0" algn="ctr">
              <a:buNone/>
            </a:pPr>
            <a:endParaRPr lang="nb-NO" sz="3100" smtClean="0"/>
          </a:p>
          <a:p>
            <a:endParaRPr lang="nb-NO" sz="3100" smtClean="0"/>
          </a:p>
          <a:p>
            <a:endParaRPr lang="nb-NO" sz="31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607731" y="1942008"/>
            <a:ext cx="7928538" cy="56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500" b="1" smtClean="0">
                <a:solidFill>
                  <a:srgbClr val="F89A53"/>
                </a:solidFill>
              </a:rPr>
              <a:t>Vi mapper for å bidra til å oppfylle UBs målsetting: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b-NO" sz="3100" smtClean="0"/>
          </a:p>
          <a:p>
            <a:endParaRPr lang="nb-NO" sz="3100" smtClean="0"/>
          </a:p>
          <a:p>
            <a:endParaRPr lang="nb-NO" sz="3100"/>
          </a:p>
        </p:txBody>
      </p:sp>
    </p:spTree>
    <p:extLst>
      <p:ext uri="{BB962C8B-B14F-4D97-AF65-F5344CB8AC3E}">
        <p14:creationId xmlns:p14="http://schemas.microsoft.com/office/powerpoint/2010/main" val="11865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907704" y="1434481"/>
            <a:ext cx="5472608" cy="4103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2500" smtClean="0"/>
              <a:t>Hvorfor mapper vi?</a:t>
            </a:r>
            <a:endParaRPr lang="nb-NO" sz="2500"/>
          </a:p>
          <a:p>
            <a:pPr marL="0" indent="0" algn="ctr">
              <a:buNone/>
            </a:pPr>
            <a:endParaRPr lang="nb-NO" sz="3100" smtClean="0"/>
          </a:p>
          <a:p>
            <a:endParaRPr lang="nb-NO" sz="3100" smtClean="0"/>
          </a:p>
          <a:p>
            <a:endParaRPr lang="nb-NO" sz="31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607731" y="1942008"/>
            <a:ext cx="7928538" cy="56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500" b="1" smtClean="0">
                <a:solidFill>
                  <a:srgbClr val="F89A53"/>
                </a:solidFill>
              </a:rPr>
              <a:t>Vi mapper for å bidra til å oppfylle UBs målsetting: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b-NO" sz="3100" smtClean="0"/>
          </a:p>
          <a:p>
            <a:endParaRPr lang="nb-NO" sz="3100" smtClean="0"/>
          </a:p>
          <a:p>
            <a:endParaRPr lang="nb-NO" sz="3100"/>
          </a:p>
        </p:txBody>
      </p:sp>
      <p:sp>
        <p:nvSpPr>
          <p:cNvPr id="11" name="Avrundet rektangel 10"/>
          <p:cNvSpPr/>
          <p:nvPr/>
        </p:nvSpPr>
        <p:spPr>
          <a:xfrm>
            <a:off x="2195736" y="2524329"/>
            <a:ext cx="4752528" cy="1419287"/>
          </a:xfrm>
          <a:prstGeom prst="roundRect">
            <a:avLst/>
          </a:prstGeom>
          <a:solidFill>
            <a:srgbClr val="F89A53"/>
          </a:solidFill>
          <a:ln>
            <a:solidFill>
              <a:srgbClr val="F89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2469011" y="2613112"/>
            <a:ext cx="4392488" cy="1323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0" smtClean="0"/>
              <a:t>Bibliotekets hovedoppgave er</a:t>
            </a:r>
            <a:br>
              <a:rPr lang="nb-NO" sz="10000" smtClean="0"/>
            </a:br>
            <a:r>
              <a:rPr lang="nb-NO" sz="10000" smtClean="0"/>
              <a:t>å støtte universitetets formål</a:t>
            </a:r>
            <a:br>
              <a:rPr lang="nb-NO" sz="10000" smtClean="0"/>
            </a:br>
            <a:r>
              <a:rPr lang="nb-NO" sz="10000" smtClean="0"/>
              <a:t>innen forskning, utdanning,</a:t>
            </a:r>
            <a:br>
              <a:rPr lang="nb-NO" sz="10000" smtClean="0"/>
            </a:br>
            <a:r>
              <a:rPr lang="nb-NO" sz="10000" smtClean="0"/>
              <a:t>formidling og innovasjon</a:t>
            </a:r>
            <a:endParaRPr lang="nb-NO" sz="10000"/>
          </a:p>
          <a:p>
            <a:endParaRPr lang="nb-NO" smtClean="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2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638"/>
            <a:ext cx="7776864" cy="4532344"/>
          </a:xfrm>
          <a:prstGeom prst="roundRect">
            <a:avLst/>
          </a:prstGeom>
          <a:ln w="38100">
            <a:solidFill>
              <a:srgbClr val="D7DFDD"/>
            </a:solidFill>
          </a:ln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1115616" y="3140968"/>
            <a:ext cx="6912768" cy="2294747"/>
          </a:xfrm>
          <a:prstGeom prst="roundRect">
            <a:avLst/>
          </a:prstGeom>
          <a:solidFill>
            <a:srgbClr val="C8D2D0"/>
          </a:solidFill>
          <a:ln w="38100">
            <a:solidFill>
              <a:srgbClr val="D7DFD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100"/>
              <a:t>UBs </a:t>
            </a:r>
            <a:r>
              <a:rPr lang="nb-NO" sz="3100" smtClean="0"/>
              <a:t>målsetting er konkretisert i strategiske </a:t>
            </a:r>
            <a:r>
              <a:rPr lang="nb-NO" sz="3100"/>
              <a:t>mål </a:t>
            </a:r>
            <a:r>
              <a:rPr lang="nb-NO" sz="3100" smtClean="0"/>
              <a:t>som er </a:t>
            </a:r>
            <a:r>
              <a:rPr lang="nb-NO" sz="3100"/>
              <a:t>knyttet til fire sentrale </a:t>
            </a:r>
            <a:r>
              <a:rPr lang="nb-NO" sz="3100" smtClean="0"/>
              <a:t>utviklingstrekk i brosjyren </a:t>
            </a:r>
            <a:br>
              <a:rPr lang="nb-NO" sz="3100" smtClean="0"/>
            </a:br>
            <a:r>
              <a:rPr lang="nb-NO" sz="2800" smtClean="0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«Et universitetsbibliotek for fremtiden»</a:t>
            </a:r>
            <a:endParaRPr lang="nb-NO" sz="3100">
              <a:solidFill>
                <a:srgbClr val="F89A5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b-NO" sz="3100"/>
          </a:p>
          <a:p>
            <a:endParaRPr lang="nb-NO" sz="3100"/>
          </a:p>
          <a:p>
            <a:endParaRPr lang="nb-NO" sz="3100"/>
          </a:p>
        </p:txBody>
      </p:sp>
    </p:spTree>
    <p:extLst>
      <p:ext uri="{BB962C8B-B14F-4D97-AF65-F5344CB8AC3E}">
        <p14:creationId xmlns:p14="http://schemas.microsoft.com/office/powerpoint/2010/main" val="12294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2815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9" name="Avrundet rektangel 8"/>
          <p:cNvSpPr/>
          <p:nvPr/>
        </p:nvSpPr>
        <p:spPr>
          <a:xfrm>
            <a:off x="4707343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587" y="1703400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  <p:sp>
        <p:nvSpPr>
          <p:cNvPr id="14" name="TekstSylinder 13"/>
          <p:cNvSpPr txBox="1"/>
          <p:nvPr/>
        </p:nvSpPr>
        <p:spPr>
          <a:xfrm>
            <a:off x="7026542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Vekst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8810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 dirty="0">
              <a:solidFill>
                <a:srgbClr val="57757A"/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500" dirty="0">
                <a:solidFill>
                  <a:srgbClr val="F89A53"/>
                </a:solidFill>
              </a:rPr>
              <a:t>Hva</a:t>
            </a:r>
            <a:r>
              <a:rPr lang="en-GB" sz="2500" dirty="0"/>
              <a:t> er mapping?</a:t>
            </a:r>
            <a:br>
              <a:rPr lang="en-GB" sz="2500" dirty="0"/>
            </a:br>
            <a:endParaRPr lang="en-GB" sz="2500" dirty="0"/>
          </a:p>
          <a:p>
            <a:pPr marL="0" indent="0">
              <a:buNone/>
            </a:pPr>
            <a:r>
              <a:rPr lang="en-GB" sz="2500" dirty="0" smtClean="0"/>
              <a:t/>
            </a:r>
            <a:br>
              <a:rPr lang="en-GB" sz="2500" dirty="0" smtClean="0"/>
            </a:br>
            <a:endParaRPr lang="en-GB" sz="2500" dirty="0" smtClean="0"/>
          </a:p>
          <a:p>
            <a:pPr marL="0" indent="0">
              <a:buNone/>
            </a:pPr>
            <a:r>
              <a:rPr lang="en-GB" sz="2500" dirty="0" smtClean="0"/>
              <a:t/>
            </a:r>
            <a:br>
              <a:rPr lang="en-GB" sz="2500" dirty="0" smtClean="0"/>
            </a:br>
            <a:endParaRPr lang="en-GB" sz="2500" dirty="0" smtClean="0"/>
          </a:p>
          <a:p>
            <a:endParaRPr lang="en-GB" sz="2500" dirty="0"/>
          </a:p>
          <a:p>
            <a:pPr marL="0" indent="0">
              <a:buNone/>
            </a:pPr>
            <a:endParaRPr lang="en-GB" sz="2500" dirty="0" smtClean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060848"/>
            <a:ext cx="4104456" cy="12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5" name="Avrundet rektangel 4"/>
          <p:cNvSpPr/>
          <p:nvPr/>
        </p:nvSpPr>
        <p:spPr>
          <a:xfrm>
            <a:off x="831700" y="3874212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44" y="3950175"/>
            <a:ext cx="1727936" cy="1588022"/>
          </a:xfrm>
          <a:prstGeom prst="rect">
            <a:avLst/>
          </a:prstGeom>
          <a:ln>
            <a:noFill/>
          </a:ln>
        </p:spPr>
      </p:pic>
      <p:sp>
        <p:nvSpPr>
          <p:cNvPr id="9" name="Avrundet rektangel 8"/>
          <p:cNvSpPr/>
          <p:nvPr/>
        </p:nvSpPr>
        <p:spPr>
          <a:xfrm>
            <a:off x="4707343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587" y="1703400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  <p:sp>
        <p:nvSpPr>
          <p:cNvPr id="13" name="TekstSylinder 12"/>
          <p:cNvSpPr txBox="1"/>
          <p:nvPr/>
        </p:nvSpPr>
        <p:spPr>
          <a:xfrm>
            <a:off x="3135700" y="4509120"/>
            <a:ext cx="156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Globalisering</a:t>
            </a:r>
            <a:endParaRPr lang="en-GB"/>
          </a:p>
        </p:txBody>
      </p:sp>
      <p:sp>
        <p:nvSpPr>
          <p:cNvPr id="14" name="TekstSylinder 13"/>
          <p:cNvSpPr txBox="1"/>
          <p:nvPr/>
        </p:nvSpPr>
        <p:spPr>
          <a:xfrm>
            <a:off x="7026542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Vekst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428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5" name="Avrundet rektangel 4"/>
          <p:cNvSpPr/>
          <p:nvPr/>
        </p:nvSpPr>
        <p:spPr>
          <a:xfrm>
            <a:off x="831700" y="3874212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44" y="3950175"/>
            <a:ext cx="1727936" cy="1588022"/>
          </a:xfrm>
          <a:prstGeom prst="rect">
            <a:avLst/>
          </a:prstGeom>
          <a:ln>
            <a:noFill/>
          </a:ln>
        </p:spPr>
      </p:pic>
      <p:sp>
        <p:nvSpPr>
          <p:cNvPr id="9" name="Avrundet rektangel 8"/>
          <p:cNvSpPr/>
          <p:nvPr/>
        </p:nvSpPr>
        <p:spPr>
          <a:xfrm>
            <a:off x="4707343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587" y="1703400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1" name="Avrundet rektangel 10"/>
          <p:cNvSpPr/>
          <p:nvPr/>
        </p:nvSpPr>
        <p:spPr>
          <a:xfrm>
            <a:off x="4709450" y="3892906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27" y="4009854"/>
            <a:ext cx="1871229" cy="1494104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  <p:sp>
        <p:nvSpPr>
          <p:cNvPr id="13" name="TekstSylinder 12"/>
          <p:cNvSpPr txBox="1"/>
          <p:nvPr/>
        </p:nvSpPr>
        <p:spPr>
          <a:xfrm>
            <a:off x="3135700" y="4509120"/>
            <a:ext cx="156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Globalisering</a:t>
            </a:r>
            <a:endParaRPr lang="en-GB"/>
          </a:p>
        </p:txBody>
      </p:sp>
      <p:sp>
        <p:nvSpPr>
          <p:cNvPr id="14" name="TekstSylinder 13"/>
          <p:cNvSpPr txBox="1"/>
          <p:nvPr/>
        </p:nvSpPr>
        <p:spPr>
          <a:xfrm>
            <a:off x="7026542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Vekst</a:t>
            </a:r>
            <a:endParaRPr lang="en-GB"/>
          </a:p>
        </p:txBody>
      </p:sp>
      <p:sp>
        <p:nvSpPr>
          <p:cNvPr id="15" name="TekstSylinder 14"/>
          <p:cNvSpPr txBox="1"/>
          <p:nvPr/>
        </p:nvSpPr>
        <p:spPr>
          <a:xfrm>
            <a:off x="702654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Teknologi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6517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464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  <p:sp>
        <p:nvSpPr>
          <p:cNvPr id="7" name="Avrundet rektangel 6"/>
          <p:cNvSpPr/>
          <p:nvPr/>
        </p:nvSpPr>
        <p:spPr>
          <a:xfrm>
            <a:off x="4499992" y="1635342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4572000" y="194796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UBs strategiske mål:</a:t>
            </a:r>
          </a:p>
          <a:p>
            <a:r>
              <a:rPr lang="nb-NO" smtClean="0"/>
              <a:t>«Gi </a:t>
            </a:r>
            <a:r>
              <a:rPr lang="nb-NO"/>
              <a:t>brukerne utvidet tilgang til fysiske og digitale </a:t>
            </a:r>
            <a:r>
              <a:rPr lang="nb-NO" smtClean="0"/>
              <a:t>samlinger»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4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  <p:sp>
        <p:nvSpPr>
          <p:cNvPr id="7" name="Avrundet rektangel 6"/>
          <p:cNvSpPr/>
          <p:nvPr/>
        </p:nvSpPr>
        <p:spPr>
          <a:xfrm>
            <a:off x="4499992" y="1635342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4572000" y="194796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UBs strategiske mål:</a:t>
            </a:r>
          </a:p>
          <a:p>
            <a:r>
              <a:rPr lang="nb-NO" smtClean="0"/>
              <a:t>«Gi </a:t>
            </a:r>
            <a:r>
              <a:rPr lang="nb-NO"/>
              <a:t>brukerne utvidet tilgang til fysiske og digitale </a:t>
            </a:r>
            <a:r>
              <a:rPr lang="nb-NO" smtClean="0"/>
              <a:t>samlinger»</a:t>
            </a:r>
            <a:endParaRPr lang="en-GB"/>
          </a:p>
        </p:txBody>
      </p:sp>
      <p:sp>
        <p:nvSpPr>
          <p:cNvPr id="18" name="TekstSylinder 17"/>
          <p:cNvSpPr txBox="1"/>
          <p:nvPr/>
        </p:nvSpPr>
        <p:spPr>
          <a:xfrm>
            <a:off x="827584" y="3538305"/>
            <a:ext cx="74168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● </a:t>
            </a:r>
            <a:r>
              <a:rPr lang="nb-NO" sz="2500" dirty="0" smtClean="0"/>
              <a:t>Sluttbrukerne</a:t>
            </a:r>
            <a:endParaRPr lang="nb-NO" sz="2500" dirty="0"/>
          </a:p>
          <a:p>
            <a:pPr marL="285750" indent="-285750">
              <a:buFontTx/>
              <a:buChar char="-"/>
            </a:pPr>
            <a:r>
              <a:rPr lang="nb-NO" sz="2500" dirty="0" smtClean="0"/>
              <a:t>søk </a:t>
            </a:r>
            <a:r>
              <a:rPr lang="nb-NO" sz="2500" dirty="0"/>
              <a:t>på tvers av samlinger og </a:t>
            </a:r>
            <a:r>
              <a:rPr lang="nb-NO" sz="2500" dirty="0" smtClean="0"/>
              <a:t>språk</a:t>
            </a:r>
          </a:p>
          <a:p>
            <a:pPr marL="285750" indent="-285750">
              <a:buFontTx/>
              <a:buChar char="-"/>
            </a:pPr>
            <a:r>
              <a:rPr lang="en-GB" sz="2500" dirty="0" err="1" smtClean="0"/>
              <a:t>importerte</a:t>
            </a:r>
            <a:r>
              <a:rPr lang="en-GB" sz="2500" dirty="0" smtClean="0"/>
              <a:t> </a:t>
            </a:r>
            <a:r>
              <a:rPr lang="en-GB" sz="2500" dirty="0"/>
              <a:t>poster </a:t>
            </a:r>
            <a:r>
              <a:rPr lang="en-GB" sz="2500" dirty="0" err="1"/>
              <a:t>blir</a:t>
            </a:r>
            <a:r>
              <a:rPr lang="en-GB" sz="2500" dirty="0"/>
              <a:t> </a:t>
            </a:r>
            <a:r>
              <a:rPr lang="en-GB" sz="2500" dirty="0" err="1" smtClean="0"/>
              <a:t>søkbare</a:t>
            </a:r>
            <a:r>
              <a:rPr lang="en-GB" sz="2500" dirty="0" smtClean="0"/>
              <a:t> </a:t>
            </a:r>
            <a:r>
              <a:rPr lang="en-GB" sz="2500" dirty="0"/>
              <a:t>med </a:t>
            </a:r>
            <a:r>
              <a:rPr lang="en-GB" sz="2500" dirty="0" err="1"/>
              <a:t>våre</a:t>
            </a:r>
            <a:r>
              <a:rPr lang="en-GB" sz="2500" dirty="0"/>
              <a:t> </a:t>
            </a:r>
            <a:r>
              <a:rPr lang="en-GB" sz="2500" dirty="0" err="1"/>
              <a:t>egne</a:t>
            </a:r>
            <a:r>
              <a:rPr lang="en-GB" sz="2500" dirty="0"/>
              <a:t> </a:t>
            </a:r>
            <a:r>
              <a:rPr lang="en-GB" sz="2500" dirty="0" err="1" smtClean="0"/>
              <a:t>emneord</a:t>
            </a:r>
            <a:endParaRPr lang="nb-NO" sz="2500" dirty="0"/>
          </a:p>
          <a:p>
            <a:r>
              <a:rPr lang="nb-NO" dirty="0"/>
              <a:t>● </a:t>
            </a:r>
            <a:r>
              <a:rPr lang="nb-NO" sz="2500" dirty="0" smtClean="0"/>
              <a:t>Bibliotekpersonale som søker i norsk WebDewey</a:t>
            </a:r>
            <a:endParaRPr lang="nb-NO" sz="2500" dirty="0"/>
          </a:p>
          <a:p>
            <a:pPr marL="285750" indent="-285750">
              <a:buFontTx/>
              <a:buChar char="-"/>
            </a:pPr>
            <a:r>
              <a:rPr lang="nb-NO" sz="2500" dirty="0" smtClean="0"/>
              <a:t>støtte </a:t>
            </a:r>
            <a:r>
              <a:rPr lang="nb-NO" sz="2500" dirty="0"/>
              <a:t>i indekseringsarbeidet</a:t>
            </a:r>
            <a:r>
              <a:rPr lang="nb-NO" sz="2500" dirty="0" smtClean="0"/>
              <a:t> 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6910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16832"/>
            <a:ext cx="7416824" cy="3989886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611560" y="1417638"/>
            <a:ext cx="80752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Søk </a:t>
            </a:r>
            <a:r>
              <a:rPr lang="nb-NO" sz="2500"/>
              <a:t>på tvers av samlinger og </a:t>
            </a:r>
            <a:r>
              <a:rPr lang="nb-NO" sz="2500" smtClean="0"/>
              <a:t>språk: </a:t>
            </a:r>
            <a:r>
              <a:rPr lang="nb-NO" sz="2500" err="1" smtClean="0"/>
              <a:t>WebDeweySearch</a:t>
            </a:r>
            <a:endParaRPr lang="en-GB" sz="2500"/>
          </a:p>
        </p:txBody>
      </p:sp>
    </p:spTree>
    <p:extLst>
      <p:ext uri="{BB962C8B-B14F-4D97-AF65-F5344CB8AC3E}">
        <p14:creationId xmlns:p14="http://schemas.microsoft.com/office/powerpoint/2010/main" val="35986627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11560" y="1417638"/>
            <a:ext cx="80752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Søk </a:t>
            </a:r>
            <a:r>
              <a:rPr lang="nb-NO" sz="2500"/>
              <a:t>på tvers av samlinger og </a:t>
            </a:r>
            <a:r>
              <a:rPr lang="nb-NO" sz="2500" smtClean="0"/>
              <a:t>språk: </a:t>
            </a:r>
            <a:r>
              <a:rPr lang="nb-NO" sz="2500" err="1" smtClean="0"/>
              <a:t>WebDeweySearch</a:t>
            </a:r>
            <a:endParaRPr lang="en-GB" sz="250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35" y="1930003"/>
            <a:ext cx="6353129" cy="39888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27584" y="123297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smtClean="0"/>
              <a:t>forts.</a:t>
            </a: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29509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64166" y="1305984"/>
            <a:ext cx="87849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dirty="0" smtClean="0"/>
              <a:t>I</a:t>
            </a:r>
            <a:r>
              <a:rPr lang="en-GB" sz="2500" dirty="0" err="1" smtClean="0"/>
              <a:t>mporterte</a:t>
            </a:r>
            <a:r>
              <a:rPr lang="en-GB" sz="2500" dirty="0" smtClean="0"/>
              <a:t> </a:t>
            </a:r>
            <a:r>
              <a:rPr lang="en-GB" sz="2500" dirty="0"/>
              <a:t>poster </a:t>
            </a:r>
            <a:r>
              <a:rPr lang="en-GB" sz="2500" dirty="0" err="1"/>
              <a:t>blir</a:t>
            </a:r>
            <a:r>
              <a:rPr lang="en-GB" sz="2500" dirty="0"/>
              <a:t> </a:t>
            </a:r>
            <a:r>
              <a:rPr lang="en-GB" sz="2500" dirty="0" err="1" smtClean="0"/>
              <a:t>søkbare</a:t>
            </a:r>
            <a:r>
              <a:rPr lang="en-GB" sz="2500" dirty="0" smtClean="0"/>
              <a:t> </a:t>
            </a:r>
            <a:r>
              <a:rPr lang="en-GB" sz="2500" dirty="0"/>
              <a:t>med </a:t>
            </a:r>
            <a:r>
              <a:rPr lang="en-GB" sz="2500" dirty="0" err="1"/>
              <a:t>våre</a:t>
            </a:r>
            <a:r>
              <a:rPr lang="en-GB" sz="2500" dirty="0"/>
              <a:t> </a:t>
            </a:r>
            <a:r>
              <a:rPr lang="en-GB" sz="2500" dirty="0" err="1"/>
              <a:t>egne</a:t>
            </a:r>
            <a:r>
              <a:rPr lang="en-GB" sz="2500" dirty="0"/>
              <a:t> </a:t>
            </a:r>
            <a:r>
              <a:rPr lang="en-GB" sz="2500" dirty="0" smtClean="0"/>
              <a:t/>
            </a:r>
            <a:br>
              <a:rPr lang="en-GB" sz="2500" dirty="0" smtClean="0"/>
            </a:br>
            <a:r>
              <a:rPr lang="en-GB" sz="2500" dirty="0" err="1" smtClean="0"/>
              <a:t>emneord</a:t>
            </a:r>
            <a:r>
              <a:rPr lang="en-GB" sz="2500" dirty="0" smtClean="0"/>
              <a:t> (</a:t>
            </a:r>
            <a:r>
              <a:rPr lang="en-GB" sz="2500" dirty="0" err="1" smtClean="0"/>
              <a:t>Humord</a:t>
            </a:r>
            <a:r>
              <a:rPr lang="en-GB" sz="2500" dirty="0" smtClean="0"/>
              <a:t> </a:t>
            </a:r>
            <a:r>
              <a:rPr lang="en-GB" sz="2500" dirty="0" err="1" smtClean="0"/>
              <a:t>og</a:t>
            </a:r>
            <a:r>
              <a:rPr lang="en-GB" sz="2500" dirty="0" smtClean="0"/>
              <a:t> </a:t>
            </a:r>
            <a:r>
              <a:rPr lang="en-GB" sz="2500" dirty="0" err="1" smtClean="0"/>
              <a:t>Realfagstermer</a:t>
            </a:r>
            <a:r>
              <a:rPr lang="en-GB" sz="2500" dirty="0" smtClean="0"/>
              <a:t>):</a:t>
            </a:r>
            <a:r>
              <a:rPr lang="en-GB" sz="2500" smtClean="0"/>
              <a:t/>
            </a:r>
            <a:br>
              <a:rPr lang="en-GB" sz="2500" smtClean="0"/>
            </a:b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8860415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64166" y="1305984"/>
            <a:ext cx="87849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dirty="0" smtClean="0"/>
              <a:t>I</a:t>
            </a:r>
            <a:r>
              <a:rPr lang="en-GB" sz="2500" dirty="0" err="1" smtClean="0"/>
              <a:t>mporterte</a:t>
            </a:r>
            <a:r>
              <a:rPr lang="en-GB" sz="2500" dirty="0" smtClean="0"/>
              <a:t> </a:t>
            </a:r>
            <a:r>
              <a:rPr lang="en-GB" sz="2500" dirty="0"/>
              <a:t>poster </a:t>
            </a:r>
            <a:r>
              <a:rPr lang="en-GB" sz="2500" dirty="0" err="1"/>
              <a:t>blir</a:t>
            </a:r>
            <a:r>
              <a:rPr lang="en-GB" sz="2500" dirty="0"/>
              <a:t> </a:t>
            </a:r>
            <a:r>
              <a:rPr lang="en-GB" sz="2500" dirty="0" err="1" smtClean="0"/>
              <a:t>søkbare</a:t>
            </a:r>
            <a:r>
              <a:rPr lang="en-GB" sz="2500" dirty="0" smtClean="0"/>
              <a:t> </a:t>
            </a:r>
            <a:r>
              <a:rPr lang="en-GB" sz="2500" dirty="0"/>
              <a:t>med </a:t>
            </a:r>
            <a:r>
              <a:rPr lang="en-GB" sz="2500" dirty="0" err="1"/>
              <a:t>våre</a:t>
            </a:r>
            <a:r>
              <a:rPr lang="en-GB" sz="2500" dirty="0"/>
              <a:t> </a:t>
            </a:r>
            <a:r>
              <a:rPr lang="en-GB" sz="2500" dirty="0" err="1"/>
              <a:t>egne</a:t>
            </a:r>
            <a:r>
              <a:rPr lang="en-GB" sz="2500" dirty="0"/>
              <a:t> </a:t>
            </a:r>
            <a:r>
              <a:rPr lang="en-GB" sz="2500" dirty="0" smtClean="0"/>
              <a:t/>
            </a:r>
            <a:br>
              <a:rPr lang="en-GB" sz="2500" dirty="0" smtClean="0"/>
            </a:br>
            <a:r>
              <a:rPr lang="en-GB" sz="2500" dirty="0" err="1" smtClean="0"/>
              <a:t>emneord</a:t>
            </a:r>
            <a:r>
              <a:rPr lang="en-GB" sz="2500" dirty="0" smtClean="0"/>
              <a:t> (</a:t>
            </a:r>
            <a:r>
              <a:rPr lang="en-GB" sz="2500" dirty="0" err="1" smtClean="0"/>
              <a:t>Humord</a:t>
            </a:r>
            <a:r>
              <a:rPr lang="en-GB" sz="2500" dirty="0" smtClean="0"/>
              <a:t> </a:t>
            </a:r>
            <a:r>
              <a:rPr lang="en-GB" sz="2500" dirty="0" err="1" smtClean="0"/>
              <a:t>og</a:t>
            </a:r>
            <a:r>
              <a:rPr lang="en-GB" sz="2500" dirty="0" smtClean="0"/>
              <a:t> </a:t>
            </a:r>
            <a:r>
              <a:rPr lang="en-GB" sz="2500" dirty="0" err="1" smtClean="0"/>
              <a:t>Realfagstermer</a:t>
            </a:r>
            <a:r>
              <a:rPr lang="en-GB" sz="2500" dirty="0" smtClean="0"/>
              <a:t>):</a:t>
            </a:r>
            <a:br>
              <a:rPr lang="en-GB" sz="2500" dirty="0" smtClean="0"/>
            </a:br>
            <a:endParaRPr lang="en-GB" sz="2500" dirty="0"/>
          </a:p>
        </p:txBody>
      </p:sp>
      <p:sp>
        <p:nvSpPr>
          <p:cNvPr id="3" name="Sylinder 2"/>
          <p:cNvSpPr/>
          <p:nvPr/>
        </p:nvSpPr>
        <p:spPr>
          <a:xfrm>
            <a:off x="4432347" y="2606785"/>
            <a:ext cx="1872208" cy="23762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il høyre 3"/>
          <p:cNvSpPr/>
          <p:nvPr/>
        </p:nvSpPr>
        <p:spPr>
          <a:xfrm rot="10800000">
            <a:off x="6384735" y="2606785"/>
            <a:ext cx="2071334" cy="2304256"/>
          </a:xfrm>
          <a:prstGeom prst="rightArrow">
            <a:avLst/>
          </a:prstGeom>
          <a:solidFill>
            <a:srgbClr val="E5EA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4616453" y="3398257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500" smtClean="0"/>
              <a:t>UBs katalog</a:t>
            </a:r>
            <a:endParaRPr lang="nb-NO" sz="2500"/>
          </a:p>
        </p:txBody>
      </p:sp>
      <p:sp>
        <p:nvSpPr>
          <p:cNvPr id="7" name="TekstSylinder 6"/>
          <p:cNvSpPr txBox="1"/>
          <p:nvPr/>
        </p:nvSpPr>
        <p:spPr>
          <a:xfrm>
            <a:off x="6956990" y="313628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Engelske </a:t>
            </a:r>
            <a:br>
              <a:rPr lang="nb-NO" smtClean="0"/>
            </a:br>
            <a:r>
              <a:rPr lang="nb-NO" smtClean="0"/>
              <a:t>e-bøker med </a:t>
            </a:r>
            <a:r>
              <a:rPr lang="nb-NO" err="1" smtClean="0"/>
              <a:t>dewey</a:t>
            </a:r>
            <a:r>
              <a:rPr lang="nb-NO" smtClean="0"/>
              <a:t>-klassifikasjon</a:t>
            </a:r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398813" y="3406497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/>
              <a:t>Emne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872392" y="3406497"/>
            <a:ext cx="2263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Klassifikasjon</a:t>
            </a:r>
            <a:endParaRPr lang="nb-NO" sz="2500"/>
          </a:p>
        </p:txBody>
      </p:sp>
      <p:sp>
        <p:nvSpPr>
          <p:cNvPr id="14" name="Nedoverbuet pil 13"/>
          <p:cNvSpPr/>
          <p:nvPr/>
        </p:nvSpPr>
        <p:spPr>
          <a:xfrm>
            <a:off x="971600" y="2885019"/>
            <a:ext cx="1080120" cy="471973"/>
          </a:xfrm>
          <a:prstGeom prst="curvedDownArrow">
            <a:avLst/>
          </a:prstGeom>
          <a:solidFill>
            <a:srgbClr val="99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5" name="Nedoverbuet pil 14"/>
          <p:cNvSpPr/>
          <p:nvPr/>
        </p:nvSpPr>
        <p:spPr>
          <a:xfrm>
            <a:off x="3121496" y="2900298"/>
            <a:ext cx="1080120" cy="471973"/>
          </a:xfrm>
          <a:prstGeom prst="curvedDownArrow">
            <a:avLst/>
          </a:prstGeom>
          <a:solidFill>
            <a:srgbClr val="99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2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64166" y="1305984"/>
            <a:ext cx="87849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dirty="0" smtClean="0"/>
              <a:t>I</a:t>
            </a:r>
            <a:r>
              <a:rPr lang="en-GB" sz="2500" dirty="0" err="1" smtClean="0"/>
              <a:t>mporterte</a:t>
            </a:r>
            <a:r>
              <a:rPr lang="en-GB" sz="2500" dirty="0" smtClean="0"/>
              <a:t> </a:t>
            </a:r>
            <a:r>
              <a:rPr lang="en-GB" sz="2500" dirty="0"/>
              <a:t>poster </a:t>
            </a:r>
            <a:r>
              <a:rPr lang="en-GB" sz="2500" dirty="0" err="1"/>
              <a:t>blir</a:t>
            </a:r>
            <a:r>
              <a:rPr lang="en-GB" sz="2500" dirty="0"/>
              <a:t> </a:t>
            </a:r>
            <a:r>
              <a:rPr lang="en-GB" sz="2500" dirty="0" err="1" smtClean="0"/>
              <a:t>søkbare</a:t>
            </a:r>
            <a:r>
              <a:rPr lang="en-GB" sz="2500" dirty="0" smtClean="0"/>
              <a:t> </a:t>
            </a:r>
            <a:r>
              <a:rPr lang="en-GB" sz="2500" dirty="0"/>
              <a:t>med </a:t>
            </a:r>
            <a:r>
              <a:rPr lang="en-GB" sz="2500" dirty="0" err="1"/>
              <a:t>våre</a:t>
            </a:r>
            <a:r>
              <a:rPr lang="en-GB" sz="2500" dirty="0"/>
              <a:t> </a:t>
            </a:r>
            <a:r>
              <a:rPr lang="en-GB" sz="2500" dirty="0" err="1"/>
              <a:t>egne</a:t>
            </a:r>
            <a:r>
              <a:rPr lang="en-GB" sz="2500" dirty="0"/>
              <a:t> </a:t>
            </a:r>
            <a:r>
              <a:rPr lang="en-GB" sz="2500" dirty="0" smtClean="0"/>
              <a:t/>
            </a:r>
            <a:br>
              <a:rPr lang="en-GB" sz="2500" dirty="0" smtClean="0"/>
            </a:br>
            <a:r>
              <a:rPr lang="en-GB" sz="2500" dirty="0" err="1" smtClean="0"/>
              <a:t>emneord</a:t>
            </a:r>
            <a:r>
              <a:rPr lang="en-GB" sz="2500" dirty="0" smtClean="0"/>
              <a:t> (</a:t>
            </a:r>
            <a:r>
              <a:rPr lang="en-GB" sz="2500" dirty="0" err="1" smtClean="0"/>
              <a:t>Humord</a:t>
            </a:r>
            <a:r>
              <a:rPr lang="en-GB" sz="2500" dirty="0" smtClean="0"/>
              <a:t> </a:t>
            </a:r>
            <a:r>
              <a:rPr lang="en-GB" sz="2500" dirty="0" err="1" smtClean="0"/>
              <a:t>og</a:t>
            </a:r>
            <a:r>
              <a:rPr lang="en-GB" sz="2500" dirty="0" smtClean="0"/>
              <a:t> </a:t>
            </a:r>
            <a:r>
              <a:rPr lang="en-GB" sz="2500" dirty="0" err="1" smtClean="0"/>
              <a:t>Realfagstermer</a:t>
            </a:r>
            <a:r>
              <a:rPr lang="en-GB" sz="2500" dirty="0" smtClean="0"/>
              <a:t>):</a:t>
            </a:r>
            <a:br>
              <a:rPr lang="en-GB" sz="2500" dirty="0" smtClean="0"/>
            </a:br>
            <a:endParaRPr lang="en-GB" sz="2500" dirty="0"/>
          </a:p>
        </p:txBody>
      </p:sp>
      <p:sp>
        <p:nvSpPr>
          <p:cNvPr id="3" name="Sylinder 2"/>
          <p:cNvSpPr/>
          <p:nvPr/>
        </p:nvSpPr>
        <p:spPr>
          <a:xfrm>
            <a:off x="4432347" y="2606785"/>
            <a:ext cx="1872208" cy="23762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il høyre 3"/>
          <p:cNvSpPr/>
          <p:nvPr/>
        </p:nvSpPr>
        <p:spPr>
          <a:xfrm rot="10800000">
            <a:off x="6384735" y="2606785"/>
            <a:ext cx="2071334" cy="2304256"/>
          </a:xfrm>
          <a:prstGeom prst="rightArrow">
            <a:avLst/>
          </a:prstGeom>
          <a:solidFill>
            <a:srgbClr val="E5EA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4616453" y="3398257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500" smtClean="0"/>
              <a:t>UBs katalog</a:t>
            </a:r>
            <a:endParaRPr lang="nb-NO" sz="2500"/>
          </a:p>
        </p:txBody>
      </p:sp>
      <p:sp>
        <p:nvSpPr>
          <p:cNvPr id="7" name="TekstSylinder 6"/>
          <p:cNvSpPr txBox="1"/>
          <p:nvPr/>
        </p:nvSpPr>
        <p:spPr>
          <a:xfrm>
            <a:off x="6956990" y="313628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Engelske </a:t>
            </a:r>
            <a:br>
              <a:rPr lang="nb-NO" smtClean="0"/>
            </a:br>
            <a:r>
              <a:rPr lang="nb-NO" smtClean="0"/>
              <a:t>e-bøker med </a:t>
            </a:r>
            <a:r>
              <a:rPr lang="nb-NO" err="1" smtClean="0"/>
              <a:t>dewey</a:t>
            </a:r>
            <a:r>
              <a:rPr lang="nb-NO" smtClean="0"/>
              <a:t>-klassifikasjon</a:t>
            </a:r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683568" y="5075639"/>
            <a:ext cx="74888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Brukerne får orientere seg i emnebaserte metadata </a:t>
            </a:r>
            <a:br>
              <a:rPr lang="nb-NO" sz="2500" smtClean="0"/>
            </a:br>
            <a:r>
              <a:rPr lang="nb-NO" sz="2500" smtClean="0"/>
              <a:t>før søk mot katalogpostene</a:t>
            </a:r>
            <a:endParaRPr lang="nb-NO" sz="2500"/>
          </a:p>
          <a:p>
            <a:endParaRPr lang="en-GB" sz="2500"/>
          </a:p>
        </p:txBody>
      </p:sp>
      <p:sp>
        <p:nvSpPr>
          <p:cNvPr id="12" name="TekstSylinder 11"/>
          <p:cNvSpPr txBox="1"/>
          <p:nvPr/>
        </p:nvSpPr>
        <p:spPr>
          <a:xfrm>
            <a:off x="398813" y="3406497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/>
              <a:t>Emne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872392" y="3406497"/>
            <a:ext cx="2263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Klassifikasjon</a:t>
            </a:r>
            <a:endParaRPr lang="nb-NO" sz="2500"/>
          </a:p>
        </p:txBody>
      </p:sp>
      <p:sp>
        <p:nvSpPr>
          <p:cNvPr id="14" name="Nedoverbuet pil 13"/>
          <p:cNvSpPr/>
          <p:nvPr/>
        </p:nvSpPr>
        <p:spPr>
          <a:xfrm>
            <a:off x="971600" y="2885019"/>
            <a:ext cx="1080120" cy="471973"/>
          </a:xfrm>
          <a:prstGeom prst="curvedDownArrow">
            <a:avLst/>
          </a:prstGeom>
          <a:solidFill>
            <a:srgbClr val="99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5" name="Nedoverbuet pil 14"/>
          <p:cNvSpPr/>
          <p:nvPr/>
        </p:nvSpPr>
        <p:spPr>
          <a:xfrm>
            <a:off x="3121496" y="2900298"/>
            <a:ext cx="1080120" cy="471973"/>
          </a:xfrm>
          <a:prstGeom prst="curvedDownArrow">
            <a:avLst/>
          </a:prstGeom>
          <a:solidFill>
            <a:srgbClr val="99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 dirty="0">
              <a:solidFill>
                <a:srgbClr val="57757A"/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500" dirty="0"/>
              <a:t>Hva er mapping?</a:t>
            </a:r>
            <a:br>
              <a:rPr lang="en-GB" sz="2500" dirty="0"/>
            </a:br>
            <a:endParaRPr lang="en-GB" sz="2500" dirty="0"/>
          </a:p>
          <a:p>
            <a:r>
              <a:rPr lang="en-GB" sz="2500" dirty="0" smtClean="0">
                <a:solidFill>
                  <a:srgbClr val="F89A53"/>
                </a:solidFill>
              </a:rPr>
              <a:t>Hvorfor</a:t>
            </a:r>
            <a:r>
              <a:rPr lang="en-GB" sz="2500" dirty="0" smtClean="0"/>
              <a:t> mapper vi?</a:t>
            </a:r>
            <a:br>
              <a:rPr lang="en-GB" sz="2500" dirty="0" smtClean="0"/>
            </a:br>
            <a:endParaRPr lang="en-GB" sz="2500" dirty="0" smtClean="0"/>
          </a:p>
          <a:p>
            <a:pPr marL="0" indent="0">
              <a:buNone/>
            </a:pPr>
            <a:r>
              <a:rPr lang="en-GB" sz="2500" dirty="0" smtClean="0"/>
              <a:t/>
            </a:r>
            <a:br>
              <a:rPr lang="en-GB" sz="2500" dirty="0" smtClean="0"/>
            </a:br>
            <a:endParaRPr lang="en-GB" sz="2500" dirty="0" smtClean="0"/>
          </a:p>
          <a:p>
            <a:endParaRPr lang="en-GB" sz="2500" dirty="0"/>
          </a:p>
          <a:p>
            <a:pPr marL="0" indent="0">
              <a:buNone/>
            </a:pPr>
            <a:endParaRPr lang="en-GB" sz="2500" dirty="0" smtClean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060848"/>
            <a:ext cx="4104456" cy="12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11560" y="1417638"/>
            <a:ext cx="8075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Bibliotekpersonalet: Støtte </a:t>
            </a:r>
            <a:r>
              <a:rPr lang="nb-NO" sz="2500"/>
              <a:t>i indekseringsarbeidet </a:t>
            </a:r>
            <a:r>
              <a:rPr lang="nb-NO" sz="2500" smtClean="0"/>
              <a:t/>
            </a:r>
            <a:br>
              <a:rPr lang="nb-NO" sz="2500" smtClean="0"/>
            </a:br>
            <a:r>
              <a:rPr lang="nb-NO" sz="2500" smtClean="0"/>
              <a:t>Våre </a:t>
            </a:r>
            <a:r>
              <a:rPr lang="nb-NO" sz="2500" err="1" smtClean="0"/>
              <a:t>mappinger</a:t>
            </a:r>
            <a:r>
              <a:rPr lang="nb-NO" sz="2500" smtClean="0"/>
              <a:t> legges inn i WebDewey: eks. Realfag</a:t>
            </a:r>
            <a:endParaRPr lang="en-GB" sz="250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36" y="2553216"/>
            <a:ext cx="7524000" cy="34045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898046"/>
            <a:ext cx="5886450" cy="75247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161" y="4706817"/>
            <a:ext cx="5972175" cy="1238250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3779912" y="4797152"/>
            <a:ext cx="792088" cy="288032"/>
          </a:xfrm>
          <a:prstGeom prst="rect">
            <a:avLst/>
          </a:prstGeom>
          <a:solidFill>
            <a:srgbClr val="D7D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29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11560" y="1417638"/>
            <a:ext cx="8075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Bibliotekpersonalet: Støtte </a:t>
            </a:r>
            <a:r>
              <a:rPr lang="nb-NO" sz="2500"/>
              <a:t>i indekseringsarbeidet </a:t>
            </a:r>
            <a:r>
              <a:rPr lang="nb-NO" sz="2500" smtClean="0"/>
              <a:t/>
            </a:r>
            <a:br>
              <a:rPr lang="nb-NO" sz="2500" smtClean="0"/>
            </a:br>
            <a:r>
              <a:rPr lang="nb-NO" sz="2500" smtClean="0"/>
              <a:t>Våre </a:t>
            </a:r>
            <a:r>
              <a:rPr lang="nb-NO" sz="2500" err="1" smtClean="0"/>
              <a:t>mappinger</a:t>
            </a:r>
            <a:r>
              <a:rPr lang="nb-NO" sz="2500" smtClean="0"/>
              <a:t> legges inn i WebDewey: </a:t>
            </a:r>
            <a:r>
              <a:rPr lang="nb-NO" sz="2500"/>
              <a:t>e</a:t>
            </a:r>
            <a:r>
              <a:rPr lang="nb-NO" sz="2500" smtClean="0"/>
              <a:t>ks. Humord</a:t>
            </a:r>
            <a:endParaRPr lang="en-GB" sz="250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70" y="2465477"/>
            <a:ext cx="7524828" cy="3390439"/>
          </a:xfrm>
          <a:prstGeom prst="rect">
            <a:avLst/>
          </a:prstGeom>
        </p:spPr>
      </p:pic>
      <p:sp>
        <p:nvSpPr>
          <p:cNvPr id="5" name="Pil venstre 4"/>
          <p:cNvSpPr/>
          <p:nvPr/>
        </p:nvSpPr>
        <p:spPr>
          <a:xfrm>
            <a:off x="4139952" y="4891953"/>
            <a:ext cx="2520280" cy="504056"/>
          </a:xfrm>
          <a:prstGeom prst="leftArrow">
            <a:avLst/>
          </a:prstGeom>
          <a:solidFill>
            <a:schemeClr val="bg1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4400097" y="5013176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smtClean="0"/>
              <a:t>Alternative termer: </a:t>
            </a:r>
            <a:r>
              <a:rPr lang="nb-NO" sz="1100" err="1" smtClean="0"/>
              <a:t>Idiomatikk</a:t>
            </a:r>
            <a:r>
              <a:rPr lang="nb-NO" sz="1100" smtClean="0"/>
              <a:t>, …</a:t>
            </a:r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22179459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9" name="Avrundet rektangel 8"/>
          <p:cNvSpPr/>
          <p:nvPr/>
        </p:nvSpPr>
        <p:spPr>
          <a:xfrm>
            <a:off x="4707343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587" y="1703400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4" name="TekstSylinder 13"/>
          <p:cNvSpPr txBox="1"/>
          <p:nvPr/>
        </p:nvSpPr>
        <p:spPr>
          <a:xfrm>
            <a:off x="7026542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Vekst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7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9" name="Avrundet rektangel 8"/>
          <p:cNvSpPr/>
          <p:nvPr/>
        </p:nvSpPr>
        <p:spPr>
          <a:xfrm>
            <a:off x="4707343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587" y="1703400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4" name="TekstSylinder 13"/>
          <p:cNvSpPr txBox="1"/>
          <p:nvPr/>
        </p:nvSpPr>
        <p:spPr>
          <a:xfrm>
            <a:off x="7026542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Vekst</a:t>
            </a:r>
            <a:endParaRPr lang="en-GB"/>
          </a:p>
        </p:txBody>
      </p:sp>
      <p:sp>
        <p:nvSpPr>
          <p:cNvPr id="16" name="Avrundet rektangel 15"/>
          <p:cNvSpPr/>
          <p:nvPr/>
        </p:nvSpPr>
        <p:spPr>
          <a:xfrm>
            <a:off x="689658" y="1620509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27584" y="177281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«Sørge </a:t>
            </a:r>
            <a:r>
              <a:rPr lang="nb-NO"/>
              <a:t>for gode gjenfinningsmuligheter i en stadig voksende </a:t>
            </a:r>
            <a:r>
              <a:rPr lang="nb-NO" smtClean="0"/>
              <a:t>informasjonsmengde»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9" name="Avrundet rektangel 8"/>
          <p:cNvSpPr/>
          <p:nvPr/>
        </p:nvSpPr>
        <p:spPr>
          <a:xfrm>
            <a:off x="4707343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587" y="1703400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4" name="TekstSylinder 13"/>
          <p:cNvSpPr txBox="1"/>
          <p:nvPr/>
        </p:nvSpPr>
        <p:spPr>
          <a:xfrm>
            <a:off x="7026542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Vekst</a:t>
            </a:r>
            <a:endParaRPr lang="en-GB"/>
          </a:p>
        </p:txBody>
      </p:sp>
      <p:sp>
        <p:nvSpPr>
          <p:cNvPr id="16" name="Avrundet rektangel 15"/>
          <p:cNvSpPr/>
          <p:nvPr/>
        </p:nvSpPr>
        <p:spPr>
          <a:xfrm>
            <a:off x="689658" y="1620509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27584" y="177281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«Sørge </a:t>
            </a:r>
            <a:r>
              <a:rPr lang="nb-NO"/>
              <a:t>for gode gjenfinningsmuligheter i en stadig voksende </a:t>
            </a:r>
            <a:r>
              <a:rPr lang="nb-NO" smtClean="0"/>
              <a:t>informasjonsmengde»</a:t>
            </a:r>
            <a:endParaRPr lang="en-GB"/>
          </a:p>
        </p:txBody>
      </p:sp>
      <p:sp>
        <p:nvSpPr>
          <p:cNvPr id="17" name="TekstSylinder 16"/>
          <p:cNvSpPr txBox="1"/>
          <p:nvPr/>
        </p:nvSpPr>
        <p:spPr>
          <a:xfrm>
            <a:off x="827584" y="3692931"/>
            <a:ext cx="78592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● </a:t>
            </a:r>
            <a:r>
              <a:rPr lang="en-GB" sz="2500" dirty="0" smtClean="0"/>
              <a:t>Vekst </a:t>
            </a:r>
            <a:r>
              <a:rPr lang="en-GB" sz="2500" dirty="0" err="1" smtClean="0"/>
              <a:t>i</a:t>
            </a:r>
            <a:r>
              <a:rPr lang="en-GB" sz="2500" smtClean="0"/>
              <a:t> </a:t>
            </a:r>
            <a:r>
              <a:rPr lang="en-GB" sz="2500" err="1"/>
              <a:t>egen</a:t>
            </a:r>
            <a:r>
              <a:rPr lang="en-GB" sz="2500"/>
              <a:t> </a:t>
            </a:r>
            <a:r>
              <a:rPr lang="en-GB" sz="2500" smtClean="0"/>
              <a:t>katalog: Importerte poster uten våre metadata, men med dewey-klassifikasjon</a:t>
            </a:r>
          </a:p>
          <a:p>
            <a:r>
              <a:rPr lang="en-GB"/>
              <a:t>● </a:t>
            </a:r>
            <a:r>
              <a:rPr lang="nb-NO" sz="2500" smtClean="0"/>
              <a:t>Våre </a:t>
            </a:r>
            <a:r>
              <a:rPr lang="nb-NO" sz="2500" err="1"/>
              <a:t>mappinger</a:t>
            </a:r>
            <a:r>
              <a:rPr lang="nb-NO" sz="2500"/>
              <a:t> publiseres som lenkede data til bruk på den </a:t>
            </a:r>
            <a:r>
              <a:rPr lang="nb-NO" sz="2500" smtClean="0"/>
              <a:t>semantiske veven: Potensiale for utnyttelse utenom UB og utenfor biblioteksammenheng</a:t>
            </a:r>
            <a:endParaRPr lang="en-GB" sz="2500"/>
          </a:p>
        </p:txBody>
      </p:sp>
    </p:spTree>
    <p:extLst>
      <p:ext uri="{BB962C8B-B14F-4D97-AF65-F5344CB8AC3E}">
        <p14:creationId xmlns:p14="http://schemas.microsoft.com/office/powerpoint/2010/main" val="31951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5" name="Avrundet rektangel 4"/>
          <p:cNvSpPr/>
          <p:nvPr/>
        </p:nvSpPr>
        <p:spPr>
          <a:xfrm>
            <a:off x="831700" y="3874212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44" y="3950175"/>
            <a:ext cx="1727936" cy="1588022"/>
          </a:xfrm>
          <a:prstGeom prst="rect">
            <a:avLst/>
          </a:prstGeom>
          <a:ln>
            <a:noFill/>
          </a:ln>
        </p:spPr>
      </p:pic>
      <p:sp>
        <p:nvSpPr>
          <p:cNvPr id="13" name="TekstSylinder 12"/>
          <p:cNvSpPr txBox="1"/>
          <p:nvPr/>
        </p:nvSpPr>
        <p:spPr>
          <a:xfrm>
            <a:off x="3135700" y="4509120"/>
            <a:ext cx="156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Globalisering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6427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5" name="Avrundet rektangel 4"/>
          <p:cNvSpPr/>
          <p:nvPr/>
        </p:nvSpPr>
        <p:spPr>
          <a:xfrm>
            <a:off x="831700" y="3874212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44" y="3950175"/>
            <a:ext cx="1727936" cy="1588022"/>
          </a:xfrm>
          <a:prstGeom prst="rect">
            <a:avLst/>
          </a:prstGeom>
          <a:ln>
            <a:noFill/>
          </a:ln>
        </p:spPr>
      </p:pic>
      <p:sp>
        <p:nvSpPr>
          <p:cNvPr id="13" name="TekstSylinder 12"/>
          <p:cNvSpPr txBox="1"/>
          <p:nvPr/>
        </p:nvSpPr>
        <p:spPr>
          <a:xfrm>
            <a:off x="3135700" y="4509120"/>
            <a:ext cx="156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Globalisering</a:t>
            </a:r>
            <a:endParaRPr lang="en-GB"/>
          </a:p>
        </p:txBody>
      </p:sp>
      <p:sp>
        <p:nvSpPr>
          <p:cNvPr id="16" name="Avrundet rektangel 15"/>
          <p:cNvSpPr/>
          <p:nvPr/>
        </p:nvSpPr>
        <p:spPr>
          <a:xfrm>
            <a:off x="4711325" y="3874212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909381" y="3839406"/>
            <a:ext cx="36230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mtClean="0"/>
              <a:t>«Samarbeide </a:t>
            </a:r>
            <a:r>
              <a:rPr lang="nb-NO"/>
              <a:t>på tvers av institusjons- og landegrenser for å bli best </a:t>
            </a:r>
            <a:r>
              <a:rPr lang="nb-NO" smtClean="0"/>
              <a:t>mulig»</a:t>
            </a:r>
            <a:endParaRPr lang="nb-NO"/>
          </a:p>
          <a:p>
            <a:r>
              <a:rPr lang="nb-NO" smtClean="0"/>
              <a:t>«Utvikle </a:t>
            </a:r>
            <a:r>
              <a:rPr lang="nb-NO"/>
              <a:t>strategiske partnerskap gjennom internasjonalt og nasjonalt </a:t>
            </a:r>
            <a:r>
              <a:rPr lang="nb-NO" smtClean="0"/>
              <a:t>samarbeid»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5" name="Avrundet rektangel 4"/>
          <p:cNvSpPr/>
          <p:nvPr/>
        </p:nvSpPr>
        <p:spPr>
          <a:xfrm>
            <a:off x="831700" y="3874212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44" y="3950175"/>
            <a:ext cx="1727936" cy="1588022"/>
          </a:xfrm>
          <a:prstGeom prst="rect">
            <a:avLst/>
          </a:prstGeom>
          <a:ln>
            <a:noFill/>
          </a:ln>
        </p:spPr>
      </p:pic>
      <p:sp>
        <p:nvSpPr>
          <p:cNvPr id="13" name="TekstSylinder 12"/>
          <p:cNvSpPr txBox="1"/>
          <p:nvPr/>
        </p:nvSpPr>
        <p:spPr>
          <a:xfrm>
            <a:off x="3135700" y="4509120"/>
            <a:ext cx="156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Globalisering</a:t>
            </a:r>
            <a:endParaRPr lang="en-GB"/>
          </a:p>
        </p:txBody>
      </p:sp>
      <p:sp>
        <p:nvSpPr>
          <p:cNvPr id="16" name="Avrundet rektangel 15"/>
          <p:cNvSpPr/>
          <p:nvPr/>
        </p:nvSpPr>
        <p:spPr>
          <a:xfrm>
            <a:off x="4711325" y="3874212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909381" y="3839406"/>
            <a:ext cx="36230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mtClean="0"/>
              <a:t>«Samarbeide </a:t>
            </a:r>
            <a:r>
              <a:rPr lang="nb-NO"/>
              <a:t>på tvers av institusjons- og landegrenser for å bli best </a:t>
            </a:r>
            <a:r>
              <a:rPr lang="nb-NO" smtClean="0"/>
              <a:t>mulig»</a:t>
            </a:r>
            <a:endParaRPr lang="nb-NO"/>
          </a:p>
          <a:p>
            <a:r>
              <a:rPr lang="nb-NO" smtClean="0"/>
              <a:t>«Utvikle </a:t>
            </a:r>
            <a:r>
              <a:rPr lang="nb-NO"/>
              <a:t>strategiske partnerskap gjennom internasjonalt og nasjonalt </a:t>
            </a:r>
            <a:r>
              <a:rPr lang="nb-NO" smtClean="0"/>
              <a:t>samarbeid»</a:t>
            </a:r>
            <a:endParaRPr lang="en-GB"/>
          </a:p>
        </p:txBody>
      </p:sp>
      <p:sp>
        <p:nvSpPr>
          <p:cNvPr id="18" name="TekstSylinder 17"/>
          <p:cNvSpPr txBox="1"/>
          <p:nvPr/>
        </p:nvSpPr>
        <p:spPr>
          <a:xfrm>
            <a:off x="715169" y="1430830"/>
            <a:ext cx="83884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● </a:t>
            </a:r>
            <a:r>
              <a:rPr lang="nb-NO" sz="2500" smtClean="0"/>
              <a:t>Prosjektet bringer oss i kontakt med nasjonalt og internasjonalt kompetansemiljø innen metadata</a:t>
            </a:r>
          </a:p>
          <a:p>
            <a:r>
              <a:rPr lang="en-GB"/>
              <a:t>● </a:t>
            </a:r>
            <a:r>
              <a:rPr lang="en-GB" sz="2500"/>
              <a:t>Nybrottsarbeid: anvendelse av </a:t>
            </a:r>
            <a:r>
              <a:rPr lang="en-GB" sz="2500" smtClean="0"/>
              <a:t>ISO 25964-2</a:t>
            </a:r>
            <a:r>
              <a:rPr lang="en-GB" sz="2500"/>
              <a:t/>
            </a:r>
            <a:br>
              <a:rPr lang="en-GB" sz="2500"/>
            </a:br>
            <a:r>
              <a:rPr lang="en-GB"/>
              <a:t>● </a:t>
            </a:r>
            <a:r>
              <a:rPr lang="en-GB" sz="2500"/>
              <a:t>Utarbeiding av EDUG recommendations for mapping</a:t>
            </a:r>
          </a:p>
          <a:p>
            <a:r>
              <a:rPr lang="en-GB" smtClean="0"/>
              <a:t>● </a:t>
            </a:r>
            <a:r>
              <a:rPr lang="nb-NO" sz="2500" smtClean="0"/>
              <a:t>Nasjonalbiblioteket/</a:t>
            </a:r>
            <a:r>
              <a:rPr lang="nb-NO" sz="2500" err="1" smtClean="0"/>
              <a:t>WebDewey</a:t>
            </a:r>
            <a:r>
              <a:rPr lang="nb-NO" sz="2500" smtClean="0"/>
              <a:t>-redaksjonen, </a:t>
            </a:r>
            <a:r>
              <a:rPr lang="nb-NO" sz="2500"/>
              <a:t>Biblioteksentralen, EDUG, OCLC, </a:t>
            </a:r>
            <a:r>
              <a:rPr lang="nb-NO" sz="2500" err="1" smtClean="0"/>
              <a:t>Pansoft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1591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1" name="Avrundet rektangel 10"/>
          <p:cNvSpPr/>
          <p:nvPr/>
        </p:nvSpPr>
        <p:spPr>
          <a:xfrm>
            <a:off x="4709450" y="3892906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27" y="4009854"/>
            <a:ext cx="1871229" cy="1494104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702654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Teknologi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817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1" name="Avrundet rektangel 10"/>
          <p:cNvSpPr/>
          <p:nvPr/>
        </p:nvSpPr>
        <p:spPr>
          <a:xfrm>
            <a:off x="4709450" y="3892906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27" y="4009854"/>
            <a:ext cx="1871229" cy="1494104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702654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Teknologi</a:t>
            </a:r>
            <a:endParaRPr lang="en-GB"/>
          </a:p>
        </p:txBody>
      </p:sp>
      <p:sp>
        <p:nvSpPr>
          <p:cNvPr id="16" name="Avrundet rektangel 15"/>
          <p:cNvSpPr/>
          <p:nvPr/>
        </p:nvSpPr>
        <p:spPr>
          <a:xfrm>
            <a:off x="746540" y="3892906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899592" y="407707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«Levere </a:t>
            </a:r>
            <a:r>
              <a:rPr lang="nb-NO"/>
              <a:t>kunnskapskilder og tjenester med effektive brukergrensesnitt på stadig flere </a:t>
            </a:r>
            <a:r>
              <a:rPr lang="nb-NO" smtClean="0"/>
              <a:t>plattformer»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 dirty="0">
              <a:solidFill>
                <a:srgbClr val="57757A"/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500" dirty="0"/>
              <a:t>Hva er mapping?</a:t>
            </a:r>
            <a:br>
              <a:rPr lang="en-GB" sz="2500" dirty="0"/>
            </a:br>
            <a:endParaRPr lang="en-GB" sz="2500" dirty="0"/>
          </a:p>
          <a:p>
            <a:r>
              <a:rPr lang="en-GB" sz="2500" dirty="0" smtClean="0"/>
              <a:t>Hvorfor mapper vi?</a:t>
            </a:r>
            <a:br>
              <a:rPr lang="en-GB" sz="2500" dirty="0" smtClean="0"/>
            </a:br>
            <a:endParaRPr lang="en-GB" sz="2500" dirty="0" smtClean="0"/>
          </a:p>
          <a:p>
            <a:r>
              <a:rPr lang="en-GB" sz="2500" dirty="0">
                <a:solidFill>
                  <a:srgbClr val="F89A53"/>
                </a:solidFill>
              </a:rPr>
              <a:t>Hvordan</a:t>
            </a:r>
            <a:r>
              <a:rPr lang="en-GB" sz="2500" dirty="0"/>
              <a:t> ma</a:t>
            </a:r>
            <a:r>
              <a:rPr lang="en-GB" sz="2500" dirty="0" smtClean="0"/>
              <a:t>pper vi?</a:t>
            </a:r>
            <a:br>
              <a:rPr lang="en-GB" sz="2500" dirty="0" smtClean="0"/>
            </a:br>
            <a:endParaRPr lang="en-GB" sz="2500" dirty="0" smtClean="0"/>
          </a:p>
          <a:p>
            <a:endParaRPr lang="en-GB" sz="2500" dirty="0"/>
          </a:p>
          <a:p>
            <a:pPr marL="0" indent="0">
              <a:buNone/>
            </a:pPr>
            <a:endParaRPr lang="en-GB" sz="2500" dirty="0" smtClean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060848"/>
            <a:ext cx="4104456" cy="12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1" name="Avrundet rektangel 10"/>
          <p:cNvSpPr/>
          <p:nvPr/>
        </p:nvSpPr>
        <p:spPr>
          <a:xfrm>
            <a:off x="4709450" y="3892906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27" y="4009854"/>
            <a:ext cx="1871229" cy="1494104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702654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Teknologi</a:t>
            </a:r>
            <a:endParaRPr lang="en-GB"/>
          </a:p>
        </p:txBody>
      </p:sp>
      <p:sp>
        <p:nvSpPr>
          <p:cNvPr id="16" name="Avrundet rektangel 15"/>
          <p:cNvSpPr/>
          <p:nvPr/>
        </p:nvSpPr>
        <p:spPr>
          <a:xfrm>
            <a:off x="746540" y="3892906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560240" y="1569333"/>
            <a:ext cx="81265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● </a:t>
            </a:r>
            <a:r>
              <a:rPr lang="en-GB" sz="2500" dirty="0" err="1" smtClean="0"/>
              <a:t>Utvikling</a:t>
            </a:r>
            <a:r>
              <a:rPr lang="en-GB" sz="2500" dirty="0" smtClean="0"/>
              <a:t> </a:t>
            </a:r>
            <a:r>
              <a:rPr lang="en-GB" sz="2500" dirty="0" err="1" smtClean="0"/>
              <a:t>av</a:t>
            </a:r>
            <a:r>
              <a:rPr lang="en-GB" sz="2500" dirty="0" smtClean="0"/>
              <a:t> mappingverktøy </a:t>
            </a:r>
            <a:r>
              <a:rPr lang="en-GB" sz="2500" dirty="0" err="1" smtClean="0"/>
              <a:t>på</a:t>
            </a:r>
            <a:r>
              <a:rPr lang="en-GB" sz="2500" dirty="0" smtClean="0"/>
              <a:t> </a:t>
            </a:r>
            <a:r>
              <a:rPr lang="en-GB" sz="2500" dirty="0" err="1" smtClean="0"/>
              <a:t>samme</a:t>
            </a:r>
            <a:r>
              <a:rPr lang="en-GB" sz="2500" dirty="0" smtClean="0"/>
              <a:t> </a:t>
            </a:r>
            <a:r>
              <a:rPr lang="en-GB" sz="2500" dirty="0" err="1" smtClean="0"/>
              <a:t>plattform</a:t>
            </a:r>
            <a:r>
              <a:rPr lang="en-GB" sz="2500" dirty="0" smtClean="0"/>
              <a:t> </a:t>
            </a:r>
            <a:r>
              <a:rPr lang="en-GB" sz="2500" dirty="0" err="1" smtClean="0"/>
              <a:t>som</a:t>
            </a:r>
            <a:r>
              <a:rPr lang="en-GB" sz="2500" dirty="0" smtClean="0"/>
              <a:t> WebDewey: </a:t>
            </a:r>
            <a:r>
              <a:rPr lang="en-GB" sz="2500" dirty="0" err="1" smtClean="0"/>
              <a:t>CCMapper</a:t>
            </a:r>
            <a:r>
              <a:rPr lang="en-GB" sz="2500" dirty="0" smtClean="0"/>
              <a:t> (</a:t>
            </a:r>
            <a:r>
              <a:rPr lang="en-GB" sz="2500" dirty="0" err="1" smtClean="0"/>
              <a:t>Pansoft</a:t>
            </a:r>
            <a:r>
              <a:rPr lang="en-GB" sz="2500" dirty="0" smtClean="0"/>
              <a:t>)</a:t>
            </a:r>
          </a:p>
          <a:p>
            <a:r>
              <a:rPr lang="en-GB" dirty="0"/>
              <a:t>● </a:t>
            </a:r>
            <a:r>
              <a:rPr lang="en-GB" sz="2500" dirty="0" smtClean="0"/>
              <a:t>OCLC </a:t>
            </a:r>
            <a:r>
              <a:rPr lang="en-GB" sz="2500" dirty="0" err="1" smtClean="0"/>
              <a:t>ønsker</a:t>
            </a:r>
            <a:r>
              <a:rPr lang="en-GB" sz="2500" dirty="0" smtClean="0"/>
              <a:t> </a:t>
            </a:r>
            <a:r>
              <a:rPr lang="en-GB" sz="2500" dirty="0" err="1" smtClean="0"/>
              <a:t>å</a:t>
            </a:r>
            <a:r>
              <a:rPr lang="en-GB" sz="2500" dirty="0" smtClean="0"/>
              <a:t> ta </a:t>
            </a:r>
            <a:r>
              <a:rPr lang="en-GB" sz="2500" dirty="0" err="1" smtClean="0"/>
              <a:t>i</a:t>
            </a:r>
            <a:r>
              <a:rPr lang="en-GB" sz="2500" dirty="0" smtClean="0"/>
              <a:t> </a:t>
            </a:r>
            <a:r>
              <a:rPr lang="en-GB" sz="2500" dirty="0" err="1" smtClean="0"/>
              <a:t>bruk</a:t>
            </a:r>
            <a:r>
              <a:rPr lang="en-GB" sz="2500" dirty="0" smtClean="0"/>
              <a:t> </a:t>
            </a:r>
            <a:r>
              <a:rPr lang="en-GB" sz="2500" dirty="0" err="1" smtClean="0"/>
              <a:t>CCMapper</a:t>
            </a:r>
            <a:endParaRPr lang="en-GB" sz="2500" dirty="0"/>
          </a:p>
          <a:p>
            <a:r>
              <a:rPr lang="en-GB" dirty="0" smtClean="0"/>
              <a:t>● </a:t>
            </a:r>
            <a:r>
              <a:rPr lang="en-GB" sz="2500" dirty="0" err="1" smtClean="0"/>
              <a:t>Relevans</a:t>
            </a:r>
            <a:r>
              <a:rPr lang="en-GB" sz="2500" dirty="0" smtClean="0"/>
              <a:t> for UB-</a:t>
            </a:r>
            <a:r>
              <a:rPr lang="nb-NO" sz="2500" dirty="0" smtClean="0"/>
              <a:t>prosjektet «Visuell navigasjon» – forbedre </a:t>
            </a:r>
            <a:r>
              <a:rPr lang="nb-NO" sz="2500" dirty="0"/>
              <a:t>søk ved utnyttelse av norske emnevokabularer</a:t>
            </a:r>
            <a:endParaRPr lang="en-GB" sz="25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899592" y="407707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«Levere </a:t>
            </a:r>
            <a:r>
              <a:rPr lang="nb-NO"/>
              <a:t>kunnskapskilder og tjenester med effektive brukergrensesnitt på stadig flere </a:t>
            </a:r>
            <a:r>
              <a:rPr lang="nb-NO" smtClean="0"/>
              <a:t>plattformer»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8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5" name="Avrundet rektangel 4"/>
          <p:cNvSpPr/>
          <p:nvPr/>
        </p:nvSpPr>
        <p:spPr>
          <a:xfrm>
            <a:off x="831700" y="3874212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44" y="3950175"/>
            <a:ext cx="1727936" cy="1588022"/>
          </a:xfrm>
          <a:prstGeom prst="rect">
            <a:avLst/>
          </a:prstGeom>
          <a:ln>
            <a:noFill/>
          </a:ln>
        </p:spPr>
      </p:pic>
      <p:sp>
        <p:nvSpPr>
          <p:cNvPr id="9" name="Avrundet rektangel 8"/>
          <p:cNvSpPr/>
          <p:nvPr/>
        </p:nvSpPr>
        <p:spPr>
          <a:xfrm>
            <a:off x="4707343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587" y="1703400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1" name="Avrundet rektangel 10"/>
          <p:cNvSpPr/>
          <p:nvPr/>
        </p:nvSpPr>
        <p:spPr>
          <a:xfrm>
            <a:off x="4709450" y="3892906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27" y="4009854"/>
            <a:ext cx="1871229" cy="1494104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  <p:sp>
        <p:nvSpPr>
          <p:cNvPr id="13" name="TekstSylinder 12"/>
          <p:cNvSpPr txBox="1"/>
          <p:nvPr/>
        </p:nvSpPr>
        <p:spPr>
          <a:xfrm>
            <a:off x="3135700" y="4509120"/>
            <a:ext cx="156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Globalisering</a:t>
            </a:r>
            <a:endParaRPr lang="en-GB"/>
          </a:p>
        </p:txBody>
      </p:sp>
      <p:sp>
        <p:nvSpPr>
          <p:cNvPr id="14" name="TekstSylinder 13"/>
          <p:cNvSpPr txBox="1"/>
          <p:nvPr/>
        </p:nvSpPr>
        <p:spPr>
          <a:xfrm>
            <a:off x="7026542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Vekst</a:t>
            </a:r>
            <a:endParaRPr lang="en-GB"/>
          </a:p>
        </p:txBody>
      </p:sp>
      <p:sp>
        <p:nvSpPr>
          <p:cNvPr id="15" name="TekstSylinder 14"/>
          <p:cNvSpPr txBox="1"/>
          <p:nvPr/>
        </p:nvSpPr>
        <p:spPr>
          <a:xfrm>
            <a:off x="702654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Teknologi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7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827584" y="1417638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/>
              <a:t>UBs </a:t>
            </a:r>
            <a:r>
              <a:rPr lang="en-GB" sz="2500" err="1" smtClean="0"/>
              <a:t>kjerneverdier</a:t>
            </a:r>
            <a:r>
              <a:rPr lang="en-GB" sz="2500" smtClean="0"/>
              <a:t>: </a:t>
            </a:r>
            <a:br>
              <a:rPr lang="en-GB" sz="2500" smtClean="0"/>
            </a:br>
            <a:r>
              <a:rPr lang="en-GB" sz="2500" err="1" smtClean="0"/>
              <a:t>kvalitet</a:t>
            </a:r>
            <a:r>
              <a:rPr lang="en-GB" sz="2500" smtClean="0"/>
              <a:t>, </a:t>
            </a:r>
            <a:r>
              <a:rPr lang="en-GB" sz="2500" err="1" smtClean="0"/>
              <a:t>åpenhet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tilgjengelighet</a:t>
            </a:r>
            <a:endParaRPr lang="en-GB" sz="250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06589"/>
            <a:ext cx="1328981" cy="83504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3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6" name="Avrundet rektangel 15"/>
          <p:cNvSpPr/>
          <p:nvPr/>
        </p:nvSpPr>
        <p:spPr>
          <a:xfrm>
            <a:off x="689394" y="2444368"/>
            <a:ext cx="7641884" cy="3456384"/>
          </a:xfrm>
          <a:prstGeom prst="roundRect">
            <a:avLst/>
          </a:prstGeom>
          <a:solidFill>
            <a:srgbClr val="F89A53"/>
          </a:solidFill>
          <a:ln>
            <a:solidFill>
              <a:srgbClr val="F89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27584" y="1417638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/>
              <a:t>UBs </a:t>
            </a:r>
            <a:r>
              <a:rPr lang="en-GB" sz="2500" err="1" smtClean="0"/>
              <a:t>kjerneverdier</a:t>
            </a:r>
            <a:r>
              <a:rPr lang="en-GB" sz="2500" smtClean="0"/>
              <a:t>: </a:t>
            </a:r>
            <a:br>
              <a:rPr lang="en-GB" sz="2500" smtClean="0"/>
            </a:br>
            <a:r>
              <a:rPr lang="en-GB" sz="2500" err="1" smtClean="0"/>
              <a:t>kvalitet</a:t>
            </a:r>
            <a:r>
              <a:rPr lang="en-GB" sz="2500" smtClean="0"/>
              <a:t>, </a:t>
            </a:r>
            <a:r>
              <a:rPr lang="en-GB" sz="2500" err="1" smtClean="0"/>
              <a:t>åpenhet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tilgjengelighet</a:t>
            </a:r>
            <a:endParaRPr lang="en-GB" sz="250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06589"/>
            <a:ext cx="1328981" cy="835047"/>
          </a:xfrm>
          <a:prstGeom prst="round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99592" y="2636912"/>
            <a:ext cx="69127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● </a:t>
            </a:r>
            <a:r>
              <a:rPr lang="en-GB" sz="2500" err="1" smtClean="0"/>
              <a:t>Kvalitetsheving</a:t>
            </a:r>
            <a:r>
              <a:rPr lang="en-GB" sz="2500" smtClean="0"/>
              <a:t> </a:t>
            </a:r>
            <a:r>
              <a:rPr lang="en-GB" sz="2500" err="1"/>
              <a:t>av</a:t>
            </a:r>
            <a:r>
              <a:rPr lang="en-GB" sz="2500"/>
              <a:t> </a:t>
            </a:r>
            <a:r>
              <a:rPr lang="en-GB" sz="2500" err="1"/>
              <a:t>egne</a:t>
            </a:r>
            <a:r>
              <a:rPr lang="en-GB" sz="2500"/>
              <a:t> </a:t>
            </a:r>
            <a:r>
              <a:rPr lang="en-GB" sz="2500" err="1" smtClean="0"/>
              <a:t>vokabularer</a:t>
            </a:r>
            <a:r>
              <a:rPr lang="en-GB" sz="2500" smtClean="0"/>
              <a:t> (</a:t>
            </a:r>
            <a:r>
              <a:rPr lang="en-GB" sz="2500" err="1" smtClean="0"/>
              <a:t>Humord</a:t>
            </a:r>
            <a:r>
              <a:rPr lang="en-GB" sz="2500"/>
              <a:t>, </a:t>
            </a:r>
            <a:r>
              <a:rPr lang="en-GB" sz="2500" err="1" smtClean="0"/>
              <a:t>Realfagstermer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/>
              <a:t> </a:t>
            </a:r>
            <a:r>
              <a:rPr lang="en-GB" sz="2500" smtClean="0"/>
              <a:t>UBs </a:t>
            </a:r>
            <a:r>
              <a:rPr lang="en-GB" sz="2500" err="1" smtClean="0"/>
              <a:t>emneregister</a:t>
            </a:r>
            <a:r>
              <a:rPr lang="en-GB" sz="2500" smtClean="0"/>
              <a:t>) </a:t>
            </a:r>
            <a:r>
              <a:rPr lang="en-GB" sz="2500" err="1" smtClean="0"/>
              <a:t>ved</a:t>
            </a:r>
            <a:r>
              <a:rPr lang="en-GB" sz="2500" smtClean="0"/>
              <a:t> </a:t>
            </a:r>
            <a:r>
              <a:rPr lang="en-GB" sz="2500" err="1" smtClean="0"/>
              <a:t>rettinger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forbedringer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13169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6" name="Avrundet rektangel 15"/>
          <p:cNvSpPr/>
          <p:nvPr/>
        </p:nvSpPr>
        <p:spPr>
          <a:xfrm>
            <a:off x="689394" y="2444368"/>
            <a:ext cx="7641884" cy="3456384"/>
          </a:xfrm>
          <a:prstGeom prst="roundRect">
            <a:avLst/>
          </a:prstGeom>
          <a:solidFill>
            <a:srgbClr val="F89A53"/>
          </a:solidFill>
          <a:ln>
            <a:solidFill>
              <a:srgbClr val="F89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27584" y="1417638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/>
              <a:t>UBs </a:t>
            </a:r>
            <a:r>
              <a:rPr lang="en-GB" sz="2500" err="1" smtClean="0"/>
              <a:t>kjerneverdier</a:t>
            </a:r>
            <a:r>
              <a:rPr lang="en-GB" sz="2500" smtClean="0"/>
              <a:t>: </a:t>
            </a:r>
            <a:br>
              <a:rPr lang="en-GB" sz="2500" smtClean="0"/>
            </a:br>
            <a:r>
              <a:rPr lang="en-GB" sz="2500" err="1" smtClean="0"/>
              <a:t>kvalitet</a:t>
            </a:r>
            <a:r>
              <a:rPr lang="en-GB" sz="2500" smtClean="0"/>
              <a:t>, </a:t>
            </a:r>
            <a:r>
              <a:rPr lang="en-GB" sz="2500" err="1" smtClean="0"/>
              <a:t>åpenhet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tilgjengelighet</a:t>
            </a:r>
            <a:endParaRPr lang="en-GB" sz="250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06589"/>
            <a:ext cx="1328981" cy="835047"/>
          </a:xfrm>
          <a:prstGeom prst="round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99592" y="2636912"/>
            <a:ext cx="69127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● </a:t>
            </a:r>
            <a:r>
              <a:rPr lang="en-GB" sz="2500" err="1" smtClean="0"/>
              <a:t>Kvalitetsheving</a:t>
            </a:r>
            <a:r>
              <a:rPr lang="en-GB" sz="2500" smtClean="0"/>
              <a:t> </a:t>
            </a:r>
            <a:r>
              <a:rPr lang="en-GB" sz="2500" err="1"/>
              <a:t>av</a:t>
            </a:r>
            <a:r>
              <a:rPr lang="en-GB" sz="2500"/>
              <a:t> </a:t>
            </a:r>
            <a:r>
              <a:rPr lang="en-GB" sz="2500" err="1"/>
              <a:t>egne</a:t>
            </a:r>
            <a:r>
              <a:rPr lang="en-GB" sz="2500"/>
              <a:t> </a:t>
            </a:r>
            <a:r>
              <a:rPr lang="en-GB" sz="2500" err="1" smtClean="0"/>
              <a:t>vokabularer</a:t>
            </a:r>
            <a:r>
              <a:rPr lang="en-GB" sz="2500" smtClean="0"/>
              <a:t> (</a:t>
            </a:r>
            <a:r>
              <a:rPr lang="en-GB" sz="2500" err="1" smtClean="0"/>
              <a:t>Humord</a:t>
            </a:r>
            <a:r>
              <a:rPr lang="en-GB" sz="2500"/>
              <a:t>, </a:t>
            </a:r>
            <a:r>
              <a:rPr lang="en-GB" sz="2500" err="1" smtClean="0"/>
              <a:t>Realfagstermer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/>
              <a:t> </a:t>
            </a:r>
            <a:r>
              <a:rPr lang="en-GB" sz="2500" smtClean="0"/>
              <a:t>UBs </a:t>
            </a:r>
            <a:r>
              <a:rPr lang="en-GB" sz="2500" err="1" smtClean="0"/>
              <a:t>emneregister</a:t>
            </a:r>
            <a:r>
              <a:rPr lang="en-GB" sz="2500" smtClean="0"/>
              <a:t>) </a:t>
            </a:r>
            <a:r>
              <a:rPr lang="en-GB" sz="2500" err="1" smtClean="0"/>
              <a:t>ved</a:t>
            </a:r>
            <a:r>
              <a:rPr lang="en-GB" sz="2500" smtClean="0"/>
              <a:t> </a:t>
            </a:r>
            <a:r>
              <a:rPr lang="en-GB" sz="2500" err="1" smtClean="0"/>
              <a:t>rettinger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forbedringer</a:t>
            </a:r>
            <a:endParaRPr lang="nb-NO" sz="2500"/>
          </a:p>
        </p:txBody>
      </p:sp>
      <p:sp>
        <p:nvSpPr>
          <p:cNvPr id="11" name="TekstSylinder 10"/>
          <p:cNvSpPr txBox="1"/>
          <p:nvPr/>
        </p:nvSpPr>
        <p:spPr>
          <a:xfrm>
            <a:off x="899592" y="4052376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● </a:t>
            </a:r>
            <a:r>
              <a:rPr lang="en-GB" sz="2500" err="1" smtClean="0"/>
              <a:t>Kvalitetsheving</a:t>
            </a:r>
            <a:r>
              <a:rPr lang="en-GB" sz="2500" smtClean="0"/>
              <a:t> </a:t>
            </a:r>
            <a:r>
              <a:rPr lang="en-GB" sz="2500" err="1"/>
              <a:t>av</a:t>
            </a:r>
            <a:r>
              <a:rPr lang="en-GB" sz="2500"/>
              <a:t> </a:t>
            </a:r>
            <a:r>
              <a:rPr lang="en-GB" sz="2500" err="1" smtClean="0"/>
              <a:t>WebDewey</a:t>
            </a:r>
            <a:r>
              <a:rPr lang="en-GB" sz="2500" smtClean="0"/>
              <a:t> </a:t>
            </a:r>
            <a:r>
              <a:rPr lang="en-GB" sz="2500" err="1" smtClean="0"/>
              <a:t>ved</a:t>
            </a:r>
            <a:r>
              <a:rPr lang="en-GB" sz="2500" smtClean="0"/>
              <a:t> </a:t>
            </a:r>
            <a:r>
              <a:rPr lang="en-GB" sz="2500" err="1" smtClean="0"/>
              <a:t>rettinger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nummerbygging</a:t>
            </a:r>
            <a:r>
              <a:rPr lang="en-GB" sz="2500" smtClean="0"/>
              <a:t> (1/4 </a:t>
            </a:r>
            <a:r>
              <a:rPr lang="en-GB" sz="2500" err="1" smtClean="0"/>
              <a:t>av</a:t>
            </a:r>
            <a:r>
              <a:rPr lang="en-GB" sz="2500" smtClean="0"/>
              <a:t> all </a:t>
            </a:r>
            <a:r>
              <a:rPr lang="en-GB" sz="2500" err="1" smtClean="0"/>
              <a:t>nummerbygging</a:t>
            </a:r>
            <a:r>
              <a:rPr lang="en-GB" sz="2500" smtClean="0"/>
              <a:t>)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14165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6" name="Avrundet rektangel 15"/>
          <p:cNvSpPr/>
          <p:nvPr/>
        </p:nvSpPr>
        <p:spPr>
          <a:xfrm>
            <a:off x="689394" y="2444368"/>
            <a:ext cx="7641884" cy="3456384"/>
          </a:xfrm>
          <a:prstGeom prst="roundRect">
            <a:avLst/>
          </a:prstGeom>
          <a:solidFill>
            <a:srgbClr val="F89A53"/>
          </a:solidFill>
          <a:ln>
            <a:solidFill>
              <a:srgbClr val="F89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27584" y="1417638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/>
              <a:t>UBs </a:t>
            </a:r>
            <a:r>
              <a:rPr lang="en-GB" sz="2500" err="1" smtClean="0"/>
              <a:t>kjerneverdier</a:t>
            </a:r>
            <a:r>
              <a:rPr lang="en-GB" sz="2500" smtClean="0"/>
              <a:t>: </a:t>
            </a:r>
            <a:br>
              <a:rPr lang="en-GB" sz="2500" smtClean="0"/>
            </a:br>
            <a:r>
              <a:rPr lang="en-GB" sz="2500" err="1" smtClean="0"/>
              <a:t>kvalitet</a:t>
            </a:r>
            <a:r>
              <a:rPr lang="en-GB" sz="2500" smtClean="0"/>
              <a:t>, </a:t>
            </a:r>
            <a:r>
              <a:rPr lang="en-GB" sz="2500" err="1" smtClean="0"/>
              <a:t>åpenhet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tilgjengelighet</a:t>
            </a:r>
            <a:endParaRPr lang="en-GB" sz="250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06589"/>
            <a:ext cx="1328981" cy="835047"/>
          </a:xfrm>
          <a:prstGeom prst="round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99592" y="2636912"/>
            <a:ext cx="69127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● </a:t>
            </a:r>
            <a:r>
              <a:rPr lang="en-GB" sz="2500" err="1" smtClean="0"/>
              <a:t>Kvalitetsheving</a:t>
            </a:r>
            <a:r>
              <a:rPr lang="en-GB" sz="2500" smtClean="0"/>
              <a:t> </a:t>
            </a:r>
            <a:r>
              <a:rPr lang="en-GB" sz="2500" err="1"/>
              <a:t>av</a:t>
            </a:r>
            <a:r>
              <a:rPr lang="en-GB" sz="2500"/>
              <a:t> </a:t>
            </a:r>
            <a:r>
              <a:rPr lang="en-GB" sz="2500" err="1"/>
              <a:t>egne</a:t>
            </a:r>
            <a:r>
              <a:rPr lang="en-GB" sz="2500"/>
              <a:t> </a:t>
            </a:r>
            <a:r>
              <a:rPr lang="en-GB" sz="2500" err="1" smtClean="0"/>
              <a:t>vokabularer</a:t>
            </a:r>
            <a:r>
              <a:rPr lang="en-GB" sz="2500" smtClean="0"/>
              <a:t> (</a:t>
            </a:r>
            <a:r>
              <a:rPr lang="en-GB" sz="2500" err="1" smtClean="0"/>
              <a:t>Humord</a:t>
            </a:r>
            <a:r>
              <a:rPr lang="en-GB" sz="2500"/>
              <a:t>, </a:t>
            </a:r>
            <a:r>
              <a:rPr lang="en-GB" sz="2500" err="1" smtClean="0"/>
              <a:t>Realfagstermer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/>
              <a:t> </a:t>
            </a:r>
            <a:r>
              <a:rPr lang="en-GB" sz="2500" smtClean="0"/>
              <a:t>UBs </a:t>
            </a:r>
            <a:r>
              <a:rPr lang="en-GB" sz="2500" err="1" smtClean="0"/>
              <a:t>emneregister</a:t>
            </a:r>
            <a:r>
              <a:rPr lang="en-GB" sz="2500" smtClean="0"/>
              <a:t>) </a:t>
            </a:r>
            <a:r>
              <a:rPr lang="en-GB" sz="2500" err="1" smtClean="0"/>
              <a:t>ved</a:t>
            </a:r>
            <a:r>
              <a:rPr lang="en-GB" sz="2500" smtClean="0"/>
              <a:t> </a:t>
            </a:r>
            <a:r>
              <a:rPr lang="en-GB" sz="2500" err="1" smtClean="0"/>
              <a:t>rettinger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forbedringer</a:t>
            </a:r>
            <a:endParaRPr lang="nb-NO" sz="2500"/>
          </a:p>
        </p:txBody>
      </p:sp>
      <p:sp>
        <p:nvSpPr>
          <p:cNvPr id="11" name="TekstSylinder 10"/>
          <p:cNvSpPr txBox="1"/>
          <p:nvPr/>
        </p:nvSpPr>
        <p:spPr>
          <a:xfrm>
            <a:off x="899592" y="4052376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● </a:t>
            </a:r>
            <a:r>
              <a:rPr lang="en-GB" sz="2500" err="1" smtClean="0"/>
              <a:t>Kvalitetsheving</a:t>
            </a:r>
            <a:r>
              <a:rPr lang="en-GB" sz="2500" smtClean="0"/>
              <a:t> </a:t>
            </a:r>
            <a:r>
              <a:rPr lang="en-GB" sz="2500" err="1"/>
              <a:t>av</a:t>
            </a:r>
            <a:r>
              <a:rPr lang="en-GB" sz="2500"/>
              <a:t> </a:t>
            </a:r>
            <a:r>
              <a:rPr lang="en-GB" sz="2500" err="1" smtClean="0"/>
              <a:t>WebDewey</a:t>
            </a:r>
            <a:r>
              <a:rPr lang="en-GB" sz="2500" smtClean="0"/>
              <a:t> </a:t>
            </a:r>
            <a:r>
              <a:rPr lang="en-GB" sz="2500" err="1" smtClean="0"/>
              <a:t>ved</a:t>
            </a:r>
            <a:r>
              <a:rPr lang="en-GB" sz="2500" smtClean="0"/>
              <a:t> </a:t>
            </a:r>
            <a:r>
              <a:rPr lang="en-GB" sz="2500" err="1" smtClean="0"/>
              <a:t>rettinger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nummerbygging</a:t>
            </a:r>
            <a:r>
              <a:rPr lang="en-GB" sz="2500" smtClean="0"/>
              <a:t> (1/4 </a:t>
            </a:r>
            <a:r>
              <a:rPr lang="en-GB" sz="2500" err="1" smtClean="0"/>
              <a:t>av</a:t>
            </a:r>
            <a:r>
              <a:rPr lang="en-GB" sz="2500" smtClean="0"/>
              <a:t> all </a:t>
            </a:r>
            <a:r>
              <a:rPr lang="en-GB" sz="2500" err="1" smtClean="0"/>
              <a:t>nummerbygging</a:t>
            </a:r>
            <a:r>
              <a:rPr lang="en-GB" sz="2500" smtClean="0"/>
              <a:t>)</a:t>
            </a:r>
            <a:endParaRPr lang="nb-NO" sz="2500"/>
          </a:p>
        </p:txBody>
      </p:sp>
      <p:sp>
        <p:nvSpPr>
          <p:cNvPr id="12" name="TekstSylinder 11"/>
          <p:cNvSpPr txBox="1"/>
          <p:nvPr/>
        </p:nvSpPr>
        <p:spPr>
          <a:xfrm>
            <a:off x="899592" y="5200514"/>
            <a:ext cx="69127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● </a:t>
            </a:r>
            <a:r>
              <a:rPr lang="en-GB" sz="2500" err="1" smtClean="0"/>
              <a:t>Kompetanseheving</a:t>
            </a:r>
            <a:r>
              <a:rPr lang="en-GB" sz="2500" smtClean="0"/>
              <a:t> </a:t>
            </a:r>
            <a:r>
              <a:rPr lang="en-GB" sz="2500" err="1"/>
              <a:t>av</a:t>
            </a:r>
            <a:r>
              <a:rPr lang="en-GB" sz="2500"/>
              <a:t> </a:t>
            </a:r>
            <a:r>
              <a:rPr lang="en-GB" sz="2500" err="1" smtClean="0"/>
              <a:t>personalet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6637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340768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99592" y="1468935"/>
            <a:ext cx="7416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er framdriften?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38263847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99592" y="1468935"/>
            <a:ext cx="7416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er framdriften?</a:t>
            </a:r>
            <a:endParaRPr lang="nb-NO" sz="250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750215"/>
              </p:ext>
            </p:extLst>
          </p:nvPr>
        </p:nvGraphicFramePr>
        <p:xfrm>
          <a:off x="868930" y="1969469"/>
          <a:ext cx="3703070" cy="268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kstSylinder 14"/>
          <p:cNvSpPr txBox="1"/>
          <p:nvPr/>
        </p:nvSpPr>
        <p:spPr>
          <a:xfrm>
            <a:off x="1331640" y="389075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chemeClr val="bg1"/>
                </a:solidFill>
              </a:rPr>
              <a:t>Humord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059832" y="39089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chemeClr val="bg1"/>
                </a:solidFill>
              </a:rPr>
              <a:t>Realfag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691680" y="4437112"/>
            <a:ext cx="288032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3350281" y="4442837"/>
            <a:ext cx="288032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373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99592" y="1468935"/>
            <a:ext cx="7416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er framdriften?</a:t>
            </a:r>
            <a:endParaRPr lang="nb-NO" sz="250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112665"/>
              </p:ext>
            </p:extLst>
          </p:nvPr>
        </p:nvGraphicFramePr>
        <p:xfrm>
          <a:off x="868930" y="1969469"/>
          <a:ext cx="3703070" cy="268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607437" y="5096951"/>
            <a:ext cx="4226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Omfang i antall tusen begreper:</a:t>
            </a:r>
          </a:p>
          <a:p>
            <a:r>
              <a:rPr lang="nb-NO" smtClean="0"/>
              <a:t>Vokabular: Hume 18, Real 15, totalt 33</a:t>
            </a:r>
            <a:br>
              <a:rPr lang="nb-NO" smtClean="0"/>
            </a:br>
            <a:r>
              <a:rPr lang="nb-NO" smtClean="0"/>
              <a:t>Mappet: 10 </a:t>
            </a:r>
            <a:r>
              <a:rPr lang="nb-NO"/>
              <a:t>av 33 tusen </a:t>
            </a:r>
            <a:r>
              <a:rPr lang="nb-NO" smtClean="0"/>
              <a:t>(30 %)</a:t>
            </a:r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621025" y="4806661"/>
            <a:ext cx="400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rgbClr val="57757A"/>
                </a:solidFill>
              </a:rPr>
              <a:t>Begreper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1331640" y="389075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chemeClr val="bg1"/>
                </a:solidFill>
              </a:rPr>
              <a:t>Humord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059832" y="39089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chemeClr val="bg1"/>
                </a:solidFill>
              </a:rPr>
              <a:t>Realfag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350281" y="4442837"/>
            <a:ext cx="288032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1691680" y="4437112"/>
            <a:ext cx="288032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51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99592" y="1468935"/>
            <a:ext cx="7416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er framdriften?</a:t>
            </a:r>
            <a:endParaRPr lang="nb-NO" sz="250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164" y="2076269"/>
            <a:ext cx="2496136" cy="2470067"/>
          </a:xfrm>
          <a:prstGeom prst="ellipse">
            <a:avLst/>
          </a:prstGeom>
        </p:spPr>
      </p:pic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818949"/>
              </p:ext>
            </p:extLst>
          </p:nvPr>
        </p:nvGraphicFramePr>
        <p:xfrm>
          <a:off x="868930" y="1969469"/>
          <a:ext cx="3703070" cy="268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621025" y="4955939"/>
            <a:ext cx="4212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Omfang:</a:t>
            </a:r>
          </a:p>
          <a:p>
            <a:r>
              <a:rPr lang="nb-NO" dirty="0" smtClean="0"/>
              <a:t>Vokabular: </a:t>
            </a:r>
            <a:r>
              <a:rPr lang="nb-NO" dirty="0" err="1" smtClean="0"/>
              <a:t>Humord</a:t>
            </a:r>
            <a:r>
              <a:rPr lang="nb-NO" dirty="0" smtClean="0"/>
              <a:t> 18 000, Realfagstermer 15 000, totalt 33 000 termer</a:t>
            </a:r>
            <a:br>
              <a:rPr lang="nb-NO" dirty="0" smtClean="0"/>
            </a:br>
            <a:r>
              <a:rPr lang="nb-NO" dirty="0" smtClean="0"/>
              <a:t>Mappet: 10 000 </a:t>
            </a:r>
            <a:r>
              <a:rPr lang="nb-NO" dirty="0"/>
              <a:t>av 33 </a:t>
            </a:r>
            <a:r>
              <a:rPr lang="nb-NO" dirty="0" smtClean="0"/>
              <a:t>000 (snart 1/3 på vei)</a:t>
            </a:r>
            <a:r>
              <a:rPr lang="nb-NO" dirty="0"/>
              <a:t> </a:t>
            </a:r>
            <a:r>
              <a:rPr lang="nb-NO" dirty="0" smtClean="0"/>
              <a:t>Dette utgjør ca. 27.000 mappinger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544284" y="4679487"/>
            <a:ext cx="387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57757A"/>
                </a:solidFill>
              </a:rPr>
              <a:t>Begreper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1331640" y="389075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chemeClr val="bg1"/>
                </a:solidFill>
              </a:rPr>
              <a:t>Humord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059832" y="39089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chemeClr val="bg1"/>
                </a:solidFill>
              </a:rPr>
              <a:t>Realfag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350281" y="4442837"/>
            <a:ext cx="288032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1691680" y="4437112"/>
            <a:ext cx="288032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11130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 dirty="0">
              <a:solidFill>
                <a:srgbClr val="57757A"/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500" dirty="0" err="1"/>
              <a:t>Hva</a:t>
            </a:r>
            <a:r>
              <a:rPr lang="en-GB" sz="2500" dirty="0"/>
              <a:t> </a:t>
            </a:r>
            <a:r>
              <a:rPr lang="en-GB" sz="2500" dirty="0" err="1"/>
              <a:t>er</a:t>
            </a:r>
            <a:r>
              <a:rPr lang="en-GB" sz="2500" dirty="0"/>
              <a:t> mapping?</a:t>
            </a:r>
            <a:br>
              <a:rPr lang="en-GB" sz="2500" dirty="0"/>
            </a:br>
            <a:endParaRPr lang="en-GB" sz="2500" dirty="0"/>
          </a:p>
          <a:p>
            <a:r>
              <a:rPr lang="en-GB" sz="2500" dirty="0" err="1" smtClean="0"/>
              <a:t>Hvorfor</a:t>
            </a:r>
            <a:r>
              <a:rPr lang="en-GB" sz="2500" dirty="0" smtClean="0"/>
              <a:t> mapper vi?</a:t>
            </a:r>
            <a:br>
              <a:rPr lang="en-GB" sz="2500" dirty="0" smtClean="0"/>
            </a:br>
            <a:endParaRPr lang="en-GB" sz="2500" dirty="0" smtClean="0"/>
          </a:p>
          <a:p>
            <a:r>
              <a:rPr lang="en-GB" sz="2500" dirty="0" err="1"/>
              <a:t>Hvordan</a:t>
            </a:r>
            <a:r>
              <a:rPr lang="en-GB" sz="2500" dirty="0"/>
              <a:t> ma</a:t>
            </a:r>
            <a:r>
              <a:rPr lang="en-GB" sz="2500" dirty="0" smtClean="0"/>
              <a:t>pper vi?</a:t>
            </a:r>
            <a:br>
              <a:rPr lang="en-GB" sz="2500" dirty="0" smtClean="0"/>
            </a:br>
            <a:endParaRPr lang="en-GB" sz="2500" dirty="0" smtClean="0"/>
          </a:p>
          <a:p>
            <a:endParaRPr lang="en-GB" sz="2500" dirty="0">
              <a:solidFill>
                <a:srgbClr val="F89A53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060848"/>
            <a:ext cx="4104456" cy="12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99592" y="1468935"/>
            <a:ext cx="7416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er framdriften?</a:t>
            </a:r>
            <a:endParaRPr lang="nb-NO" sz="250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164" y="2076269"/>
            <a:ext cx="2496136" cy="2470067"/>
          </a:xfrm>
          <a:prstGeom prst="ellipse">
            <a:avLst/>
          </a:prstGeom>
        </p:spPr>
      </p:pic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460554"/>
              </p:ext>
            </p:extLst>
          </p:nvPr>
        </p:nvGraphicFramePr>
        <p:xfrm>
          <a:off x="868930" y="1969469"/>
          <a:ext cx="3703070" cy="268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607437" y="5096951"/>
            <a:ext cx="4226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Omfang </a:t>
            </a:r>
          </a:p>
          <a:p>
            <a:r>
              <a:rPr lang="nb-NO" dirty="0" smtClean="0"/>
              <a:t>Vokabular: </a:t>
            </a:r>
            <a:r>
              <a:rPr lang="nb-NO" dirty="0" err="1" smtClean="0"/>
              <a:t>Humord</a:t>
            </a:r>
            <a:r>
              <a:rPr lang="nb-NO" dirty="0" smtClean="0"/>
              <a:t> 18 000, Realfagstermer 15 000, totalt 33 000</a:t>
            </a:r>
            <a:br>
              <a:rPr lang="nb-NO" dirty="0" smtClean="0"/>
            </a:br>
            <a:r>
              <a:rPr lang="nb-NO" dirty="0" smtClean="0"/>
              <a:t>Mappet: 10 000 av 33 000</a:t>
            </a:r>
          </a:p>
          <a:p>
            <a:r>
              <a:rPr lang="nb-NO" dirty="0" smtClean="0"/>
              <a:t>Ca. 1/3 på vei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4674636" y="5096951"/>
            <a:ext cx="4020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Antall mappinger pr begrep: </a:t>
            </a:r>
            <a:r>
              <a:rPr lang="nb-NO" dirty="0" smtClean="0"/>
              <a:t>2,63</a:t>
            </a:r>
            <a:endParaRPr lang="nb-NO" dirty="0"/>
          </a:p>
          <a:p>
            <a:r>
              <a:rPr lang="nb-NO" dirty="0" err="1" smtClean="0"/>
              <a:t>Mappingtall</a:t>
            </a:r>
            <a:r>
              <a:rPr lang="nb-NO" dirty="0" smtClean="0"/>
              <a:t> når alt er ferdig: 87 000</a:t>
            </a:r>
            <a:endParaRPr lang="nb-NO" dirty="0"/>
          </a:p>
          <a:p>
            <a:r>
              <a:rPr lang="nb-NO" dirty="0" smtClean="0"/>
              <a:t>Ferdig nå: </a:t>
            </a:r>
            <a:r>
              <a:rPr lang="nb-NO" dirty="0" err="1" smtClean="0"/>
              <a:t>Humord</a:t>
            </a:r>
            <a:r>
              <a:rPr lang="nb-NO" dirty="0" smtClean="0"/>
              <a:t> 18 000, Realfagstermer 8 000, totalt 26 000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607437" y="4676617"/>
            <a:ext cx="401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rgbClr val="57757A"/>
                </a:solidFill>
              </a:rPr>
              <a:t>Begreper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4668608" y="4836626"/>
            <a:ext cx="400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rgbClr val="57757A"/>
                </a:solidFill>
              </a:rPr>
              <a:t>Mappinger</a:t>
            </a:r>
            <a:endParaRPr lang="nb-NO" b="1">
              <a:solidFill>
                <a:srgbClr val="57757A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1331640" y="389075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chemeClr val="bg1"/>
                </a:solidFill>
              </a:rPr>
              <a:t>Humord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059832" y="39089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chemeClr val="bg1"/>
                </a:solidFill>
              </a:rPr>
              <a:t>Realfag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691680" y="4437112"/>
            <a:ext cx="288032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/>
        </p:nvSpPr>
        <p:spPr>
          <a:xfrm>
            <a:off x="3350281" y="4442837"/>
            <a:ext cx="288032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119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971600" y="1461630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jobber vi?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37147925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971600" y="1461630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jobber vi?</a:t>
            </a:r>
            <a:endParaRPr lang="nb-NO" sz="2500"/>
          </a:p>
        </p:txBody>
      </p:sp>
      <p:pic>
        <p:nvPicPr>
          <p:cNvPr id="2050" name="Picture 2" descr="Bilderesultat for retningslinj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31" y="1977810"/>
            <a:ext cx="2019102" cy="13393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3200260" y="2371373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Utarbeiding av retningslinjer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33421385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971600" y="1461630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jobber vi?</a:t>
            </a:r>
            <a:endParaRPr lang="nb-NO" sz="2500"/>
          </a:p>
        </p:txBody>
      </p:sp>
      <p:pic>
        <p:nvPicPr>
          <p:cNvPr id="2050" name="Picture 2" descr="Bilderesultat for retningslinj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31" y="1977810"/>
            <a:ext cx="2019102" cy="13393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3200260" y="2371373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Utarbeiding av retningslinjer</a:t>
            </a:r>
            <a:endParaRPr lang="nb-NO" sz="2500"/>
          </a:p>
        </p:txBody>
      </p:sp>
      <p:sp>
        <p:nvSpPr>
          <p:cNvPr id="10" name="TekstSylinder 9"/>
          <p:cNvSpPr txBox="1"/>
          <p:nvPr/>
        </p:nvSpPr>
        <p:spPr>
          <a:xfrm>
            <a:off x="3200260" y="3730644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Utføring av mappinger</a:t>
            </a:r>
            <a:endParaRPr lang="nb-NO" sz="2500"/>
          </a:p>
        </p:txBody>
      </p:sp>
      <p:sp>
        <p:nvSpPr>
          <p:cNvPr id="12" name="Avrundet rektangel 11"/>
          <p:cNvSpPr/>
          <p:nvPr/>
        </p:nvSpPr>
        <p:spPr>
          <a:xfrm>
            <a:off x="804847" y="3423493"/>
            <a:ext cx="2019600" cy="1238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47" y="3708800"/>
            <a:ext cx="1951117" cy="60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85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971600" y="1461630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jobber vi?</a:t>
            </a:r>
            <a:endParaRPr lang="nb-NO" sz="2500"/>
          </a:p>
        </p:txBody>
      </p:sp>
      <p:pic>
        <p:nvPicPr>
          <p:cNvPr id="2050" name="Picture 2" descr="Bilderesultat for retningslinj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31" y="1977810"/>
            <a:ext cx="2019102" cy="13393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vrundet rektangel 2"/>
          <p:cNvSpPr/>
          <p:nvPr/>
        </p:nvSpPr>
        <p:spPr>
          <a:xfrm>
            <a:off x="804847" y="4802348"/>
            <a:ext cx="2019600" cy="1238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71" y="5137283"/>
            <a:ext cx="1861151" cy="521482"/>
          </a:xfrm>
          <a:prstGeom prst="round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200260" y="2371373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Utarbeiding av retningslinjer</a:t>
            </a:r>
            <a:endParaRPr lang="nb-NO" sz="2500"/>
          </a:p>
        </p:txBody>
      </p:sp>
      <p:sp>
        <p:nvSpPr>
          <p:cNvPr id="10" name="TekstSylinder 9"/>
          <p:cNvSpPr txBox="1"/>
          <p:nvPr/>
        </p:nvSpPr>
        <p:spPr>
          <a:xfrm>
            <a:off x="3200260" y="3730644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Utføring av mappinger</a:t>
            </a:r>
            <a:endParaRPr lang="nb-NO" sz="2500"/>
          </a:p>
        </p:txBody>
      </p:sp>
      <p:sp>
        <p:nvSpPr>
          <p:cNvPr id="11" name="TekstSylinder 10"/>
          <p:cNvSpPr txBox="1"/>
          <p:nvPr/>
        </p:nvSpPr>
        <p:spPr>
          <a:xfrm>
            <a:off x="3188696" y="5137283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Utvikling av mappingverktøy</a:t>
            </a:r>
            <a:endParaRPr lang="nb-NO" sz="2500"/>
          </a:p>
        </p:txBody>
      </p:sp>
      <p:sp>
        <p:nvSpPr>
          <p:cNvPr id="12" name="Avrundet rektangel 11"/>
          <p:cNvSpPr/>
          <p:nvPr/>
        </p:nvSpPr>
        <p:spPr>
          <a:xfrm>
            <a:off x="804847" y="3423493"/>
            <a:ext cx="2019600" cy="1238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47" y="3708800"/>
            <a:ext cx="1951117" cy="60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946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026204" y="1626762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mapper vi rent konkret?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12015236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026204" y="1626762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mapper vi rent konkret?</a:t>
            </a:r>
            <a:endParaRPr lang="nb-NO" sz="2500"/>
          </a:p>
        </p:txBody>
      </p:sp>
      <p:sp>
        <p:nvSpPr>
          <p:cNvPr id="8" name="TekstSylinder 7"/>
          <p:cNvSpPr txBox="1"/>
          <p:nvPr/>
        </p:nvSpPr>
        <p:spPr>
          <a:xfrm>
            <a:off x="1026204" y="2173233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Datastøttet, intellektuell prosess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20616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7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pic>
        <p:nvPicPr>
          <p:cNvPr id="2" name="Bild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127" y="3645024"/>
            <a:ext cx="5097746" cy="1428354"/>
          </a:xfrm>
          <a:prstGeom prst="round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026204" y="1626762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dirty="0" smtClean="0"/>
              <a:t>Hvordan mapper </a:t>
            </a:r>
            <a:r>
              <a:rPr lang="nb-NO" sz="2500" dirty="0"/>
              <a:t>vi rent konkret?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026204" y="2173233"/>
            <a:ext cx="62821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dirty="0" smtClean="0"/>
              <a:t>Datastøttet, intellektuell prosess, til 1/12-16 ved hjelp av μmapper (prototype)</a:t>
            </a:r>
            <a:endParaRPr lang="nb-NO" sz="2500" dirty="0"/>
          </a:p>
          <a:p>
            <a:endParaRPr lang="nb-NO" sz="2500" dirty="0" smtClean="0"/>
          </a:p>
          <a:p>
            <a:endParaRPr lang="nb-NO" sz="2500" dirty="0" smtClean="0"/>
          </a:p>
          <a:p>
            <a:endParaRPr lang="nb-NO" sz="2500" dirty="0"/>
          </a:p>
        </p:txBody>
      </p:sp>
    </p:spTree>
    <p:extLst>
      <p:ext uri="{BB962C8B-B14F-4D97-AF65-F5344CB8AC3E}">
        <p14:creationId xmlns:p14="http://schemas.microsoft.com/office/powerpoint/2010/main" val="40106355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CCMapper</a:t>
            </a:r>
            <a:r>
              <a:rPr lang="nb-NO" dirty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skjermdump – mapping</a:t>
            </a:r>
            <a:endParaRPr lang="nb-NO" dirty="0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00" y="1916894"/>
            <a:ext cx="7884000" cy="36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CCMapper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skjermdump </a:t>
            </a:r>
            <a:r>
              <a:rPr lang="nb-NO" dirty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</a:t>
            </a:r>
            <a:endParaRPr lang="nb-NO" dirty="0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6" y="1556792"/>
            <a:ext cx="7884367" cy="42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10134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</a:t>
            </a:r>
            <a:r>
              <a:rPr lang="nb-NO" sz="2000" err="1" smtClean="0"/>
              <a:t>mapping</a:t>
            </a:r>
            <a:r>
              <a:rPr lang="nb-NO" sz="2000" smtClean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000" smtClean="0"/>
              <a:t>	</a:t>
            </a:r>
            <a:endParaRPr lang="nb-NO" sz="2400" smtClean="0"/>
          </a:p>
          <a:p>
            <a:endParaRPr lang="nb-NO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2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Prosjektmidler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På vei mot en generell norsk tesaurus? (delprosjekt </a:t>
            </a:r>
            <a:r>
              <a:rPr lang="mr-IN" dirty="0" smtClean="0"/>
              <a:t>–</a:t>
            </a:r>
            <a:r>
              <a:rPr lang="nb-NO" dirty="0" smtClean="0"/>
              <a:t> metodikk)</a:t>
            </a:r>
          </a:p>
          <a:p>
            <a:r>
              <a:rPr lang="nb-NO" dirty="0" smtClean="0"/>
              <a:t>Mapping mot norsk WebDewey (Toårig prosjekt fra 1/1-2015)</a:t>
            </a:r>
          </a:p>
          <a:p>
            <a:r>
              <a:rPr lang="nb-NO" dirty="0" smtClean="0"/>
              <a:t>2015: 2 086 000</a:t>
            </a:r>
          </a:p>
          <a:p>
            <a:r>
              <a:rPr lang="nb-NO" dirty="0" smtClean="0"/>
              <a:t>2016: 1 820 000 (</a:t>
            </a:r>
            <a:r>
              <a:rPr lang="nb-NO" dirty="0" err="1" smtClean="0"/>
              <a:t>CCMapper</a:t>
            </a:r>
            <a:r>
              <a:rPr lang="nb-NO" dirty="0" smtClean="0"/>
              <a:t> utgjør ca. 1 mill.)</a:t>
            </a:r>
          </a:p>
          <a:p>
            <a:r>
              <a:rPr lang="nb-NO" dirty="0" smtClean="0"/>
              <a:t>Vi har midler til å drive prosjektet ut april 2017</a:t>
            </a:r>
          </a:p>
        </p:txBody>
      </p:sp>
    </p:spTree>
    <p:extLst>
      <p:ext uri="{BB962C8B-B14F-4D97-AF65-F5344CB8AC3E}">
        <p14:creationId xmlns:p14="http://schemas.microsoft.com/office/powerpoint/2010/main" val="15920302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Lønnsmidler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b-NO" b="1" dirty="0" smtClean="0">
                <a:solidFill>
                  <a:srgbClr val="57757A"/>
                </a:solidFill>
              </a:rPr>
              <a:t>Lønnet av NBs midler:</a:t>
            </a:r>
            <a:endParaRPr lang="nb-NO" b="1" dirty="0">
              <a:solidFill>
                <a:srgbClr val="57757A"/>
              </a:solidFill>
            </a:endParaRPr>
          </a:p>
          <a:p>
            <a:pPr>
              <a:spcBef>
                <a:spcPts val="0"/>
              </a:spcBef>
            </a:pPr>
            <a:r>
              <a:rPr lang="nb-NO" dirty="0" smtClean="0"/>
              <a:t>Are Gulbrandsen (2016: 10 %)</a:t>
            </a:r>
          </a:p>
          <a:p>
            <a:pPr>
              <a:spcBef>
                <a:spcPts val="0"/>
              </a:spcBef>
            </a:pPr>
            <a:r>
              <a:rPr lang="nb-NO" dirty="0" smtClean="0"/>
              <a:t>Dan Michael Heggø (2016: 30,(20) %)</a:t>
            </a:r>
          </a:p>
          <a:p>
            <a:pPr>
              <a:spcBef>
                <a:spcPts val="0"/>
              </a:spcBef>
            </a:pPr>
            <a:r>
              <a:rPr lang="nb-NO" dirty="0" smtClean="0"/>
              <a:t>Grete Seland (50 % begge år)</a:t>
            </a:r>
          </a:p>
          <a:p>
            <a:pPr>
              <a:spcBef>
                <a:spcPts val="0"/>
              </a:spcBef>
            </a:pPr>
            <a:r>
              <a:rPr lang="nb-NO" dirty="0" smtClean="0"/>
              <a:t>Hege </a:t>
            </a:r>
            <a:r>
              <a:rPr lang="nb-NO" dirty="0" err="1" smtClean="0"/>
              <a:t>Nenseth</a:t>
            </a:r>
            <a:r>
              <a:rPr lang="nb-NO" dirty="0" smtClean="0"/>
              <a:t>, BS (100 %, 1. august 2016-31. januar 2017)</a:t>
            </a:r>
          </a:p>
          <a:p>
            <a:pPr>
              <a:spcBef>
                <a:spcPts val="0"/>
              </a:spcBef>
            </a:pPr>
            <a:r>
              <a:rPr lang="nb-NO" dirty="0" smtClean="0"/>
              <a:t>Kristine </a:t>
            </a:r>
            <a:r>
              <a:rPr lang="nb-NO" dirty="0" err="1" smtClean="0"/>
              <a:t>Aalrust</a:t>
            </a:r>
            <a:r>
              <a:rPr lang="nb-NO" dirty="0" smtClean="0"/>
              <a:t> Kristoffersen (100 % august 2016- 30. april 2017)</a:t>
            </a:r>
          </a:p>
          <a:p>
            <a:pPr>
              <a:spcBef>
                <a:spcPts val="0"/>
              </a:spcBef>
            </a:pPr>
            <a:r>
              <a:rPr lang="nb-NO" dirty="0" smtClean="0"/>
              <a:t>Ingebjørg Rype, NB (20 %, 1. august 2016 - 30. april 2017)</a:t>
            </a:r>
          </a:p>
          <a:p>
            <a:pPr>
              <a:spcBef>
                <a:spcPts val="0"/>
              </a:spcBef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73085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Lønnsmidler - UB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rgbClr val="57757A"/>
                </a:solidFill>
              </a:rPr>
              <a:t>Realfagsbiblioteket</a:t>
            </a:r>
            <a:endParaRPr lang="nb-NO" dirty="0" smtClean="0"/>
          </a:p>
          <a:p>
            <a:r>
              <a:rPr lang="nb-NO" dirty="0" smtClean="0"/>
              <a:t>Viola Kuldvere (10 %)</a:t>
            </a:r>
          </a:p>
          <a:p>
            <a:r>
              <a:rPr lang="nb-NO" dirty="0" smtClean="0"/>
              <a:t>Mari Lundevall (10 %, til september 2016)</a:t>
            </a:r>
          </a:p>
          <a:p>
            <a:r>
              <a:rPr lang="nb-NO" dirty="0" smtClean="0"/>
              <a:t>Heidi Sjursen </a:t>
            </a:r>
            <a:r>
              <a:rPr lang="nb-NO" dirty="0" err="1" smtClean="0"/>
              <a:t>Konestabo</a:t>
            </a:r>
            <a:r>
              <a:rPr lang="nb-NO" dirty="0">
                <a:sym typeface="Wingdings"/>
              </a:rPr>
              <a:t> </a:t>
            </a:r>
            <a:r>
              <a:rPr lang="nb-NO" dirty="0" smtClean="0">
                <a:sym typeface="Wingdings"/>
              </a:rPr>
              <a:t>(10 %, fra august 2016)</a:t>
            </a:r>
            <a:r>
              <a:rPr lang="nb-NO" b="1" dirty="0">
                <a:solidFill>
                  <a:srgbClr val="57757A"/>
                </a:solidFill>
              </a:rPr>
              <a:t> </a:t>
            </a:r>
          </a:p>
          <a:p>
            <a:pPr marL="0" indent="0">
              <a:buNone/>
            </a:pPr>
            <a:r>
              <a:rPr lang="nb-NO" b="1" dirty="0" err="1">
                <a:solidFill>
                  <a:srgbClr val="57757A"/>
                </a:solidFill>
              </a:rPr>
              <a:t>H</a:t>
            </a:r>
            <a:r>
              <a:rPr lang="nb-NO" b="1" dirty="0" err="1" smtClean="0">
                <a:solidFill>
                  <a:srgbClr val="57757A"/>
                </a:solidFill>
              </a:rPr>
              <a:t>umSam</a:t>
            </a:r>
            <a:endParaRPr lang="nb-NO" dirty="0" smtClean="0">
              <a:sym typeface="Wingdings"/>
            </a:endParaRPr>
          </a:p>
          <a:p>
            <a:r>
              <a:rPr lang="nb-NO" dirty="0" smtClean="0">
                <a:sym typeface="Wingdings"/>
              </a:rPr>
              <a:t>Berit Sonja Hougaard (30 %)</a:t>
            </a:r>
          </a:p>
          <a:p>
            <a:r>
              <a:rPr lang="nb-NO" dirty="0" smtClean="0">
                <a:sym typeface="Wingdings"/>
              </a:rPr>
              <a:t>Vibeke Stockinger Lundetræ (30 %)</a:t>
            </a:r>
          </a:p>
          <a:p>
            <a:r>
              <a:rPr lang="nb-NO" dirty="0" smtClean="0">
                <a:sym typeface="Wingdings"/>
              </a:rPr>
              <a:t>Lars </a:t>
            </a:r>
            <a:r>
              <a:rPr lang="nb-NO" dirty="0" err="1" smtClean="0">
                <a:sym typeface="Wingdings"/>
              </a:rPr>
              <a:t>Lørdahl</a:t>
            </a:r>
            <a:r>
              <a:rPr lang="nb-NO" dirty="0" smtClean="0">
                <a:sym typeface="Wingdings"/>
              </a:rPr>
              <a:t> (20 %, fra 1. august 2016)</a:t>
            </a:r>
          </a:p>
          <a:p>
            <a:r>
              <a:rPr lang="nb-NO" dirty="0" smtClean="0">
                <a:sym typeface="Wingdings"/>
              </a:rPr>
              <a:t>Unni Knutsen (30 %)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85004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Videre prosjektmidler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Dette er et gjennomføringsprosjekt (vi må mappe alt)</a:t>
            </a:r>
          </a:p>
          <a:p>
            <a:r>
              <a:rPr lang="nb-NO" dirty="0" smtClean="0"/>
              <a:t>Ønske om ny søknad til NB</a:t>
            </a:r>
          </a:p>
          <a:p>
            <a:r>
              <a:rPr lang="nb-NO" dirty="0" smtClean="0"/>
              <a:t>Også en sluttbrukerkomponent</a:t>
            </a:r>
          </a:p>
          <a:p>
            <a:r>
              <a:rPr lang="nb-NO" dirty="0" smtClean="0"/>
              <a:t>Prosjektside </a:t>
            </a:r>
            <a:r>
              <a:rPr lang="nb-NO" dirty="0"/>
              <a:t>med styringsdokument: http://</a:t>
            </a:r>
            <a:r>
              <a:rPr lang="nb-NO" dirty="0" err="1"/>
              <a:t>www.uio.no</a:t>
            </a:r>
            <a:r>
              <a:rPr lang="nb-NO" dirty="0"/>
              <a:t>/for-ansatte/enhetssider/ub/prosjekter/mapping-mot-</a:t>
            </a:r>
            <a:r>
              <a:rPr lang="nb-NO" dirty="0" err="1"/>
              <a:t>webdewey</a:t>
            </a:r>
            <a:r>
              <a:rPr lang="nb-NO" dirty="0"/>
              <a:t>/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4679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10134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000" smtClean="0"/>
              <a:t>	Mapping </a:t>
            </a:r>
            <a:r>
              <a:rPr lang="nb-NO" sz="2000"/>
              <a:t>vil si </a:t>
            </a:r>
            <a:r>
              <a:rPr lang="nb-NO" sz="2000" smtClean="0"/>
              <a:t>å </a:t>
            </a:r>
            <a:r>
              <a:rPr lang="nb-NO" sz="2000"/>
              <a:t>etablere relasjoner </a:t>
            </a:r>
            <a:r>
              <a:rPr lang="nb-NO" sz="2000" smtClean="0"/>
              <a:t/>
            </a:r>
            <a:br>
              <a:rPr lang="nb-NO" sz="2000" smtClean="0"/>
            </a:br>
            <a:r>
              <a:rPr lang="nb-NO" sz="2000" smtClean="0"/>
              <a:t>	mellom </a:t>
            </a:r>
            <a:r>
              <a:rPr lang="nb-NO" sz="2000"/>
              <a:t>begreper </a:t>
            </a:r>
            <a:r>
              <a:rPr lang="nb-NO" sz="2000" smtClean="0"/>
              <a:t>i to </a:t>
            </a:r>
            <a:r>
              <a:rPr lang="nb-NO" sz="2000"/>
              <a:t>ulike vokabularer</a:t>
            </a:r>
          </a:p>
          <a:p>
            <a:endParaRPr lang="nb-NO" sz="2400" smtClean="0"/>
          </a:p>
          <a:p>
            <a:endParaRPr lang="nb-NO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0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10134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000" smtClean="0"/>
              <a:t>	Mapping </a:t>
            </a:r>
            <a:r>
              <a:rPr lang="nb-NO" sz="2000"/>
              <a:t>vil si </a:t>
            </a:r>
            <a:r>
              <a:rPr lang="nb-NO" sz="2000" smtClean="0"/>
              <a:t>å </a:t>
            </a:r>
            <a:r>
              <a:rPr lang="nb-NO" sz="2000"/>
              <a:t>etablere relasjoner </a:t>
            </a:r>
            <a:r>
              <a:rPr lang="nb-NO" sz="2000" smtClean="0"/>
              <a:t/>
            </a:r>
            <a:br>
              <a:rPr lang="nb-NO" sz="2000" smtClean="0"/>
            </a:br>
            <a:r>
              <a:rPr lang="nb-NO" sz="2000" smtClean="0"/>
              <a:t>	mellom </a:t>
            </a:r>
            <a:r>
              <a:rPr lang="nb-NO" sz="2000"/>
              <a:t>begreper </a:t>
            </a:r>
            <a:r>
              <a:rPr lang="nb-NO" sz="2000" smtClean="0"/>
              <a:t>i to </a:t>
            </a:r>
            <a:r>
              <a:rPr lang="nb-NO" sz="2000"/>
              <a:t>ulike vokabularer</a:t>
            </a:r>
          </a:p>
          <a:p>
            <a:endParaRPr lang="nb-NO" sz="2400" smtClean="0"/>
          </a:p>
          <a:p>
            <a:endParaRPr lang="nb-NO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89644"/>
            <a:ext cx="4464496" cy="3240360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13341746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apping">
      <a:dk1>
        <a:sysClr val="windowText" lastClr="000000"/>
      </a:dk1>
      <a:lt1>
        <a:sysClr val="window" lastClr="FFFFFF"/>
      </a:lt1>
      <a:dk2>
        <a:srgbClr val="57757A"/>
      </a:dk2>
      <a:lt2>
        <a:srgbClr val="FFFFFF"/>
      </a:lt2>
      <a:accent1>
        <a:srgbClr val="57757A"/>
      </a:accent1>
      <a:accent2>
        <a:srgbClr val="99B9BF"/>
      </a:accent2>
      <a:accent3>
        <a:srgbClr val="F89A53"/>
      </a:accent3>
      <a:accent4>
        <a:srgbClr val="E1E455"/>
      </a:accent4>
      <a:accent5>
        <a:srgbClr val="92D050"/>
      </a:accent5>
      <a:accent6>
        <a:srgbClr val="0070C0"/>
      </a:accent6>
      <a:hlink>
        <a:srgbClr val="F89A53"/>
      </a:hlink>
      <a:folHlink>
        <a:srgbClr val="99B9BF"/>
      </a:folHlink>
    </a:clrScheme>
    <a:fontScheme name="UiO-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1458</Words>
  <Application>Microsoft Office PowerPoint</Application>
  <PresentationFormat>On-screen Show (4:3)</PresentationFormat>
  <Paragraphs>324</Paragraphs>
  <Slides>73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Office-tema</vt:lpstr>
      <vt:lpstr>Hvorfor mapper vi?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PowerPoint Presentation</vt:lpstr>
      <vt:lpstr>PowerPoint Presentation</vt:lpstr>
      <vt:lpstr>Prosjektmidler</vt:lpstr>
      <vt:lpstr>Lønnsmidler</vt:lpstr>
      <vt:lpstr>Lønnsmidler - UB</vt:lpstr>
      <vt:lpstr>Videre prosjektmidler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Birgit Hvoslef Dahl</dc:creator>
  <cp:lastModifiedBy>unnikn</cp:lastModifiedBy>
  <cp:revision>243</cp:revision>
  <dcterms:created xsi:type="dcterms:W3CDTF">2016-03-04T12:36:54Z</dcterms:created>
  <dcterms:modified xsi:type="dcterms:W3CDTF">2016-12-13T09:06:43Z</dcterms:modified>
</cp:coreProperties>
</file>