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62" r:id="rId2"/>
    <p:sldId id="430" r:id="rId3"/>
    <p:sldId id="431" r:id="rId4"/>
    <p:sldId id="432" r:id="rId5"/>
    <p:sldId id="433" r:id="rId6"/>
    <p:sldId id="434" r:id="rId7"/>
    <p:sldId id="435" r:id="rId8"/>
    <p:sldId id="341" r:id="rId9"/>
    <p:sldId id="429" r:id="rId10"/>
    <p:sldId id="290" r:id="rId11"/>
    <p:sldId id="354" r:id="rId12"/>
    <p:sldId id="358" r:id="rId13"/>
    <p:sldId id="416" r:id="rId14"/>
    <p:sldId id="359" r:id="rId15"/>
    <p:sldId id="294" r:id="rId16"/>
    <p:sldId id="293" r:id="rId17"/>
    <p:sldId id="421" r:id="rId18"/>
    <p:sldId id="436" r:id="rId19"/>
    <p:sldId id="437" r:id="rId20"/>
    <p:sldId id="438" r:id="rId21"/>
    <p:sldId id="439" r:id="rId22"/>
    <p:sldId id="440" r:id="rId23"/>
    <p:sldId id="441" r:id="rId24"/>
    <p:sldId id="442" r:id="rId25"/>
    <p:sldId id="443" r:id="rId26"/>
    <p:sldId id="444" r:id="rId27"/>
    <p:sldId id="288" r:id="rId28"/>
    <p:sldId id="406" r:id="rId29"/>
    <p:sldId id="402" r:id="rId30"/>
  </p:sldIdLst>
  <p:sldSz cx="9144000" cy="6858000" type="screen4x3"/>
  <p:notesSz cx="6794500" cy="9906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ndeling uten navn" id="{30A5DDD8-FDFA-4408-A2CB-9CF41C8F633C}">
          <p14:sldIdLst>
            <p14:sldId id="262"/>
            <p14:sldId id="430"/>
            <p14:sldId id="431"/>
            <p14:sldId id="432"/>
            <p14:sldId id="433"/>
            <p14:sldId id="434"/>
            <p14:sldId id="435"/>
          </p14:sldIdLst>
        </p14:section>
        <p14:section name="Inndeling uten navn" id="{92818FFC-8734-45FA-927B-0AA871B6B7B7}">
          <p14:sldIdLst>
            <p14:sldId id="341"/>
            <p14:sldId id="429"/>
            <p14:sldId id="290"/>
            <p14:sldId id="354"/>
            <p14:sldId id="358"/>
            <p14:sldId id="416"/>
            <p14:sldId id="359"/>
            <p14:sldId id="294"/>
            <p14:sldId id="293"/>
            <p14:sldId id="421"/>
            <p14:sldId id="436"/>
            <p14:sldId id="437"/>
            <p14:sldId id="438"/>
            <p14:sldId id="439"/>
            <p14:sldId id="440"/>
            <p14:sldId id="441"/>
            <p14:sldId id="442"/>
            <p14:sldId id="443"/>
            <p14:sldId id="444"/>
            <p14:sldId id="288"/>
            <p14:sldId id="406"/>
            <p14:sldId id="40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A53"/>
    <a:srgbClr val="D7DFDD"/>
    <a:srgbClr val="C8D2D0"/>
    <a:srgbClr val="99B9BF"/>
    <a:srgbClr val="E5EAE9"/>
    <a:srgbClr val="57757A"/>
    <a:srgbClr val="FFE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0" autoAdjust="0"/>
    <p:restoredTop sz="71687" autoAdjust="0"/>
  </p:normalViewPr>
  <p:slideViewPr>
    <p:cSldViewPr showGuides="1">
      <p:cViewPr>
        <p:scale>
          <a:sx n="80" d="100"/>
          <a:sy n="80" d="100"/>
        </p:scale>
        <p:origin x="1752" y="-240"/>
      </p:cViewPr>
      <p:guideLst>
        <p:guide orient="horz" pos="2160"/>
        <p:guide pos="2880"/>
        <p:guide pos="340"/>
      </p:guideLst>
    </p:cSldViewPr>
  </p:slideViewPr>
  <p:outlineViewPr>
    <p:cViewPr>
      <p:scale>
        <a:sx n="33" d="100"/>
        <a:sy n="33" d="100"/>
      </p:scale>
      <p:origin x="0" y="-39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70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8646" y="0"/>
            <a:ext cx="2944283" cy="4970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AF0C4-D0C4-47B5-B2A0-6F35249E2A78}" type="datetimeFigureOut">
              <a:rPr lang="en-GB" smtClean="0"/>
              <a:t>19/01/2017</a:t>
            </a:fld>
            <a:endParaRPr lang="en-GB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1" y="9408981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8646" y="9408981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F09FE-3442-468B-95A7-DAF9E1835C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526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70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6" y="0"/>
            <a:ext cx="2944283" cy="4970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474A5-AC0E-4831-AE6B-ACCF7246A344}" type="datetimeFigureOut">
              <a:rPr lang="nb-NO" smtClean="0"/>
              <a:t>19.01.2017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38250"/>
            <a:ext cx="4457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67263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08981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6" y="9408981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E6425-4994-4411-B381-843994BBA51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781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45946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0668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smtClean="0"/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8395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smtClean="0"/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52302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22973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32828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56416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12456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81356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52654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3763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10794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11015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3862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6289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9945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3334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7870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2054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34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438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2040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3250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9091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5757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8838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2310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5398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2089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5201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3330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8414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725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screen">
            <a:alphaModFix amt="1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674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7757A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89" y="180689"/>
            <a:ext cx="2124514" cy="1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05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io.no/for-ansatte/enhetssider/ub/prosjekter/mapping-mot-webdewey/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ccmapperno.pansoft.de/login" TargetMode="External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ssholder for innhold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07" y="3548"/>
            <a:ext cx="9144000" cy="685585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1216" y="2739916"/>
            <a:ext cx="4834880" cy="936104"/>
          </a:xfrm>
        </p:spPr>
        <p:txBody>
          <a:bodyPr>
            <a:noAutofit/>
          </a:bodyPr>
          <a:lstStyle/>
          <a:p>
            <a:pPr algn="l"/>
            <a:r>
              <a:rPr lang="nb-NO" sz="2400" b="1" dirty="0" err="1">
                <a:solidFill>
                  <a:schemeClr val="accent2">
                    <a:lumMod val="75000"/>
                  </a:schemeClr>
                </a:solidFill>
              </a:rPr>
              <a:t>Mapping</a:t>
            </a:r>
            <a:r>
              <a:rPr lang="nb-NO" sz="2400" b="1" dirty="0">
                <a:solidFill>
                  <a:schemeClr val="accent2">
                    <a:lumMod val="75000"/>
                  </a:schemeClr>
                </a:solidFill>
              </a:rPr>
              <a:t> mot norsk </a:t>
            </a:r>
            <a:r>
              <a:rPr lang="nb-NO" sz="2400" b="1" dirty="0" err="1" smtClean="0">
                <a:solidFill>
                  <a:schemeClr val="accent2">
                    <a:lumMod val="75000"/>
                  </a:schemeClr>
                </a:solidFill>
              </a:rPr>
              <a:t>WebDewey</a:t>
            </a:r>
            <a:endParaRPr lang="en-GB" sz="3800" b="1" dirty="0">
              <a:solidFill>
                <a:srgbClr val="99B9BF"/>
              </a:solidFill>
            </a:endParaRPr>
          </a:p>
        </p:txBody>
      </p:sp>
      <p:sp>
        <p:nvSpPr>
          <p:cNvPr id="7" name="Tittel 1"/>
          <p:cNvSpPr txBox="1">
            <a:spLocks/>
          </p:cNvSpPr>
          <p:nvPr/>
        </p:nvSpPr>
        <p:spPr>
          <a:xfrm>
            <a:off x="601216" y="4869160"/>
            <a:ext cx="54109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100" b="1" dirty="0" smtClean="0">
                <a:solidFill>
                  <a:srgbClr val="57757A"/>
                </a:solidFill>
              </a:rPr>
              <a:t>Mapping mot </a:t>
            </a:r>
            <a:r>
              <a:rPr lang="en-GB" sz="1100" b="1" dirty="0" err="1" smtClean="0">
                <a:solidFill>
                  <a:srgbClr val="57757A"/>
                </a:solidFill>
              </a:rPr>
              <a:t>norsk</a:t>
            </a:r>
            <a:r>
              <a:rPr lang="en-GB" sz="1100" b="1" smtClean="0">
                <a:solidFill>
                  <a:srgbClr val="57757A"/>
                </a:solidFill>
              </a:rPr>
              <a:t> </a:t>
            </a:r>
            <a:r>
              <a:rPr lang="en-GB" sz="1100" b="1" err="1" smtClean="0">
                <a:solidFill>
                  <a:srgbClr val="57757A"/>
                </a:solidFill>
              </a:rPr>
              <a:t>WebDewey</a:t>
            </a:r>
            <a:endParaRPr lang="en-GB" sz="1100" b="1">
              <a:solidFill>
                <a:srgbClr val="57757A"/>
              </a:solidFill>
            </a:endParaRP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601216" y="3522216"/>
            <a:ext cx="454684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000"/>
              </a:spcBef>
            </a:pPr>
            <a:r>
              <a:rPr lang="en-GB" sz="1600" b="1" dirty="0" smtClean="0">
                <a:solidFill>
                  <a:srgbClr val="99B9BF"/>
                </a:solidFill>
              </a:rPr>
              <a:t>Viola Kuldvere, Heidi Konestabo, </a:t>
            </a:r>
          </a:p>
          <a:p>
            <a:pPr algn="l">
              <a:spcBef>
                <a:spcPts val="1000"/>
              </a:spcBef>
            </a:pPr>
            <a:r>
              <a:rPr lang="en-GB" sz="1600" b="1" dirty="0" smtClean="0">
                <a:solidFill>
                  <a:srgbClr val="99B9BF"/>
                </a:solidFill>
              </a:rPr>
              <a:t>Dan Michael O. Heggø,</a:t>
            </a:r>
          </a:p>
          <a:p>
            <a:pPr algn="l">
              <a:spcBef>
                <a:spcPts val="1000"/>
              </a:spcBef>
            </a:pPr>
            <a:r>
              <a:rPr lang="en-GB" sz="1600" b="1" dirty="0" smtClean="0">
                <a:solidFill>
                  <a:srgbClr val="99B9BF"/>
                </a:solidFill>
              </a:rPr>
              <a:t>Kristine </a:t>
            </a:r>
            <a:r>
              <a:rPr lang="en-GB" sz="1600" b="1" dirty="0" err="1" smtClean="0">
                <a:solidFill>
                  <a:srgbClr val="99B9BF"/>
                </a:solidFill>
              </a:rPr>
              <a:t>Aalrust</a:t>
            </a:r>
            <a:r>
              <a:rPr lang="en-GB" sz="1600" b="1" dirty="0" smtClean="0">
                <a:solidFill>
                  <a:srgbClr val="99B9BF"/>
                </a:solidFill>
              </a:rPr>
              <a:t> </a:t>
            </a:r>
            <a:r>
              <a:rPr lang="en-GB" sz="1600" b="1" dirty="0" err="1" smtClean="0">
                <a:solidFill>
                  <a:srgbClr val="99B9BF"/>
                </a:solidFill>
              </a:rPr>
              <a:t>Kristoffersen</a:t>
            </a:r>
            <a:endParaRPr lang="en-GB" sz="1600" b="1" dirty="0">
              <a:solidFill>
                <a:srgbClr val="99B9BF"/>
              </a:solidFill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08" y="5805360"/>
            <a:ext cx="864000" cy="86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28384" y="6441778"/>
            <a:ext cx="9060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b="1" dirty="0" smtClean="0">
                <a:solidFill>
                  <a:schemeClr val="accent2">
                    <a:lumMod val="75000"/>
                  </a:schemeClr>
                </a:solidFill>
              </a:rPr>
              <a:t>2017-19-01</a:t>
            </a:r>
            <a:endParaRPr lang="nb-NO" sz="11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27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872" y="1196752"/>
            <a:ext cx="8352928" cy="5112568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4"/>
            <a:ext cx="2304256" cy="1728902"/>
          </a:xfrm>
          <a:prstGeom prst="roundRect">
            <a:avLst/>
          </a:prstGeom>
        </p:spPr>
      </p:pic>
      <p:sp>
        <p:nvSpPr>
          <p:cNvPr id="12" name="TekstSylinder 11"/>
          <p:cNvSpPr txBox="1"/>
          <p:nvPr/>
        </p:nvSpPr>
        <p:spPr>
          <a:xfrm>
            <a:off x="3132954" y="2224715"/>
            <a:ext cx="1655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Tilgjengelighet</a:t>
            </a:r>
            <a:endParaRPr lang="en-GB" dirty="0"/>
          </a:p>
        </p:txBody>
      </p:sp>
      <p:sp>
        <p:nvSpPr>
          <p:cNvPr id="7" name="Avrundet rektangel 6"/>
          <p:cNvSpPr/>
          <p:nvPr/>
        </p:nvSpPr>
        <p:spPr>
          <a:xfrm>
            <a:off x="4860032" y="1545629"/>
            <a:ext cx="3368352" cy="1728000"/>
          </a:xfrm>
          <a:prstGeom prst="roundRect">
            <a:avLst/>
          </a:prstGeom>
          <a:solidFill>
            <a:srgbClr val="99B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7" name="TekstSylinder 16"/>
          <p:cNvSpPr txBox="1"/>
          <p:nvPr/>
        </p:nvSpPr>
        <p:spPr>
          <a:xfrm>
            <a:off x="4960032" y="1749070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«</a:t>
            </a:r>
            <a:r>
              <a:rPr lang="nb-NO" dirty="0"/>
              <a:t>Sørge for gode </a:t>
            </a:r>
            <a:r>
              <a:rPr lang="nb-NO" dirty="0" smtClean="0"/>
              <a:t>gjenfinningsmuligheter </a:t>
            </a:r>
            <a:r>
              <a:rPr lang="nb-NO" dirty="0"/>
              <a:t>i en stadig voksende informasjonsmengde</a:t>
            </a:r>
            <a:r>
              <a:rPr lang="nb-NO" dirty="0" smtClean="0"/>
              <a:t>».</a:t>
            </a:r>
            <a:endParaRPr lang="en-GB" dirty="0"/>
          </a:p>
        </p:txBody>
      </p:sp>
      <p:sp>
        <p:nvSpPr>
          <p:cNvPr id="18" name="TekstSylinder 17"/>
          <p:cNvSpPr txBox="1"/>
          <p:nvPr/>
        </p:nvSpPr>
        <p:spPr>
          <a:xfrm>
            <a:off x="827584" y="3538305"/>
            <a:ext cx="74168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dirty="0" smtClean="0"/>
              <a:t>Sluttbrukerne:</a:t>
            </a:r>
            <a:endParaRPr lang="nb-NO" sz="2500" dirty="0"/>
          </a:p>
          <a:p>
            <a:pPr marL="285750" indent="-285750">
              <a:buFontTx/>
              <a:buChar char="-"/>
            </a:pPr>
            <a:r>
              <a:rPr lang="nb-NO" sz="2500" dirty="0" smtClean="0"/>
              <a:t>søk </a:t>
            </a:r>
            <a:r>
              <a:rPr lang="nb-NO" sz="2500" dirty="0"/>
              <a:t>på tvers av samlinger og </a:t>
            </a:r>
            <a:r>
              <a:rPr lang="nb-NO" sz="2500" dirty="0" smtClean="0"/>
              <a:t>språk</a:t>
            </a:r>
          </a:p>
          <a:p>
            <a:pPr marL="285750" indent="-285750">
              <a:buFontTx/>
              <a:buChar char="-"/>
            </a:pPr>
            <a:r>
              <a:rPr lang="en-GB" sz="2500" dirty="0" err="1" smtClean="0"/>
              <a:t>importerte</a:t>
            </a:r>
            <a:r>
              <a:rPr lang="en-GB" sz="2500" dirty="0" smtClean="0"/>
              <a:t> </a:t>
            </a:r>
            <a:r>
              <a:rPr lang="en-GB" sz="2500" dirty="0"/>
              <a:t>poster </a:t>
            </a:r>
            <a:r>
              <a:rPr lang="en-GB" sz="2500" dirty="0" err="1"/>
              <a:t>blir</a:t>
            </a:r>
            <a:r>
              <a:rPr lang="en-GB" sz="2500" dirty="0"/>
              <a:t> </a:t>
            </a:r>
            <a:r>
              <a:rPr lang="en-GB" sz="2500" dirty="0" err="1" smtClean="0"/>
              <a:t>søkbare</a:t>
            </a:r>
            <a:r>
              <a:rPr lang="en-GB" sz="2500" dirty="0" smtClean="0"/>
              <a:t> </a:t>
            </a:r>
            <a:r>
              <a:rPr lang="en-GB" sz="2500" dirty="0"/>
              <a:t>med </a:t>
            </a:r>
            <a:r>
              <a:rPr lang="en-GB" sz="2500" dirty="0" err="1"/>
              <a:t>våre</a:t>
            </a:r>
            <a:r>
              <a:rPr lang="en-GB" sz="2500" dirty="0"/>
              <a:t> </a:t>
            </a:r>
            <a:r>
              <a:rPr lang="en-GB" sz="2500" dirty="0" err="1"/>
              <a:t>egne</a:t>
            </a:r>
            <a:r>
              <a:rPr lang="en-GB" sz="2500" dirty="0"/>
              <a:t> </a:t>
            </a:r>
            <a:r>
              <a:rPr lang="en-GB" sz="2500" dirty="0" err="1" smtClean="0"/>
              <a:t>emneord</a:t>
            </a:r>
            <a:endParaRPr lang="nb-NO" sz="2500" dirty="0"/>
          </a:p>
          <a:p>
            <a:endParaRPr lang="nb-NO" dirty="0"/>
          </a:p>
          <a:p>
            <a:r>
              <a:rPr lang="nb-NO" sz="2500" dirty="0" smtClean="0"/>
              <a:t>Bibliotekpersonalet:</a:t>
            </a:r>
            <a:endParaRPr lang="nb-NO" sz="2500" dirty="0"/>
          </a:p>
          <a:p>
            <a:pPr marL="285750" indent="-285750">
              <a:buFontTx/>
              <a:buChar char="-"/>
            </a:pPr>
            <a:r>
              <a:rPr lang="nb-NO" sz="2500" dirty="0" smtClean="0"/>
              <a:t>støtte </a:t>
            </a:r>
            <a:r>
              <a:rPr lang="nb-NO" sz="2500" dirty="0"/>
              <a:t>i indekseringsarbeidet</a:t>
            </a:r>
            <a:r>
              <a:rPr lang="nb-NO" sz="2500" dirty="0" smtClean="0"/>
              <a:t> </a:t>
            </a: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269102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916832"/>
            <a:ext cx="7416824" cy="3989886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611560" y="1417638"/>
            <a:ext cx="80752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500" dirty="0" smtClean="0"/>
              <a:t>Søk for sluttbrukere: </a:t>
            </a:r>
            <a:r>
              <a:rPr lang="nb-NO" sz="2500" dirty="0" err="1" smtClean="0"/>
              <a:t>WebDeweySearch</a:t>
            </a: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359866274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611560" y="1484784"/>
            <a:ext cx="80752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dirty="0" smtClean="0"/>
              <a:t>Støtte </a:t>
            </a:r>
            <a:r>
              <a:rPr lang="nb-NO" sz="2500" dirty="0"/>
              <a:t>i indekseringsarbeidet </a:t>
            </a:r>
            <a:r>
              <a:rPr lang="nb-NO" sz="2500" dirty="0" smtClean="0"/>
              <a:t>for bibliotekpersonale</a:t>
            </a:r>
            <a:endParaRPr lang="en-GB" sz="2500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104" y="2076063"/>
            <a:ext cx="7934464" cy="3881733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3898046"/>
            <a:ext cx="5886450" cy="752475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0161" y="4706817"/>
            <a:ext cx="5972175" cy="1238250"/>
          </a:xfrm>
          <a:prstGeom prst="rect">
            <a:avLst/>
          </a:prstGeom>
        </p:spPr>
      </p:pic>
      <p:sp>
        <p:nvSpPr>
          <p:cNvPr id="12" name="Rektangel 11"/>
          <p:cNvSpPr/>
          <p:nvPr/>
        </p:nvSpPr>
        <p:spPr>
          <a:xfrm>
            <a:off x="3779912" y="4797152"/>
            <a:ext cx="792088" cy="288032"/>
          </a:xfrm>
          <a:prstGeom prst="rect">
            <a:avLst/>
          </a:prstGeom>
          <a:solidFill>
            <a:srgbClr val="D7DF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629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sp>
        <p:nvSpPr>
          <p:cNvPr id="9" name="Avrundet rektangel 8"/>
          <p:cNvSpPr/>
          <p:nvPr/>
        </p:nvSpPr>
        <p:spPr>
          <a:xfrm>
            <a:off x="5229858" y="1620509"/>
            <a:ext cx="2304000" cy="172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3" y="1706848"/>
            <a:ext cx="1747511" cy="1592786"/>
          </a:xfrm>
          <a:prstGeom prst="rect">
            <a:avLst/>
          </a:prstGeom>
          <a:ln>
            <a:noFill/>
          </a:ln>
        </p:spPr>
      </p:pic>
      <p:sp>
        <p:nvSpPr>
          <p:cNvPr id="14" name="TekstSylinder 13"/>
          <p:cNvSpPr txBox="1"/>
          <p:nvPr/>
        </p:nvSpPr>
        <p:spPr>
          <a:xfrm>
            <a:off x="7533858" y="2318575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Vekst</a:t>
            </a:r>
            <a:endParaRPr lang="en-GB" dirty="0"/>
          </a:p>
        </p:txBody>
      </p:sp>
      <p:sp>
        <p:nvSpPr>
          <p:cNvPr id="16" name="Avrundet rektangel 15"/>
          <p:cNvSpPr/>
          <p:nvPr/>
        </p:nvSpPr>
        <p:spPr>
          <a:xfrm>
            <a:off x="971600" y="1620509"/>
            <a:ext cx="3234270" cy="1728000"/>
          </a:xfrm>
          <a:prstGeom prst="roundRect">
            <a:avLst/>
          </a:prstGeom>
          <a:solidFill>
            <a:srgbClr val="99B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1040563" y="1947716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«Gi brukerne utvidet tilgang til fysiske og digitale samlinger».</a:t>
            </a:r>
            <a:endParaRPr lang="en-GB" dirty="0"/>
          </a:p>
        </p:txBody>
      </p:sp>
      <p:sp>
        <p:nvSpPr>
          <p:cNvPr id="17" name="TekstSylinder 16"/>
          <p:cNvSpPr txBox="1"/>
          <p:nvPr/>
        </p:nvSpPr>
        <p:spPr>
          <a:xfrm>
            <a:off x="827584" y="3692931"/>
            <a:ext cx="785921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 err="1" smtClean="0"/>
              <a:t>Vekst</a:t>
            </a:r>
            <a:r>
              <a:rPr lang="en-GB" sz="2500" dirty="0" smtClean="0"/>
              <a:t> </a:t>
            </a:r>
            <a:r>
              <a:rPr lang="en-GB" sz="2500" dirty="0" err="1" smtClean="0"/>
              <a:t>i</a:t>
            </a:r>
            <a:r>
              <a:rPr lang="en-GB" sz="2500" dirty="0" smtClean="0"/>
              <a:t> </a:t>
            </a:r>
            <a:r>
              <a:rPr lang="en-GB" sz="2500" dirty="0" err="1"/>
              <a:t>egen</a:t>
            </a:r>
            <a:r>
              <a:rPr lang="en-GB" sz="2500" dirty="0"/>
              <a:t> </a:t>
            </a:r>
            <a:r>
              <a:rPr lang="en-GB" sz="2500" dirty="0" err="1" smtClean="0"/>
              <a:t>katalog</a:t>
            </a:r>
            <a:r>
              <a:rPr lang="en-GB" sz="2500" dirty="0" smtClean="0"/>
              <a:t>: </a:t>
            </a:r>
            <a:r>
              <a:rPr lang="en-GB" sz="2500" dirty="0" err="1" smtClean="0"/>
              <a:t>Importerte</a:t>
            </a:r>
            <a:r>
              <a:rPr lang="en-GB" sz="2500" dirty="0" smtClean="0"/>
              <a:t> poster </a:t>
            </a:r>
            <a:r>
              <a:rPr lang="en-GB" sz="2500" dirty="0" err="1" smtClean="0"/>
              <a:t>uten</a:t>
            </a:r>
            <a:r>
              <a:rPr lang="en-GB" sz="2500" dirty="0" smtClean="0"/>
              <a:t> </a:t>
            </a:r>
            <a:r>
              <a:rPr lang="en-GB" sz="2500" dirty="0" err="1" smtClean="0"/>
              <a:t>våre</a:t>
            </a:r>
            <a:r>
              <a:rPr lang="en-GB" sz="2500" dirty="0" smtClean="0"/>
              <a:t> metadata, men med </a:t>
            </a:r>
            <a:r>
              <a:rPr lang="en-GB" sz="2500" dirty="0" err="1" smtClean="0"/>
              <a:t>dewey-klassifikasjon</a:t>
            </a:r>
            <a:endParaRPr lang="en-GB" sz="2500" dirty="0" smtClean="0"/>
          </a:p>
          <a:p>
            <a:endParaRPr lang="en-GB" sz="2500" dirty="0" smtClean="0"/>
          </a:p>
          <a:p>
            <a:r>
              <a:rPr lang="nb-NO" sz="2500" dirty="0" smtClean="0"/>
              <a:t>Våre </a:t>
            </a:r>
            <a:r>
              <a:rPr lang="nb-NO" sz="2500" dirty="0" err="1"/>
              <a:t>mappinger</a:t>
            </a:r>
            <a:r>
              <a:rPr lang="nb-NO" sz="2500" dirty="0"/>
              <a:t> publiseres som lenkede data til bruk på den </a:t>
            </a:r>
            <a:r>
              <a:rPr lang="nb-NO" sz="2500" dirty="0" smtClean="0"/>
              <a:t>semantiske veven: Potensiale for utnyttelse utenom UB og utenfor biblioteksammenheng</a:t>
            </a: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319517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sp>
        <p:nvSpPr>
          <p:cNvPr id="16" name="Avrundet rektangel 15"/>
          <p:cNvSpPr/>
          <p:nvPr/>
        </p:nvSpPr>
        <p:spPr>
          <a:xfrm>
            <a:off x="689394" y="2444368"/>
            <a:ext cx="7641884" cy="3456384"/>
          </a:xfrm>
          <a:prstGeom prst="roundRect">
            <a:avLst/>
          </a:prstGeom>
          <a:solidFill>
            <a:srgbClr val="F89A53"/>
          </a:solidFill>
          <a:ln>
            <a:solidFill>
              <a:srgbClr val="F89A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827584" y="1417638"/>
            <a:ext cx="74168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 smtClean="0"/>
              <a:t>UBs </a:t>
            </a:r>
            <a:r>
              <a:rPr lang="en-GB" sz="2500" dirty="0" err="1" smtClean="0"/>
              <a:t>kjerneverdier</a:t>
            </a:r>
            <a:r>
              <a:rPr lang="en-GB" sz="2500" dirty="0" smtClean="0"/>
              <a:t>: </a:t>
            </a:r>
            <a:br>
              <a:rPr lang="en-GB" sz="2500" dirty="0" smtClean="0"/>
            </a:br>
            <a:r>
              <a:rPr lang="en-GB" sz="2500" dirty="0" err="1"/>
              <a:t>K</a:t>
            </a:r>
            <a:r>
              <a:rPr lang="en-GB" sz="2500" dirty="0" err="1" smtClean="0"/>
              <a:t>valitet</a:t>
            </a:r>
            <a:r>
              <a:rPr lang="en-GB" sz="2500" dirty="0" smtClean="0"/>
              <a:t>, </a:t>
            </a:r>
            <a:r>
              <a:rPr lang="en-GB" sz="2500" dirty="0" err="1" smtClean="0"/>
              <a:t>åpenhet</a:t>
            </a:r>
            <a:r>
              <a:rPr lang="en-GB" sz="2500" dirty="0" smtClean="0"/>
              <a:t> </a:t>
            </a:r>
            <a:r>
              <a:rPr lang="en-GB" sz="2500" dirty="0" err="1" smtClean="0"/>
              <a:t>og</a:t>
            </a:r>
            <a:r>
              <a:rPr lang="en-GB" sz="2500" dirty="0" smtClean="0"/>
              <a:t> </a:t>
            </a:r>
            <a:r>
              <a:rPr lang="en-GB" sz="2500" dirty="0" err="1" smtClean="0"/>
              <a:t>tilgjengelighet</a:t>
            </a:r>
            <a:endParaRPr lang="en-GB" sz="2500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406589"/>
            <a:ext cx="1328981" cy="835047"/>
          </a:xfrm>
          <a:prstGeom prst="round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971600" y="2636912"/>
            <a:ext cx="684076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 err="1" smtClean="0"/>
              <a:t>Kvalitetsheving</a:t>
            </a:r>
            <a:r>
              <a:rPr lang="en-GB" sz="2500" dirty="0" smtClean="0"/>
              <a:t> </a:t>
            </a:r>
            <a:r>
              <a:rPr lang="en-GB" sz="2500" dirty="0" err="1"/>
              <a:t>av</a:t>
            </a:r>
            <a:r>
              <a:rPr lang="en-GB" sz="2500" dirty="0"/>
              <a:t> </a:t>
            </a:r>
            <a:r>
              <a:rPr lang="en-GB" sz="2500" dirty="0" err="1"/>
              <a:t>egne</a:t>
            </a:r>
            <a:r>
              <a:rPr lang="en-GB" sz="2500" dirty="0"/>
              <a:t> </a:t>
            </a:r>
            <a:r>
              <a:rPr lang="en-GB" sz="2500" dirty="0" err="1" smtClean="0"/>
              <a:t>vokabularer</a:t>
            </a:r>
            <a:r>
              <a:rPr lang="en-GB" sz="2500" dirty="0" smtClean="0"/>
              <a:t> (</a:t>
            </a:r>
            <a:r>
              <a:rPr lang="en-GB" sz="2500" dirty="0" err="1" smtClean="0"/>
              <a:t>Humord</a:t>
            </a:r>
            <a:r>
              <a:rPr lang="en-GB" sz="2500" dirty="0"/>
              <a:t>, </a:t>
            </a:r>
            <a:r>
              <a:rPr lang="en-GB" sz="2500" dirty="0" err="1" smtClean="0"/>
              <a:t>Realfagstermer</a:t>
            </a:r>
            <a:r>
              <a:rPr lang="en-GB" sz="2500" dirty="0" smtClean="0"/>
              <a:t> </a:t>
            </a:r>
            <a:r>
              <a:rPr lang="en-GB" sz="2500" dirty="0" err="1" smtClean="0"/>
              <a:t>og</a:t>
            </a:r>
            <a:r>
              <a:rPr lang="en-GB" sz="2500" dirty="0"/>
              <a:t> </a:t>
            </a:r>
            <a:r>
              <a:rPr lang="en-GB" sz="2500" dirty="0" smtClean="0"/>
              <a:t>UBs </a:t>
            </a:r>
            <a:r>
              <a:rPr lang="en-GB" sz="2500" dirty="0" err="1" smtClean="0"/>
              <a:t>emneregister</a:t>
            </a:r>
            <a:r>
              <a:rPr lang="en-GB" sz="2500" dirty="0" smtClean="0"/>
              <a:t>) </a:t>
            </a:r>
            <a:r>
              <a:rPr lang="en-GB" sz="2500" dirty="0" err="1" smtClean="0"/>
              <a:t>ved</a:t>
            </a:r>
            <a:r>
              <a:rPr lang="en-GB" sz="2500" dirty="0" smtClean="0"/>
              <a:t> </a:t>
            </a:r>
            <a:r>
              <a:rPr lang="en-GB" sz="2500" dirty="0" err="1" smtClean="0"/>
              <a:t>rettinger</a:t>
            </a:r>
            <a:r>
              <a:rPr lang="en-GB" sz="2500" dirty="0" smtClean="0"/>
              <a:t> </a:t>
            </a:r>
            <a:r>
              <a:rPr lang="en-GB" sz="2500" dirty="0" err="1" smtClean="0"/>
              <a:t>og</a:t>
            </a:r>
            <a:r>
              <a:rPr lang="en-GB" sz="2500" dirty="0" smtClean="0"/>
              <a:t> </a:t>
            </a:r>
            <a:r>
              <a:rPr lang="en-GB" sz="2500" dirty="0" err="1" smtClean="0"/>
              <a:t>forbedringer</a:t>
            </a:r>
            <a:endParaRPr lang="nb-NO" sz="2500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971600" y="4052376"/>
            <a:ext cx="68407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 err="1" smtClean="0"/>
              <a:t>Kvalitetsheving</a:t>
            </a:r>
            <a:r>
              <a:rPr lang="en-GB" sz="2500" dirty="0" smtClean="0"/>
              <a:t> </a:t>
            </a:r>
            <a:r>
              <a:rPr lang="en-GB" sz="2500" dirty="0" err="1"/>
              <a:t>av</a:t>
            </a:r>
            <a:r>
              <a:rPr lang="en-GB" sz="2500" dirty="0"/>
              <a:t> </a:t>
            </a:r>
            <a:r>
              <a:rPr lang="en-GB" sz="2500" dirty="0" err="1" smtClean="0"/>
              <a:t>WebDewey</a:t>
            </a:r>
            <a:r>
              <a:rPr lang="en-GB" sz="2500" dirty="0" smtClean="0"/>
              <a:t> </a:t>
            </a:r>
            <a:r>
              <a:rPr lang="en-GB" sz="2500" dirty="0" err="1" smtClean="0"/>
              <a:t>ved</a:t>
            </a:r>
            <a:r>
              <a:rPr lang="en-GB" sz="2500" dirty="0" smtClean="0"/>
              <a:t> </a:t>
            </a:r>
            <a:r>
              <a:rPr lang="en-GB" sz="2500" dirty="0" err="1" smtClean="0"/>
              <a:t>rettinger</a:t>
            </a:r>
            <a:r>
              <a:rPr lang="en-GB" sz="2500" dirty="0" smtClean="0"/>
              <a:t> </a:t>
            </a:r>
            <a:r>
              <a:rPr lang="en-GB" sz="2500" dirty="0" err="1" smtClean="0"/>
              <a:t>og</a:t>
            </a:r>
            <a:r>
              <a:rPr lang="en-GB" sz="2500" dirty="0" smtClean="0"/>
              <a:t> </a:t>
            </a:r>
            <a:r>
              <a:rPr lang="en-GB" sz="2500" dirty="0" err="1" smtClean="0"/>
              <a:t>nummerbygging</a:t>
            </a:r>
            <a:r>
              <a:rPr lang="en-GB" sz="2500" dirty="0" smtClean="0"/>
              <a:t> (1/4 </a:t>
            </a:r>
            <a:r>
              <a:rPr lang="en-GB" sz="2500" dirty="0" err="1" smtClean="0"/>
              <a:t>av</a:t>
            </a:r>
            <a:r>
              <a:rPr lang="en-GB" sz="2500" dirty="0" smtClean="0"/>
              <a:t> all </a:t>
            </a:r>
            <a:r>
              <a:rPr lang="en-GB" sz="2500" dirty="0" err="1" smtClean="0"/>
              <a:t>nummerbygging</a:t>
            </a:r>
            <a:r>
              <a:rPr lang="en-GB" sz="2500" dirty="0" smtClean="0"/>
              <a:t>)</a:t>
            </a:r>
            <a:endParaRPr lang="nb-NO" sz="2500" dirty="0"/>
          </a:p>
        </p:txBody>
      </p:sp>
      <p:sp>
        <p:nvSpPr>
          <p:cNvPr id="12" name="TekstSylinder 11"/>
          <p:cNvSpPr txBox="1"/>
          <p:nvPr/>
        </p:nvSpPr>
        <p:spPr>
          <a:xfrm>
            <a:off x="971600" y="5200514"/>
            <a:ext cx="68407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 err="1" smtClean="0"/>
              <a:t>Kompetanseheving</a:t>
            </a:r>
            <a:r>
              <a:rPr lang="en-GB" sz="2500" dirty="0" smtClean="0"/>
              <a:t> </a:t>
            </a:r>
            <a:r>
              <a:rPr lang="en-GB" sz="2500" dirty="0" err="1"/>
              <a:t>av</a:t>
            </a:r>
            <a:r>
              <a:rPr lang="en-GB" sz="2500" dirty="0"/>
              <a:t> </a:t>
            </a:r>
            <a:r>
              <a:rPr lang="en-GB" sz="2500" dirty="0" err="1" smtClean="0"/>
              <a:t>personalet</a:t>
            </a:r>
            <a:endParaRPr lang="nb-NO" sz="2500" dirty="0"/>
          </a:p>
        </p:txBody>
      </p:sp>
    </p:spTree>
    <p:extLst>
      <p:ext uri="{BB962C8B-B14F-4D97-AF65-F5344CB8AC3E}">
        <p14:creationId xmlns:p14="http://schemas.microsoft.com/office/powerpoint/2010/main" val="66375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sp>
        <p:nvSpPr>
          <p:cNvPr id="5" name="Avrundet rektangel 4"/>
          <p:cNvSpPr/>
          <p:nvPr/>
        </p:nvSpPr>
        <p:spPr>
          <a:xfrm>
            <a:off x="813647" y="4221088"/>
            <a:ext cx="2304000" cy="172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679" y="4291077"/>
            <a:ext cx="1727936" cy="1588022"/>
          </a:xfrm>
          <a:prstGeom prst="rect">
            <a:avLst/>
          </a:prstGeom>
          <a:ln>
            <a:noFill/>
          </a:ln>
        </p:spPr>
      </p:pic>
      <p:sp>
        <p:nvSpPr>
          <p:cNvPr id="13" name="TekstSylinder 12"/>
          <p:cNvSpPr txBox="1"/>
          <p:nvPr/>
        </p:nvSpPr>
        <p:spPr>
          <a:xfrm>
            <a:off x="3131451" y="4900422"/>
            <a:ext cx="1569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Globalisering</a:t>
            </a:r>
            <a:endParaRPr lang="en-GB" dirty="0"/>
          </a:p>
        </p:txBody>
      </p:sp>
      <p:sp>
        <p:nvSpPr>
          <p:cNvPr id="16" name="Avrundet rektangel 15"/>
          <p:cNvSpPr/>
          <p:nvPr/>
        </p:nvSpPr>
        <p:spPr>
          <a:xfrm>
            <a:off x="4850689" y="4235328"/>
            <a:ext cx="3605051" cy="1728000"/>
          </a:xfrm>
          <a:prstGeom prst="roundRect">
            <a:avLst/>
          </a:prstGeom>
          <a:solidFill>
            <a:srgbClr val="99B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4932040" y="4377202"/>
            <a:ext cx="354170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b-NO" sz="1500" dirty="0" smtClean="0"/>
              <a:t>«Samarbeide </a:t>
            </a:r>
            <a:r>
              <a:rPr lang="nb-NO" sz="1500" dirty="0"/>
              <a:t>på tvers av institusjons- og landegrenser for å bli best </a:t>
            </a:r>
            <a:r>
              <a:rPr lang="nb-NO" sz="1500" dirty="0" smtClean="0"/>
              <a:t>mulig».</a:t>
            </a:r>
          </a:p>
          <a:p>
            <a:pPr lvl="0"/>
            <a:endParaRPr lang="nb-NO" sz="1100" dirty="0"/>
          </a:p>
          <a:p>
            <a:r>
              <a:rPr lang="nb-NO" sz="1500" dirty="0" smtClean="0"/>
              <a:t>«Utvikle </a:t>
            </a:r>
            <a:r>
              <a:rPr lang="nb-NO" sz="1500" dirty="0"/>
              <a:t>strategiske partnerskap gjennom internasjonalt og nasjonalt </a:t>
            </a:r>
            <a:r>
              <a:rPr lang="nb-NO" sz="1500" dirty="0" smtClean="0"/>
              <a:t>samarbeid».</a:t>
            </a:r>
            <a:endParaRPr lang="en-GB" sz="1500" dirty="0"/>
          </a:p>
        </p:txBody>
      </p:sp>
      <p:sp>
        <p:nvSpPr>
          <p:cNvPr id="18" name="TekstSylinder 17"/>
          <p:cNvSpPr txBox="1"/>
          <p:nvPr/>
        </p:nvSpPr>
        <p:spPr>
          <a:xfrm>
            <a:off x="715169" y="1430830"/>
            <a:ext cx="79716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Prosjektet bringer oss i kontakt med nasjonalt og internasjonalt kompetansemiljø innenfor metadata</a:t>
            </a:r>
          </a:p>
          <a:p>
            <a:endParaRPr lang="en-GB" dirty="0"/>
          </a:p>
          <a:p>
            <a:r>
              <a:rPr lang="en-GB" dirty="0" err="1" smtClean="0"/>
              <a:t>Nybrottsarbeid</a:t>
            </a:r>
            <a:r>
              <a:rPr lang="en-GB" dirty="0"/>
              <a:t>: </a:t>
            </a:r>
            <a:r>
              <a:rPr lang="en-GB" dirty="0" err="1"/>
              <a:t>anvendelse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smtClean="0"/>
              <a:t>ISO 25964-2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r>
              <a:rPr lang="en-GB" dirty="0" err="1" smtClean="0"/>
              <a:t>Utarbeiding</a:t>
            </a:r>
            <a:r>
              <a:rPr lang="en-GB" dirty="0" smtClean="0"/>
              <a:t> </a:t>
            </a:r>
            <a:r>
              <a:rPr lang="en-GB" dirty="0" err="1"/>
              <a:t>av</a:t>
            </a:r>
            <a:r>
              <a:rPr lang="en-GB" dirty="0"/>
              <a:t> EDUG recommendations for mapping</a:t>
            </a:r>
          </a:p>
          <a:p>
            <a:endParaRPr lang="en-GB" dirty="0"/>
          </a:p>
          <a:p>
            <a:r>
              <a:rPr lang="nb-NO" dirty="0" smtClean="0"/>
              <a:t>Nasjonalbiblioteket/</a:t>
            </a:r>
            <a:r>
              <a:rPr lang="nb-NO" dirty="0" err="1" smtClean="0"/>
              <a:t>WebDewey</a:t>
            </a:r>
            <a:r>
              <a:rPr lang="nb-NO" dirty="0" smtClean="0"/>
              <a:t>-redaksjonen, </a:t>
            </a:r>
            <a:r>
              <a:rPr lang="nb-NO" dirty="0"/>
              <a:t>Biblioteksentralen, EDUG, OCLC, </a:t>
            </a:r>
            <a:r>
              <a:rPr lang="nb-NO" dirty="0" err="1" smtClean="0"/>
              <a:t>Pansoft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915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sp>
        <p:nvSpPr>
          <p:cNvPr id="11" name="Avrundet rektangel 10"/>
          <p:cNvSpPr/>
          <p:nvPr/>
        </p:nvSpPr>
        <p:spPr>
          <a:xfrm>
            <a:off x="5004304" y="4009854"/>
            <a:ext cx="2304000" cy="172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689" y="4156741"/>
            <a:ext cx="1871229" cy="1494104"/>
          </a:xfrm>
          <a:prstGeom prst="rect">
            <a:avLst/>
          </a:prstGeom>
        </p:spPr>
      </p:pic>
      <p:sp>
        <p:nvSpPr>
          <p:cNvPr id="15" name="TekstSylinder 14"/>
          <p:cNvSpPr txBox="1"/>
          <p:nvPr/>
        </p:nvSpPr>
        <p:spPr>
          <a:xfrm>
            <a:off x="7308304" y="4572239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Teknologi</a:t>
            </a:r>
            <a:endParaRPr lang="en-GB" dirty="0"/>
          </a:p>
        </p:txBody>
      </p:sp>
      <p:sp>
        <p:nvSpPr>
          <p:cNvPr id="16" name="Avrundet rektangel 15"/>
          <p:cNvSpPr/>
          <p:nvPr/>
        </p:nvSpPr>
        <p:spPr>
          <a:xfrm>
            <a:off x="746540" y="4009854"/>
            <a:ext cx="3744416" cy="1728000"/>
          </a:xfrm>
          <a:prstGeom prst="roundRect">
            <a:avLst/>
          </a:prstGeom>
          <a:solidFill>
            <a:srgbClr val="99B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560240" y="1569333"/>
            <a:ext cx="8126560" cy="2316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/>
              <a:t>Utvikling</a:t>
            </a:r>
            <a:r>
              <a:rPr lang="en-GB" sz="2400" dirty="0" smtClean="0"/>
              <a:t> </a:t>
            </a:r>
            <a:r>
              <a:rPr lang="en-GB" sz="2400" dirty="0" err="1" smtClean="0"/>
              <a:t>av</a:t>
            </a:r>
            <a:r>
              <a:rPr lang="en-GB" sz="2400" dirty="0" smtClean="0"/>
              <a:t> </a:t>
            </a:r>
            <a:r>
              <a:rPr lang="en-GB" sz="2400" dirty="0" err="1" smtClean="0"/>
              <a:t>mappingverktøy</a:t>
            </a:r>
            <a:r>
              <a:rPr lang="en-GB" sz="2400" dirty="0" smtClean="0"/>
              <a:t> </a:t>
            </a:r>
            <a:r>
              <a:rPr lang="en-GB" sz="2400" dirty="0" err="1" smtClean="0"/>
              <a:t>på</a:t>
            </a:r>
            <a:r>
              <a:rPr lang="en-GB" sz="2400" dirty="0" smtClean="0"/>
              <a:t> </a:t>
            </a:r>
            <a:r>
              <a:rPr lang="en-GB" sz="2400" dirty="0" err="1" smtClean="0"/>
              <a:t>samme</a:t>
            </a:r>
            <a:r>
              <a:rPr lang="en-GB" sz="2400" dirty="0" smtClean="0"/>
              <a:t> </a:t>
            </a:r>
            <a:r>
              <a:rPr lang="en-GB" sz="2400" dirty="0" err="1" smtClean="0"/>
              <a:t>plattform</a:t>
            </a:r>
            <a:r>
              <a:rPr lang="en-GB" sz="2400" dirty="0" smtClean="0"/>
              <a:t> </a:t>
            </a:r>
            <a:r>
              <a:rPr lang="en-GB" sz="2400" dirty="0" err="1" smtClean="0"/>
              <a:t>som</a:t>
            </a:r>
            <a:r>
              <a:rPr lang="en-GB" sz="2400" dirty="0" smtClean="0"/>
              <a:t> </a:t>
            </a:r>
            <a:r>
              <a:rPr lang="en-GB" sz="2400" dirty="0" err="1" smtClean="0"/>
              <a:t>WebDewey</a:t>
            </a:r>
            <a:r>
              <a:rPr lang="en-GB" sz="2400" dirty="0" smtClean="0"/>
              <a:t>: </a:t>
            </a:r>
            <a:r>
              <a:rPr lang="en-GB" sz="2400" dirty="0" err="1" smtClean="0"/>
              <a:t>ccmapper</a:t>
            </a:r>
            <a:r>
              <a:rPr lang="en-GB" sz="2400" dirty="0" smtClean="0"/>
              <a:t> (</a:t>
            </a:r>
            <a:r>
              <a:rPr lang="en-GB" sz="2400" dirty="0" err="1" smtClean="0"/>
              <a:t>Pansoft</a:t>
            </a:r>
            <a:r>
              <a:rPr lang="en-GB" sz="2400" dirty="0" smtClean="0"/>
              <a:t>) </a:t>
            </a:r>
          </a:p>
          <a:p>
            <a:endParaRPr lang="en-GB" sz="1050" dirty="0" smtClean="0"/>
          </a:p>
          <a:p>
            <a:r>
              <a:rPr lang="en-GB" sz="2400" dirty="0" smtClean="0"/>
              <a:t>OCLC </a:t>
            </a:r>
            <a:r>
              <a:rPr lang="en-GB" sz="2400" dirty="0" err="1" smtClean="0"/>
              <a:t>ønsker</a:t>
            </a:r>
            <a:r>
              <a:rPr lang="en-GB" sz="2400" dirty="0" smtClean="0"/>
              <a:t> å ta </a:t>
            </a:r>
            <a:r>
              <a:rPr lang="en-GB" sz="2400" dirty="0" err="1" smtClean="0"/>
              <a:t>i</a:t>
            </a:r>
            <a:r>
              <a:rPr lang="en-GB" sz="2400" dirty="0" smtClean="0"/>
              <a:t> </a:t>
            </a:r>
            <a:r>
              <a:rPr lang="en-GB" sz="2400" dirty="0" err="1" smtClean="0"/>
              <a:t>bruk</a:t>
            </a:r>
            <a:r>
              <a:rPr lang="en-GB" sz="2400" dirty="0" smtClean="0"/>
              <a:t> </a:t>
            </a:r>
            <a:r>
              <a:rPr lang="en-GB" sz="2400" dirty="0" err="1" smtClean="0"/>
              <a:t>ccmapper</a:t>
            </a:r>
            <a:endParaRPr lang="en-GB" sz="2400" dirty="0" smtClean="0"/>
          </a:p>
          <a:p>
            <a:endParaRPr lang="en-GB" sz="1100" dirty="0"/>
          </a:p>
          <a:p>
            <a:r>
              <a:rPr lang="en-GB" sz="2400" dirty="0" err="1" smtClean="0"/>
              <a:t>Relevans</a:t>
            </a:r>
            <a:r>
              <a:rPr lang="en-GB" sz="2400" dirty="0" smtClean="0"/>
              <a:t> for UB-</a:t>
            </a:r>
            <a:r>
              <a:rPr lang="nb-NO" sz="2400" dirty="0" smtClean="0"/>
              <a:t>prosjektet «Visuell navigasjon» – forbedre </a:t>
            </a:r>
            <a:r>
              <a:rPr lang="nb-NO" sz="2400" dirty="0"/>
              <a:t>søk ved utnyttelse av norske emnevokabularer</a:t>
            </a:r>
            <a:endParaRPr lang="en-GB" sz="2400" dirty="0"/>
          </a:p>
        </p:txBody>
      </p:sp>
      <p:sp>
        <p:nvSpPr>
          <p:cNvPr id="17" name="TekstSylinder 16"/>
          <p:cNvSpPr txBox="1"/>
          <p:nvPr/>
        </p:nvSpPr>
        <p:spPr>
          <a:xfrm>
            <a:off x="899592" y="4156741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«Levere </a:t>
            </a:r>
            <a:r>
              <a:rPr lang="nb-NO" dirty="0"/>
              <a:t>kunnskapskilder og tjenester med effektive brukergrensesnitt på stadig flere </a:t>
            </a:r>
            <a:r>
              <a:rPr lang="nb-NO" dirty="0" smtClean="0"/>
              <a:t>plattformer»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580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dirty="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Hvorfor – </a:t>
            </a:r>
            <a:r>
              <a:rPr lang="nb-NO" dirty="0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Hvordan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971600" y="1461630"/>
            <a:ext cx="70567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smtClean="0"/>
              <a:t>Hvordan jobber vi?</a:t>
            </a:r>
            <a:endParaRPr lang="nb-NO" sz="2500"/>
          </a:p>
        </p:txBody>
      </p:sp>
      <p:pic>
        <p:nvPicPr>
          <p:cNvPr id="2050" name="Picture 2" descr="Bilderesultat for retningslinj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31" y="1977810"/>
            <a:ext cx="2019102" cy="133933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vrundet rektangel 2"/>
          <p:cNvSpPr/>
          <p:nvPr/>
        </p:nvSpPr>
        <p:spPr>
          <a:xfrm>
            <a:off x="804847" y="4802348"/>
            <a:ext cx="2019600" cy="1238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071" y="5137283"/>
            <a:ext cx="1861151" cy="521482"/>
          </a:xfrm>
          <a:prstGeom prst="round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3200260" y="2371373"/>
            <a:ext cx="51845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smtClean="0"/>
              <a:t>Utarbeiding av retningslinjer</a:t>
            </a:r>
            <a:endParaRPr lang="nb-NO" sz="2500"/>
          </a:p>
        </p:txBody>
      </p:sp>
      <p:sp>
        <p:nvSpPr>
          <p:cNvPr id="10" name="TekstSylinder 9"/>
          <p:cNvSpPr txBox="1"/>
          <p:nvPr/>
        </p:nvSpPr>
        <p:spPr>
          <a:xfrm>
            <a:off x="3200260" y="3730644"/>
            <a:ext cx="51845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smtClean="0"/>
              <a:t>Utføring av mappinger</a:t>
            </a:r>
            <a:endParaRPr lang="nb-NO" sz="2500"/>
          </a:p>
        </p:txBody>
      </p:sp>
      <p:sp>
        <p:nvSpPr>
          <p:cNvPr id="11" name="TekstSylinder 10"/>
          <p:cNvSpPr txBox="1"/>
          <p:nvPr/>
        </p:nvSpPr>
        <p:spPr>
          <a:xfrm>
            <a:off x="3188696" y="5137283"/>
            <a:ext cx="51845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smtClean="0"/>
              <a:t>Utvikling av mappingverktøy</a:t>
            </a:r>
            <a:endParaRPr lang="nb-NO" sz="2500"/>
          </a:p>
        </p:txBody>
      </p:sp>
      <p:sp>
        <p:nvSpPr>
          <p:cNvPr id="12" name="Avrundet rektangel 11"/>
          <p:cNvSpPr/>
          <p:nvPr/>
        </p:nvSpPr>
        <p:spPr>
          <a:xfrm>
            <a:off x="804847" y="3423493"/>
            <a:ext cx="2019600" cy="1238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Bild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747" y="3708800"/>
            <a:ext cx="1951117" cy="60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49461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dirty="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Hvorfor – </a:t>
            </a:r>
            <a:r>
              <a:rPr lang="nb-NO" dirty="0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Hvordan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878904" y="1693252"/>
            <a:ext cx="78695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200" dirty="0" smtClean="0"/>
              <a:t>Med et </a:t>
            </a:r>
            <a:r>
              <a:rPr lang="nb-NO" sz="2200" dirty="0" err="1" smtClean="0"/>
              <a:t>mappingverktøy</a:t>
            </a:r>
            <a:r>
              <a:rPr lang="nb-NO" sz="2200" dirty="0" smtClean="0"/>
              <a:t> tenker vi noe (ikke noen) som kan</a:t>
            </a:r>
            <a:endParaRPr lang="nb-NO" sz="2200" dirty="0" smtClean="0"/>
          </a:p>
          <a:p>
            <a:endParaRPr lang="nb-NO" sz="2200" dirty="0"/>
          </a:p>
          <a:p>
            <a:pPr marL="457200" indent="-457200">
              <a:buAutoNum type="arabicParenR"/>
            </a:pPr>
            <a:r>
              <a:rPr lang="nb-NO" sz="2200" dirty="0"/>
              <a:t>f</a:t>
            </a:r>
            <a:r>
              <a:rPr lang="nb-NO" sz="2200" dirty="0" smtClean="0"/>
              <a:t>oreslå </a:t>
            </a:r>
            <a:r>
              <a:rPr lang="nb-NO" sz="2200" dirty="0" err="1" smtClean="0"/>
              <a:t>mappingkandidater</a:t>
            </a:r>
            <a:endParaRPr lang="nb-NO" sz="2200" dirty="0"/>
          </a:p>
          <a:p>
            <a:pPr marL="457200" indent="-457200">
              <a:buAutoNum type="arabicParenR"/>
            </a:pPr>
            <a:endParaRPr lang="nb-NO" sz="2200" dirty="0"/>
          </a:p>
          <a:p>
            <a:pPr marL="457200" indent="-457200">
              <a:buAutoNum type="arabicParenR"/>
            </a:pPr>
            <a:r>
              <a:rPr lang="nb-NO" sz="2200" dirty="0"/>
              <a:t>t</a:t>
            </a:r>
            <a:r>
              <a:rPr lang="nb-NO" sz="2200" dirty="0" smtClean="0"/>
              <a:t>ilby et effektivt grensesnitt som støtter opp om en arbeidsflyt for å jobbe seg gjennom foreslåtte </a:t>
            </a:r>
            <a:r>
              <a:rPr lang="nb-NO" sz="2200" dirty="0" err="1" smtClean="0"/>
              <a:t>mappingkandidater</a:t>
            </a:r>
            <a:r>
              <a:rPr lang="nb-NO" sz="2200" dirty="0" smtClean="0"/>
              <a:t> og legge til nye.</a:t>
            </a:r>
          </a:p>
          <a:p>
            <a:pPr marL="457200" indent="-457200">
              <a:buAutoNum type="arabicParenR"/>
            </a:pPr>
            <a:endParaRPr lang="nb-NO" sz="2200" dirty="0"/>
          </a:p>
          <a:p>
            <a:pPr marL="457200" indent="-457200">
              <a:buAutoNum type="arabicParenR"/>
            </a:pPr>
            <a:r>
              <a:rPr lang="nb-NO" sz="2000" dirty="0"/>
              <a:t>t</a:t>
            </a:r>
            <a:r>
              <a:rPr lang="nb-NO" sz="2000" dirty="0" smtClean="0"/>
              <a:t>ilby lagring og gjenfinning av </a:t>
            </a:r>
            <a:r>
              <a:rPr lang="nb-NO" sz="2000" dirty="0" err="1" smtClean="0"/>
              <a:t>mappinger</a:t>
            </a:r>
            <a:r>
              <a:rPr lang="nb-NO" sz="2000" dirty="0" smtClean="0"/>
              <a:t> og metadata</a:t>
            </a:r>
          </a:p>
          <a:p>
            <a:pPr marL="457200" indent="-457200">
              <a:buAutoNum type="arabicParenR"/>
            </a:pPr>
            <a:endParaRPr lang="nb-NO" sz="2000" dirty="0"/>
          </a:p>
          <a:p>
            <a:pPr marL="457200" indent="-457200">
              <a:buAutoNum type="arabicParenR"/>
            </a:pPr>
            <a:r>
              <a:rPr lang="nb-NO" sz="2000" dirty="0"/>
              <a:t>f</a:t>
            </a:r>
            <a:r>
              <a:rPr lang="nb-NO" sz="2000" dirty="0" smtClean="0"/>
              <a:t>ange opp endringer i kilde- eller målvokabular som kan påvirke eksisterende </a:t>
            </a:r>
            <a:r>
              <a:rPr lang="nb-NO" sz="2000" dirty="0" err="1" smtClean="0"/>
              <a:t>mappinger</a:t>
            </a:r>
            <a:r>
              <a:rPr lang="nb-NO" sz="2000" dirty="0" smtClean="0"/>
              <a:t> og varsle om dette.</a:t>
            </a:r>
          </a:p>
          <a:p>
            <a:pPr marL="457200" indent="-457200">
              <a:buAutoNum type="arabicParenR"/>
            </a:pPr>
            <a:endParaRPr lang="nb-NO" sz="2000" dirty="0" smtClean="0"/>
          </a:p>
          <a:p>
            <a:pPr marL="457200" indent="-457200">
              <a:buAutoNum type="arabicParenR"/>
            </a:pPr>
            <a:endParaRPr lang="nb-NO" sz="2200" dirty="0" smtClean="0"/>
          </a:p>
        </p:txBody>
      </p:sp>
    </p:spTree>
    <p:extLst>
      <p:ext uri="{BB962C8B-B14F-4D97-AF65-F5344CB8AC3E}">
        <p14:creationId xmlns:p14="http://schemas.microsoft.com/office/powerpoint/2010/main" val="9148069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ssholder for innhold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90472"/>
            <a:ext cx="8229600" cy="4428603"/>
          </a:xfr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b-NO" dirty="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Hvordan jobbe? Vi er i mars 2014</a:t>
            </a:r>
            <a:endParaRPr lang="nb-NO" dirty="0">
              <a:solidFill>
                <a:srgbClr val="F89A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kstSylinder 15"/>
          <p:cNvSpPr txBox="1"/>
          <p:nvPr/>
        </p:nvSpPr>
        <p:spPr>
          <a:xfrm>
            <a:off x="457200" y="6309320"/>
            <a:ext cx="7488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Skjermbilde fra arbeid i Google Docs i avslutningen </a:t>
            </a:r>
            <a:r>
              <a:rPr lang="nb-NO" sz="1600" smtClean="0"/>
              <a:t>av TORT-prosjektet</a:t>
            </a:r>
            <a:endParaRPr lang="nb-NO" sz="1600" dirty="0" smtClean="0"/>
          </a:p>
        </p:txBody>
      </p:sp>
    </p:spTree>
    <p:extLst>
      <p:ext uri="{BB962C8B-B14F-4D97-AF65-F5344CB8AC3E}">
        <p14:creationId xmlns:p14="http://schemas.microsoft.com/office/powerpoint/2010/main" val="3680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dirty="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Hvorfor – Hvordan</a:t>
            </a:r>
            <a:endParaRPr lang="nb-NO" dirty="0">
              <a:solidFill>
                <a:srgbClr val="57757A"/>
              </a:solidFill>
            </a:endParaRPr>
          </a:p>
        </p:txBody>
      </p:sp>
      <p:sp>
        <p:nvSpPr>
          <p:cNvPr id="9" name="Plassholder for innhold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500" dirty="0" err="1"/>
              <a:t>Hva</a:t>
            </a:r>
            <a:r>
              <a:rPr lang="en-GB" sz="2500" dirty="0"/>
              <a:t> </a:t>
            </a:r>
            <a:r>
              <a:rPr lang="en-GB" sz="2500" dirty="0" err="1"/>
              <a:t>er</a:t>
            </a:r>
            <a:r>
              <a:rPr lang="en-GB" sz="2500" dirty="0"/>
              <a:t> mapping?</a:t>
            </a:r>
            <a:br>
              <a:rPr lang="en-GB" sz="2500" dirty="0"/>
            </a:br>
            <a:endParaRPr lang="en-GB" sz="2500" dirty="0"/>
          </a:p>
          <a:p>
            <a:r>
              <a:rPr lang="en-GB" sz="2500" dirty="0" err="1" smtClean="0"/>
              <a:t>Hvorfor</a:t>
            </a:r>
            <a:r>
              <a:rPr lang="en-GB" sz="2500" dirty="0" smtClean="0"/>
              <a:t> mapper vi?</a:t>
            </a:r>
            <a:br>
              <a:rPr lang="en-GB" sz="2500" dirty="0" smtClean="0"/>
            </a:br>
            <a:endParaRPr lang="en-GB" sz="2500" dirty="0" smtClean="0"/>
          </a:p>
          <a:p>
            <a:r>
              <a:rPr lang="en-GB" sz="2500" dirty="0" err="1"/>
              <a:t>Hvordan</a:t>
            </a:r>
            <a:r>
              <a:rPr lang="en-GB" sz="2500" dirty="0"/>
              <a:t> ma</a:t>
            </a:r>
            <a:r>
              <a:rPr lang="en-GB" sz="2500" dirty="0" smtClean="0"/>
              <a:t>pper vi?</a:t>
            </a:r>
            <a:br>
              <a:rPr lang="en-GB" sz="2500" dirty="0" smtClean="0"/>
            </a:br>
            <a:endParaRPr lang="en-GB" sz="2500" dirty="0" smtClean="0"/>
          </a:p>
          <a:p>
            <a:r>
              <a:rPr lang="en-GB" sz="2500" dirty="0" err="1" smtClean="0"/>
              <a:t>Prosjektet</a:t>
            </a:r>
            <a:r>
              <a:rPr lang="en-GB" sz="2500" dirty="0" smtClean="0"/>
              <a:t> </a:t>
            </a:r>
            <a:r>
              <a:rPr lang="en-GB" sz="2500" dirty="0" err="1" smtClean="0"/>
              <a:t>er</a:t>
            </a:r>
            <a:r>
              <a:rPr lang="en-GB" sz="2500" dirty="0" smtClean="0"/>
              <a:t> </a:t>
            </a:r>
            <a:r>
              <a:rPr lang="en-GB" sz="2500" dirty="0" err="1" smtClean="0"/>
              <a:t>finansiert</a:t>
            </a:r>
            <a:r>
              <a:rPr lang="en-GB" sz="2500" dirty="0" smtClean="0"/>
              <a:t> </a:t>
            </a:r>
            <a:r>
              <a:rPr lang="en-GB" sz="2500" dirty="0" err="1" smtClean="0"/>
              <a:t>av</a:t>
            </a:r>
            <a:r>
              <a:rPr lang="en-GB" sz="2500" dirty="0" smtClean="0"/>
              <a:t> </a:t>
            </a:r>
            <a:r>
              <a:rPr lang="en-GB" sz="2500" dirty="0" err="1" smtClean="0"/>
              <a:t>Nasjonalbiblioteket</a:t>
            </a:r>
            <a:endParaRPr lang="en-GB" sz="2500" dirty="0"/>
          </a:p>
          <a:p>
            <a:r>
              <a:rPr lang="en-GB" sz="2500" dirty="0"/>
              <a:t>Les </a:t>
            </a:r>
            <a:r>
              <a:rPr lang="en-GB" sz="2500" dirty="0" err="1" smtClean="0"/>
              <a:t>mer</a:t>
            </a:r>
            <a:r>
              <a:rPr lang="en-GB" sz="2500" dirty="0" smtClean="0"/>
              <a:t> </a:t>
            </a:r>
            <a:r>
              <a:rPr lang="en-GB" sz="2500" dirty="0" err="1" smtClean="0"/>
              <a:t>i</a:t>
            </a:r>
            <a:r>
              <a:rPr lang="en-GB" sz="2500" dirty="0" smtClean="0"/>
              <a:t> </a:t>
            </a:r>
            <a:r>
              <a:rPr lang="en-GB" sz="2500" dirty="0" err="1" smtClean="0"/>
              <a:t>brosjyren</a:t>
            </a:r>
            <a:r>
              <a:rPr lang="en-GB" sz="2500" dirty="0" smtClean="0"/>
              <a:t>, </a:t>
            </a:r>
            <a:r>
              <a:rPr lang="en-GB" sz="2500" dirty="0" err="1" smtClean="0"/>
              <a:t>styringsdokumentet</a:t>
            </a:r>
            <a:r>
              <a:rPr lang="en-GB" sz="2500" dirty="0" smtClean="0"/>
              <a:t> </a:t>
            </a:r>
            <a:r>
              <a:rPr lang="en-GB" sz="2500" dirty="0" err="1"/>
              <a:t>og</a:t>
            </a:r>
            <a:r>
              <a:rPr lang="en-GB" sz="2500" dirty="0"/>
              <a:t> </a:t>
            </a:r>
            <a:r>
              <a:rPr lang="en-GB" sz="2500" dirty="0" smtClean="0"/>
              <a:t/>
            </a:r>
            <a:br>
              <a:rPr lang="en-GB" sz="2500" dirty="0" smtClean="0"/>
            </a:br>
            <a:r>
              <a:rPr lang="en-GB" sz="2500" dirty="0" err="1"/>
              <a:t>tidligere</a:t>
            </a:r>
            <a:r>
              <a:rPr lang="en-GB" sz="2500" dirty="0"/>
              <a:t> </a:t>
            </a:r>
            <a:r>
              <a:rPr lang="en-GB" sz="2500" dirty="0" err="1"/>
              <a:t>presentasjoner</a:t>
            </a:r>
            <a:r>
              <a:rPr lang="en-GB" sz="2500" dirty="0"/>
              <a:t> </a:t>
            </a:r>
            <a:r>
              <a:rPr lang="en-GB" sz="2500" dirty="0" err="1"/>
              <a:t>på</a:t>
            </a:r>
            <a:r>
              <a:rPr lang="en-GB" sz="2500" dirty="0"/>
              <a:t> </a:t>
            </a:r>
            <a:r>
              <a:rPr lang="en-GB" sz="2500" dirty="0" err="1"/>
              <a:t>prosjektsiden</a:t>
            </a:r>
            <a:r>
              <a:rPr lang="en-GB" sz="2500" dirty="0"/>
              <a:t>: </a:t>
            </a:r>
            <a:br>
              <a:rPr lang="en-GB" sz="2500" dirty="0"/>
            </a:br>
            <a:r>
              <a:rPr lang="nb-NO" sz="2400" dirty="0" smtClean="0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ub.uio.no/om/prosjekter</a:t>
            </a:r>
            <a:endParaRPr lang="nb-NO" sz="2800" dirty="0">
              <a:solidFill>
                <a:srgbClr val="F89A53"/>
              </a:solidFill>
            </a:endParaRPr>
          </a:p>
          <a:p>
            <a:endParaRPr lang="en-GB" sz="2500" dirty="0">
              <a:solidFill>
                <a:srgbClr val="F89A53"/>
              </a:solidFill>
            </a:endParaRP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928" y="2060848"/>
            <a:ext cx="4104456" cy="126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61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57" y="1772816"/>
            <a:ext cx="8361286" cy="3672408"/>
          </a:xfr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b-NO" dirty="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April–mai </a:t>
            </a:r>
            <a:r>
              <a:rPr lang="nb-NO" dirty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2014: µmapper blir </a:t>
            </a:r>
            <a:r>
              <a:rPr lang="nb-NO" dirty="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født</a:t>
            </a:r>
            <a:endParaRPr lang="nb-NO" dirty="0">
              <a:solidFill>
                <a:srgbClr val="F89A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2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 dirty="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µmapper</a:t>
            </a:r>
            <a:endParaRPr lang="nb-NO" dirty="0">
              <a:solidFill>
                <a:srgbClr val="F89A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lassholder for innhold 2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0"/>
          <a:stretch/>
        </p:blipFill>
        <p:spPr>
          <a:xfrm>
            <a:off x="1691680" y="1417638"/>
            <a:ext cx="6197353" cy="39275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79" y="4221088"/>
            <a:ext cx="6197353" cy="3324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268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 dirty="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µmapper til </a:t>
            </a:r>
            <a:r>
              <a:rPr lang="nb-NO" dirty="0" err="1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CCMapper</a:t>
            </a:r>
            <a:endParaRPr lang="nb-NO" dirty="0">
              <a:solidFill>
                <a:srgbClr val="F89A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1026204" y="1626762"/>
            <a:ext cx="70567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H14/V15: </a:t>
            </a:r>
          </a:p>
          <a:p>
            <a:endParaRPr lang="nb-NO" sz="2000" dirty="0" smtClean="0"/>
          </a:p>
          <a:p>
            <a:pPr marL="342900" indent="-342900">
              <a:buFont typeface="Arial" charset="0"/>
              <a:buChar char="•"/>
            </a:pPr>
            <a:r>
              <a:rPr lang="nb-NO" sz="2000" dirty="0" smtClean="0"/>
              <a:t>Are kommer inn. Plan</a:t>
            </a:r>
            <a:r>
              <a:rPr lang="nb-NO" sz="2000" dirty="0"/>
              <a:t>: </a:t>
            </a:r>
            <a:r>
              <a:rPr lang="nb-NO" sz="2000" dirty="0" smtClean="0"/>
              <a:t>Bygge videre på ideer fra µmapper, men (1) bytte ut all teknologi til å basere seg fullstendig på RDF </a:t>
            </a:r>
            <a:r>
              <a:rPr lang="nb-NO" sz="2000" dirty="0"/>
              <a:t>og </a:t>
            </a:r>
            <a:r>
              <a:rPr lang="nb-NO" sz="2000" dirty="0" smtClean="0"/>
              <a:t>lenka data, og (2) designe brukergrensesnitt på nytt fra </a:t>
            </a:r>
            <a:r>
              <a:rPr lang="nb-NO" sz="2000" dirty="0" err="1" smtClean="0"/>
              <a:t>scratch</a:t>
            </a:r>
            <a:r>
              <a:rPr lang="nb-NO" sz="2000" dirty="0" smtClean="0"/>
              <a:t> i samråd med brukerne.</a:t>
            </a:r>
          </a:p>
          <a:p>
            <a:pPr marL="800100" lvl="1" indent="-342900">
              <a:buFont typeface="Arial" charset="0"/>
              <a:buChar char="•"/>
            </a:pPr>
            <a:r>
              <a:rPr lang="nb-NO" sz="2000" dirty="0" smtClean="0"/>
              <a:t>Faresignal: altfor mye uprøvd og ukjent teknologi på en gang, samtidig som det er uklart hva den løser. Ingen reell vurdering av alternativer.</a:t>
            </a:r>
          </a:p>
          <a:p>
            <a:pPr marL="342900" indent="-342900">
              <a:buFont typeface="Arial" charset="0"/>
              <a:buChar char="•"/>
            </a:pPr>
            <a:endParaRPr lang="nb-NO" sz="2000" dirty="0" smtClean="0"/>
          </a:p>
          <a:p>
            <a:pPr marL="342900" indent="-342900">
              <a:buFont typeface="Arial" charset="0"/>
              <a:buChar char="•"/>
            </a:pPr>
            <a:r>
              <a:rPr lang="nb-NO" sz="2000" dirty="0" smtClean="0"/>
              <a:t>Samtidig i prosjektet: Innser at det er fryktelig mye vi ikke visste om </a:t>
            </a:r>
            <a:r>
              <a:rPr lang="nb-NO" sz="2000" dirty="0" err="1" smtClean="0"/>
              <a:t>Dewey</a:t>
            </a:r>
            <a:r>
              <a:rPr lang="nb-NO" sz="2000" dirty="0" smtClean="0"/>
              <a:t> (og </a:t>
            </a:r>
            <a:r>
              <a:rPr lang="nb-NO" sz="2000" dirty="0" err="1" smtClean="0"/>
              <a:t>forsåvidt</a:t>
            </a:r>
            <a:r>
              <a:rPr lang="nb-NO" sz="2000" dirty="0" smtClean="0"/>
              <a:t> om hierarkiet i </a:t>
            </a:r>
            <a:r>
              <a:rPr lang="nb-NO" sz="2000" dirty="0" err="1" smtClean="0"/>
              <a:t>Humord</a:t>
            </a:r>
            <a:r>
              <a:rPr lang="nb-NO" sz="2000" dirty="0" smtClean="0"/>
              <a:t>). </a:t>
            </a:r>
            <a:r>
              <a:rPr lang="nb-NO" sz="2000" dirty="0" err="1" smtClean="0"/>
              <a:t>Mappingretningslinjene</a:t>
            </a:r>
            <a:r>
              <a:rPr lang="nb-NO" sz="2000" dirty="0" smtClean="0"/>
              <a:t> blir til.</a:t>
            </a:r>
          </a:p>
        </p:txBody>
      </p:sp>
    </p:spTree>
    <p:extLst>
      <p:ext uri="{BB962C8B-B14F-4D97-AF65-F5344CB8AC3E}">
        <p14:creationId xmlns:p14="http://schemas.microsoft.com/office/powerpoint/2010/main" val="123264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 dirty="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µmapper til </a:t>
            </a:r>
            <a:r>
              <a:rPr lang="nb-NO" dirty="0" err="1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CCMapper</a:t>
            </a:r>
            <a:endParaRPr lang="nb-NO" dirty="0">
              <a:solidFill>
                <a:srgbClr val="F89A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1026204" y="1626762"/>
            <a:ext cx="70567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Mellomspill sommeren 2015</a:t>
            </a:r>
            <a:r>
              <a:rPr lang="nb-NO" sz="2000" dirty="0" smtClean="0"/>
              <a:t>:</a:t>
            </a:r>
          </a:p>
          <a:p>
            <a:pPr marL="285750" indent="-285750">
              <a:buFont typeface="Arial" charset="0"/>
              <a:buChar char="•"/>
            </a:pPr>
            <a:endParaRPr lang="nb-NO" sz="2000" dirty="0"/>
          </a:p>
          <a:p>
            <a:pPr marL="285750" indent="-285750">
              <a:buFont typeface="Arial" charset="0"/>
              <a:buChar char="•"/>
            </a:pPr>
            <a:r>
              <a:rPr lang="nb-NO" sz="2000" dirty="0" smtClean="0"/>
              <a:t>April </a:t>
            </a:r>
            <a:r>
              <a:rPr lang="nb-NO" sz="2000" dirty="0"/>
              <a:t>2015: møte med </a:t>
            </a:r>
            <a:r>
              <a:rPr lang="nb-NO" sz="2000" dirty="0" err="1"/>
              <a:t>Pansoft</a:t>
            </a:r>
            <a:r>
              <a:rPr lang="nb-NO" sz="2000" dirty="0"/>
              <a:t> (som utvikler </a:t>
            </a:r>
            <a:r>
              <a:rPr lang="nb-NO" sz="2000" dirty="0" err="1" smtClean="0"/>
              <a:t>WebDewey</a:t>
            </a:r>
            <a:r>
              <a:rPr lang="nb-NO" sz="2000" dirty="0" smtClean="0"/>
              <a:t>). Avtaler </a:t>
            </a:r>
            <a:r>
              <a:rPr lang="nb-NO" sz="2000" dirty="0"/>
              <a:t>å bruke </a:t>
            </a:r>
            <a:r>
              <a:rPr lang="nb-NO" sz="2000" dirty="0" err="1"/>
              <a:t>Pansoft</a:t>
            </a:r>
            <a:r>
              <a:rPr lang="nb-NO" sz="2000" dirty="0"/>
              <a:t> som konsulenter for å generere </a:t>
            </a:r>
            <a:r>
              <a:rPr lang="nb-NO" sz="2000" dirty="0" err="1"/>
              <a:t>mappingkandidater</a:t>
            </a:r>
            <a:r>
              <a:rPr lang="nb-NO" sz="2000" dirty="0"/>
              <a:t> med </a:t>
            </a:r>
            <a:r>
              <a:rPr lang="nb-NO" sz="2000" dirty="0" err="1" smtClean="0"/>
              <a:t>Solr</a:t>
            </a:r>
            <a:r>
              <a:rPr lang="nb-NO" sz="2000" dirty="0" smtClean="0"/>
              <a:t>, siden de har mye erfaring med teknologien.</a:t>
            </a:r>
          </a:p>
          <a:p>
            <a:pPr marL="742950" lvl="1" indent="-285750">
              <a:buFont typeface="Arial" charset="0"/>
              <a:buChar char="•"/>
            </a:pPr>
            <a:r>
              <a:rPr lang="nb-NO" sz="2000" dirty="0" smtClean="0"/>
              <a:t>... </a:t>
            </a:r>
            <a:r>
              <a:rPr lang="nb-NO" sz="2000" dirty="0"/>
              <a:t>m</a:t>
            </a:r>
            <a:r>
              <a:rPr lang="nb-NO" sz="2000" dirty="0" smtClean="0"/>
              <a:t>en ikke til denne bruken.</a:t>
            </a:r>
          </a:p>
          <a:p>
            <a:pPr marL="742950" lvl="1" indent="-285750">
              <a:buFont typeface="Arial" charset="0"/>
              <a:buChar char="•"/>
            </a:pPr>
            <a:r>
              <a:rPr lang="nb-NO" sz="2000" dirty="0"/>
              <a:t>j</a:t>
            </a:r>
            <a:r>
              <a:rPr lang="nb-NO" sz="2000" dirty="0" smtClean="0"/>
              <a:t>uni–august </a:t>
            </a:r>
            <a:r>
              <a:rPr lang="nb-NO" sz="2000" dirty="0"/>
              <a:t>2015: </a:t>
            </a:r>
            <a:r>
              <a:rPr lang="nb-NO" sz="2000" dirty="0" smtClean="0"/>
              <a:t>Kommunikasjonen </a:t>
            </a:r>
            <a:r>
              <a:rPr lang="nb-NO" sz="2000" dirty="0"/>
              <a:t>går altfor tregt frem og tilbake og det blir ingen dynamikk som fører til nye </a:t>
            </a:r>
            <a:r>
              <a:rPr lang="nb-NO" sz="2000" dirty="0" smtClean="0"/>
              <a:t>ideer. </a:t>
            </a:r>
            <a:r>
              <a:rPr lang="nb-NO" sz="2000" dirty="0"/>
              <a:t>Noen mener resultatene </a:t>
            </a:r>
            <a:r>
              <a:rPr lang="nb-NO" sz="2000" dirty="0" smtClean="0"/>
              <a:t>virker lovende</a:t>
            </a:r>
            <a:r>
              <a:rPr lang="nb-NO" sz="2000" dirty="0"/>
              <a:t>, andre </a:t>
            </a:r>
            <a:r>
              <a:rPr lang="nb-NO" sz="2000" dirty="0" smtClean="0"/>
              <a:t>ikke.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0405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 dirty="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µmapper til </a:t>
            </a:r>
            <a:r>
              <a:rPr lang="nb-NO" dirty="0" err="1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CCMapper</a:t>
            </a:r>
            <a:endParaRPr lang="nb-NO" dirty="0">
              <a:solidFill>
                <a:srgbClr val="F89A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1026204" y="1626762"/>
            <a:ext cx="705678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Høst 2015:</a:t>
            </a:r>
          </a:p>
          <a:p>
            <a:endParaRPr lang="nb-NO" sz="2000" dirty="0" smtClean="0"/>
          </a:p>
          <a:p>
            <a:pPr marL="285750" indent="-285750">
              <a:buFont typeface="Arial" charset="0"/>
              <a:buChar char="•"/>
            </a:pPr>
            <a:r>
              <a:rPr lang="nb-NO" sz="2000" dirty="0" smtClean="0"/>
              <a:t>Fremdeles ingen realistisk plan for hvordan </a:t>
            </a:r>
            <a:r>
              <a:rPr lang="nb-NO" sz="2000" dirty="0" err="1" smtClean="0"/>
              <a:t>CCMapper</a:t>
            </a:r>
            <a:r>
              <a:rPr lang="nb-NO" sz="2000" dirty="0" smtClean="0"/>
              <a:t>-prototypen vår skal komme opp.</a:t>
            </a:r>
          </a:p>
          <a:p>
            <a:pPr marL="285750" indent="-285750">
              <a:buFont typeface="Arial" charset="0"/>
              <a:buChar char="•"/>
            </a:pPr>
            <a:endParaRPr lang="nb-NO" sz="2000" dirty="0" smtClean="0"/>
          </a:p>
          <a:p>
            <a:pPr marL="285750" indent="-285750">
              <a:buFont typeface="Arial" charset="0"/>
              <a:buChar char="•"/>
            </a:pPr>
            <a:r>
              <a:rPr lang="nb-NO" sz="2000" dirty="0" err="1" smtClean="0"/>
              <a:t>Pansoft</a:t>
            </a:r>
            <a:r>
              <a:rPr lang="nb-NO" sz="2000" dirty="0" smtClean="0"/>
              <a:t> får i oppdrag å utvikle og drifte </a:t>
            </a:r>
            <a:r>
              <a:rPr lang="nb-NO" sz="2000" dirty="0" err="1" smtClean="0"/>
              <a:t>CCMapper</a:t>
            </a:r>
            <a:r>
              <a:rPr lang="nb-NO" sz="2000" dirty="0" smtClean="0"/>
              <a:t>.</a:t>
            </a:r>
          </a:p>
          <a:p>
            <a:pPr marL="742950" lvl="1" indent="-285750">
              <a:buFont typeface="Arial" charset="0"/>
              <a:buChar char="•"/>
            </a:pPr>
            <a:r>
              <a:rPr lang="nb-NO" sz="1600" dirty="0" smtClean="0"/>
              <a:t>(De ønsker ikke å jobbe med RDF og lenka data, men MARC21 og den samme databaseteknologien brukt i µmapper)</a:t>
            </a:r>
            <a:endParaRPr lang="nb-NO" sz="2000" dirty="0" smtClean="0"/>
          </a:p>
          <a:p>
            <a:pPr marL="742950" lvl="1" indent="-285750">
              <a:buFont typeface="Arial" charset="0"/>
              <a:buChar char="•"/>
            </a:pPr>
            <a:r>
              <a:rPr lang="nb-NO" sz="2000" dirty="0" smtClean="0"/>
              <a:t>Kravspekk må skrives</a:t>
            </a:r>
          </a:p>
          <a:p>
            <a:pPr marL="1200150" lvl="2" indent="-285750">
              <a:buFont typeface="Arial" charset="0"/>
              <a:buChar char="•"/>
            </a:pPr>
            <a:r>
              <a:rPr lang="nb-NO" sz="2000" dirty="0" smtClean="0"/>
              <a:t>... </a:t>
            </a:r>
            <a:r>
              <a:rPr lang="nb-NO" sz="2000" dirty="0"/>
              <a:t>m</a:t>
            </a:r>
            <a:r>
              <a:rPr lang="nb-NO" sz="2000" dirty="0" smtClean="0"/>
              <a:t>en ikke så fryktelig detaljert, for vi blir enige om å bruke smidig utvikling.</a:t>
            </a:r>
          </a:p>
          <a:p>
            <a:pPr marL="742950" lvl="1" indent="-285750">
              <a:buFont typeface="Arial" charset="0"/>
              <a:buChar char="•"/>
            </a:pPr>
            <a:endParaRPr lang="nb-NO" sz="2000" dirty="0" smtClean="0"/>
          </a:p>
          <a:p>
            <a:pPr marL="285750" indent="-285750">
              <a:buFont typeface="Arial" charset="0"/>
              <a:buChar char="•"/>
            </a:pPr>
            <a:r>
              <a:rPr lang="nb-NO" sz="2000" dirty="0" smtClean="0"/>
              <a:t>Setter opp og oppgraderer µmapper mens vi venter på </a:t>
            </a:r>
            <a:r>
              <a:rPr lang="nb-NO" sz="2000" dirty="0" err="1" smtClean="0"/>
              <a:t>CCMapper</a:t>
            </a:r>
            <a:endParaRPr lang="nb-NO" sz="2000" dirty="0" smtClean="0"/>
          </a:p>
        </p:txBody>
      </p:sp>
    </p:spTree>
    <p:extLst>
      <p:ext uri="{BB962C8B-B14F-4D97-AF65-F5344CB8AC3E}">
        <p14:creationId xmlns:p14="http://schemas.microsoft.com/office/powerpoint/2010/main" val="144494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 dirty="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µmapper til </a:t>
            </a:r>
            <a:r>
              <a:rPr lang="nb-NO" dirty="0" err="1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CCMapper</a:t>
            </a:r>
            <a:endParaRPr lang="nb-NO" dirty="0">
              <a:solidFill>
                <a:srgbClr val="F89A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1026204" y="1626762"/>
            <a:ext cx="70567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nb-NO" dirty="0" smtClean="0"/>
              <a:t>Smidig utvikling (agile) baserer seg på tre (fornuftige) antakelser:</a:t>
            </a:r>
          </a:p>
          <a:p>
            <a:pPr marL="285750" indent="-285750">
              <a:buFont typeface="Arial" charset="0"/>
              <a:buChar char="•"/>
            </a:pPr>
            <a:endParaRPr lang="nb-NO" dirty="0" smtClean="0"/>
          </a:p>
          <a:p>
            <a:pPr marL="742950" lvl="1" indent="-285750">
              <a:buFont typeface="Arial" charset="0"/>
              <a:buChar char="•"/>
            </a:pPr>
            <a:r>
              <a:rPr lang="nb-NO" dirty="0"/>
              <a:t>Du vil aldri klare å samle alle krav til en løsning før du </a:t>
            </a:r>
            <a:r>
              <a:rPr lang="nb-NO" dirty="0" smtClean="0"/>
              <a:t>begynner</a:t>
            </a:r>
            <a:r>
              <a:rPr lang="nb-NO" dirty="0"/>
              <a:t>.</a:t>
            </a:r>
            <a:endParaRPr lang="nb-NO" dirty="0" smtClean="0"/>
          </a:p>
          <a:p>
            <a:pPr marL="742950" lvl="1" indent="-285750">
              <a:buFont typeface="Arial" charset="0"/>
              <a:buChar char="•"/>
            </a:pPr>
            <a:r>
              <a:rPr lang="nb-NO" dirty="0" smtClean="0"/>
              <a:t>Kravene </a:t>
            </a:r>
            <a:r>
              <a:rPr lang="nb-NO" dirty="0"/>
              <a:t>vil garantert komme til å endre seg </a:t>
            </a:r>
            <a:r>
              <a:rPr lang="nb-NO" dirty="0" smtClean="0"/>
              <a:t>underveis.</a:t>
            </a:r>
            <a:r>
              <a:rPr lang="nb-NO" dirty="0"/>
              <a:t> </a:t>
            </a:r>
            <a:endParaRPr lang="nb-NO" dirty="0" smtClean="0"/>
          </a:p>
          <a:p>
            <a:pPr marL="742950" lvl="1" indent="-285750">
              <a:buFont typeface="Arial" charset="0"/>
              <a:buChar char="•"/>
            </a:pPr>
            <a:r>
              <a:rPr lang="nb-NO" dirty="0" smtClean="0"/>
              <a:t>Det </a:t>
            </a:r>
            <a:r>
              <a:rPr lang="nb-NO" dirty="0"/>
              <a:t>vil alltid være mer å gjøre enn man har tid </a:t>
            </a:r>
            <a:r>
              <a:rPr lang="nb-NO" dirty="0" smtClean="0"/>
              <a:t>til</a:t>
            </a:r>
            <a:r>
              <a:rPr lang="nb-NO" dirty="0"/>
              <a:t>.</a:t>
            </a:r>
            <a:endParaRPr lang="nb-NO" dirty="0" smtClean="0"/>
          </a:p>
          <a:p>
            <a:pPr marL="742950" lvl="1" indent="-285750">
              <a:buFont typeface="Arial" charset="0"/>
              <a:buChar char="•"/>
            </a:pPr>
            <a:endParaRPr lang="nb-NO" dirty="0"/>
          </a:p>
          <a:p>
            <a:pPr marL="285750" indent="-285750">
              <a:buFont typeface="Arial" charset="0"/>
              <a:buChar char="•"/>
            </a:pPr>
            <a:r>
              <a:rPr lang="nb-NO" dirty="0" smtClean="0"/>
              <a:t>Hvorfra det følger at:</a:t>
            </a:r>
          </a:p>
          <a:p>
            <a:pPr marL="285750" indent="-285750">
              <a:buFont typeface="Arial" charset="0"/>
              <a:buChar char="•"/>
            </a:pPr>
            <a:endParaRPr lang="nb-NO" dirty="0"/>
          </a:p>
          <a:p>
            <a:pPr marL="742950" lvl="1" indent="-285750">
              <a:buFont typeface="Arial" charset="0"/>
              <a:buChar char="•"/>
            </a:pPr>
            <a:r>
              <a:rPr lang="nb-NO" dirty="0" smtClean="0"/>
              <a:t>Man </a:t>
            </a:r>
            <a:r>
              <a:rPr lang="nb-NO" dirty="0"/>
              <a:t>må utvikle noe som fungerer så raskt som mulig, sånn at man kan </a:t>
            </a:r>
            <a:r>
              <a:rPr lang="nb-NO" dirty="0" smtClean="0"/>
              <a:t>prøve det</a:t>
            </a:r>
            <a:r>
              <a:rPr lang="nb-NO" dirty="0"/>
              <a:t>, vise det til andre, og gjennom det oppdage veien videre</a:t>
            </a:r>
            <a:r>
              <a:rPr lang="nb-NO" dirty="0" smtClean="0"/>
              <a:t>.</a:t>
            </a:r>
          </a:p>
          <a:p>
            <a:pPr marL="742950" lvl="1" indent="-285750">
              <a:buFont typeface="Arial" charset="0"/>
              <a:buChar char="•"/>
            </a:pPr>
            <a:r>
              <a:rPr lang="nb-NO" dirty="0"/>
              <a:t>Man må utvikle systemer </a:t>
            </a:r>
            <a:r>
              <a:rPr lang="nb-NO" i="1" dirty="0"/>
              <a:t>på en måte som gjør at de kan </a:t>
            </a:r>
            <a:r>
              <a:rPr lang="nb-NO" i="1" dirty="0" smtClean="0"/>
              <a:t>endres.</a:t>
            </a:r>
          </a:p>
          <a:p>
            <a:pPr marL="742950" lvl="1" indent="-285750">
              <a:buFont typeface="Arial" charset="0"/>
              <a:buChar char="•"/>
            </a:pPr>
            <a:r>
              <a:rPr lang="nb-NO" dirty="0"/>
              <a:t>o</a:t>
            </a:r>
            <a:r>
              <a:rPr lang="nb-NO" dirty="0" smtClean="0"/>
              <a:t>sv...</a:t>
            </a:r>
          </a:p>
        </p:txBody>
      </p:sp>
    </p:spTree>
    <p:extLst>
      <p:ext uri="{BB962C8B-B14F-4D97-AF65-F5344CB8AC3E}">
        <p14:creationId xmlns:p14="http://schemas.microsoft.com/office/powerpoint/2010/main" val="137786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 dirty="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µmapper til </a:t>
            </a:r>
            <a:r>
              <a:rPr lang="nb-NO" dirty="0" err="1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CCMapper</a:t>
            </a:r>
            <a:endParaRPr lang="nb-NO" dirty="0">
              <a:solidFill>
                <a:srgbClr val="F89A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1026204" y="1626762"/>
            <a:ext cx="70567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nb-NO" sz="2000" dirty="0" smtClean="0"/>
              <a:t>Januar </a:t>
            </a:r>
            <a:r>
              <a:rPr lang="nb-NO" sz="2000" dirty="0"/>
              <a:t>2016: </a:t>
            </a:r>
            <a:r>
              <a:rPr lang="nb-NO" sz="2000" dirty="0" err="1"/>
              <a:t>Pansoft</a:t>
            </a:r>
            <a:r>
              <a:rPr lang="nb-NO" sz="2000" dirty="0"/>
              <a:t> starter utvikling av </a:t>
            </a:r>
            <a:r>
              <a:rPr lang="nb-NO" sz="2000" dirty="0" err="1" smtClean="0"/>
              <a:t>CCMapper</a:t>
            </a:r>
            <a:endParaRPr lang="nb-NO" sz="2000" dirty="0" smtClean="0"/>
          </a:p>
          <a:p>
            <a:pPr marL="285750" indent="-285750">
              <a:buFont typeface="Arial" charset="0"/>
              <a:buChar char="•"/>
            </a:pPr>
            <a:endParaRPr lang="nb-NO" sz="2000" dirty="0" smtClean="0"/>
          </a:p>
          <a:p>
            <a:pPr marL="285750" indent="-285750">
              <a:buFont typeface="Arial" charset="0"/>
              <a:buChar char="•"/>
            </a:pPr>
            <a:r>
              <a:rPr lang="nb-NO" sz="2000" dirty="0" smtClean="0"/>
              <a:t>Resten av året: Forsøk på smidig utvikling, men i praksis ikke så veldig smidig. Men fremover går det </a:t>
            </a:r>
            <a:r>
              <a:rPr lang="nb-NO" sz="2000" dirty="0" err="1" smtClean="0"/>
              <a:t>ihvertfall</a:t>
            </a:r>
            <a:r>
              <a:rPr lang="nb-NO" sz="2000" dirty="0" smtClean="0"/>
              <a:t>!</a:t>
            </a:r>
          </a:p>
          <a:p>
            <a:pPr marL="285750" indent="-285750">
              <a:buFont typeface="Arial" charset="0"/>
              <a:buChar char="•"/>
            </a:pPr>
            <a:endParaRPr lang="nb-NO" sz="2000" dirty="0"/>
          </a:p>
          <a:p>
            <a:pPr marL="285750" indent="-285750">
              <a:buFont typeface="Arial" charset="0"/>
              <a:buChar char="•"/>
            </a:pPr>
            <a:r>
              <a:rPr lang="nb-NO" sz="2000" dirty="0"/>
              <a:t>Desember 2016: </a:t>
            </a:r>
            <a:r>
              <a:rPr lang="nb-NO" sz="2000" dirty="0" err="1"/>
              <a:t>CCMapper</a:t>
            </a:r>
            <a:r>
              <a:rPr lang="nb-NO" sz="2000" dirty="0"/>
              <a:t> tas i </a:t>
            </a:r>
            <a:r>
              <a:rPr lang="nb-NO" sz="2000" dirty="0" smtClean="0"/>
              <a:t>bruk!</a:t>
            </a:r>
            <a:endParaRPr lang="nb-NO" sz="2000" b="1" dirty="0"/>
          </a:p>
          <a:p>
            <a:pPr marL="285750" indent="-285750">
              <a:buFont typeface="Arial" charset="0"/>
              <a:buChar char="•"/>
            </a:pP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154058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Hvorfor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Hvordan</a:t>
            </a:r>
          </a:p>
        </p:txBody>
      </p:sp>
      <p:pic>
        <p:nvPicPr>
          <p:cNvPr id="2" name="Bilde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3127" y="3645024"/>
            <a:ext cx="5097746" cy="1428354"/>
          </a:xfrm>
          <a:prstGeom prst="round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1026204" y="1626762"/>
            <a:ext cx="70567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smtClean="0"/>
              <a:t>Hvordan mapper </a:t>
            </a:r>
            <a:r>
              <a:rPr lang="nb-NO" sz="2500"/>
              <a:t>vi rent konkret?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1026204" y="2173233"/>
            <a:ext cx="70567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smtClean="0"/>
              <a:t>Datastøttet, intellektuell prosess</a:t>
            </a:r>
            <a:endParaRPr lang="nb-NO" sz="2500"/>
          </a:p>
        </p:txBody>
      </p:sp>
      <p:sp>
        <p:nvSpPr>
          <p:cNvPr id="9" name="TekstSylinder 8"/>
          <p:cNvSpPr txBox="1"/>
          <p:nvPr/>
        </p:nvSpPr>
        <p:spPr>
          <a:xfrm>
            <a:off x="1026204" y="2717433"/>
            <a:ext cx="70567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smtClean="0"/>
              <a:t>Demonstrasjon av verktøyet</a:t>
            </a:r>
            <a:endParaRPr lang="nb-NO" sz="2500"/>
          </a:p>
        </p:txBody>
      </p:sp>
    </p:spTree>
    <p:extLst>
      <p:ext uri="{BB962C8B-B14F-4D97-AF65-F5344CB8AC3E}">
        <p14:creationId xmlns:p14="http://schemas.microsoft.com/office/powerpoint/2010/main" val="401063558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ccmapper screenshot – mapping</a:t>
            </a:r>
            <a:endParaRPr lang="nb-NO">
              <a:solidFill>
                <a:srgbClr val="F89A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00" y="1916894"/>
            <a:ext cx="7884000" cy="367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41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ccmapper </a:t>
            </a:r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screenshot – 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kontroll</a:t>
            </a:r>
            <a:endParaRPr lang="nb-NO">
              <a:solidFill>
                <a:srgbClr val="F89A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816" y="1556792"/>
            <a:ext cx="7884367" cy="425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35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Humord</a:t>
            </a:r>
            <a:r>
              <a:rPr lang="nb-NO" dirty="0"/>
              <a:t> og 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sz="half" idx="1"/>
          </p:nvPr>
        </p:nvSpPr>
        <p:spPr>
          <a:xfrm>
            <a:off x="1475656" y="1242120"/>
            <a:ext cx="5832648" cy="101344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nb-NO" sz="2000" smtClean="0"/>
              <a:t>Hva er mapping?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2000" smtClean="0"/>
              <a:t>	Mapping </a:t>
            </a:r>
            <a:r>
              <a:rPr lang="nb-NO" sz="2000"/>
              <a:t>vil si </a:t>
            </a:r>
            <a:r>
              <a:rPr lang="nb-NO" sz="2000" smtClean="0"/>
              <a:t>å </a:t>
            </a:r>
            <a:r>
              <a:rPr lang="nb-NO" sz="2000"/>
              <a:t>etablere relasjoner </a:t>
            </a:r>
            <a:r>
              <a:rPr lang="nb-NO" sz="2000" smtClean="0"/>
              <a:t/>
            </a:r>
            <a:br>
              <a:rPr lang="nb-NO" sz="2000" smtClean="0"/>
            </a:br>
            <a:r>
              <a:rPr lang="nb-NO" sz="2000" smtClean="0"/>
              <a:t>	mellom </a:t>
            </a:r>
            <a:r>
              <a:rPr lang="nb-NO" sz="2000"/>
              <a:t>begreper </a:t>
            </a:r>
            <a:r>
              <a:rPr lang="nb-NO" sz="2000" smtClean="0"/>
              <a:t>i to </a:t>
            </a:r>
            <a:r>
              <a:rPr lang="nb-NO" sz="2000"/>
              <a:t>ulike vokabularer</a:t>
            </a:r>
          </a:p>
          <a:p>
            <a:endParaRPr lang="nb-NO" sz="2400" smtClean="0"/>
          </a:p>
          <a:p>
            <a:endParaRPr lang="nb-NO" sz="24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dirty="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Hvorfor – Hvordan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2289644"/>
            <a:ext cx="4464496" cy="3240360"/>
          </a:xfrm>
          <a:prstGeom prst="flowChartAlternateProcess">
            <a:avLst/>
          </a:prstGeom>
        </p:spPr>
      </p:pic>
      <p:sp>
        <p:nvSpPr>
          <p:cNvPr id="8" name="Content Placeholder 8"/>
          <p:cNvSpPr txBox="1">
            <a:spLocks/>
          </p:cNvSpPr>
          <p:nvPr/>
        </p:nvSpPr>
        <p:spPr>
          <a:xfrm>
            <a:off x="1223628" y="5499796"/>
            <a:ext cx="6696744" cy="761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b-NO" sz="2000" dirty="0" smtClean="0"/>
              <a:t>Mål for prosjektet er å mappe Realfagstermer og </a:t>
            </a:r>
            <a:r>
              <a:rPr lang="nb-NO" sz="2000" dirty="0" err="1" smtClean="0"/>
              <a:t>Humord</a:t>
            </a:r>
            <a:r>
              <a:rPr lang="nb-NO" sz="2000" dirty="0" smtClean="0"/>
              <a:t/>
            </a:r>
            <a:br>
              <a:rPr lang="nb-NO" sz="2000" dirty="0" smtClean="0"/>
            </a:br>
            <a:r>
              <a:rPr lang="nb-NO" sz="2000" dirty="0" smtClean="0"/>
              <a:t>mot norsk </a:t>
            </a:r>
            <a:r>
              <a:rPr lang="nb-NO" sz="2000" dirty="0" err="1" smtClean="0"/>
              <a:t>WebDewey</a:t>
            </a:r>
            <a:endParaRPr lang="nb-NO" sz="2000" dirty="0" smtClean="0"/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9" name="Avrundet rektangel 8"/>
          <p:cNvSpPr/>
          <p:nvPr/>
        </p:nvSpPr>
        <p:spPr>
          <a:xfrm>
            <a:off x="611560" y="2262670"/>
            <a:ext cx="1584176" cy="32403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vrundet rektangel 9"/>
          <p:cNvSpPr/>
          <p:nvPr/>
        </p:nvSpPr>
        <p:spPr>
          <a:xfrm>
            <a:off x="6980312" y="2262670"/>
            <a:ext cx="1584176" cy="32403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kstSylinder 10"/>
          <p:cNvSpPr txBox="1"/>
          <p:nvPr/>
        </p:nvSpPr>
        <p:spPr>
          <a:xfrm>
            <a:off x="755576" y="3280021"/>
            <a:ext cx="12961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Realfags</a:t>
            </a:r>
            <a:r>
              <a:rPr lang="en-GB" dirty="0" smtClean="0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–</a:t>
            </a:r>
            <a:endParaRPr lang="en-GB" dirty="0">
              <a:solidFill>
                <a:srgbClr val="57757A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termer</a:t>
            </a:r>
          </a:p>
          <a:p>
            <a:r>
              <a:rPr lang="en-GB" dirty="0" err="1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endParaRPr lang="en-GB" dirty="0" smtClean="0">
              <a:solidFill>
                <a:srgbClr val="5775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err="1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Humord</a:t>
            </a:r>
            <a:endParaRPr lang="en-GB" dirty="0">
              <a:solidFill>
                <a:srgbClr val="5775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rgbClr val="5775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rgbClr val="57757A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7128284" y="3556256"/>
            <a:ext cx="1436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Norsk</a:t>
            </a:r>
          </a:p>
          <a:p>
            <a:r>
              <a:rPr lang="en-GB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WebDewey</a:t>
            </a:r>
          </a:p>
        </p:txBody>
      </p:sp>
    </p:spTree>
    <p:extLst>
      <p:ext uri="{BB962C8B-B14F-4D97-AF65-F5344CB8AC3E}">
        <p14:creationId xmlns:p14="http://schemas.microsoft.com/office/powerpoint/2010/main" val="424864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8" y="908720"/>
            <a:ext cx="9180512" cy="535660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971600" y="274638"/>
            <a:ext cx="7715200" cy="63408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Relasjonstyper</a:t>
            </a:r>
            <a:endParaRPr lang="nb-NO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33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nb-NO" sz="3200" dirty="0" smtClean="0">
                <a:solidFill>
                  <a:schemeClr val="accent2">
                    <a:lumMod val="75000"/>
                  </a:schemeClr>
                </a:solidFill>
              </a:rPr>
              <a:t>Et emne kan mappes til flere </a:t>
            </a:r>
            <a:r>
              <a:rPr lang="nb-NO" sz="3200" dirty="0" err="1" smtClean="0">
                <a:solidFill>
                  <a:schemeClr val="accent2">
                    <a:lumMod val="75000"/>
                  </a:schemeClr>
                </a:solidFill>
              </a:rPr>
              <a:t>deweyklasser</a:t>
            </a:r>
            <a:endParaRPr lang="nb-NO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50"/>
          <a:stretch/>
        </p:blipFill>
        <p:spPr>
          <a:xfrm>
            <a:off x="0" y="1124744"/>
            <a:ext cx="9144000" cy="21687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15816" y="2636911"/>
            <a:ext cx="1809245" cy="307777"/>
          </a:xfrm>
          <a:prstGeom prst="rect">
            <a:avLst/>
          </a:prstGeom>
          <a:solidFill>
            <a:srgbClr val="FFE455"/>
          </a:solidFill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Hester</a:t>
            </a:r>
            <a:endParaRPr lang="nb-NO" sz="1400" dirty="0"/>
          </a:p>
        </p:txBody>
      </p:sp>
      <p:sp>
        <p:nvSpPr>
          <p:cNvPr id="7" name="Rectangle 6"/>
          <p:cNvSpPr/>
          <p:nvPr/>
        </p:nvSpPr>
        <p:spPr>
          <a:xfrm>
            <a:off x="6012160" y="2621522"/>
            <a:ext cx="3058851" cy="307777"/>
          </a:xfrm>
          <a:prstGeom prst="rect">
            <a:avLst/>
          </a:prstGeom>
          <a:solidFill>
            <a:srgbClr val="FFE455"/>
          </a:solidFill>
        </p:spPr>
        <p:txBody>
          <a:bodyPr wrap="none">
            <a:spAutoFit/>
          </a:bodyPr>
          <a:lstStyle/>
          <a:p>
            <a:r>
              <a:rPr lang="pt-BR" sz="1400" dirty="0"/>
              <a:t>599.6655 «Equus caballus (hester)»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4" b="59350"/>
          <a:stretch/>
        </p:blipFill>
        <p:spPr>
          <a:xfrm>
            <a:off x="0" y="3356992"/>
            <a:ext cx="9144000" cy="9990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5815" y="3702635"/>
            <a:ext cx="1809245" cy="307777"/>
          </a:xfrm>
          <a:prstGeom prst="rect">
            <a:avLst/>
          </a:prstGeom>
          <a:solidFill>
            <a:srgbClr val="FFE455"/>
          </a:solidFill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Hester</a:t>
            </a:r>
            <a:endParaRPr lang="nb-NO" sz="1400" dirty="0"/>
          </a:p>
        </p:txBody>
      </p:sp>
      <p:sp>
        <p:nvSpPr>
          <p:cNvPr id="11" name="Rectangle 10"/>
          <p:cNvSpPr/>
          <p:nvPr/>
        </p:nvSpPr>
        <p:spPr>
          <a:xfrm>
            <a:off x="6018005" y="3707901"/>
            <a:ext cx="2441694" cy="307777"/>
          </a:xfrm>
          <a:prstGeom prst="rect">
            <a:avLst/>
          </a:prstGeom>
          <a:solidFill>
            <a:srgbClr val="FFE455"/>
          </a:solidFill>
        </p:spPr>
        <p:txBody>
          <a:bodyPr wrap="none">
            <a:spAutoFit/>
          </a:bodyPr>
          <a:lstStyle/>
          <a:p>
            <a:r>
              <a:rPr lang="pt-BR" sz="1400" dirty="0" smtClean="0"/>
              <a:t>636.1 «Hester - husdyrhold»</a:t>
            </a:r>
            <a:endParaRPr lang="pt-BR" sz="1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23"/>
          <a:stretch/>
        </p:blipFill>
        <p:spPr>
          <a:xfrm>
            <a:off x="0" y="4293096"/>
            <a:ext cx="9144000" cy="11351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23"/>
          <a:stretch/>
        </p:blipFill>
        <p:spPr>
          <a:xfrm>
            <a:off x="0" y="5446356"/>
            <a:ext cx="9144000" cy="113518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936115" y="4706797"/>
            <a:ext cx="1809245" cy="307777"/>
          </a:xfrm>
          <a:prstGeom prst="rect">
            <a:avLst/>
          </a:prstGeom>
          <a:solidFill>
            <a:srgbClr val="57757A"/>
          </a:solidFill>
        </p:spPr>
        <p:txBody>
          <a:bodyPr wrap="square" rtlCol="0">
            <a:spAutoFit/>
          </a:bodyPr>
          <a:lstStyle/>
          <a:p>
            <a:r>
              <a:rPr lang="nb-NO" sz="1400" dirty="0" smtClean="0">
                <a:solidFill>
                  <a:schemeClr val="bg1"/>
                </a:solidFill>
              </a:rPr>
              <a:t>Hester</a:t>
            </a:r>
            <a:endParaRPr lang="nb-NO" sz="14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46410" y="4653136"/>
            <a:ext cx="2084225" cy="307777"/>
          </a:xfrm>
          <a:prstGeom prst="rect">
            <a:avLst/>
          </a:prstGeom>
          <a:solidFill>
            <a:srgbClr val="57757A"/>
          </a:solidFill>
        </p:spPr>
        <p:txBody>
          <a:bodyPr wrap="none">
            <a:spAutoFit/>
          </a:bodyPr>
          <a:lstStyle/>
          <a:p>
            <a:r>
              <a:rPr lang="pt-BR" sz="1400" dirty="0" smtClean="0">
                <a:solidFill>
                  <a:schemeClr val="bg1"/>
                </a:solidFill>
              </a:rPr>
              <a:t>357.2 «Remonteskoler»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15814" y="5860057"/>
            <a:ext cx="1809245" cy="307777"/>
          </a:xfrm>
          <a:prstGeom prst="rect">
            <a:avLst/>
          </a:prstGeom>
          <a:solidFill>
            <a:srgbClr val="57757A"/>
          </a:solidFill>
        </p:spPr>
        <p:txBody>
          <a:bodyPr wrap="square" rtlCol="0">
            <a:spAutoFit/>
          </a:bodyPr>
          <a:lstStyle/>
          <a:p>
            <a:r>
              <a:rPr lang="nb-NO" sz="1400" dirty="0" smtClean="0">
                <a:solidFill>
                  <a:schemeClr val="bg1"/>
                </a:solidFill>
              </a:rPr>
              <a:t>Hester</a:t>
            </a:r>
            <a:endParaRPr lang="nb-NO" sz="14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73500" y="5805264"/>
            <a:ext cx="3336170" cy="307777"/>
          </a:xfrm>
          <a:prstGeom prst="rect">
            <a:avLst/>
          </a:prstGeom>
          <a:solidFill>
            <a:srgbClr val="57757A"/>
          </a:solidFill>
        </p:spPr>
        <p:txBody>
          <a:bodyPr wrap="none">
            <a:spAutoFit/>
          </a:bodyPr>
          <a:lstStyle/>
          <a:p>
            <a:r>
              <a:rPr lang="pt-BR" sz="1400" dirty="0" smtClean="0">
                <a:solidFill>
                  <a:schemeClr val="bg1"/>
                </a:solidFill>
              </a:rPr>
              <a:t>615.851581 «Hester - terapeutisk bruk»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18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27" y="1634227"/>
            <a:ext cx="3207593" cy="2118242"/>
          </a:xfrm>
          <a:prstGeom prst="round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1792643" y="2420295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err="1" smtClean="0"/>
              <a:t>Humord</a:t>
            </a:r>
            <a:endParaRPr lang="en-GB"/>
          </a:p>
        </p:txBody>
      </p:sp>
      <p:sp>
        <p:nvSpPr>
          <p:cNvPr id="18" name="TekstSylinder 17"/>
          <p:cNvSpPr txBox="1"/>
          <p:nvPr/>
        </p:nvSpPr>
        <p:spPr>
          <a:xfrm>
            <a:off x="4714615" y="1783731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Å mappe er som å lage koblinger mellom ulike kart over </a:t>
            </a:r>
            <a:r>
              <a:rPr lang="en-GB" smtClean="0"/>
              <a:t>kunnskapsuniverset</a:t>
            </a:r>
            <a:endParaRPr lang="en-GB"/>
          </a:p>
        </p:txBody>
      </p:sp>
      <p:pic>
        <p:nvPicPr>
          <p:cNvPr id="19" name="Bild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3664" y="2996952"/>
            <a:ext cx="3834000" cy="2786235"/>
          </a:xfrm>
          <a:prstGeom prst="roundRect">
            <a:avLst/>
          </a:prstGeom>
        </p:spPr>
      </p:pic>
      <p:sp>
        <p:nvSpPr>
          <p:cNvPr id="21" name="Ellipse 20"/>
          <p:cNvSpPr/>
          <p:nvPr/>
        </p:nvSpPr>
        <p:spPr>
          <a:xfrm>
            <a:off x="5956970" y="4077072"/>
            <a:ext cx="1043682" cy="576064"/>
          </a:xfrm>
          <a:prstGeom prst="ellipse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kstSylinder 21"/>
          <p:cNvSpPr txBox="1"/>
          <p:nvPr/>
        </p:nvSpPr>
        <p:spPr>
          <a:xfrm>
            <a:off x="6046608" y="418043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Dewey</a:t>
            </a:r>
            <a:endParaRPr lang="en-GB"/>
          </a:p>
        </p:txBody>
      </p:sp>
      <p:pic>
        <p:nvPicPr>
          <p:cNvPr id="1026" name="Picture 2" descr="Bilderesultat for li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42" y="3768436"/>
            <a:ext cx="2251057" cy="225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kstSylinder 14"/>
          <p:cNvSpPr txBox="1"/>
          <p:nvPr/>
        </p:nvSpPr>
        <p:spPr>
          <a:xfrm>
            <a:off x="777973" y="3913573"/>
            <a:ext cx="180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Realfagstermer</a:t>
            </a:r>
            <a:endParaRPr lang="en-GB" dirty="0"/>
          </a:p>
        </p:txBody>
      </p:sp>
      <p:sp>
        <p:nvSpPr>
          <p:cNvPr id="16" name="Oppoverbøyd pil 15"/>
          <p:cNvSpPr/>
          <p:nvPr/>
        </p:nvSpPr>
        <p:spPr>
          <a:xfrm>
            <a:off x="2339752" y="4365103"/>
            <a:ext cx="3071566" cy="879742"/>
          </a:xfrm>
          <a:prstGeom prst="bentUpArrow">
            <a:avLst/>
          </a:prstGeom>
          <a:solidFill>
            <a:srgbClr val="FFE455"/>
          </a:solidFill>
          <a:ln>
            <a:solidFill>
              <a:srgbClr val="FFE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ekstSylinder 1"/>
          <p:cNvSpPr txBox="1"/>
          <p:nvPr/>
        </p:nvSpPr>
        <p:spPr>
          <a:xfrm>
            <a:off x="2891347" y="4957711"/>
            <a:ext cx="1861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mtClean="0"/>
              <a:t>Solformørkelser</a:t>
            </a:r>
            <a:endParaRPr lang="nb-NO"/>
          </a:p>
        </p:txBody>
      </p:sp>
      <p:sp>
        <p:nvSpPr>
          <p:cNvPr id="20" name="Oppoverbøyd pil 19"/>
          <p:cNvSpPr/>
          <p:nvPr/>
        </p:nvSpPr>
        <p:spPr>
          <a:xfrm flipV="1">
            <a:off x="3306688" y="2991371"/>
            <a:ext cx="2650282" cy="973691"/>
          </a:xfrm>
          <a:prstGeom prst="bentUpArrow">
            <a:avLst/>
          </a:prstGeom>
          <a:solidFill>
            <a:srgbClr val="99B9BF"/>
          </a:solidFill>
          <a:ln>
            <a:solidFill>
              <a:srgbClr val="99B9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TekstSylinder 24"/>
          <p:cNvSpPr txBox="1"/>
          <p:nvPr/>
        </p:nvSpPr>
        <p:spPr>
          <a:xfrm>
            <a:off x="3455876" y="2918128"/>
            <a:ext cx="1861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mtClean="0"/>
              <a:t>Fraseologi</a:t>
            </a:r>
            <a:endParaRPr lang="nb-NO"/>
          </a:p>
        </p:txBody>
      </p:sp>
      <p:sp>
        <p:nvSpPr>
          <p:cNvPr id="17" name="Content Placeholder 8"/>
          <p:cNvSpPr>
            <a:spLocks noGrp="1"/>
          </p:cNvSpPr>
          <p:nvPr>
            <p:ph sz="half" idx="1"/>
          </p:nvPr>
        </p:nvSpPr>
        <p:spPr>
          <a:xfrm>
            <a:off x="1475656" y="1242120"/>
            <a:ext cx="5832648" cy="541611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nb-NO" sz="2000" smtClean="0"/>
              <a:t>Hva er mapping?</a:t>
            </a:r>
            <a:endParaRPr lang="nb-NO" sz="2400" smtClean="0"/>
          </a:p>
          <a:p>
            <a:endParaRPr lang="nb-NO" sz="2400"/>
          </a:p>
        </p:txBody>
      </p:sp>
    </p:spTree>
    <p:extLst>
      <p:ext uri="{BB962C8B-B14F-4D97-AF65-F5344CB8AC3E}">
        <p14:creationId xmlns:p14="http://schemas.microsoft.com/office/powerpoint/2010/main" val="239775656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1882044" y="4077298"/>
            <a:ext cx="52565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smtClean="0"/>
              <a:t>Interoperabilitet mellom vokabularer</a:t>
            </a:r>
            <a:endParaRPr lang="en-GB" sz="2500"/>
          </a:p>
        </p:txBody>
      </p:sp>
      <p:sp>
        <p:nvSpPr>
          <p:cNvPr id="8" name="TekstSylinder 7"/>
          <p:cNvSpPr txBox="1"/>
          <p:nvPr/>
        </p:nvSpPr>
        <p:spPr>
          <a:xfrm>
            <a:off x="2787316" y="4842610"/>
            <a:ext cx="34460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smtClean="0">
                <a:solidFill>
                  <a:srgbClr val="F89A53"/>
                </a:solidFill>
              </a:rPr>
              <a:t>Hvorfor</a:t>
            </a:r>
            <a:r>
              <a:rPr lang="en-GB" sz="2500" smtClean="0"/>
              <a:t> er dette nyttig?</a:t>
            </a:r>
            <a:endParaRPr lang="en-GB" sz="250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475656" y="1242120"/>
            <a:ext cx="5832648" cy="541611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nb-NO" sz="2000" smtClean="0"/>
              <a:t>Hva er mapping?</a:t>
            </a:r>
            <a:endParaRPr lang="nb-NO" sz="2400" smtClean="0"/>
          </a:p>
          <a:p>
            <a:endParaRPr lang="nb-NO" sz="2400"/>
          </a:p>
        </p:txBody>
      </p:sp>
      <p:pic>
        <p:nvPicPr>
          <p:cNvPr id="12" name="Bild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725" y="1607517"/>
            <a:ext cx="7064931" cy="218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6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Content Placeholder 8"/>
          <p:cNvSpPr>
            <a:spLocks noGrp="1"/>
          </p:cNvSpPr>
          <p:nvPr>
            <p:ph sz="half" idx="1"/>
          </p:nvPr>
        </p:nvSpPr>
        <p:spPr>
          <a:xfrm>
            <a:off x="1843915" y="1556792"/>
            <a:ext cx="5472608" cy="4103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nb-NO" sz="2500" dirty="0" smtClean="0"/>
              <a:t>Hvorfor mapper vi?</a:t>
            </a:r>
            <a:endParaRPr lang="nb-NO" sz="2500" dirty="0"/>
          </a:p>
          <a:p>
            <a:pPr marL="0" indent="0" algn="ctr">
              <a:buNone/>
            </a:pPr>
            <a:endParaRPr lang="nb-NO" sz="3100" dirty="0" smtClean="0"/>
          </a:p>
          <a:p>
            <a:endParaRPr lang="nb-NO" sz="3100" dirty="0" smtClean="0"/>
          </a:p>
          <a:p>
            <a:endParaRPr lang="nb-NO" sz="31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sp>
        <p:nvSpPr>
          <p:cNvPr id="7" name="Content Placeholder 8"/>
          <p:cNvSpPr txBox="1">
            <a:spLocks/>
          </p:cNvSpPr>
          <p:nvPr/>
        </p:nvSpPr>
        <p:spPr>
          <a:xfrm>
            <a:off x="615950" y="2348880"/>
            <a:ext cx="7928538" cy="565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b-NO" sz="2500" b="1" dirty="0" smtClean="0">
                <a:solidFill>
                  <a:srgbClr val="F89A53"/>
                </a:solidFill>
              </a:rPr>
              <a:t>UBs målsetting: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nb-NO" sz="3100" dirty="0" smtClean="0"/>
          </a:p>
          <a:p>
            <a:endParaRPr lang="nb-NO" sz="3100" dirty="0" smtClean="0"/>
          </a:p>
          <a:p>
            <a:endParaRPr lang="nb-NO" sz="3100" dirty="0"/>
          </a:p>
        </p:txBody>
      </p:sp>
      <p:sp>
        <p:nvSpPr>
          <p:cNvPr id="11" name="Avrundet rektangel 10"/>
          <p:cNvSpPr/>
          <p:nvPr/>
        </p:nvSpPr>
        <p:spPr>
          <a:xfrm>
            <a:off x="2203955" y="3525239"/>
            <a:ext cx="4752528" cy="1419287"/>
          </a:xfrm>
          <a:prstGeom prst="roundRect">
            <a:avLst/>
          </a:prstGeom>
          <a:solidFill>
            <a:srgbClr val="F89A53"/>
          </a:solidFill>
          <a:ln>
            <a:solidFill>
              <a:srgbClr val="F89A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8"/>
          <p:cNvSpPr txBox="1">
            <a:spLocks/>
          </p:cNvSpPr>
          <p:nvPr/>
        </p:nvSpPr>
        <p:spPr>
          <a:xfrm>
            <a:off x="2469011" y="3573016"/>
            <a:ext cx="4392488" cy="132373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0000" dirty="0" smtClean="0"/>
              <a:t>Bibliotekets hovedoppgave er</a:t>
            </a:r>
            <a:br>
              <a:rPr lang="nb-NO" sz="10000" dirty="0" smtClean="0"/>
            </a:br>
            <a:r>
              <a:rPr lang="nb-NO" sz="10000" dirty="0" smtClean="0"/>
              <a:t>å støtte universitetets formål</a:t>
            </a:r>
            <a:br>
              <a:rPr lang="nb-NO" sz="10000" dirty="0" smtClean="0"/>
            </a:br>
            <a:r>
              <a:rPr lang="nb-NO" sz="10000" dirty="0" smtClean="0"/>
              <a:t>innen forskning, utdanning,</a:t>
            </a:r>
            <a:br>
              <a:rPr lang="nb-NO" sz="10000" dirty="0" smtClean="0"/>
            </a:br>
            <a:r>
              <a:rPr lang="nb-NO" sz="10000" dirty="0" smtClean="0"/>
              <a:t>formidling og innovasjon</a:t>
            </a:r>
            <a:endParaRPr lang="nb-NO" sz="10000" dirty="0"/>
          </a:p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257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35342"/>
            <a:ext cx="2304256" cy="1728902"/>
          </a:xfrm>
          <a:prstGeom prst="roundRect">
            <a:avLst/>
          </a:prstGeom>
        </p:spPr>
      </p:pic>
      <p:sp>
        <p:nvSpPr>
          <p:cNvPr id="5" name="Avrundet rektangel 4"/>
          <p:cNvSpPr/>
          <p:nvPr/>
        </p:nvSpPr>
        <p:spPr>
          <a:xfrm>
            <a:off x="831700" y="3874212"/>
            <a:ext cx="2304000" cy="172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744" y="3950175"/>
            <a:ext cx="1727936" cy="1588022"/>
          </a:xfrm>
          <a:prstGeom prst="rect">
            <a:avLst/>
          </a:prstGeom>
          <a:ln>
            <a:noFill/>
          </a:ln>
        </p:spPr>
      </p:pic>
      <p:sp>
        <p:nvSpPr>
          <p:cNvPr id="9" name="Avrundet rektangel 8"/>
          <p:cNvSpPr/>
          <p:nvPr/>
        </p:nvSpPr>
        <p:spPr>
          <a:xfrm>
            <a:off x="4985587" y="1620509"/>
            <a:ext cx="2304000" cy="172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3832" y="1703400"/>
            <a:ext cx="1747511" cy="1592786"/>
          </a:xfrm>
          <a:prstGeom prst="rect">
            <a:avLst/>
          </a:prstGeom>
          <a:ln>
            <a:noFill/>
          </a:ln>
        </p:spPr>
      </p:pic>
      <p:sp>
        <p:nvSpPr>
          <p:cNvPr id="11" name="Avrundet rektangel 10"/>
          <p:cNvSpPr/>
          <p:nvPr/>
        </p:nvSpPr>
        <p:spPr>
          <a:xfrm>
            <a:off x="4985587" y="3874212"/>
            <a:ext cx="2304000" cy="172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972" y="4023441"/>
            <a:ext cx="1871229" cy="1494104"/>
          </a:xfrm>
          <a:prstGeom prst="rect">
            <a:avLst/>
          </a:prstGeom>
        </p:spPr>
      </p:pic>
      <p:sp>
        <p:nvSpPr>
          <p:cNvPr id="12" name="TekstSylinder 11"/>
          <p:cNvSpPr txBox="1"/>
          <p:nvPr/>
        </p:nvSpPr>
        <p:spPr>
          <a:xfrm>
            <a:off x="3132954" y="2409381"/>
            <a:ext cx="1655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Tilgjengelighet</a:t>
            </a:r>
            <a:endParaRPr lang="en-GB" dirty="0"/>
          </a:p>
        </p:txBody>
      </p:sp>
      <p:sp>
        <p:nvSpPr>
          <p:cNvPr id="13" name="TekstSylinder 12"/>
          <p:cNvSpPr txBox="1"/>
          <p:nvPr/>
        </p:nvSpPr>
        <p:spPr>
          <a:xfrm>
            <a:off x="3135700" y="4509120"/>
            <a:ext cx="1569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Globalisering</a:t>
            </a:r>
            <a:endParaRPr lang="en-GB"/>
          </a:p>
        </p:txBody>
      </p:sp>
      <p:sp>
        <p:nvSpPr>
          <p:cNvPr id="14" name="TekstSylinder 13"/>
          <p:cNvSpPr txBox="1"/>
          <p:nvPr/>
        </p:nvSpPr>
        <p:spPr>
          <a:xfrm>
            <a:off x="7289587" y="240938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Vekst</a:t>
            </a:r>
            <a:endParaRPr lang="en-GB" dirty="0"/>
          </a:p>
        </p:txBody>
      </p:sp>
      <p:sp>
        <p:nvSpPr>
          <p:cNvPr id="15" name="TekstSylinder 14"/>
          <p:cNvSpPr txBox="1"/>
          <p:nvPr/>
        </p:nvSpPr>
        <p:spPr>
          <a:xfrm>
            <a:off x="7289587" y="450912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Teknologi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565176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Mapping">
      <a:dk1>
        <a:sysClr val="windowText" lastClr="000000"/>
      </a:dk1>
      <a:lt1>
        <a:sysClr val="window" lastClr="FFFFFF"/>
      </a:lt1>
      <a:dk2>
        <a:srgbClr val="57757A"/>
      </a:dk2>
      <a:lt2>
        <a:srgbClr val="FFFFFF"/>
      </a:lt2>
      <a:accent1>
        <a:srgbClr val="57757A"/>
      </a:accent1>
      <a:accent2>
        <a:srgbClr val="99B9BF"/>
      </a:accent2>
      <a:accent3>
        <a:srgbClr val="F89A53"/>
      </a:accent3>
      <a:accent4>
        <a:srgbClr val="E1E455"/>
      </a:accent4>
      <a:accent5>
        <a:srgbClr val="92D050"/>
      </a:accent5>
      <a:accent6>
        <a:srgbClr val="0070C0"/>
      </a:accent6>
      <a:hlink>
        <a:srgbClr val="F89A53"/>
      </a:hlink>
      <a:folHlink>
        <a:srgbClr val="99B9BF"/>
      </a:folHlink>
    </a:clrScheme>
    <a:fontScheme name="UiO-m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2017</TotalTime>
  <Words>924</Words>
  <Application>Microsoft Macintosh PowerPoint</Application>
  <PresentationFormat>Skjermfremvisning (4:3)</PresentationFormat>
  <Paragraphs>187</Paragraphs>
  <Slides>29</Slides>
  <Notes>21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29</vt:i4>
      </vt:variant>
    </vt:vector>
  </HeadingPairs>
  <TitlesOfParts>
    <vt:vector size="32" baseType="lpstr">
      <vt:lpstr>Calibri</vt:lpstr>
      <vt:lpstr>Arial</vt:lpstr>
      <vt:lpstr>Office-tema</vt:lpstr>
      <vt:lpstr>Mapping mot norsk WebDewey</vt:lpstr>
      <vt:lpstr>Hva – Hvorfor – Hvordan</vt:lpstr>
      <vt:lpstr>Hva – Hvorfor – Hvordan</vt:lpstr>
      <vt:lpstr>PowerPoint-presentasjon</vt:lpstr>
      <vt:lpstr>Et emne kan mappes til flere deweyklasser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Hvordan jobbe? Vi er i mars 2014</vt:lpstr>
      <vt:lpstr>April–mai 2014: µmapper blir født</vt:lpstr>
      <vt:lpstr>µmapper</vt:lpstr>
      <vt:lpstr>Fra µmapper til CCMapper</vt:lpstr>
      <vt:lpstr>Fra µmapper til CCMapper</vt:lpstr>
      <vt:lpstr>Fra µmapper til CCMapper</vt:lpstr>
      <vt:lpstr>Fra µmapper til CCMapper</vt:lpstr>
      <vt:lpstr>Fra µmapper til CCMapper</vt:lpstr>
      <vt:lpstr>Hva – Hvorfor – Hvordan</vt:lpstr>
      <vt:lpstr>PowerPoint-presentasjon</vt:lpstr>
      <vt:lpstr>PowerPoint-presentasjon</vt:lpstr>
    </vt:vector>
  </TitlesOfParts>
  <Company>Universitetet i Oslo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Birgit Hvoslef Dahl</dc:creator>
  <cp:lastModifiedBy>Dan Michael Heggø</cp:lastModifiedBy>
  <cp:revision>246</cp:revision>
  <cp:lastPrinted>2017-01-18T13:09:18Z</cp:lastPrinted>
  <dcterms:created xsi:type="dcterms:W3CDTF">2016-03-04T12:36:54Z</dcterms:created>
  <dcterms:modified xsi:type="dcterms:W3CDTF">2017-01-19T08:38:00Z</dcterms:modified>
</cp:coreProperties>
</file>