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3" r:id="rId2"/>
    <p:sldMasterId id="2147483757" r:id="rId3"/>
    <p:sldMasterId id="2147483793" r:id="rId4"/>
    <p:sldMasterId id="2147483829" r:id="rId5"/>
    <p:sldMasterId id="2147483901" r:id="rId6"/>
    <p:sldMasterId id="2147483913" r:id="rId7"/>
    <p:sldMasterId id="2147483925" r:id="rId8"/>
    <p:sldMasterId id="2147483937" r:id="rId9"/>
    <p:sldMasterId id="2147483949" r:id="rId10"/>
    <p:sldMasterId id="2147483961" r:id="rId11"/>
  </p:sldMasterIdLst>
  <p:notesMasterIdLst>
    <p:notesMasterId r:id="rId165"/>
  </p:notesMasterIdLst>
  <p:handoutMasterIdLst>
    <p:handoutMasterId r:id="rId166"/>
  </p:handoutMasterIdLst>
  <p:sldIdLst>
    <p:sldId id="256" r:id="rId12"/>
    <p:sldId id="500" r:id="rId13"/>
    <p:sldId id="338" r:id="rId14"/>
    <p:sldId id="416" r:id="rId15"/>
    <p:sldId id="417" r:id="rId16"/>
    <p:sldId id="495" r:id="rId17"/>
    <p:sldId id="497" r:id="rId18"/>
    <p:sldId id="499" r:id="rId19"/>
    <p:sldId id="401" r:id="rId20"/>
    <p:sldId id="379" r:id="rId21"/>
    <p:sldId id="498" r:id="rId22"/>
    <p:sldId id="501" r:id="rId23"/>
    <p:sldId id="285" r:id="rId24"/>
    <p:sldId id="258" r:id="rId25"/>
    <p:sldId id="257" r:id="rId26"/>
    <p:sldId id="260" r:id="rId27"/>
    <p:sldId id="332" r:id="rId28"/>
    <p:sldId id="275" r:id="rId29"/>
    <p:sldId id="330" r:id="rId30"/>
    <p:sldId id="336" r:id="rId31"/>
    <p:sldId id="421" r:id="rId32"/>
    <p:sldId id="380" r:id="rId33"/>
    <p:sldId id="393" r:id="rId34"/>
    <p:sldId id="502" r:id="rId35"/>
    <p:sldId id="263" r:id="rId36"/>
    <p:sldId id="264" r:id="rId37"/>
    <p:sldId id="270" r:id="rId38"/>
    <p:sldId id="325" r:id="rId39"/>
    <p:sldId id="326" r:id="rId40"/>
    <p:sldId id="286" r:id="rId41"/>
    <p:sldId id="391" r:id="rId42"/>
    <p:sldId id="287" r:id="rId43"/>
    <p:sldId id="288" r:id="rId44"/>
    <p:sldId id="394" r:id="rId45"/>
    <p:sldId id="265" r:id="rId46"/>
    <p:sldId id="266" r:id="rId47"/>
    <p:sldId id="312" r:id="rId48"/>
    <p:sldId id="313" r:id="rId49"/>
    <p:sldId id="267" r:id="rId50"/>
    <p:sldId id="268" r:id="rId51"/>
    <p:sldId id="276" r:id="rId52"/>
    <p:sldId id="392" r:id="rId53"/>
    <p:sldId id="269" r:id="rId54"/>
    <p:sldId id="277" r:id="rId55"/>
    <p:sldId id="314" r:id="rId56"/>
    <p:sldId id="503" r:id="rId57"/>
    <p:sldId id="342" r:id="rId58"/>
    <p:sldId id="315" r:id="rId59"/>
    <p:sldId id="316" r:id="rId60"/>
    <p:sldId id="337" r:id="rId61"/>
    <p:sldId id="317" r:id="rId62"/>
    <p:sldId id="318" r:id="rId63"/>
    <p:sldId id="308" r:id="rId64"/>
    <p:sldId id="309" r:id="rId65"/>
    <p:sldId id="333" r:id="rId66"/>
    <p:sldId id="507" r:id="rId67"/>
    <p:sldId id="506" r:id="rId68"/>
    <p:sldId id="508" r:id="rId69"/>
    <p:sldId id="509" r:id="rId70"/>
    <p:sldId id="307" r:id="rId71"/>
    <p:sldId id="278" r:id="rId72"/>
    <p:sldId id="321" r:id="rId73"/>
    <p:sldId id="324" r:id="rId74"/>
    <p:sldId id="271" r:id="rId75"/>
    <p:sldId id="272" r:id="rId76"/>
    <p:sldId id="423" r:id="rId77"/>
    <p:sldId id="274" r:id="rId78"/>
    <p:sldId id="279" r:id="rId79"/>
    <p:sldId id="282" r:id="rId80"/>
    <p:sldId id="280" r:id="rId81"/>
    <p:sldId id="376" r:id="rId82"/>
    <p:sldId id="284" r:id="rId83"/>
    <p:sldId id="512" r:id="rId84"/>
    <p:sldId id="513" r:id="rId85"/>
    <p:sldId id="514" r:id="rId86"/>
    <p:sldId id="515" r:id="rId87"/>
    <p:sldId id="516" r:id="rId88"/>
    <p:sldId id="517" r:id="rId89"/>
    <p:sldId id="518" r:id="rId90"/>
    <p:sldId id="519" r:id="rId91"/>
    <p:sldId id="520" r:id="rId92"/>
    <p:sldId id="521" r:id="rId93"/>
    <p:sldId id="522" r:id="rId94"/>
    <p:sldId id="523" r:id="rId95"/>
    <p:sldId id="524" r:id="rId96"/>
    <p:sldId id="525" r:id="rId97"/>
    <p:sldId id="526" r:id="rId98"/>
    <p:sldId id="527" r:id="rId99"/>
    <p:sldId id="528" r:id="rId100"/>
    <p:sldId id="529" r:id="rId101"/>
    <p:sldId id="530" r:id="rId102"/>
    <p:sldId id="531" r:id="rId103"/>
    <p:sldId id="532" r:id="rId104"/>
    <p:sldId id="533" r:id="rId105"/>
    <p:sldId id="534" r:id="rId106"/>
    <p:sldId id="535" r:id="rId107"/>
    <p:sldId id="536" r:id="rId108"/>
    <p:sldId id="537" r:id="rId109"/>
    <p:sldId id="538" r:id="rId110"/>
    <p:sldId id="539" r:id="rId111"/>
    <p:sldId id="541" r:id="rId112"/>
    <p:sldId id="542" r:id="rId113"/>
    <p:sldId id="543" r:id="rId114"/>
    <p:sldId id="544" r:id="rId115"/>
    <p:sldId id="545" r:id="rId116"/>
    <p:sldId id="546" r:id="rId117"/>
    <p:sldId id="547" r:id="rId118"/>
    <p:sldId id="548" r:id="rId119"/>
    <p:sldId id="549" r:id="rId120"/>
    <p:sldId id="550" r:id="rId121"/>
    <p:sldId id="551" r:id="rId122"/>
    <p:sldId id="552" r:id="rId123"/>
    <p:sldId id="553" r:id="rId124"/>
    <p:sldId id="554" r:id="rId125"/>
    <p:sldId id="555" r:id="rId126"/>
    <p:sldId id="556" r:id="rId127"/>
    <p:sldId id="557" r:id="rId128"/>
    <p:sldId id="558" r:id="rId129"/>
    <p:sldId id="559" r:id="rId130"/>
    <p:sldId id="560" r:id="rId131"/>
    <p:sldId id="561" r:id="rId132"/>
    <p:sldId id="562" r:id="rId133"/>
    <p:sldId id="563" r:id="rId134"/>
    <p:sldId id="564" r:id="rId135"/>
    <p:sldId id="565" r:id="rId136"/>
    <p:sldId id="566" r:id="rId137"/>
    <p:sldId id="567" r:id="rId138"/>
    <p:sldId id="568" r:id="rId139"/>
    <p:sldId id="569" r:id="rId140"/>
    <p:sldId id="570" r:id="rId141"/>
    <p:sldId id="571" r:id="rId142"/>
    <p:sldId id="572" r:id="rId143"/>
    <p:sldId id="573" r:id="rId144"/>
    <p:sldId id="574" r:id="rId145"/>
    <p:sldId id="575" r:id="rId146"/>
    <p:sldId id="576" r:id="rId147"/>
    <p:sldId id="577" r:id="rId148"/>
    <p:sldId id="578" r:id="rId149"/>
    <p:sldId id="579" r:id="rId150"/>
    <p:sldId id="580" r:id="rId151"/>
    <p:sldId id="581" r:id="rId152"/>
    <p:sldId id="582" r:id="rId153"/>
    <p:sldId id="583" r:id="rId154"/>
    <p:sldId id="584" r:id="rId155"/>
    <p:sldId id="585" r:id="rId156"/>
    <p:sldId id="586" r:id="rId157"/>
    <p:sldId id="587" r:id="rId158"/>
    <p:sldId id="588" r:id="rId159"/>
    <p:sldId id="589" r:id="rId160"/>
    <p:sldId id="590" r:id="rId161"/>
    <p:sldId id="591" r:id="rId162"/>
    <p:sldId id="592" r:id="rId163"/>
    <p:sldId id="593" r:id="rId164"/>
  </p:sldIdLst>
  <p:sldSz cx="12192000" cy="6858000"/>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D09A98-59AC-4F7D-8797-2D06127B9CB5}">
          <p14:sldIdLst>
            <p14:sldId id="256"/>
            <p14:sldId id="500"/>
            <p14:sldId id="338"/>
            <p14:sldId id="416"/>
            <p14:sldId id="417"/>
            <p14:sldId id="495"/>
            <p14:sldId id="497"/>
            <p14:sldId id="499"/>
            <p14:sldId id="401"/>
            <p14:sldId id="379"/>
            <p14:sldId id="498"/>
            <p14:sldId id="501"/>
            <p14:sldId id="285"/>
            <p14:sldId id="258"/>
            <p14:sldId id="257"/>
            <p14:sldId id="260"/>
            <p14:sldId id="332"/>
            <p14:sldId id="275"/>
            <p14:sldId id="330"/>
            <p14:sldId id="336"/>
            <p14:sldId id="421"/>
            <p14:sldId id="380"/>
            <p14:sldId id="393"/>
            <p14:sldId id="502"/>
            <p14:sldId id="263"/>
            <p14:sldId id="264"/>
            <p14:sldId id="270"/>
            <p14:sldId id="325"/>
            <p14:sldId id="326"/>
            <p14:sldId id="286"/>
            <p14:sldId id="391"/>
            <p14:sldId id="287"/>
            <p14:sldId id="288"/>
            <p14:sldId id="394"/>
            <p14:sldId id="265"/>
            <p14:sldId id="266"/>
            <p14:sldId id="312"/>
            <p14:sldId id="313"/>
            <p14:sldId id="267"/>
            <p14:sldId id="268"/>
            <p14:sldId id="276"/>
            <p14:sldId id="392"/>
            <p14:sldId id="269"/>
            <p14:sldId id="277"/>
            <p14:sldId id="314"/>
            <p14:sldId id="503"/>
            <p14:sldId id="342"/>
            <p14:sldId id="315"/>
            <p14:sldId id="316"/>
            <p14:sldId id="337"/>
            <p14:sldId id="317"/>
            <p14:sldId id="318"/>
            <p14:sldId id="308"/>
            <p14:sldId id="309"/>
            <p14:sldId id="333"/>
            <p14:sldId id="507"/>
            <p14:sldId id="506"/>
            <p14:sldId id="508"/>
            <p14:sldId id="509"/>
            <p14:sldId id="307"/>
            <p14:sldId id="278"/>
            <p14:sldId id="321"/>
            <p14:sldId id="324"/>
            <p14:sldId id="271"/>
            <p14:sldId id="272"/>
            <p14:sldId id="423"/>
            <p14:sldId id="274"/>
            <p14:sldId id="279"/>
            <p14:sldId id="282"/>
            <p14:sldId id="280"/>
            <p14:sldId id="376"/>
            <p14:sldId id="284"/>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8" autoAdjust="0"/>
    <p:restoredTop sz="96233" autoAdjust="0"/>
  </p:normalViewPr>
  <p:slideViewPr>
    <p:cSldViewPr snapToGrid="0">
      <p:cViewPr varScale="1">
        <p:scale>
          <a:sx n="89" d="100"/>
          <a:sy n="89" d="100"/>
        </p:scale>
        <p:origin x="202" y="72"/>
      </p:cViewPr>
      <p:guideLst>
        <p:guide pos="3840"/>
        <p:guide orient="horz" pos="216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8" d="100"/>
          <a:sy n="58" d="100"/>
        </p:scale>
        <p:origin x="2741"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0"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notesMaster" Target="notesMasters/notesMaster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slide" Target="slides/slide153.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283" cy="498295"/>
          </a:xfrm>
          <a:prstGeom prst="rect">
            <a:avLst/>
          </a:prstGeom>
        </p:spPr>
        <p:txBody>
          <a:bodyPr vert="horz" lIns="91430" tIns="45715" rIns="91430" bIns="45715" rtlCol="0"/>
          <a:lstStyle>
            <a:lvl1pPr algn="l">
              <a:defRPr sz="1200"/>
            </a:lvl1pPr>
          </a:lstStyle>
          <a:p>
            <a:endParaRPr lang="nb-NO"/>
          </a:p>
        </p:txBody>
      </p:sp>
      <p:sp>
        <p:nvSpPr>
          <p:cNvPr id="3" name="Date Placeholder 2"/>
          <p:cNvSpPr>
            <a:spLocks noGrp="1"/>
          </p:cNvSpPr>
          <p:nvPr>
            <p:ph type="dt" sz="quarter" idx="1"/>
          </p:nvPr>
        </p:nvSpPr>
        <p:spPr>
          <a:xfrm>
            <a:off x="3848646" y="1"/>
            <a:ext cx="2944283" cy="498295"/>
          </a:xfrm>
          <a:prstGeom prst="rect">
            <a:avLst/>
          </a:prstGeom>
        </p:spPr>
        <p:txBody>
          <a:bodyPr vert="horz" lIns="91430" tIns="45715" rIns="91430" bIns="45715" rtlCol="0"/>
          <a:lstStyle>
            <a:lvl1pPr algn="r">
              <a:defRPr sz="1200"/>
            </a:lvl1pPr>
          </a:lstStyle>
          <a:p>
            <a:fld id="{D79349E4-D2FF-460B-AF63-16C0B39EECE8}" type="datetimeFigureOut">
              <a:rPr lang="nb-NO" smtClean="0"/>
              <a:t>27.10.2021</a:t>
            </a:fld>
            <a:endParaRPr lang="nb-NO"/>
          </a:p>
        </p:txBody>
      </p:sp>
      <p:sp>
        <p:nvSpPr>
          <p:cNvPr id="4" name="Footer Placeholder 3"/>
          <p:cNvSpPr>
            <a:spLocks noGrp="1"/>
          </p:cNvSpPr>
          <p:nvPr>
            <p:ph type="ftr" sz="quarter" idx="2"/>
          </p:nvPr>
        </p:nvSpPr>
        <p:spPr>
          <a:xfrm>
            <a:off x="1" y="9433107"/>
            <a:ext cx="2944283" cy="498294"/>
          </a:xfrm>
          <a:prstGeom prst="rect">
            <a:avLst/>
          </a:prstGeom>
        </p:spPr>
        <p:txBody>
          <a:bodyPr vert="horz" lIns="91430" tIns="45715" rIns="91430" bIns="45715" rtlCol="0" anchor="b"/>
          <a:lstStyle>
            <a:lvl1pPr algn="l">
              <a:defRPr sz="1200"/>
            </a:lvl1pPr>
          </a:lstStyle>
          <a:p>
            <a:endParaRPr lang="nb-NO"/>
          </a:p>
        </p:txBody>
      </p:sp>
      <p:sp>
        <p:nvSpPr>
          <p:cNvPr id="5" name="Slide Number Placeholder 4"/>
          <p:cNvSpPr>
            <a:spLocks noGrp="1"/>
          </p:cNvSpPr>
          <p:nvPr>
            <p:ph type="sldNum" sz="quarter" idx="3"/>
          </p:nvPr>
        </p:nvSpPr>
        <p:spPr>
          <a:xfrm>
            <a:off x="3848646" y="9433107"/>
            <a:ext cx="2944283" cy="498294"/>
          </a:xfrm>
          <a:prstGeom prst="rect">
            <a:avLst/>
          </a:prstGeom>
        </p:spPr>
        <p:txBody>
          <a:bodyPr vert="horz" lIns="91430" tIns="45715" rIns="91430" bIns="45715" rtlCol="0" anchor="b"/>
          <a:lstStyle>
            <a:lvl1pPr algn="r">
              <a:defRPr sz="1200"/>
            </a:lvl1pPr>
          </a:lstStyle>
          <a:p>
            <a:fld id="{E54C8DCC-508E-4590-8566-67F2F91D87FD}" type="slidenum">
              <a:rPr lang="nb-NO" smtClean="0"/>
              <a:t>‹#›</a:t>
            </a:fld>
            <a:endParaRPr lang="nb-NO"/>
          </a:p>
        </p:txBody>
      </p:sp>
    </p:spTree>
    <p:extLst>
      <p:ext uri="{BB962C8B-B14F-4D97-AF65-F5344CB8AC3E}">
        <p14:creationId xmlns:p14="http://schemas.microsoft.com/office/powerpoint/2010/main" val="347106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283" cy="498295"/>
          </a:xfrm>
          <a:prstGeom prst="rect">
            <a:avLst/>
          </a:prstGeom>
        </p:spPr>
        <p:txBody>
          <a:bodyPr vert="horz" lIns="91430" tIns="45715" rIns="91430" bIns="45715" rtlCol="0"/>
          <a:lstStyle>
            <a:lvl1pPr algn="l">
              <a:defRPr sz="1200"/>
            </a:lvl1pPr>
          </a:lstStyle>
          <a:p>
            <a:endParaRPr lang="nb-NO" dirty="0"/>
          </a:p>
        </p:txBody>
      </p:sp>
      <p:sp>
        <p:nvSpPr>
          <p:cNvPr id="3" name="Date Placeholder 2"/>
          <p:cNvSpPr>
            <a:spLocks noGrp="1"/>
          </p:cNvSpPr>
          <p:nvPr>
            <p:ph type="dt" idx="1"/>
          </p:nvPr>
        </p:nvSpPr>
        <p:spPr>
          <a:xfrm>
            <a:off x="3848646" y="1"/>
            <a:ext cx="2944283" cy="498295"/>
          </a:xfrm>
          <a:prstGeom prst="rect">
            <a:avLst/>
          </a:prstGeom>
        </p:spPr>
        <p:txBody>
          <a:bodyPr vert="horz" lIns="91430" tIns="45715" rIns="91430" bIns="45715" rtlCol="0"/>
          <a:lstStyle>
            <a:lvl1pPr algn="r">
              <a:defRPr sz="1200"/>
            </a:lvl1pPr>
          </a:lstStyle>
          <a:p>
            <a:fld id="{1625C7F5-E6D4-4805-8C61-977BD8D587EC}" type="datetimeFigureOut">
              <a:rPr lang="nb-NO" smtClean="0"/>
              <a:t>27.10.2021</a:t>
            </a:fld>
            <a:endParaRPr lang="nb-NO"/>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0" tIns="45715" rIns="91430" bIns="45715" rtlCol="0" anchor="ctr"/>
          <a:lstStyle/>
          <a:p>
            <a:endParaRPr lang="nb-NO"/>
          </a:p>
        </p:txBody>
      </p:sp>
      <p:sp>
        <p:nvSpPr>
          <p:cNvPr id="5" name="Notes Placeholder 4"/>
          <p:cNvSpPr>
            <a:spLocks noGrp="1"/>
          </p:cNvSpPr>
          <p:nvPr>
            <p:ph type="body" sz="quarter" idx="3"/>
          </p:nvPr>
        </p:nvSpPr>
        <p:spPr>
          <a:xfrm>
            <a:off x="679450" y="4779487"/>
            <a:ext cx="5435600" cy="3910489"/>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1" y="9433107"/>
            <a:ext cx="2944283" cy="498294"/>
          </a:xfrm>
          <a:prstGeom prst="rect">
            <a:avLst/>
          </a:prstGeom>
        </p:spPr>
        <p:txBody>
          <a:bodyPr vert="horz" lIns="91430" tIns="45715" rIns="91430" bIns="45715" rtlCol="0" anchor="b"/>
          <a:lstStyle>
            <a:lvl1pPr algn="l">
              <a:defRPr sz="1200"/>
            </a:lvl1pPr>
          </a:lstStyle>
          <a:p>
            <a:endParaRPr lang="nb-NO"/>
          </a:p>
        </p:txBody>
      </p:sp>
      <p:sp>
        <p:nvSpPr>
          <p:cNvPr id="7" name="Slide Number Placeholder 6"/>
          <p:cNvSpPr>
            <a:spLocks noGrp="1"/>
          </p:cNvSpPr>
          <p:nvPr>
            <p:ph type="sldNum" sz="quarter" idx="5"/>
          </p:nvPr>
        </p:nvSpPr>
        <p:spPr>
          <a:xfrm>
            <a:off x="3848646" y="9433107"/>
            <a:ext cx="2944283" cy="498294"/>
          </a:xfrm>
          <a:prstGeom prst="rect">
            <a:avLst/>
          </a:prstGeom>
        </p:spPr>
        <p:txBody>
          <a:bodyPr vert="horz" lIns="91430" tIns="45715" rIns="91430" bIns="45715" rtlCol="0" anchor="b"/>
          <a:lstStyle>
            <a:lvl1pPr algn="r">
              <a:defRPr sz="1200"/>
            </a:lvl1pPr>
          </a:lstStyle>
          <a:p>
            <a:fld id="{83B47021-181D-4E7D-B804-09C9F9C67431}" type="slidenum">
              <a:rPr lang="nb-NO" smtClean="0"/>
              <a:t>‹#›</a:t>
            </a:fld>
            <a:endParaRPr lang="nb-NO"/>
          </a:p>
        </p:txBody>
      </p:sp>
    </p:spTree>
    <p:extLst>
      <p:ext uri="{BB962C8B-B14F-4D97-AF65-F5344CB8AC3E}">
        <p14:creationId xmlns:p14="http://schemas.microsoft.com/office/powerpoint/2010/main" val="319677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1</a:t>
            </a:fld>
            <a:endParaRPr lang="nb-NO"/>
          </a:p>
        </p:txBody>
      </p:sp>
    </p:spTree>
    <p:extLst>
      <p:ext uri="{BB962C8B-B14F-4D97-AF65-F5344CB8AC3E}">
        <p14:creationId xmlns:p14="http://schemas.microsoft.com/office/powerpoint/2010/main" val="139564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62930-BD29-434D-83F1-1BF176D58467}" type="slidenum">
              <a:rPr kumimoji="0" lang="nb-NO"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b-NO"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7040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100" y="4779485"/>
            <a:ext cx="5695950" cy="3910489"/>
          </a:xfrm>
        </p:spPr>
        <p:txBody>
          <a:bodyPr/>
          <a:lstStyle/>
          <a:p>
            <a:r>
              <a:rPr lang="nb-NO" sz="3200" dirty="0"/>
              <a:t>Peker jeg på lenken med musa, vil jeg se hvor lenken fører meg.</a:t>
            </a:r>
          </a:p>
          <a:p>
            <a:r>
              <a:rPr lang="nb-NO" sz="3200" dirty="0"/>
              <a:t>Ikke noe jeg bør klikke på.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62930-BD29-434D-83F1-1BF176D58467}" type="slidenum">
              <a:rPr kumimoji="0" lang="nb-NO"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b-NO"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4732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63</a:t>
            </a:fld>
            <a:endParaRPr lang="nb-NO"/>
          </a:p>
        </p:txBody>
      </p:sp>
    </p:spTree>
    <p:extLst>
      <p:ext uri="{BB962C8B-B14F-4D97-AF65-F5344CB8AC3E}">
        <p14:creationId xmlns:p14="http://schemas.microsoft.com/office/powerpoint/2010/main" val="8201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Det at e-post blir liggende i utboksen,</a:t>
            </a:r>
            <a:r>
              <a:rPr lang="nb-NO" baseline="0" dirty="0"/>
              <a:t> er et problem som har eksistert i flere versjoner av Outlook.</a:t>
            </a:r>
          </a:p>
          <a:p>
            <a:endParaRPr lang="nb-NO" baseline="0" dirty="0"/>
          </a:p>
          <a:p>
            <a:r>
              <a:rPr lang="nb-NO" baseline="0" dirty="0"/>
              <a:t>Les mer her:</a:t>
            </a:r>
            <a:endParaRPr lang="nb-NO" dirty="0"/>
          </a:p>
          <a:p>
            <a:r>
              <a:rPr lang="nb-NO" dirty="0"/>
              <a:t>http://www.uio.no/tjenester/it/e-post-kalender/outlook/hjelp/e-post/outbox.html</a:t>
            </a:r>
          </a:p>
          <a:p>
            <a:endParaRPr lang="nb-NO" dirty="0"/>
          </a:p>
          <a:p>
            <a:r>
              <a:rPr lang="nb-NO" dirty="0"/>
              <a:t>Det er lurt og legge</a:t>
            </a:r>
            <a:r>
              <a:rPr lang="nb-NO" baseline="0" dirty="0"/>
              <a:t> utboksen sammen med favorittmappene, slik at det blir lettere å se om e-post blir liggende der.</a:t>
            </a:r>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69</a:t>
            </a:fld>
            <a:endParaRPr lang="nb-NO"/>
          </a:p>
        </p:txBody>
      </p:sp>
    </p:spTree>
    <p:extLst>
      <p:ext uri="{BB962C8B-B14F-4D97-AF65-F5344CB8AC3E}">
        <p14:creationId xmlns:p14="http://schemas.microsoft.com/office/powerpoint/2010/main" val="3118903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http://www.uio.no/tjenester/it/e-post-kalender/outlook/hjelp/e-post/ferdiglagde-svar.html</a:t>
            </a:r>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0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777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http://www.uio.no/tjenester/it/e-post-kalender/filtrere-e-post.html</a:t>
            </a:r>
          </a:p>
          <a:p>
            <a:endParaRPr lang="nb-NO" dirty="0"/>
          </a:p>
          <a:p>
            <a:r>
              <a:rPr lang="nb-NO" dirty="0"/>
              <a:t>http://www.uio.no/tjenester/it/e-post-kalender/outlook/hjelp/e-post/sortering.html</a:t>
            </a:r>
          </a:p>
          <a:p>
            <a:endParaRPr lang="nb-NO" dirty="0"/>
          </a:p>
          <a:p>
            <a:endParaRPr lang="nb-NO" dirty="0"/>
          </a:p>
          <a:p>
            <a:endParaRPr lang="nb-NO" dirty="0"/>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474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http://www.uio.no/tjenester/it/e-post-kalender/e-postlister/administrere/graalisting/</a:t>
            </a:r>
          </a:p>
          <a:p>
            <a:endParaRPr lang="nb-NO" dirty="0"/>
          </a:p>
          <a:p>
            <a:endParaRPr lang="nb-NO" dirty="0"/>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89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a:t>http://www.uio.no/tjenester/it/e-post-kalender/mer-om-epost-og-kalender/headere.html</a:t>
            </a:r>
          </a:p>
          <a:p>
            <a:endParaRPr lang="nb-NO"/>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88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83B47021-181D-4E7D-B804-09C9F9C67431}" type="slidenum">
              <a:rPr lang="nb-NO" smtClean="0"/>
              <a:t>9</a:t>
            </a:fld>
            <a:endParaRPr lang="nb-NO"/>
          </a:p>
        </p:txBody>
      </p:sp>
    </p:spTree>
    <p:extLst>
      <p:ext uri="{BB962C8B-B14F-4D97-AF65-F5344CB8AC3E}">
        <p14:creationId xmlns:p14="http://schemas.microsoft.com/office/powerpoint/2010/main" val="62648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3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83B47021-181D-4E7D-B804-09C9F9C67431}" type="slidenum">
              <a:rPr lang="nb-NO" smtClean="0"/>
              <a:t>15</a:t>
            </a:fld>
            <a:endParaRPr lang="nb-NO"/>
          </a:p>
        </p:txBody>
      </p:sp>
    </p:spTree>
    <p:extLst>
      <p:ext uri="{BB962C8B-B14F-4D97-AF65-F5344CB8AC3E}">
        <p14:creationId xmlns:p14="http://schemas.microsoft.com/office/powerpoint/2010/main" val="2907592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22</a:t>
            </a:fld>
            <a:endParaRPr lang="nb-NO"/>
          </a:p>
        </p:txBody>
      </p:sp>
    </p:spTree>
    <p:extLst>
      <p:ext uri="{BB962C8B-B14F-4D97-AF65-F5344CB8AC3E}">
        <p14:creationId xmlns:p14="http://schemas.microsoft.com/office/powerpoint/2010/main" val="373656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83B47021-181D-4E7D-B804-09C9F9C67431}" type="slidenum">
              <a:rPr lang="nb-NO" smtClean="0"/>
              <a:t>23</a:t>
            </a:fld>
            <a:endParaRPr lang="nb-NO"/>
          </a:p>
        </p:txBody>
      </p:sp>
    </p:spTree>
    <p:extLst>
      <p:ext uri="{BB962C8B-B14F-4D97-AF65-F5344CB8AC3E}">
        <p14:creationId xmlns:p14="http://schemas.microsoft.com/office/powerpoint/2010/main" val="169324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44</a:t>
            </a:fld>
            <a:endParaRPr lang="nb-NO"/>
          </a:p>
        </p:txBody>
      </p:sp>
    </p:spTree>
    <p:extLst>
      <p:ext uri="{BB962C8B-B14F-4D97-AF65-F5344CB8AC3E}">
        <p14:creationId xmlns:p14="http://schemas.microsoft.com/office/powerpoint/2010/main" val="85722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48</a:t>
            </a:fld>
            <a:endParaRPr lang="nb-NO"/>
          </a:p>
        </p:txBody>
      </p:sp>
    </p:spTree>
    <p:extLst>
      <p:ext uri="{BB962C8B-B14F-4D97-AF65-F5344CB8AC3E}">
        <p14:creationId xmlns:p14="http://schemas.microsoft.com/office/powerpoint/2010/main" val="34477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Hvis listen blir for lang (over 1000 ?)</a:t>
            </a:r>
          </a:p>
          <a:p>
            <a:r>
              <a:rPr lang="nb-NO" dirty="0"/>
              <a:t>Vil Outlook bare vise dem som er mest brukt</a:t>
            </a:r>
          </a:p>
          <a:p>
            <a:endParaRPr lang="nb-NO" dirty="0"/>
          </a:p>
        </p:txBody>
      </p:sp>
      <p:sp>
        <p:nvSpPr>
          <p:cNvPr id="4" name="Slide Number Placeholder 3"/>
          <p:cNvSpPr>
            <a:spLocks noGrp="1"/>
          </p:cNvSpPr>
          <p:nvPr>
            <p:ph type="sldNum" sz="quarter" idx="5"/>
          </p:nvPr>
        </p:nvSpPr>
        <p:spPr/>
        <p:txBody>
          <a:bodyPr/>
          <a:lstStyle/>
          <a:p>
            <a:fld id="{83B47021-181D-4E7D-B804-09C9F9C67431}" type="slidenum">
              <a:rPr lang="nb-NO" smtClean="0"/>
              <a:t>52</a:t>
            </a:fld>
            <a:endParaRPr lang="nb-NO"/>
          </a:p>
        </p:txBody>
      </p:sp>
    </p:spTree>
    <p:extLst>
      <p:ext uri="{BB962C8B-B14F-4D97-AF65-F5344CB8AC3E}">
        <p14:creationId xmlns:p14="http://schemas.microsoft.com/office/powerpoint/2010/main" val="227803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3200" dirty="0"/>
              <a:t>Leser jeg den i html, ser jeg ikke dette uten videre.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62930-BD29-434D-83F1-1BF176D58467}" type="slidenum">
              <a:rPr kumimoji="0" lang="nb-NO"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4292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4959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87647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B62BB005-6B90-4D0B-8A7F-82E9ACA13A68}" type="datetime1">
              <a:rPr lang="nb-NO" smtClean="0"/>
              <a:pPr lvl="0"/>
              <a:t>27.10.2021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39FE9FDA-B156-46F9-9BBA-11EC9156B58C}" type="slidenum">
              <a:rPr lang="nb-NO" smtClean="0"/>
              <a:t>‹#›</a:t>
            </a:fld>
            <a:endParaRPr lang="nb-NO"/>
          </a:p>
        </p:txBody>
      </p:sp>
    </p:spTree>
    <p:extLst>
      <p:ext uri="{BB962C8B-B14F-4D97-AF65-F5344CB8AC3E}">
        <p14:creationId xmlns:p14="http://schemas.microsoft.com/office/powerpoint/2010/main" val="499747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0613F127-414D-4039-B638-6D00607F56EB}" type="datetime1">
              <a:rPr lang="nb-NO" smtClean="0"/>
              <a:pPr lvl="0"/>
              <a:t>27.10.2021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40EA8256-288C-4D36-B0BB-F9582A3F01FB}" type="slidenum">
              <a:rPr lang="nb-NO" smtClean="0"/>
              <a:t>‹#›</a:t>
            </a:fld>
            <a:endParaRPr lang="nb-NO"/>
          </a:p>
        </p:txBody>
      </p:sp>
    </p:spTree>
    <p:extLst>
      <p:ext uri="{BB962C8B-B14F-4D97-AF65-F5344CB8AC3E}">
        <p14:creationId xmlns:p14="http://schemas.microsoft.com/office/powerpoint/2010/main" val="2520325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22217811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0551456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664420-10A8-4B33-9B52-64F5E876752C}"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530092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664420-10A8-4B33-9B52-64F5E876752C}" type="datetimeFigureOut">
              <a:rPr lang="nb-NO" smtClean="0"/>
              <a:t>27.10.2021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187139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664420-10A8-4B33-9B52-64F5E876752C}" type="datetimeFigureOut">
              <a:rPr lang="nb-NO" smtClean="0"/>
              <a:t>27.10.2021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2982542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664420-10A8-4B33-9B52-64F5E876752C}" type="datetimeFigureOut">
              <a:rPr lang="nb-NO" smtClean="0"/>
              <a:t>27.10.2021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6461334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64420-10A8-4B33-9B52-64F5E876752C}" type="datetimeFigureOut">
              <a:rPr lang="nb-NO" smtClean="0"/>
              <a:t>27.10.2021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968753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664420-10A8-4B33-9B52-64F5E876752C}" type="datetimeFigureOut">
              <a:rPr lang="nb-NO" smtClean="0"/>
              <a:t>27.10.2021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46529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550286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664420-10A8-4B33-9B52-64F5E876752C}" type="datetimeFigureOut">
              <a:rPr lang="nb-NO" smtClean="0"/>
              <a:t>27.10.2021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4847168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10184066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1536639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nb-NO"/>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2259156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5507221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nb-N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BD1E64-19BF-477C-9E0A-22568693EBB7}"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1216824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9ABD1E64-19BF-477C-9E0A-22568693EBB7}" type="datetimeFigureOut">
              <a:rPr lang="nb-NO" smtClean="0"/>
              <a:t>27.10.2021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7379799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9ABD1E64-19BF-477C-9E0A-22568693EBB7}" type="datetimeFigureOut">
              <a:rPr lang="nb-NO" smtClean="0"/>
              <a:t>27.10.2021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798453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9ABD1E64-19BF-477C-9E0A-22568693EBB7}" type="datetimeFigureOut">
              <a:rPr lang="nb-NO" smtClean="0"/>
              <a:t>27.10.2021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819945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D1E64-19BF-477C-9E0A-22568693EBB7}" type="datetimeFigureOut">
              <a:rPr lang="nb-NO" smtClean="0"/>
              <a:t>27.10.2021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424755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727200" y="1905000"/>
            <a:ext cx="9245600" cy="1143000"/>
          </a:xfrm>
        </p:spPr>
        <p:txBody>
          <a:bodyPr anchor="b"/>
          <a:lstStyle>
            <a:lvl1pPr>
              <a:defRPr sz="2000">
                <a:solidFill>
                  <a:schemeClr val="bg2"/>
                </a:solidFill>
              </a:defRPr>
            </a:lvl1pPr>
          </a:lstStyle>
          <a:p>
            <a:r>
              <a:rPr lang="en-US"/>
              <a:t>Click to edit Master title style</a:t>
            </a:r>
            <a:endParaRPr lang="en-US" dirty="0"/>
          </a:p>
        </p:txBody>
      </p:sp>
      <p:sp>
        <p:nvSpPr>
          <p:cNvPr id="3075" name="Rectangle 1027"/>
          <p:cNvSpPr>
            <a:spLocks noGrp="1" noChangeArrowheads="1"/>
          </p:cNvSpPr>
          <p:nvPr>
            <p:ph type="subTitle" sz="quarter" idx="1"/>
          </p:nvPr>
        </p:nvSpPr>
        <p:spPr>
          <a:xfrm>
            <a:off x="1727200" y="3048000"/>
            <a:ext cx="9753600" cy="1752600"/>
          </a:xfrm>
        </p:spPr>
        <p:txBody>
          <a:bodyPr/>
          <a:lstStyle>
            <a:lvl1pPr marL="0" indent="0">
              <a:buFontTx/>
              <a:buNone/>
              <a:defRPr sz="3000" b="1" i="0">
                <a:latin typeface="Arial"/>
                <a:cs typeface="Arial"/>
              </a:defRPr>
            </a:lvl1pPr>
          </a:lstStyle>
          <a:p>
            <a:r>
              <a:rPr lang="en-US"/>
              <a:t>Click to edit Master subtitle style</a:t>
            </a:r>
            <a:endParaRPr lang="en-US" dirty="0"/>
          </a:p>
        </p:txBody>
      </p:sp>
    </p:spTree>
    <p:extLst>
      <p:ext uri="{BB962C8B-B14F-4D97-AF65-F5344CB8AC3E}">
        <p14:creationId xmlns:p14="http://schemas.microsoft.com/office/powerpoint/2010/main" val="8825504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nb-NO"/>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BD1E64-19BF-477C-9E0A-22568693EBB7}" type="datetimeFigureOut">
              <a:rPr lang="nb-NO" smtClean="0"/>
              <a:t>27.10.2021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9568949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nb-NO"/>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BD1E64-19BF-477C-9E0A-22568693EBB7}" type="datetimeFigureOut">
              <a:rPr lang="nb-NO" smtClean="0"/>
              <a:t>27.10.2021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1123653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9509200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27.10.2021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236742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108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49726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13208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5532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603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346326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3097296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01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609601" y="15240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666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77865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352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32181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838200"/>
            <a:ext cx="2565400" cy="525780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1320800" y="838200"/>
            <a:ext cx="74930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28726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C66BC879-3EBA-4961-9712-C190E073295D}" type="datetime1">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50463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E0C114A-5CE7-490A-87AD-8C91FC8125FD}" type="datetime1">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210283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12F86501-2E09-4E9F-A731-EE8755DF0712}" type="datetime1">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43312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CF9C8A52-A35B-416F-B607-A5FC0543F365}" type="datetime1">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343377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FFEABAD-1E8A-41BF-A13A-3394D04C714E}" type="datetime1">
              <a:rPr lang="nb-NO" smtClean="0"/>
              <a:t>27.10.2021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767401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2328E7F3-9BF5-4BB8-BE48-BD89C6E4B5E9}" type="datetime1">
              <a:rPr lang="nb-NO" smtClean="0"/>
              <a:t>27.10.2021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283717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827EF52-8B0B-44F1-A8B6-14692A5103B0}" type="datetime1">
              <a:rPr lang="nb-NO" smtClean="0"/>
              <a:t>27.10.2021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64134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3882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0CBBF57-74D3-4D8E-88F1-B0E117A47808}" type="datetime1">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552371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3FAC5D2-C0B7-4592-8C8A-28A7C09A444E}" type="datetime1">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905813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DD7968E-272F-431E-9BC5-3063446C2A83}" type="datetime1">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35183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2D23812-91F3-4152-B523-2CB55EBEA1C4}" type="datetime1">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080468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36429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19878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3"/>
            <a:ext cx="10363200" cy="1362075"/>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57504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91533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15197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6506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8773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72247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50"/>
            <a:ext cx="4011084" cy="1162050"/>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38611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56413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12114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1"/>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41"/>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29080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C4357E-13E4-47A0-8302-5A92AA26D0A0}" type="datetime1">
              <a:rPr lang="nb-NO" smtClean="0"/>
              <a:t>27.10.2021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988250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5A7C1-8CCE-4E53-9171-F4A1969F441D}" type="datetime1">
              <a:rPr lang="nb-NO" smtClean="0"/>
              <a:t>27.10.2021</a:t>
            </a:fld>
            <a:endParaRPr lang="nb-NO" dirty="0"/>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dirty="0"/>
          </a:p>
        </p:txBody>
      </p:sp>
      <p:sp>
        <p:nvSpPr>
          <p:cNvPr id="6" name="Slide Number Placeholder 5"/>
          <p:cNvSpPr>
            <a:spLocks noGrp="1"/>
          </p:cNvSpPr>
          <p:nvPr>
            <p:ph type="sldNum" sz="quarter" idx="12"/>
          </p:nvPr>
        </p:nvSpPr>
        <p:spPr/>
        <p:txBody>
          <a:bodyPr/>
          <a:lstStyle/>
          <a:p>
            <a:fld id="{8213D218-3088-451B-986D-86B6E632DFCC}" type="slidenum">
              <a:rPr lang="nb-NO" smtClean="0"/>
              <a:pPr/>
              <a:t>‹#›</a:t>
            </a:fld>
            <a:endParaRPr lang="nb-NO" dirty="0"/>
          </a:p>
        </p:txBody>
      </p:sp>
    </p:spTree>
    <p:extLst>
      <p:ext uri="{BB962C8B-B14F-4D97-AF65-F5344CB8AC3E}">
        <p14:creationId xmlns:p14="http://schemas.microsoft.com/office/powerpoint/2010/main" val="2501653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094C65-3FD3-4B71-A281-7E082DF04A0D}" type="datetime1">
              <a:rPr lang="nb-NO" smtClean="0"/>
              <a:t>27.10.2021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396532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010390-3F3E-460C-8DA4-8F09167E63A7}" type="datetime1">
              <a:rPr lang="nb-NO" smtClean="0"/>
              <a:t>27.10.2021</a:t>
            </a:fld>
            <a:endParaRPr lang="nb-NO"/>
          </a:p>
        </p:txBody>
      </p:sp>
      <p:sp>
        <p:nvSpPr>
          <p:cNvPr id="6" name="Footer Placeholder 5"/>
          <p:cNvSpPr>
            <a:spLocks noGrp="1"/>
          </p:cNvSpPr>
          <p:nvPr>
            <p:ph type="ftr" sz="quarter" idx="11"/>
          </p:nvPr>
        </p:nvSpPr>
        <p:spPr/>
        <p:txBody>
          <a:bodyPr/>
          <a:lstStyle/>
          <a:p>
            <a:r>
              <a:rPr lang="nb-NO" smtClean="0"/>
              <a:t>Steinar Skogheim, Gruppe for meldingstjenester, USIT</a:t>
            </a:r>
            <a:endParaRPr lang="nb-NO"/>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78306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15974E-829A-4B27-9F01-E7F16CC3C91A}" type="datetime1">
              <a:rPr lang="nb-NO" smtClean="0"/>
              <a:t>27.10.2021</a:t>
            </a:fld>
            <a:endParaRPr lang="nb-NO"/>
          </a:p>
        </p:txBody>
      </p:sp>
      <p:sp>
        <p:nvSpPr>
          <p:cNvPr id="8" name="Footer Placeholder 7"/>
          <p:cNvSpPr>
            <a:spLocks noGrp="1"/>
          </p:cNvSpPr>
          <p:nvPr>
            <p:ph type="ftr" sz="quarter" idx="11"/>
          </p:nvPr>
        </p:nvSpPr>
        <p:spPr/>
        <p:txBody>
          <a:bodyPr/>
          <a:lstStyle/>
          <a:p>
            <a:r>
              <a:rPr lang="nb-NO" smtClean="0"/>
              <a:t>Steinar Skogheim, Gruppe for meldingstjenester, USIT</a:t>
            </a:r>
            <a:endParaRPr lang="nb-NO"/>
          </a:p>
        </p:txBody>
      </p:sp>
      <p:sp>
        <p:nvSpPr>
          <p:cNvPr id="9" name="Slide Number Placeholder 8"/>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211257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02606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9C0A09-ADE2-4AB9-B240-23659373C785}" type="datetime1">
              <a:rPr lang="nb-NO" smtClean="0"/>
              <a:t>27.10.2021</a:t>
            </a:fld>
            <a:endParaRPr lang="nb-NO"/>
          </a:p>
        </p:txBody>
      </p:sp>
      <p:sp>
        <p:nvSpPr>
          <p:cNvPr id="4" name="Footer Placeholder 3"/>
          <p:cNvSpPr>
            <a:spLocks noGrp="1"/>
          </p:cNvSpPr>
          <p:nvPr>
            <p:ph type="ftr" sz="quarter" idx="11"/>
          </p:nvPr>
        </p:nvSpPr>
        <p:spPr/>
        <p:txBody>
          <a:bodyPr/>
          <a:lstStyle/>
          <a:p>
            <a:r>
              <a:rPr lang="nb-NO" smtClean="0"/>
              <a:t>Steinar Skogheim, Gruppe for meldingstjenester, USIT</a:t>
            </a:r>
            <a:endParaRPr lang="nb-NO"/>
          </a:p>
        </p:txBody>
      </p:sp>
      <p:sp>
        <p:nvSpPr>
          <p:cNvPr id="5" name="Slide Number Placeholder 4"/>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3106902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F0B85-EA7C-452B-9839-003FC2FF798C}" type="datetime1">
              <a:rPr lang="nb-NO" smtClean="0"/>
              <a:t>27.10.2021</a:t>
            </a:fld>
            <a:endParaRPr lang="nb-NO"/>
          </a:p>
        </p:txBody>
      </p:sp>
      <p:sp>
        <p:nvSpPr>
          <p:cNvPr id="3" name="Footer Placeholder 2"/>
          <p:cNvSpPr>
            <a:spLocks noGrp="1"/>
          </p:cNvSpPr>
          <p:nvPr>
            <p:ph type="ftr" sz="quarter" idx="11"/>
          </p:nvPr>
        </p:nvSpPr>
        <p:spPr/>
        <p:txBody>
          <a:bodyPr/>
          <a:lstStyle/>
          <a:p>
            <a:r>
              <a:rPr lang="nb-NO" smtClean="0"/>
              <a:t>Steinar Skogheim, Gruppe for meldingstjenester, USIT</a:t>
            </a:r>
            <a:endParaRPr lang="nb-NO" dirty="0"/>
          </a:p>
        </p:txBody>
      </p:sp>
      <p:sp>
        <p:nvSpPr>
          <p:cNvPr id="4" name="Slide Number Placeholder 3"/>
          <p:cNvSpPr>
            <a:spLocks noGrp="1"/>
          </p:cNvSpPr>
          <p:nvPr>
            <p:ph type="sldNum" sz="quarter" idx="12"/>
          </p:nvPr>
        </p:nvSpPr>
        <p:spPr/>
        <p:txBody>
          <a:bodyPr/>
          <a:lstStyle/>
          <a:p>
            <a:fld id="{8213D218-3088-451B-986D-86B6E632DFCC}" type="slidenum">
              <a:rPr lang="nb-NO" smtClean="0"/>
              <a:t>‹#›</a:t>
            </a:fld>
            <a:endParaRPr lang="nb-NO" dirty="0"/>
          </a:p>
        </p:txBody>
      </p:sp>
    </p:spTree>
    <p:extLst>
      <p:ext uri="{BB962C8B-B14F-4D97-AF65-F5344CB8AC3E}">
        <p14:creationId xmlns:p14="http://schemas.microsoft.com/office/powerpoint/2010/main" val="2816215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B6D4EE-15EF-48D9-95D0-BB560F63D51A}" type="datetime1">
              <a:rPr lang="nb-NO" smtClean="0"/>
              <a:t>27.10.2021</a:t>
            </a:fld>
            <a:endParaRPr lang="nb-NO"/>
          </a:p>
        </p:txBody>
      </p:sp>
      <p:sp>
        <p:nvSpPr>
          <p:cNvPr id="6" name="Footer Placeholder 5"/>
          <p:cNvSpPr>
            <a:spLocks noGrp="1"/>
          </p:cNvSpPr>
          <p:nvPr>
            <p:ph type="ftr" sz="quarter" idx="11"/>
          </p:nvPr>
        </p:nvSpPr>
        <p:spPr/>
        <p:txBody>
          <a:bodyPr/>
          <a:lstStyle/>
          <a:p>
            <a:r>
              <a:rPr lang="nb-NO" smtClean="0"/>
              <a:t>Steinar Skogheim, Gruppe for meldingstjenester, USIT</a:t>
            </a:r>
            <a:endParaRPr lang="nb-NO"/>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4280190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AC7D20-8EA8-42DE-95A2-62CE2CEFAC0B}" type="datetime1">
              <a:rPr lang="nb-NO" smtClean="0"/>
              <a:t>27.10.2021</a:t>
            </a:fld>
            <a:endParaRPr lang="nb-NO"/>
          </a:p>
        </p:txBody>
      </p:sp>
      <p:sp>
        <p:nvSpPr>
          <p:cNvPr id="6" name="Footer Placeholder 5"/>
          <p:cNvSpPr>
            <a:spLocks noGrp="1"/>
          </p:cNvSpPr>
          <p:nvPr>
            <p:ph type="ftr" sz="quarter" idx="11"/>
          </p:nvPr>
        </p:nvSpPr>
        <p:spPr/>
        <p:txBody>
          <a:bodyPr/>
          <a:lstStyle/>
          <a:p>
            <a:r>
              <a:rPr lang="nb-NO" smtClean="0"/>
              <a:t>Steinar Skogheim, Gruppe for meldingstjenester, USIT</a:t>
            </a:r>
            <a:endParaRPr lang="nb-NO"/>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20076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A2EDCB-CD9D-4CA9-8F8A-2FD8776DB38B}" type="datetime1">
              <a:rPr lang="nb-NO" smtClean="0"/>
              <a:t>27.10.2021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337690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E651F5-B013-4CB6-BC29-05591066544D}" type="datetime1">
              <a:rPr lang="nb-NO" smtClean="0"/>
              <a:t>27.10.2021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4035167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6F0B85-EA7C-452B-9839-003FC2FF798C}" type="datetime1">
              <a:rPr lang="nb-NO" smtClean="0"/>
              <a:t>27.10.2021</a:t>
            </a:fld>
            <a:endParaRPr lang="nb-NO"/>
          </a:p>
        </p:txBody>
      </p:sp>
      <p:sp>
        <p:nvSpPr>
          <p:cNvPr id="6" name="Footer Placeholder 5"/>
          <p:cNvSpPr>
            <a:spLocks noGrp="1"/>
          </p:cNvSpPr>
          <p:nvPr>
            <p:ph type="ftr" sz="quarter" idx="11"/>
          </p:nvPr>
        </p:nvSpPr>
        <p:spPr/>
        <p:txBody>
          <a:bodyPr/>
          <a:lstStyle/>
          <a:p>
            <a:r>
              <a:rPr lang="nb-NO" dirty="0"/>
              <a:t>Steinar Skogheim, Gruppe for meldingstjenester, USIT</a:t>
            </a:r>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dirty="0"/>
          </a:p>
        </p:txBody>
      </p:sp>
    </p:spTree>
    <p:extLst>
      <p:ext uri="{BB962C8B-B14F-4D97-AF65-F5344CB8AC3E}">
        <p14:creationId xmlns:p14="http://schemas.microsoft.com/office/powerpoint/2010/main" val="2257897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F0DB7667-FBB3-4407-B4D3-B4778CA42C05}" type="datetime1">
              <a:rPr lang="nb-NO" smtClean="0"/>
              <a:t>27.10.2021</a:t>
            </a:fld>
            <a:endParaRPr lang="nb-NO"/>
          </a:p>
        </p:txBody>
      </p:sp>
      <p:sp>
        <p:nvSpPr>
          <p:cNvPr id="4" name="Footer Placeholder 3"/>
          <p:cNvSpPr>
            <a:spLocks noGrp="1"/>
          </p:cNvSpPr>
          <p:nvPr>
            <p:ph type="ftr" sz="quarter" idx="11"/>
          </p:nvPr>
        </p:nvSpPr>
        <p:spPr/>
        <p:txBody>
          <a:bodyPr/>
          <a:lstStyle/>
          <a:p>
            <a:r>
              <a:rPr lang="nb-NO"/>
              <a:t>Steinar Skogheim, Gruppe for meldingstjenester, USIT</a:t>
            </a:r>
          </a:p>
        </p:txBody>
      </p:sp>
      <p:sp>
        <p:nvSpPr>
          <p:cNvPr id="5" name="Slide Number Placeholder 4"/>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500928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A173-24C9-4038-B58D-892A3A938BBC}"/>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nb-NO"/>
          </a:p>
        </p:txBody>
      </p:sp>
      <p:sp>
        <p:nvSpPr>
          <p:cNvPr id="3" name="Subtitle 2">
            <a:extLst>
              <a:ext uri="{FF2B5EF4-FFF2-40B4-BE49-F238E27FC236}">
                <a16:creationId xmlns:a16="http://schemas.microsoft.com/office/drawing/2014/main" id="{A6221BF1-BF5B-4EBB-A04D-0DBAE3397FC3}"/>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nb-NO"/>
          </a:p>
        </p:txBody>
      </p:sp>
      <p:sp>
        <p:nvSpPr>
          <p:cNvPr id="4" name="Date Placeholder 3">
            <a:extLst>
              <a:ext uri="{FF2B5EF4-FFF2-40B4-BE49-F238E27FC236}">
                <a16:creationId xmlns:a16="http://schemas.microsoft.com/office/drawing/2014/main" id="{E49E8262-994B-425B-B92E-AA92CF38651F}"/>
              </a:ext>
            </a:extLst>
          </p:cNvPr>
          <p:cNvSpPr txBox="1">
            <a:spLocks noGrp="1"/>
          </p:cNvSpPr>
          <p:nvPr>
            <p:ph type="dt" sz="half" idx="7"/>
          </p:nvPr>
        </p:nvSpPr>
        <p:spPr/>
        <p:txBody>
          <a:bodyPr/>
          <a:lstStyle>
            <a:lvl1pPr>
              <a:defRPr/>
            </a:lvl1pPr>
          </a:lstStyle>
          <a:p>
            <a:pPr lvl="0"/>
            <a:fld id="{94055FCC-A9CA-4FC0-AC34-A568A3F9BBCE}" type="datetime1">
              <a:rPr lang="nb-NO"/>
              <a:pPr lvl="0"/>
              <a:t>27.10.2021</a:t>
            </a:fld>
            <a:endParaRPr lang="nb-NO"/>
          </a:p>
        </p:txBody>
      </p:sp>
      <p:sp>
        <p:nvSpPr>
          <p:cNvPr id="5" name="Footer Placeholder 4">
            <a:extLst>
              <a:ext uri="{FF2B5EF4-FFF2-40B4-BE49-F238E27FC236}">
                <a16:creationId xmlns:a16="http://schemas.microsoft.com/office/drawing/2014/main" id="{B4757CF0-13A7-44B7-9555-471912C39B1D}"/>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C257E24D-35F1-4E18-B5A5-2DABF2D91C57}"/>
              </a:ext>
            </a:extLst>
          </p:cNvPr>
          <p:cNvSpPr txBox="1">
            <a:spLocks noGrp="1"/>
          </p:cNvSpPr>
          <p:nvPr>
            <p:ph type="sldNum" sz="quarter" idx="8"/>
          </p:nvPr>
        </p:nvSpPr>
        <p:spPr/>
        <p:txBody>
          <a:bodyPr/>
          <a:lstStyle>
            <a:lvl1pPr>
              <a:defRPr/>
            </a:lvl1pPr>
          </a:lstStyle>
          <a:p>
            <a:pPr lvl="0"/>
            <a:fld id="{78784CB4-ED66-4C24-A530-01E7666E924E}" type="slidenum">
              <a:t>‹#›</a:t>
            </a:fld>
            <a:endParaRPr lang="nb-NO"/>
          </a:p>
        </p:txBody>
      </p:sp>
    </p:spTree>
    <p:extLst>
      <p:ext uri="{BB962C8B-B14F-4D97-AF65-F5344CB8AC3E}">
        <p14:creationId xmlns:p14="http://schemas.microsoft.com/office/powerpoint/2010/main" val="3494361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4410-7989-4A3D-881B-62A1E388DDD4}"/>
              </a:ext>
            </a:extLst>
          </p:cNvPr>
          <p:cNvSpPr txBox="1">
            <a:spLocks noGrp="1"/>
          </p:cNvSpPr>
          <p:nvPr>
            <p:ph type="title"/>
          </p:nvPr>
        </p:nvSpPr>
        <p:spPr>
          <a:xfrm>
            <a:off x="831847" y="1709735"/>
            <a:ext cx="10515600" cy="2852735"/>
          </a:xfrm>
        </p:spPr>
        <p:txBody>
          <a:bodyPr anchor="b"/>
          <a:lstStyle>
            <a:lvl1pPr>
              <a:defRPr sz="4000">
                <a:latin typeface="Arial Black" pitchFamily="34"/>
              </a:defRPr>
            </a:lvl1pPr>
          </a:lstStyle>
          <a:p>
            <a:pPr lvl="0"/>
            <a:r>
              <a:rPr lang="en-US"/>
              <a:t>Click to edit Master title style</a:t>
            </a:r>
            <a:endParaRPr lang="nb-NO"/>
          </a:p>
        </p:txBody>
      </p:sp>
      <p:sp>
        <p:nvSpPr>
          <p:cNvPr id="3" name="Text Placeholder 2">
            <a:extLst>
              <a:ext uri="{FF2B5EF4-FFF2-40B4-BE49-F238E27FC236}">
                <a16:creationId xmlns:a16="http://schemas.microsoft.com/office/drawing/2014/main" id="{296E1E6F-7ABD-4A47-B045-4D7D5D5DD9AA}"/>
              </a:ext>
            </a:extLst>
          </p:cNvPr>
          <p:cNvSpPr txBox="1">
            <a:spLocks noGrp="1"/>
          </p:cNvSpPr>
          <p:nvPr>
            <p:ph type="body" idx="4294967295"/>
          </p:nvPr>
        </p:nvSpPr>
        <p:spPr>
          <a:xfrm>
            <a:off x="831847" y="4589465"/>
            <a:ext cx="10515600" cy="1500182"/>
          </a:xfrm>
        </p:spPr>
        <p:txBody>
          <a:bodyPr/>
          <a:lstStyle>
            <a:lvl1pPr marL="0" indent="0">
              <a:buNone/>
              <a:defRPr sz="2400">
                <a:solidFill>
                  <a:srgbClr val="898989"/>
                </a:solidFill>
                <a:latin typeface="Arial" pitchFamily="34"/>
                <a:cs typeface="Arial" pitchFamily="34"/>
              </a:defRPr>
            </a:lvl1pPr>
          </a:lstStyle>
          <a:p>
            <a:pPr lvl="0"/>
            <a:r>
              <a:rPr lang="en-US"/>
              <a:t>Edit Master text styles</a:t>
            </a:r>
          </a:p>
        </p:txBody>
      </p:sp>
      <p:sp>
        <p:nvSpPr>
          <p:cNvPr id="4" name="Footer Placeholder 4">
            <a:extLst>
              <a:ext uri="{FF2B5EF4-FFF2-40B4-BE49-F238E27FC236}">
                <a16:creationId xmlns:a16="http://schemas.microsoft.com/office/drawing/2014/main" id="{74AAC89C-5E89-412F-9646-3F284AD3F6BE}"/>
              </a:ext>
            </a:extLst>
          </p:cNvPr>
          <p:cNvSpPr txBox="1">
            <a:spLocks noGrp="1"/>
          </p:cNvSpPr>
          <p:nvPr>
            <p:ph type="ftr" sz="quarter" idx="9"/>
          </p:nvPr>
        </p:nvSpPr>
        <p:spPr/>
        <p:txBody>
          <a:bodyPr/>
          <a:lstStyle>
            <a:lvl1pPr>
              <a:defRPr/>
            </a:lvl1pPr>
          </a:lstStyle>
          <a:p>
            <a:pPr lvl="0"/>
            <a:endParaRPr lang="nb-NO"/>
          </a:p>
        </p:txBody>
      </p:sp>
      <p:pic>
        <p:nvPicPr>
          <p:cNvPr id="5" name="Picture 10">
            <a:extLst>
              <a:ext uri="{FF2B5EF4-FFF2-40B4-BE49-F238E27FC236}">
                <a16:creationId xmlns:a16="http://schemas.microsoft.com/office/drawing/2014/main" id="{9E2ACF06-ECA7-48FC-BB4C-54F92563483F}"/>
              </a:ext>
            </a:extLst>
          </p:cNvPr>
          <p:cNvPicPr>
            <a:picLocks noChangeAspect="1"/>
          </p:cNvPicPr>
          <p:nvPr/>
        </p:nvPicPr>
        <p:blipFill>
          <a:blip r:embed="rId2"/>
          <a:stretch>
            <a:fillRect/>
          </a:stretch>
        </p:blipFill>
        <p:spPr>
          <a:xfrm>
            <a:off x="387742" y="2342482"/>
            <a:ext cx="11466640" cy="1114168"/>
          </a:xfrm>
          <a:prstGeom prst="rect">
            <a:avLst/>
          </a:prstGeom>
          <a:noFill/>
          <a:ln cap="flat">
            <a:noFill/>
          </a:ln>
        </p:spPr>
      </p:pic>
      <p:pic>
        <p:nvPicPr>
          <p:cNvPr id="6" name="Picture 7">
            <a:extLst>
              <a:ext uri="{FF2B5EF4-FFF2-40B4-BE49-F238E27FC236}">
                <a16:creationId xmlns:a16="http://schemas.microsoft.com/office/drawing/2014/main" id="{1E0AE8AD-4F4A-4EB4-9BC2-40769D90EFCD}"/>
              </a:ext>
            </a:extLst>
          </p:cNvPr>
          <p:cNvPicPr>
            <a:picLocks noChangeAspect="1"/>
          </p:cNvPicPr>
          <p:nvPr/>
        </p:nvPicPr>
        <p:blipFill>
          <a:blip r:embed="rId3"/>
          <a:stretch>
            <a:fillRect/>
          </a:stretch>
        </p:blipFill>
        <p:spPr>
          <a:xfrm>
            <a:off x="0" y="-3401"/>
            <a:ext cx="12191996" cy="1904996"/>
          </a:xfrm>
          <a:prstGeom prst="rect">
            <a:avLst/>
          </a:prstGeom>
          <a:noFill/>
          <a:ln cap="flat">
            <a:noFill/>
          </a:ln>
        </p:spPr>
      </p:pic>
    </p:spTree>
    <p:extLst>
      <p:ext uri="{BB962C8B-B14F-4D97-AF65-F5344CB8AC3E}">
        <p14:creationId xmlns:p14="http://schemas.microsoft.com/office/powerpoint/2010/main" val="16755886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92283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472F-D9AA-4D52-B94E-CDD9091F5786}"/>
              </a:ext>
            </a:extLst>
          </p:cNvPr>
          <p:cNvSpPr txBox="1">
            <a:spLocks noGrp="1"/>
          </p:cNvSpPr>
          <p:nvPr>
            <p:ph type="title"/>
          </p:nvPr>
        </p:nvSpPr>
        <p:spPr/>
        <p:txBody>
          <a:bodyPr/>
          <a:lstStyle>
            <a:lvl1pPr>
              <a:defRPr>
                <a:latin typeface="Arial Black" pitchFamily="34"/>
              </a:defRPr>
            </a:lvl1pPr>
          </a:lstStyle>
          <a:p>
            <a:pPr lvl="0"/>
            <a:r>
              <a:rPr lang="en-US"/>
              <a:t>Click to edit Master title style</a:t>
            </a:r>
            <a:endParaRPr lang="nb-NO"/>
          </a:p>
        </p:txBody>
      </p:sp>
      <p:sp>
        <p:nvSpPr>
          <p:cNvPr id="3" name="Content Placeholder 2">
            <a:extLst>
              <a:ext uri="{FF2B5EF4-FFF2-40B4-BE49-F238E27FC236}">
                <a16:creationId xmlns:a16="http://schemas.microsoft.com/office/drawing/2014/main" id="{81CA503B-58E8-4273-8449-9F53BAC12D46}"/>
              </a:ext>
            </a:extLst>
          </p:cNvPr>
          <p:cNvSpPr txBox="1">
            <a:spLocks noGrp="1"/>
          </p:cNvSpPr>
          <p:nvPr>
            <p:ph idx="1"/>
          </p:nvPr>
        </p:nvSpPr>
        <p:spPr/>
        <p:txBody>
          <a:bodyPr/>
          <a:lstStyle>
            <a:lvl1pPr>
              <a:defRPr sz="3200">
                <a:latin typeface="Arial" pitchFamily="34"/>
                <a:cs typeface="Arial" pitchFamily="34"/>
              </a:defRPr>
            </a:lvl1pPr>
            <a:lvl2pPr>
              <a:defRPr sz="2800">
                <a:latin typeface="Arial" pitchFamily="34"/>
                <a:cs typeface="Arial" pitchFamily="34"/>
              </a:defRPr>
            </a:lvl2pPr>
            <a:lvl3pPr>
              <a:defRPr sz="2400">
                <a:latin typeface="Arial" pitchFamily="34"/>
                <a:cs typeface="Arial" pitchFamily="34"/>
              </a:defRPr>
            </a:lvl3pPr>
            <a:lvl4pPr>
              <a:defRPr sz="2000">
                <a:latin typeface="Arial" pitchFamily="34"/>
                <a:cs typeface="Arial" pitchFamily="34"/>
              </a:defRPr>
            </a:lvl4pPr>
            <a:lvl5pPr>
              <a:defRPr sz="2000">
                <a:latin typeface="Arial" pitchFamily="34"/>
                <a:cs typeface="Arial"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86CB269-74B1-420A-8DBC-C72FC4AD959B}"/>
              </a:ext>
            </a:extLst>
          </p:cNvPr>
          <p:cNvSpPr txBox="1">
            <a:spLocks noGrp="1"/>
          </p:cNvSpPr>
          <p:nvPr>
            <p:ph type="dt" sz="half" idx="7"/>
          </p:nvPr>
        </p:nvSpPr>
        <p:spPr/>
        <p:txBody>
          <a:bodyPr/>
          <a:lstStyle>
            <a:lvl1pPr>
              <a:defRPr/>
            </a:lvl1pPr>
          </a:lstStyle>
          <a:p>
            <a:pPr lvl="0"/>
            <a:fld id="{306ABE82-A66A-4097-8206-D4EC0B447C3B}" type="datetime1">
              <a:rPr lang="nb-NO"/>
              <a:pPr lvl="0"/>
              <a:t>27.10.2021</a:t>
            </a:fld>
            <a:endParaRPr lang="nb-NO"/>
          </a:p>
        </p:txBody>
      </p:sp>
      <p:sp>
        <p:nvSpPr>
          <p:cNvPr id="5" name="Footer Placeholder 4">
            <a:extLst>
              <a:ext uri="{FF2B5EF4-FFF2-40B4-BE49-F238E27FC236}">
                <a16:creationId xmlns:a16="http://schemas.microsoft.com/office/drawing/2014/main" id="{97590AA6-179F-4929-8A70-D89E79C70CA3}"/>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E7831766-173E-422D-A978-58BC0F54AC05}"/>
              </a:ext>
            </a:extLst>
          </p:cNvPr>
          <p:cNvSpPr txBox="1">
            <a:spLocks noGrp="1"/>
          </p:cNvSpPr>
          <p:nvPr>
            <p:ph type="sldNum" sz="quarter" idx="8"/>
          </p:nvPr>
        </p:nvSpPr>
        <p:spPr/>
        <p:txBody>
          <a:bodyPr/>
          <a:lstStyle>
            <a:lvl1pPr>
              <a:defRPr/>
            </a:lvl1pPr>
          </a:lstStyle>
          <a:p>
            <a:pPr lvl="0"/>
            <a:fld id="{304ACAEF-52AC-4974-91F2-32AAF67879CB}" type="slidenum">
              <a:t>‹#›</a:t>
            </a:fld>
            <a:endParaRPr lang="nb-NO"/>
          </a:p>
        </p:txBody>
      </p:sp>
      <p:pic>
        <p:nvPicPr>
          <p:cNvPr id="7" name="Picture 7">
            <a:extLst>
              <a:ext uri="{FF2B5EF4-FFF2-40B4-BE49-F238E27FC236}">
                <a16:creationId xmlns:a16="http://schemas.microsoft.com/office/drawing/2014/main" id="{9C44BFE1-B647-4DDA-8126-E4934E5D06E7}"/>
              </a:ext>
            </a:extLst>
          </p:cNvPr>
          <p:cNvPicPr>
            <a:picLocks noChangeAspect="1"/>
          </p:cNvPicPr>
          <p:nvPr/>
        </p:nvPicPr>
        <p:blipFill>
          <a:blip r:embed="rId2"/>
          <a:stretch>
            <a:fillRect/>
          </a:stretch>
        </p:blipFill>
        <p:spPr>
          <a:xfrm>
            <a:off x="371849" y="230191"/>
            <a:ext cx="1407956" cy="213484"/>
          </a:xfrm>
          <a:prstGeom prst="rect">
            <a:avLst/>
          </a:prstGeom>
          <a:noFill/>
          <a:ln cap="flat">
            <a:noFill/>
          </a:ln>
        </p:spPr>
      </p:pic>
    </p:spTree>
    <p:extLst>
      <p:ext uri="{BB962C8B-B14F-4D97-AF65-F5344CB8AC3E}">
        <p14:creationId xmlns:p14="http://schemas.microsoft.com/office/powerpoint/2010/main" val="156635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7611-ADAA-42B6-AD49-DEEF51EFCEE7}"/>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Content Placeholder 2">
            <a:extLst>
              <a:ext uri="{FF2B5EF4-FFF2-40B4-BE49-F238E27FC236}">
                <a16:creationId xmlns:a16="http://schemas.microsoft.com/office/drawing/2014/main" id="{A33AEF30-BBFE-468F-B8D3-60C46AC045B8}"/>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BC60151E-E8EF-4468-B8B2-A7ADD738CA5C}"/>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610BBF14-9E7A-4284-86EB-E80A6AFA8D37}"/>
              </a:ext>
            </a:extLst>
          </p:cNvPr>
          <p:cNvSpPr txBox="1">
            <a:spLocks noGrp="1"/>
          </p:cNvSpPr>
          <p:nvPr>
            <p:ph type="dt" sz="half" idx="7"/>
          </p:nvPr>
        </p:nvSpPr>
        <p:spPr/>
        <p:txBody>
          <a:bodyPr/>
          <a:lstStyle>
            <a:lvl1pPr>
              <a:defRPr/>
            </a:lvl1pPr>
          </a:lstStyle>
          <a:p>
            <a:pPr lvl="0"/>
            <a:fld id="{B37609CC-CA85-4BC7-AF1D-B2DFB64E22BF}" type="datetime1">
              <a:rPr lang="nb-NO"/>
              <a:pPr lvl="0"/>
              <a:t>27.10.2021</a:t>
            </a:fld>
            <a:endParaRPr lang="nb-NO"/>
          </a:p>
        </p:txBody>
      </p:sp>
      <p:sp>
        <p:nvSpPr>
          <p:cNvPr id="6" name="Footer Placeholder 5">
            <a:extLst>
              <a:ext uri="{FF2B5EF4-FFF2-40B4-BE49-F238E27FC236}">
                <a16:creationId xmlns:a16="http://schemas.microsoft.com/office/drawing/2014/main" id="{C9212FD7-9437-468D-8FB2-13E0293FDCE6}"/>
              </a:ext>
            </a:extLst>
          </p:cNvPr>
          <p:cNvSpPr txBox="1">
            <a:spLocks noGrp="1"/>
          </p:cNvSpPr>
          <p:nvPr>
            <p:ph type="ftr" sz="quarter" idx="9"/>
          </p:nvPr>
        </p:nvSpPr>
        <p:spPr/>
        <p:txBody>
          <a:bodyPr/>
          <a:lstStyle>
            <a:lvl1pPr>
              <a:defRPr/>
            </a:lvl1pPr>
          </a:lstStyle>
          <a:p>
            <a:pPr lvl="0"/>
            <a:endParaRPr lang="nb-NO"/>
          </a:p>
        </p:txBody>
      </p:sp>
      <p:sp>
        <p:nvSpPr>
          <p:cNvPr id="7" name="Slide Number Placeholder 6">
            <a:extLst>
              <a:ext uri="{FF2B5EF4-FFF2-40B4-BE49-F238E27FC236}">
                <a16:creationId xmlns:a16="http://schemas.microsoft.com/office/drawing/2014/main" id="{B68E2094-AB21-4398-97D6-C35F73872F2C}"/>
              </a:ext>
            </a:extLst>
          </p:cNvPr>
          <p:cNvSpPr txBox="1">
            <a:spLocks noGrp="1"/>
          </p:cNvSpPr>
          <p:nvPr>
            <p:ph type="sldNum" sz="quarter" idx="8"/>
          </p:nvPr>
        </p:nvSpPr>
        <p:spPr/>
        <p:txBody>
          <a:bodyPr/>
          <a:lstStyle>
            <a:lvl1pPr>
              <a:defRPr/>
            </a:lvl1pPr>
          </a:lstStyle>
          <a:p>
            <a:pPr lvl="0"/>
            <a:fld id="{48D5F200-E411-4D27-AEA7-7B1A354F6ED3}" type="slidenum">
              <a:t>‹#›</a:t>
            </a:fld>
            <a:endParaRPr lang="nb-NO"/>
          </a:p>
        </p:txBody>
      </p:sp>
    </p:spTree>
    <p:extLst>
      <p:ext uri="{BB962C8B-B14F-4D97-AF65-F5344CB8AC3E}">
        <p14:creationId xmlns:p14="http://schemas.microsoft.com/office/powerpoint/2010/main" val="1164883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A325-A282-4EEA-85AC-0E5272BF72A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nb-NO"/>
          </a:p>
        </p:txBody>
      </p:sp>
      <p:sp>
        <p:nvSpPr>
          <p:cNvPr id="3" name="Text Placeholder 2">
            <a:extLst>
              <a:ext uri="{FF2B5EF4-FFF2-40B4-BE49-F238E27FC236}">
                <a16:creationId xmlns:a16="http://schemas.microsoft.com/office/drawing/2014/main" id="{C76BFDD5-27B2-47E1-9989-10F2D65A5DD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547C072A-BB4B-4CAC-BED8-681067100C1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16387022-E227-478E-86BE-1FD3C93F3C9C}"/>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01DFC97A-BC47-4A3B-B097-2F9398912FC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91ABBCAC-EE67-4E97-ACDA-9860B998D14A}"/>
              </a:ext>
            </a:extLst>
          </p:cNvPr>
          <p:cNvSpPr txBox="1">
            <a:spLocks noGrp="1"/>
          </p:cNvSpPr>
          <p:nvPr>
            <p:ph type="dt" sz="half" idx="7"/>
          </p:nvPr>
        </p:nvSpPr>
        <p:spPr/>
        <p:txBody>
          <a:bodyPr/>
          <a:lstStyle>
            <a:lvl1pPr>
              <a:defRPr/>
            </a:lvl1pPr>
          </a:lstStyle>
          <a:p>
            <a:pPr lvl="0"/>
            <a:fld id="{FB6BBC22-E1F0-42CC-9BFD-2A9B85125D38}" type="datetime1">
              <a:rPr lang="nb-NO"/>
              <a:pPr lvl="0"/>
              <a:t>27.10.2021</a:t>
            </a:fld>
            <a:endParaRPr lang="nb-NO"/>
          </a:p>
        </p:txBody>
      </p:sp>
      <p:sp>
        <p:nvSpPr>
          <p:cNvPr id="8" name="Footer Placeholder 7">
            <a:extLst>
              <a:ext uri="{FF2B5EF4-FFF2-40B4-BE49-F238E27FC236}">
                <a16:creationId xmlns:a16="http://schemas.microsoft.com/office/drawing/2014/main" id="{BE11D393-8364-46D8-A2E8-7737F08B9162}"/>
              </a:ext>
            </a:extLst>
          </p:cNvPr>
          <p:cNvSpPr txBox="1">
            <a:spLocks noGrp="1"/>
          </p:cNvSpPr>
          <p:nvPr>
            <p:ph type="ftr" sz="quarter" idx="9"/>
          </p:nvPr>
        </p:nvSpPr>
        <p:spPr/>
        <p:txBody>
          <a:bodyPr/>
          <a:lstStyle>
            <a:lvl1pPr>
              <a:defRPr/>
            </a:lvl1pPr>
          </a:lstStyle>
          <a:p>
            <a:pPr lvl="0"/>
            <a:endParaRPr lang="nb-NO"/>
          </a:p>
        </p:txBody>
      </p:sp>
      <p:sp>
        <p:nvSpPr>
          <p:cNvPr id="9" name="Slide Number Placeholder 8">
            <a:extLst>
              <a:ext uri="{FF2B5EF4-FFF2-40B4-BE49-F238E27FC236}">
                <a16:creationId xmlns:a16="http://schemas.microsoft.com/office/drawing/2014/main" id="{59B4274F-F9BD-4981-8622-F27326C34FBA}"/>
              </a:ext>
            </a:extLst>
          </p:cNvPr>
          <p:cNvSpPr txBox="1">
            <a:spLocks noGrp="1"/>
          </p:cNvSpPr>
          <p:nvPr>
            <p:ph type="sldNum" sz="quarter" idx="8"/>
          </p:nvPr>
        </p:nvSpPr>
        <p:spPr/>
        <p:txBody>
          <a:bodyPr/>
          <a:lstStyle>
            <a:lvl1pPr>
              <a:defRPr/>
            </a:lvl1pPr>
          </a:lstStyle>
          <a:p>
            <a:pPr lvl="0"/>
            <a:fld id="{EA9CE71E-B1BD-4F7D-AA5E-B64E0453D9C7}" type="slidenum">
              <a:t>‹#›</a:t>
            </a:fld>
            <a:endParaRPr lang="nb-NO"/>
          </a:p>
        </p:txBody>
      </p:sp>
    </p:spTree>
    <p:extLst>
      <p:ext uri="{BB962C8B-B14F-4D97-AF65-F5344CB8AC3E}">
        <p14:creationId xmlns:p14="http://schemas.microsoft.com/office/powerpoint/2010/main" val="2878168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DD85-ED26-4260-8857-85DD128ECAF4}"/>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Date Placeholder 2">
            <a:extLst>
              <a:ext uri="{FF2B5EF4-FFF2-40B4-BE49-F238E27FC236}">
                <a16:creationId xmlns:a16="http://schemas.microsoft.com/office/drawing/2014/main" id="{AEC8315F-7176-44DB-B155-E6C7E00094B2}"/>
              </a:ext>
            </a:extLst>
          </p:cNvPr>
          <p:cNvSpPr txBox="1">
            <a:spLocks noGrp="1"/>
          </p:cNvSpPr>
          <p:nvPr>
            <p:ph type="dt" sz="half" idx="7"/>
          </p:nvPr>
        </p:nvSpPr>
        <p:spPr/>
        <p:txBody>
          <a:bodyPr/>
          <a:lstStyle>
            <a:lvl1pPr>
              <a:defRPr/>
            </a:lvl1pPr>
          </a:lstStyle>
          <a:p>
            <a:pPr lvl="0"/>
            <a:fld id="{C3FDFB09-4064-4104-B72D-F3B8980770CF}" type="datetime1">
              <a:rPr lang="nb-NO"/>
              <a:pPr lvl="0"/>
              <a:t>27.10.2021</a:t>
            </a:fld>
            <a:endParaRPr lang="nb-NO"/>
          </a:p>
        </p:txBody>
      </p:sp>
      <p:sp>
        <p:nvSpPr>
          <p:cNvPr id="4" name="Footer Placeholder 3">
            <a:extLst>
              <a:ext uri="{FF2B5EF4-FFF2-40B4-BE49-F238E27FC236}">
                <a16:creationId xmlns:a16="http://schemas.microsoft.com/office/drawing/2014/main" id="{A434A26A-5077-4B50-99BF-E15BB84D35A9}"/>
              </a:ext>
            </a:extLst>
          </p:cNvPr>
          <p:cNvSpPr txBox="1">
            <a:spLocks noGrp="1"/>
          </p:cNvSpPr>
          <p:nvPr>
            <p:ph type="ftr" sz="quarter" idx="9"/>
          </p:nvPr>
        </p:nvSpPr>
        <p:spPr/>
        <p:txBody>
          <a:bodyPr/>
          <a:lstStyle>
            <a:lvl1pPr>
              <a:defRPr/>
            </a:lvl1pPr>
          </a:lstStyle>
          <a:p>
            <a:pPr lvl="0"/>
            <a:endParaRPr lang="nb-NO"/>
          </a:p>
        </p:txBody>
      </p:sp>
      <p:sp>
        <p:nvSpPr>
          <p:cNvPr id="5" name="Slide Number Placeholder 4">
            <a:extLst>
              <a:ext uri="{FF2B5EF4-FFF2-40B4-BE49-F238E27FC236}">
                <a16:creationId xmlns:a16="http://schemas.microsoft.com/office/drawing/2014/main" id="{5E23BA97-BD74-4F6A-8963-4E9E56B534F3}"/>
              </a:ext>
            </a:extLst>
          </p:cNvPr>
          <p:cNvSpPr txBox="1">
            <a:spLocks noGrp="1"/>
          </p:cNvSpPr>
          <p:nvPr>
            <p:ph type="sldNum" sz="quarter" idx="8"/>
          </p:nvPr>
        </p:nvSpPr>
        <p:spPr/>
        <p:txBody>
          <a:bodyPr/>
          <a:lstStyle>
            <a:lvl1pPr>
              <a:defRPr/>
            </a:lvl1pPr>
          </a:lstStyle>
          <a:p>
            <a:pPr lvl="0"/>
            <a:fld id="{8453304B-0725-4A48-AAF5-466140B2B9F1}" type="slidenum">
              <a:t>‹#›</a:t>
            </a:fld>
            <a:endParaRPr lang="nb-NO"/>
          </a:p>
        </p:txBody>
      </p:sp>
    </p:spTree>
    <p:extLst>
      <p:ext uri="{BB962C8B-B14F-4D97-AF65-F5344CB8AC3E}">
        <p14:creationId xmlns:p14="http://schemas.microsoft.com/office/powerpoint/2010/main" val="902914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FF6D21-4A73-44C6-A0BF-B22286808F70}"/>
              </a:ext>
            </a:extLst>
          </p:cNvPr>
          <p:cNvSpPr txBox="1">
            <a:spLocks noGrp="1"/>
          </p:cNvSpPr>
          <p:nvPr>
            <p:ph type="dt" sz="half" idx="7"/>
          </p:nvPr>
        </p:nvSpPr>
        <p:spPr/>
        <p:txBody>
          <a:bodyPr/>
          <a:lstStyle>
            <a:lvl1pPr>
              <a:defRPr/>
            </a:lvl1pPr>
          </a:lstStyle>
          <a:p>
            <a:pPr lvl="0"/>
            <a:fld id="{B02C1272-C4DA-48AC-AA3A-9636A76C1F9B}" type="datetime1">
              <a:rPr lang="nb-NO"/>
              <a:pPr lvl="0"/>
              <a:t>27.10.2021</a:t>
            </a:fld>
            <a:endParaRPr lang="nb-NO"/>
          </a:p>
        </p:txBody>
      </p:sp>
      <p:sp>
        <p:nvSpPr>
          <p:cNvPr id="3" name="Footer Placeholder 2">
            <a:extLst>
              <a:ext uri="{FF2B5EF4-FFF2-40B4-BE49-F238E27FC236}">
                <a16:creationId xmlns:a16="http://schemas.microsoft.com/office/drawing/2014/main" id="{7756DCF8-F048-450C-A1AD-F71CAF27D2D9}"/>
              </a:ext>
            </a:extLst>
          </p:cNvPr>
          <p:cNvSpPr txBox="1">
            <a:spLocks noGrp="1"/>
          </p:cNvSpPr>
          <p:nvPr>
            <p:ph type="ftr" sz="quarter" idx="9"/>
          </p:nvPr>
        </p:nvSpPr>
        <p:spPr/>
        <p:txBody>
          <a:bodyPr/>
          <a:lstStyle>
            <a:lvl1pPr>
              <a:defRPr/>
            </a:lvl1pPr>
          </a:lstStyle>
          <a:p>
            <a:pPr lvl="0"/>
            <a:endParaRPr lang="nb-NO"/>
          </a:p>
        </p:txBody>
      </p:sp>
      <p:sp>
        <p:nvSpPr>
          <p:cNvPr id="4" name="Slide Number Placeholder 3">
            <a:extLst>
              <a:ext uri="{FF2B5EF4-FFF2-40B4-BE49-F238E27FC236}">
                <a16:creationId xmlns:a16="http://schemas.microsoft.com/office/drawing/2014/main" id="{EB9DDEEB-ED01-43FF-8059-A19C942C0B14}"/>
              </a:ext>
            </a:extLst>
          </p:cNvPr>
          <p:cNvSpPr txBox="1">
            <a:spLocks noGrp="1"/>
          </p:cNvSpPr>
          <p:nvPr>
            <p:ph type="sldNum" sz="quarter" idx="8"/>
          </p:nvPr>
        </p:nvSpPr>
        <p:spPr/>
        <p:txBody>
          <a:bodyPr/>
          <a:lstStyle>
            <a:lvl1pPr>
              <a:defRPr/>
            </a:lvl1pPr>
          </a:lstStyle>
          <a:p>
            <a:pPr lvl="0"/>
            <a:fld id="{F2BEEA64-300C-441D-891B-441A8CF35908}" type="slidenum">
              <a:t>‹#›</a:t>
            </a:fld>
            <a:endParaRPr lang="nb-NO"/>
          </a:p>
        </p:txBody>
      </p:sp>
    </p:spTree>
    <p:extLst>
      <p:ext uri="{BB962C8B-B14F-4D97-AF65-F5344CB8AC3E}">
        <p14:creationId xmlns:p14="http://schemas.microsoft.com/office/powerpoint/2010/main" val="2661655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D711-25E0-4402-88D0-DBD88CB90DC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nb-NO"/>
          </a:p>
        </p:txBody>
      </p:sp>
      <p:sp>
        <p:nvSpPr>
          <p:cNvPr id="3" name="Content Placeholder 2">
            <a:extLst>
              <a:ext uri="{FF2B5EF4-FFF2-40B4-BE49-F238E27FC236}">
                <a16:creationId xmlns:a16="http://schemas.microsoft.com/office/drawing/2014/main" id="{D4F0BFED-6597-42F3-A131-114E4513D493}"/>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865383D5-9E77-4008-B516-85DC0019226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8AC26225-44C5-4B64-895A-B3CDDD262DEE}"/>
              </a:ext>
            </a:extLst>
          </p:cNvPr>
          <p:cNvSpPr txBox="1">
            <a:spLocks noGrp="1"/>
          </p:cNvSpPr>
          <p:nvPr>
            <p:ph type="dt" sz="half" idx="7"/>
          </p:nvPr>
        </p:nvSpPr>
        <p:spPr/>
        <p:txBody>
          <a:bodyPr/>
          <a:lstStyle>
            <a:lvl1pPr>
              <a:defRPr/>
            </a:lvl1pPr>
          </a:lstStyle>
          <a:p>
            <a:pPr lvl="0"/>
            <a:fld id="{A80F7D59-2C06-4CFF-9DA2-4DB62BD8D0EE}" type="datetime1">
              <a:rPr lang="nb-NO"/>
              <a:pPr lvl="0"/>
              <a:t>27.10.2021</a:t>
            </a:fld>
            <a:endParaRPr lang="nb-NO"/>
          </a:p>
        </p:txBody>
      </p:sp>
      <p:sp>
        <p:nvSpPr>
          <p:cNvPr id="6" name="Footer Placeholder 5">
            <a:extLst>
              <a:ext uri="{FF2B5EF4-FFF2-40B4-BE49-F238E27FC236}">
                <a16:creationId xmlns:a16="http://schemas.microsoft.com/office/drawing/2014/main" id="{64951FF8-174C-4786-8903-FE138D8FFA93}"/>
              </a:ext>
            </a:extLst>
          </p:cNvPr>
          <p:cNvSpPr txBox="1">
            <a:spLocks noGrp="1"/>
          </p:cNvSpPr>
          <p:nvPr>
            <p:ph type="ftr" sz="quarter" idx="9"/>
          </p:nvPr>
        </p:nvSpPr>
        <p:spPr/>
        <p:txBody>
          <a:bodyPr/>
          <a:lstStyle>
            <a:lvl1pPr>
              <a:defRPr/>
            </a:lvl1pPr>
          </a:lstStyle>
          <a:p>
            <a:pPr lvl="0"/>
            <a:endParaRPr lang="nb-NO"/>
          </a:p>
        </p:txBody>
      </p:sp>
      <p:sp>
        <p:nvSpPr>
          <p:cNvPr id="7" name="Slide Number Placeholder 6">
            <a:extLst>
              <a:ext uri="{FF2B5EF4-FFF2-40B4-BE49-F238E27FC236}">
                <a16:creationId xmlns:a16="http://schemas.microsoft.com/office/drawing/2014/main" id="{090053EA-B340-4044-8B64-2063C6D6324D}"/>
              </a:ext>
            </a:extLst>
          </p:cNvPr>
          <p:cNvSpPr txBox="1">
            <a:spLocks noGrp="1"/>
          </p:cNvSpPr>
          <p:nvPr>
            <p:ph type="sldNum" sz="quarter" idx="8"/>
          </p:nvPr>
        </p:nvSpPr>
        <p:spPr/>
        <p:txBody>
          <a:bodyPr/>
          <a:lstStyle>
            <a:lvl1pPr>
              <a:defRPr/>
            </a:lvl1pPr>
          </a:lstStyle>
          <a:p>
            <a:pPr lvl="0"/>
            <a:fld id="{9B3C0064-9333-4124-9710-9766EF134255}" type="slidenum">
              <a:t>‹#›</a:t>
            </a:fld>
            <a:endParaRPr lang="nb-NO"/>
          </a:p>
        </p:txBody>
      </p:sp>
    </p:spTree>
    <p:extLst>
      <p:ext uri="{BB962C8B-B14F-4D97-AF65-F5344CB8AC3E}">
        <p14:creationId xmlns:p14="http://schemas.microsoft.com/office/powerpoint/2010/main" val="214373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1F5A-FDB6-4269-A1BC-64D016DCBEE4}"/>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nb-NO"/>
          </a:p>
        </p:txBody>
      </p:sp>
      <p:sp>
        <p:nvSpPr>
          <p:cNvPr id="3" name="Picture Placeholder 2">
            <a:extLst>
              <a:ext uri="{FF2B5EF4-FFF2-40B4-BE49-F238E27FC236}">
                <a16:creationId xmlns:a16="http://schemas.microsoft.com/office/drawing/2014/main" id="{8BE3C5E7-D6C6-4519-91B9-81A4359C4014}"/>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endParaRPr lang="nb-NO"/>
          </a:p>
        </p:txBody>
      </p:sp>
      <p:sp>
        <p:nvSpPr>
          <p:cNvPr id="4" name="Text Placeholder 3">
            <a:extLst>
              <a:ext uri="{FF2B5EF4-FFF2-40B4-BE49-F238E27FC236}">
                <a16:creationId xmlns:a16="http://schemas.microsoft.com/office/drawing/2014/main" id="{1CB8D6B5-0F69-426F-A1E1-BB3432FFB29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C13159E2-6D9A-400B-A9A6-28D565729000}"/>
              </a:ext>
            </a:extLst>
          </p:cNvPr>
          <p:cNvSpPr txBox="1">
            <a:spLocks noGrp="1"/>
          </p:cNvSpPr>
          <p:nvPr>
            <p:ph type="dt" sz="half" idx="7"/>
          </p:nvPr>
        </p:nvSpPr>
        <p:spPr/>
        <p:txBody>
          <a:bodyPr/>
          <a:lstStyle>
            <a:lvl1pPr>
              <a:defRPr/>
            </a:lvl1pPr>
          </a:lstStyle>
          <a:p>
            <a:pPr lvl="0"/>
            <a:fld id="{06504276-B810-487C-A6DC-A839499F05F1}" type="datetime1">
              <a:rPr lang="nb-NO"/>
              <a:pPr lvl="0"/>
              <a:t>27.10.2021</a:t>
            </a:fld>
            <a:endParaRPr lang="nb-NO"/>
          </a:p>
        </p:txBody>
      </p:sp>
      <p:sp>
        <p:nvSpPr>
          <p:cNvPr id="6" name="Footer Placeholder 5">
            <a:extLst>
              <a:ext uri="{FF2B5EF4-FFF2-40B4-BE49-F238E27FC236}">
                <a16:creationId xmlns:a16="http://schemas.microsoft.com/office/drawing/2014/main" id="{3B2B1502-3F7F-457A-8A44-B6FD98001412}"/>
              </a:ext>
            </a:extLst>
          </p:cNvPr>
          <p:cNvSpPr txBox="1">
            <a:spLocks noGrp="1"/>
          </p:cNvSpPr>
          <p:nvPr>
            <p:ph type="ftr" sz="quarter" idx="9"/>
          </p:nvPr>
        </p:nvSpPr>
        <p:spPr/>
        <p:txBody>
          <a:bodyPr/>
          <a:lstStyle>
            <a:lvl1pPr>
              <a:defRPr/>
            </a:lvl1pPr>
          </a:lstStyle>
          <a:p>
            <a:pPr lvl="0"/>
            <a:endParaRPr lang="nb-NO"/>
          </a:p>
        </p:txBody>
      </p:sp>
      <p:sp>
        <p:nvSpPr>
          <p:cNvPr id="7" name="Slide Number Placeholder 6">
            <a:extLst>
              <a:ext uri="{FF2B5EF4-FFF2-40B4-BE49-F238E27FC236}">
                <a16:creationId xmlns:a16="http://schemas.microsoft.com/office/drawing/2014/main" id="{F282432F-6817-467E-85A6-7B749412985D}"/>
              </a:ext>
            </a:extLst>
          </p:cNvPr>
          <p:cNvSpPr txBox="1">
            <a:spLocks noGrp="1"/>
          </p:cNvSpPr>
          <p:nvPr>
            <p:ph type="sldNum" sz="quarter" idx="8"/>
          </p:nvPr>
        </p:nvSpPr>
        <p:spPr/>
        <p:txBody>
          <a:bodyPr/>
          <a:lstStyle>
            <a:lvl1pPr>
              <a:defRPr/>
            </a:lvl1pPr>
          </a:lstStyle>
          <a:p>
            <a:pPr lvl="0"/>
            <a:fld id="{1CDEB76B-17AF-44C4-8CE1-BEB7310E0251}" type="slidenum">
              <a:t>‹#›</a:t>
            </a:fld>
            <a:endParaRPr lang="nb-NO"/>
          </a:p>
        </p:txBody>
      </p:sp>
    </p:spTree>
    <p:extLst>
      <p:ext uri="{BB962C8B-B14F-4D97-AF65-F5344CB8AC3E}">
        <p14:creationId xmlns:p14="http://schemas.microsoft.com/office/powerpoint/2010/main" val="869455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4996-162B-4E86-AE67-C58188087EEE}"/>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Vertical Text Placeholder 2">
            <a:extLst>
              <a:ext uri="{FF2B5EF4-FFF2-40B4-BE49-F238E27FC236}">
                <a16:creationId xmlns:a16="http://schemas.microsoft.com/office/drawing/2014/main" id="{2E837D8C-19D0-4B82-A892-988DF679DE4F}"/>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F000352-CAFB-4324-AE2F-E323643B6CF6}"/>
              </a:ext>
            </a:extLst>
          </p:cNvPr>
          <p:cNvSpPr txBox="1">
            <a:spLocks noGrp="1"/>
          </p:cNvSpPr>
          <p:nvPr>
            <p:ph type="dt" sz="half" idx="7"/>
          </p:nvPr>
        </p:nvSpPr>
        <p:spPr/>
        <p:txBody>
          <a:bodyPr/>
          <a:lstStyle>
            <a:lvl1pPr>
              <a:defRPr/>
            </a:lvl1pPr>
          </a:lstStyle>
          <a:p>
            <a:pPr lvl="0"/>
            <a:fld id="{89CB7877-CAF3-4B4A-AA4A-3258DCF0F9F5}" type="datetime1">
              <a:rPr lang="nb-NO"/>
              <a:pPr lvl="0"/>
              <a:t>27.10.2021</a:t>
            </a:fld>
            <a:endParaRPr lang="nb-NO"/>
          </a:p>
        </p:txBody>
      </p:sp>
      <p:sp>
        <p:nvSpPr>
          <p:cNvPr id="5" name="Footer Placeholder 4">
            <a:extLst>
              <a:ext uri="{FF2B5EF4-FFF2-40B4-BE49-F238E27FC236}">
                <a16:creationId xmlns:a16="http://schemas.microsoft.com/office/drawing/2014/main" id="{01B98407-5D7F-43D9-AD38-51990176C71A}"/>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C8F0999D-02DE-41DF-A6AE-94302625DEC9}"/>
              </a:ext>
            </a:extLst>
          </p:cNvPr>
          <p:cNvSpPr txBox="1">
            <a:spLocks noGrp="1"/>
          </p:cNvSpPr>
          <p:nvPr>
            <p:ph type="sldNum" sz="quarter" idx="8"/>
          </p:nvPr>
        </p:nvSpPr>
        <p:spPr/>
        <p:txBody>
          <a:bodyPr/>
          <a:lstStyle>
            <a:lvl1pPr>
              <a:defRPr/>
            </a:lvl1pPr>
          </a:lstStyle>
          <a:p>
            <a:pPr lvl="0"/>
            <a:fld id="{04D6E4A9-4845-413A-9EB8-EDCA9C7357F8}" type="slidenum">
              <a:t>‹#›</a:t>
            </a:fld>
            <a:endParaRPr lang="nb-NO"/>
          </a:p>
        </p:txBody>
      </p:sp>
    </p:spTree>
    <p:extLst>
      <p:ext uri="{BB962C8B-B14F-4D97-AF65-F5344CB8AC3E}">
        <p14:creationId xmlns:p14="http://schemas.microsoft.com/office/powerpoint/2010/main" val="489861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BEF76-DA46-49C5-BFF7-A1911B0D32D8}"/>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nb-NO"/>
          </a:p>
        </p:txBody>
      </p:sp>
      <p:sp>
        <p:nvSpPr>
          <p:cNvPr id="3" name="Vertical Text Placeholder 2">
            <a:extLst>
              <a:ext uri="{FF2B5EF4-FFF2-40B4-BE49-F238E27FC236}">
                <a16:creationId xmlns:a16="http://schemas.microsoft.com/office/drawing/2014/main" id="{79FCD622-CD5B-463A-BE67-E4A9568A967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0A178C3-C1CC-4E34-93AA-C51900E0F05D}"/>
              </a:ext>
            </a:extLst>
          </p:cNvPr>
          <p:cNvSpPr txBox="1">
            <a:spLocks noGrp="1"/>
          </p:cNvSpPr>
          <p:nvPr>
            <p:ph type="dt" sz="half" idx="7"/>
          </p:nvPr>
        </p:nvSpPr>
        <p:spPr/>
        <p:txBody>
          <a:bodyPr/>
          <a:lstStyle>
            <a:lvl1pPr>
              <a:defRPr/>
            </a:lvl1pPr>
          </a:lstStyle>
          <a:p>
            <a:pPr lvl="0"/>
            <a:fld id="{946B205B-7F52-4151-85BD-6B1083C07B53}" type="datetime1">
              <a:rPr lang="nb-NO"/>
              <a:pPr lvl="0"/>
              <a:t>27.10.2021</a:t>
            </a:fld>
            <a:endParaRPr lang="nb-NO"/>
          </a:p>
        </p:txBody>
      </p:sp>
      <p:sp>
        <p:nvSpPr>
          <p:cNvPr id="5" name="Footer Placeholder 4">
            <a:extLst>
              <a:ext uri="{FF2B5EF4-FFF2-40B4-BE49-F238E27FC236}">
                <a16:creationId xmlns:a16="http://schemas.microsoft.com/office/drawing/2014/main" id="{4381812F-AB3E-42BB-A8FD-875B4E5E9340}"/>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14FCF62E-F069-4889-BAE3-814634D6FE87}"/>
              </a:ext>
            </a:extLst>
          </p:cNvPr>
          <p:cNvSpPr txBox="1">
            <a:spLocks noGrp="1"/>
          </p:cNvSpPr>
          <p:nvPr>
            <p:ph type="sldNum" sz="quarter" idx="8"/>
          </p:nvPr>
        </p:nvSpPr>
        <p:spPr/>
        <p:txBody>
          <a:bodyPr/>
          <a:lstStyle>
            <a:lvl1pPr>
              <a:defRPr/>
            </a:lvl1pPr>
          </a:lstStyle>
          <a:p>
            <a:pPr lvl="0"/>
            <a:fld id="{16065E39-951B-4CBA-9716-678B27A5152A}" type="slidenum">
              <a:t>‹#›</a:t>
            </a:fld>
            <a:endParaRPr lang="nb-NO"/>
          </a:p>
        </p:txBody>
      </p:sp>
    </p:spTree>
    <p:extLst>
      <p:ext uri="{BB962C8B-B14F-4D97-AF65-F5344CB8AC3E}">
        <p14:creationId xmlns:p14="http://schemas.microsoft.com/office/powerpoint/2010/main" val="249427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53066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635737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231760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518264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116566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t>27.10.2021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04664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t>27.10.2021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820194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t>27.10.2021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947055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5463170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845832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105696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702297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9284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8916868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614645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3"/>
            <a:ext cx="10363200" cy="1362075"/>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340025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1636089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t>27.10.2021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661159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t>27.10.2021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731542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t>27.10.2021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525396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50"/>
            <a:ext cx="4011084" cy="1162050"/>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427535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27.10.2021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724124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11220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27.10.2021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931028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1"/>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41"/>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27.10.2021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081042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lvl="0"/>
            <a:fld id="{2A24268E-8375-45FE-886A-9F9FE3118852}" type="datetime1">
              <a:rPr lang="nb-NO" smtClean="0"/>
              <a:pPr lvl="0"/>
              <a:t>27.10.2021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1717F9BE-51FA-4759-813F-DEC083C3EF47}" type="slidenum">
              <a:rPr lang="nb-NO" smtClean="0"/>
              <a:t>‹#›</a:t>
            </a:fld>
            <a:endParaRPr lang="nb-NO"/>
          </a:p>
        </p:txBody>
      </p:sp>
    </p:spTree>
    <p:extLst>
      <p:ext uri="{BB962C8B-B14F-4D97-AF65-F5344CB8AC3E}">
        <p14:creationId xmlns:p14="http://schemas.microsoft.com/office/powerpoint/2010/main" val="4111198860"/>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9BC0604F-6FB7-4901-99E2-2F1FC55D52C1}" type="datetime1">
              <a:rPr lang="nb-NO" smtClean="0"/>
              <a:pPr lvl="0"/>
              <a:t>27.10.2021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49E07C26-C7E7-41DB-9D32-F65C3882CB89}" type="slidenum">
              <a:rPr lang="nb-NO" smtClean="0"/>
              <a:t>‹#›</a:t>
            </a:fld>
            <a:endParaRPr lang="nb-NO"/>
          </a:p>
        </p:txBody>
      </p:sp>
    </p:spTree>
    <p:extLst>
      <p:ext uri="{BB962C8B-B14F-4D97-AF65-F5344CB8AC3E}">
        <p14:creationId xmlns:p14="http://schemas.microsoft.com/office/powerpoint/2010/main" val="4291163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lvl="0"/>
            <a:fld id="{D657D00C-2DCF-417A-BD05-9DB8B2DA0EC4}" type="datetime1">
              <a:rPr lang="nb-NO" smtClean="0"/>
              <a:pPr lvl="0"/>
              <a:t>27.10.2021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F9C93F7B-CFD2-4EF0-99FD-0A8BA3157531}" type="slidenum">
              <a:rPr lang="nb-NO" smtClean="0"/>
              <a:t>‹#›</a:t>
            </a:fld>
            <a:endParaRPr lang="nb-NO"/>
          </a:p>
        </p:txBody>
      </p:sp>
    </p:spTree>
    <p:extLst>
      <p:ext uri="{BB962C8B-B14F-4D97-AF65-F5344CB8AC3E}">
        <p14:creationId xmlns:p14="http://schemas.microsoft.com/office/powerpoint/2010/main" val="3671635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lvl="0"/>
            <a:fld id="{2D2E8631-A65E-4CCE-A647-22501F9E5807}" type="datetime1">
              <a:rPr lang="nb-NO" smtClean="0"/>
              <a:pPr lvl="0"/>
              <a:t>27.10.2021</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09D737-2BCD-411A-85B3-08356A252F23}" type="slidenum">
              <a:rPr lang="nb-NO" smtClean="0"/>
              <a:t>‹#›</a:t>
            </a:fld>
            <a:endParaRPr lang="nb-NO"/>
          </a:p>
        </p:txBody>
      </p:sp>
    </p:spTree>
    <p:extLst>
      <p:ext uri="{BB962C8B-B14F-4D97-AF65-F5344CB8AC3E}">
        <p14:creationId xmlns:p14="http://schemas.microsoft.com/office/powerpoint/2010/main" val="3954328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lvl="0"/>
            <a:fld id="{C1F28C9D-689B-44B1-B010-06FB1804AC02}" type="datetime1">
              <a:rPr lang="nb-NO" smtClean="0"/>
              <a:pPr lvl="0"/>
              <a:t>27.10.2021</a:t>
            </a:fld>
            <a:endParaRPr lang="nb-NO"/>
          </a:p>
        </p:txBody>
      </p:sp>
      <p:sp>
        <p:nvSpPr>
          <p:cNvPr id="8" name="Footer Placeholder 7"/>
          <p:cNvSpPr>
            <a:spLocks noGrp="1"/>
          </p:cNvSpPr>
          <p:nvPr>
            <p:ph type="ftr" sz="quarter" idx="11"/>
          </p:nvPr>
        </p:nvSpPr>
        <p:spPr/>
        <p:txBody>
          <a:bodyPr/>
          <a:lstStyle/>
          <a:p>
            <a:pPr lvl="0"/>
            <a:endParaRPr lang="nb-NO"/>
          </a:p>
        </p:txBody>
      </p:sp>
      <p:sp>
        <p:nvSpPr>
          <p:cNvPr id="9" name="Slide Number Placeholder 8"/>
          <p:cNvSpPr>
            <a:spLocks noGrp="1"/>
          </p:cNvSpPr>
          <p:nvPr>
            <p:ph type="sldNum" sz="quarter" idx="12"/>
          </p:nvPr>
        </p:nvSpPr>
        <p:spPr/>
        <p:txBody>
          <a:bodyPr/>
          <a:lstStyle/>
          <a:p>
            <a:pPr lvl="0"/>
            <a:fld id="{70F45576-A20C-4994-A4F5-9A4449144344}" type="slidenum">
              <a:rPr lang="nb-NO" smtClean="0"/>
              <a:t>‹#›</a:t>
            </a:fld>
            <a:endParaRPr lang="nb-NO"/>
          </a:p>
        </p:txBody>
      </p:sp>
    </p:spTree>
    <p:extLst>
      <p:ext uri="{BB962C8B-B14F-4D97-AF65-F5344CB8AC3E}">
        <p14:creationId xmlns:p14="http://schemas.microsoft.com/office/powerpoint/2010/main" val="2259829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lvl="0"/>
            <a:fld id="{8547E7DC-64FA-43C2-B42C-BC6E3866A8F3}" type="datetime1">
              <a:rPr lang="nb-NO" smtClean="0"/>
              <a:pPr lvl="0"/>
              <a:t>27.10.2021</a:t>
            </a:fld>
            <a:endParaRPr lang="nb-NO"/>
          </a:p>
        </p:txBody>
      </p:sp>
      <p:sp>
        <p:nvSpPr>
          <p:cNvPr id="4" name="Footer Placeholder 3"/>
          <p:cNvSpPr>
            <a:spLocks noGrp="1"/>
          </p:cNvSpPr>
          <p:nvPr>
            <p:ph type="ftr" sz="quarter" idx="11"/>
          </p:nvPr>
        </p:nvSpPr>
        <p:spPr/>
        <p:txBody>
          <a:bodyPr/>
          <a:lstStyle/>
          <a:p>
            <a:pPr lvl="0"/>
            <a:endParaRPr lang="nb-NO"/>
          </a:p>
        </p:txBody>
      </p:sp>
      <p:sp>
        <p:nvSpPr>
          <p:cNvPr id="5" name="Slide Number Placeholder 4"/>
          <p:cNvSpPr>
            <a:spLocks noGrp="1"/>
          </p:cNvSpPr>
          <p:nvPr>
            <p:ph type="sldNum" sz="quarter" idx="12"/>
          </p:nvPr>
        </p:nvSpPr>
        <p:spPr/>
        <p:txBody>
          <a:bodyPr/>
          <a:lstStyle/>
          <a:p>
            <a:pPr lvl="0"/>
            <a:fld id="{44DF0B41-6F03-4EAB-9880-0FFACCF83ACB}" type="slidenum">
              <a:rPr lang="nb-NO" smtClean="0"/>
              <a:t>‹#›</a:t>
            </a:fld>
            <a:endParaRPr lang="nb-NO"/>
          </a:p>
        </p:txBody>
      </p:sp>
    </p:spTree>
    <p:extLst>
      <p:ext uri="{BB962C8B-B14F-4D97-AF65-F5344CB8AC3E}">
        <p14:creationId xmlns:p14="http://schemas.microsoft.com/office/powerpoint/2010/main" val="2175009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223F40C3-F724-4844-93C3-08437C54B5D8}" type="datetime1">
              <a:rPr lang="nb-NO" smtClean="0"/>
              <a:pPr lvl="0"/>
              <a:t>27.10.2021</a:t>
            </a:fld>
            <a:endParaRPr lang="nb-NO"/>
          </a:p>
        </p:txBody>
      </p:sp>
      <p:sp>
        <p:nvSpPr>
          <p:cNvPr id="3" name="Footer Placeholder 2"/>
          <p:cNvSpPr>
            <a:spLocks noGrp="1"/>
          </p:cNvSpPr>
          <p:nvPr>
            <p:ph type="ftr" sz="quarter" idx="11"/>
          </p:nvPr>
        </p:nvSpPr>
        <p:spPr/>
        <p:txBody>
          <a:bodyPr/>
          <a:lstStyle/>
          <a:p>
            <a:pPr lvl="0"/>
            <a:endParaRPr lang="nb-NO"/>
          </a:p>
        </p:txBody>
      </p:sp>
      <p:sp>
        <p:nvSpPr>
          <p:cNvPr id="4" name="Slide Number Placeholder 3"/>
          <p:cNvSpPr>
            <a:spLocks noGrp="1"/>
          </p:cNvSpPr>
          <p:nvPr>
            <p:ph type="sldNum" sz="quarter" idx="12"/>
          </p:nvPr>
        </p:nvSpPr>
        <p:spPr/>
        <p:txBody>
          <a:bodyPr/>
          <a:lstStyle/>
          <a:p>
            <a:pPr lvl="0"/>
            <a:fld id="{37E07F8D-1451-4EB6-9E30-8F8C76B09538}" type="slidenum">
              <a:rPr lang="nb-NO" smtClean="0"/>
              <a:t>‹#›</a:t>
            </a:fld>
            <a:endParaRPr lang="nb-NO"/>
          </a:p>
        </p:txBody>
      </p:sp>
    </p:spTree>
    <p:extLst>
      <p:ext uri="{BB962C8B-B14F-4D97-AF65-F5344CB8AC3E}">
        <p14:creationId xmlns:p14="http://schemas.microsoft.com/office/powerpoint/2010/main" val="3341110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3A01D082-C233-459B-9432-11A25544DD77}" type="datetime1">
              <a:rPr lang="nb-NO" smtClean="0"/>
              <a:pPr lvl="0"/>
              <a:t>27.10.2021</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CF9F585A-C1AE-43FE-B9E3-BF95B6B2382F}" type="slidenum">
              <a:rPr lang="nb-NO" smtClean="0"/>
              <a:t>‹#›</a:t>
            </a:fld>
            <a:endParaRPr lang="nb-NO"/>
          </a:p>
        </p:txBody>
      </p:sp>
    </p:spTree>
    <p:extLst>
      <p:ext uri="{BB962C8B-B14F-4D97-AF65-F5344CB8AC3E}">
        <p14:creationId xmlns:p14="http://schemas.microsoft.com/office/powerpoint/2010/main" val="18466493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20E5CA70-001A-45EA-B032-FF98B666DC07}" type="datetime1">
              <a:rPr lang="nb-NO" smtClean="0"/>
              <a:pPr lvl="0"/>
              <a:t>27.10.2021</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CE1F5BB9-0074-4197-AD8F-62529F286F5D}" type="slidenum">
              <a:rPr lang="nb-NO" smtClean="0"/>
              <a:t>‹#›</a:t>
            </a:fld>
            <a:endParaRPr lang="nb-NO"/>
          </a:p>
        </p:txBody>
      </p:sp>
    </p:spTree>
    <p:extLst>
      <p:ext uri="{BB962C8B-B14F-4D97-AF65-F5344CB8AC3E}">
        <p14:creationId xmlns:p14="http://schemas.microsoft.com/office/powerpoint/2010/main" val="49688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27.10.2021</a:t>
            </a:fld>
            <a:endParaRPr lang="nb-NO">
              <a:solidFill>
                <a:prstClr val="black">
                  <a:tint val="75000"/>
                </a:prstClr>
              </a:solidFill>
              <a:ea typeface="ヒラギノ角ゴ Pro W3" charset="-128"/>
            </a:endParaRPr>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13154083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27.10.2021</a:t>
            </a:fld>
            <a:endParaRPr lang="nb-NO">
              <a:solidFill>
                <a:prstClr val="black">
                  <a:tint val="75000"/>
                </a:prstClr>
              </a:solidFill>
              <a:ea typeface="ヒラギノ角ゴ Pro W3"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17677650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BD1E64-19BF-477C-9E0A-22568693EBB7}" type="datetimeFigureOut">
              <a:rPr lang="nb-NO" smtClean="0"/>
              <a:t>27.10.2021</a:t>
            </a:fld>
            <a:endParaRPr lang="nb-NO"/>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E52B07A-3843-4428-BD17-C6BED631A202}" type="slidenum">
              <a:rPr lang="nb-NO" smtClean="0"/>
              <a:t>‹#›</a:t>
            </a:fld>
            <a:endParaRPr lang="nb-NO"/>
          </a:p>
        </p:txBody>
      </p:sp>
    </p:spTree>
    <p:extLst>
      <p:ext uri="{BB962C8B-B14F-4D97-AF65-F5344CB8AC3E}">
        <p14:creationId xmlns:p14="http://schemas.microsoft.com/office/powerpoint/2010/main" val="219839682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320800" y="838200"/>
            <a:ext cx="1026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13208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9155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C110B-474B-46C7-B580-91395136B66F}" type="datetime1">
              <a:rPr lang="nb-NO" smtClean="0"/>
              <a:t>27.10.2021</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t>‹#›</a:t>
            </a:fld>
            <a:endParaRPr lang="nb-NO"/>
          </a:p>
        </p:txBody>
      </p:sp>
    </p:spTree>
    <p:extLst>
      <p:ext uri="{BB962C8B-B14F-4D97-AF65-F5344CB8AC3E}">
        <p14:creationId xmlns:p14="http://schemas.microsoft.com/office/powerpoint/2010/main" val="2474044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27.10.2021</a:t>
            </a:fld>
            <a:endParaRPr lang="nb-NO">
              <a:solidFill>
                <a:prstClr val="black">
                  <a:tint val="75000"/>
                </a:prstClr>
              </a:solidFill>
              <a:ea typeface="ヒラギノ角ゴ Pro W3" charset="-128"/>
            </a:endParaRPr>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Plassholder for lysbilde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136130998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EDEE3-D5D5-4458-89F4-1B4932C68550}" type="datetime1">
              <a:rPr lang="nb-NO" smtClean="0"/>
              <a:t>27.10.2021</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smtClean="0"/>
              <a:t>Steinar Skogheim, Gruppe for meldingstjenester, USIT</a:t>
            </a:r>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3D218-3088-451B-986D-86B6E632DFCC}" type="slidenum">
              <a:rPr lang="nb-NO" smtClean="0"/>
              <a:t>‹#›</a:t>
            </a:fld>
            <a:endParaRPr lang="nb-NO"/>
          </a:p>
        </p:txBody>
      </p:sp>
    </p:spTree>
    <p:extLst>
      <p:ext uri="{BB962C8B-B14F-4D97-AF65-F5344CB8AC3E}">
        <p14:creationId xmlns:p14="http://schemas.microsoft.com/office/powerpoint/2010/main" val="259078877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715" r:id="rId12"/>
    <p:sldLayoutId id="2147483720"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39446-76F9-418F-AC44-FA05DF2F948A}"/>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nb-NO"/>
          </a:p>
        </p:txBody>
      </p:sp>
      <p:sp>
        <p:nvSpPr>
          <p:cNvPr id="3" name="Text Placeholder 2">
            <a:extLst>
              <a:ext uri="{FF2B5EF4-FFF2-40B4-BE49-F238E27FC236}">
                <a16:creationId xmlns:a16="http://schemas.microsoft.com/office/drawing/2014/main" id="{D655EC70-D681-40FE-9B5B-06A678D529B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62CE167-41AC-4077-A979-686A1114FAEA}"/>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lvl="0"/>
            <a:fld id="{C62D6823-3825-4944-B871-5FF659E2300B}" type="datetime1">
              <a:rPr lang="nb-NO"/>
              <a:pPr lvl="0"/>
              <a:t>27.10.2021</a:t>
            </a:fld>
            <a:endParaRPr lang="nb-NO"/>
          </a:p>
        </p:txBody>
      </p:sp>
      <p:sp>
        <p:nvSpPr>
          <p:cNvPr id="5" name="Footer Placeholder 4">
            <a:extLst>
              <a:ext uri="{FF2B5EF4-FFF2-40B4-BE49-F238E27FC236}">
                <a16:creationId xmlns:a16="http://schemas.microsoft.com/office/drawing/2014/main" id="{6A861701-0CBD-4038-9DF9-0752D7C6812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lvl="0"/>
            <a:endParaRPr lang="nb-NO"/>
          </a:p>
        </p:txBody>
      </p:sp>
      <p:sp>
        <p:nvSpPr>
          <p:cNvPr id="6" name="Slide Number Placeholder 5">
            <a:extLst>
              <a:ext uri="{FF2B5EF4-FFF2-40B4-BE49-F238E27FC236}">
                <a16:creationId xmlns:a16="http://schemas.microsoft.com/office/drawing/2014/main" id="{A19618B3-A68A-42BE-93C7-74677E2F2C8A}"/>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lvl="0"/>
            <a:fld id="{BE61C1FC-17FB-4265-BBC9-1F07CBA3D2DA}" type="slidenum">
              <a:t>‹#›</a:t>
            </a:fld>
            <a:endParaRPr lang="nb-NO"/>
          </a:p>
        </p:txBody>
      </p:sp>
    </p:spTree>
    <p:extLst>
      <p:ext uri="{BB962C8B-B14F-4D97-AF65-F5344CB8AC3E}">
        <p14:creationId xmlns:p14="http://schemas.microsoft.com/office/powerpoint/2010/main" val="336998775"/>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t>27.10.2021</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t>‹#›</a:t>
            </a:fld>
            <a:endParaRPr lang="nb-NO"/>
          </a:p>
        </p:txBody>
      </p:sp>
    </p:spTree>
    <p:extLst>
      <p:ext uri="{BB962C8B-B14F-4D97-AF65-F5344CB8AC3E}">
        <p14:creationId xmlns:p14="http://schemas.microsoft.com/office/powerpoint/2010/main" val="43543974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A16E5-087B-4E6E-BCD8-41E8DA8FC410}" type="datetimeFigureOut">
              <a:rPr lang="nb-NO" smtClean="0"/>
              <a:t>27.10.2021</a:t>
            </a:fld>
            <a:endParaRPr lang="nb-NO"/>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84BC6A-603A-46BA-9571-97B4708869CE}" type="slidenum">
              <a:rPr lang="nb-NO" smtClean="0"/>
              <a:t>‹#›</a:t>
            </a:fld>
            <a:endParaRPr lang="nb-NO"/>
          </a:p>
        </p:txBody>
      </p:sp>
    </p:spTree>
    <p:extLst>
      <p:ext uri="{BB962C8B-B14F-4D97-AF65-F5344CB8AC3E}">
        <p14:creationId xmlns:p14="http://schemas.microsoft.com/office/powerpoint/2010/main" val="385271603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27.10.2021</a:t>
            </a:fld>
            <a:endParaRPr lang="nb-NO">
              <a:solidFill>
                <a:prstClr val="black">
                  <a:tint val="75000"/>
                </a:prstClr>
              </a:solidFill>
              <a:ea typeface="ヒラギノ角ゴ Pro W3"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146220487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hyperlink" Target="http://www.uio.no/tjenester/it/e-post-kalender/mer-om-epost-og-kalender/spam.html" TargetMode="External"/><Relationship Id="rId2" Type="http://schemas.openxmlformats.org/officeDocument/2006/relationships/image" Target="../media/image132.png"/><Relationship Id="rId1" Type="http://schemas.openxmlformats.org/officeDocument/2006/relationships/slideLayout" Target="../slideLayouts/slideLayout81.xml"/></Relationships>
</file>

<file path=ppt/slides/_rels/slide10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69.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hyperlink" Target="http://www.uio.no/tjenester/it/e-post-kalender/mer-om-epost-og-kalender/graalisting.html" TargetMode="External"/></Relationships>
</file>

<file path=ppt/slides/_rels/slide103.xml.rels><?xml version="1.0" encoding="UTF-8" standalone="yes"?>
<Relationships xmlns="http://schemas.openxmlformats.org/package/2006/relationships"><Relationship Id="rId2" Type="http://schemas.openxmlformats.org/officeDocument/2006/relationships/hyperlink" Target="http://www.uio.no/tjenester/it/e-post-kalender/mer-om-epost-og-kalender/uioonly.html" TargetMode="External"/><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9.xml"/><Relationship Id="rId1" Type="http://schemas.openxmlformats.org/officeDocument/2006/relationships/slideLayout" Target="../slideLayouts/slideLayout70.xml"/><Relationship Id="rId5" Type="http://schemas.openxmlformats.org/officeDocument/2006/relationships/hyperlink" Target="http://www.uio.no/tjenester/it/e-post-kalender/mer-om-epost-og-kalender/headere.html" TargetMode="External"/><Relationship Id="rId4" Type="http://schemas.openxmlformats.org/officeDocument/2006/relationships/image" Target="../media/image140.jpg"/></Relationships>
</file>

<file path=ppt/slides/_rels/slide105.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42.png"/></Relationships>
</file>

<file path=ppt/slides/_rels/slide107.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03.xml"/></Relationships>
</file>

<file path=ppt/slides/_rels/slide10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03.xml"/></Relationships>
</file>

<file path=ppt/slides/_rels/slide10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0.xml"/></Relationships>
</file>

<file path=ppt/slides/_rels/slide11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0.xml"/></Relationships>
</file>

<file path=ppt/slides/_rels/slide11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png"/><Relationship Id="rId1" Type="http://schemas.openxmlformats.org/officeDocument/2006/relationships/slideLayout" Target="../slideLayouts/slideLayout70.xml"/><Relationship Id="rId4" Type="http://schemas.openxmlformats.org/officeDocument/2006/relationships/image" Target="../media/image15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1.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9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9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9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hyperlink" Target="http://www.uio.no/tjenester/it/e-post-kalender/outlook/hjelp/oppsett/profil.html" TargetMode="External"/><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9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9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92.xml"/><Relationship Id="rId4" Type="http://schemas.openxmlformats.org/officeDocument/2006/relationships/image" Target="../media/image171.jpg"/></Relationships>
</file>

<file path=ppt/slides/_rels/slide1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81.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81.xml"/></Relationships>
</file>

<file path=ppt/slides/_rels/slide137.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81.xml"/></Relationships>
</file>

<file path=ppt/slides/_rels/slide13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19.xml"/></Relationships>
</file>

<file path=ppt/slides/_rels/slide139.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1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www.uio.no/tjenester/it/e-post-kalender/mobile-enheter/" TargetMode="External"/><Relationship Id="rId1" Type="http://schemas.openxmlformats.org/officeDocument/2006/relationships/slideLayout" Target="../slideLayouts/slideLayout1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1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114.xml"/></Relationships>
</file>

<file path=ppt/slides/_rels/slide144.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114.xml"/><Relationship Id="rId4" Type="http://schemas.openxmlformats.org/officeDocument/2006/relationships/image" Target="../media/image187.png"/></Relationships>
</file>

<file path=ppt/slides/_rels/slide145.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1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150.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96.jpg"/><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hyperlink" Target="mailto:steinar.skogheim@usit.uio.no" TargetMode="External"/><Relationship Id="rId2" Type="http://schemas.openxmlformats.org/officeDocument/2006/relationships/hyperlink" Target="http://www.uio.no/tjenester/it/e-post-kalender/" TargetMode="External"/><Relationship Id="rId1" Type="http://schemas.openxmlformats.org/officeDocument/2006/relationships/slideLayout" Target="../slideLayouts/slideLayout13.xml"/><Relationship Id="rId4" Type="http://schemas.openxmlformats.org/officeDocument/2006/relationships/image" Target="../media/image198.jpg"/></Relationships>
</file>

<file path=ppt/slides/_rels/slide153.xml.rels><?xml version="1.0" encoding="UTF-8" standalone="yes"?>
<Relationships xmlns="http://schemas.openxmlformats.org/package/2006/relationships"><Relationship Id="rId3" Type="http://schemas.openxmlformats.org/officeDocument/2006/relationships/hyperlink" Target="https://nettskjema.no/a/145719" TargetMode="External"/><Relationship Id="rId2" Type="http://schemas.openxmlformats.org/officeDocument/2006/relationships/hyperlink" Target="https://www.uio.no/for-ansatte/kompetanse/tema/data/e-post-og-kalender/kurs-zoom/" TargetMode="External"/><Relationship Id="rId1" Type="http://schemas.openxmlformats.org/officeDocument/2006/relationships/slideLayout" Target="../slideLayouts/slideLayout35.xml"/><Relationship Id="rId5" Type="http://schemas.openxmlformats.org/officeDocument/2006/relationships/image" Target="../media/image199.jpeg"/><Relationship Id="rId4" Type="http://schemas.openxmlformats.org/officeDocument/2006/relationships/hyperlink" Target="mailto:steinar.skogheim@usit.uio.no"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hyperlink" Target="https://www.uio.no/for-ansatte/ansettelsesforhold/hms/bht/ergonomi/ergonomi-kontoret/pause-ovelser/" TargetMode="External"/><Relationship Id="rId2" Type="http://schemas.openxmlformats.org/officeDocument/2006/relationships/hyperlink" Target="https://www.uio.no/for-ansatte/ansettelsesforhold/hms/bht/index.html" TargetMode="External"/><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uio.no/for-ansatte/ansettelsesforhold/hms/bht/ergonomi/ergonomi-kontore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hyperlink" Target="https://www.uio.no/tjenester/it/telefoni-sanntid/videokonf/zoom/" TargetMode="Externa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6.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2.jp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hyperlink" Target="https://www.uio.no/tjenester/it/e-post-kalender/mer-om-epost-og-kalender/" TargetMode="External"/><Relationship Id="rId2" Type="http://schemas.openxmlformats.org/officeDocument/2006/relationships/hyperlink" Target="https://nettskjema.uio.no/answer/58655.html" TargetMode="External"/><Relationship Id="rId1" Type="http://schemas.openxmlformats.org/officeDocument/2006/relationships/slideLayout" Target="../slideLayouts/slideLayout13.xml"/><Relationship Id="rId5" Type="http://schemas.openxmlformats.org/officeDocument/2006/relationships/image" Target="../media/image63.jpg"/><Relationship Id="rId4" Type="http://schemas.openxmlformats.org/officeDocument/2006/relationships/hyperlink" Target="http://www.uio.no/tjenester/it/e-post-kalender/e-postlister/"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64.xml"/><Relationship Id="rId4"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35.xml"/><Relationship Id="rId4" Type="http://schemas.openxmlformats.org/officeDocument/2006/relationships/image" Target="../media/image86.jpg"/></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uio.no/tjenester/it/e-post-kalender/outlook/hjelp/e-post/outbox.html" TargetMode="External"/><Relationship Id="rId4" Type="http://schemas.openxmlformats.org/officeDocument/2006/relationships/image" Target="../media/image9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hyperlink" Target="http://www.uio.no/tjenester/it/e-post-kalender/outlook/hjelp/e-post/recover.html"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hyperlink" Target="https://www.uio.no/tjenester/it/e-post-kalender/webmail/hjelp/e-post/recover.html" TargetMode="Externa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92.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9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92.xml"/></Relationships>
</file>

<file path=ppt/slides/_rels/slide9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8074" y="1016001"/>
            <a:ext cx="8141277" cy="1764144"/>
          </a:xfrm>
        </p:spPr>
        <p:txBody>
          <a:bodyPr>
            <a:normAutofit/>
          </a:bodyPr>
          <a:lstStyle/>
          <a:p>
            <a:r>
              <a:rPr lang="nb-NO" sz="4800" b="1" dirty="0"/>
              <a:t>Mer enn 60 </a:t>
            </a:r>
            <a:r>
              <a:rPr lang="nb-NO" sz="4800" b="1" dirty="0" smtClean="0"/>
              <a:t>e-posttips</a:t>
            </a:r>
            <a:endParaRPr lang="nb-NO" sz="4800" b="1" dirty="0"/>
          </a:p>
        </p:txBody>
      </p:sp>
      <p:sp>
        <p:nvSpPr>
          <p:cNvPr id="3" name="Subtitle 2"/>
          <p:cNvSpPr>
            <a:spLocks noGrp="1"/>
          </p:cNvSpPr>
          <p:nvPr>
            <p:ph type="subTitle" idx="1"/>
          </p:nvPr>
        </p:nvSpPr>
        <p:spPr>
          <a:xfrm>
            <a:off x="1681018" y="2882902"/>
            <a:ext cx="8986982" cy="3473450"/>
          </a:xfrm>
        </p:spPr>
        <p:txBody>
          <a:bodyPr>
            <a:noAutofit/>
          </a:bodyPr>
          <a:lstStyle/>
          <a:p>
            <a:r>
              <a:rPr lang="nb-NO" sz="2400" dirty="0"/>
              <a:t>Et «lynkurs» som gjennomgår de viktigste mulighetene i Outlook</a:t>
            </a:r>
          </a:p>
          <a:p>
            <a:endParaRPr lang="nb-NO" sz="2400" dirty="0"/>
          </a:p>
          <a:p>
            <a:r>
              <a:rPr lang="nb-NO" sz="2400" dirty="0"/>
              <a:t>Nettkurs </a:t>
            </a:r>
            <a:r>
              <a:rPr lang="nb-NO" sz="2400" dirty="0" smtClean="0"/>
              <a:t>20.oktober 2021</a:t>
            </a:r>
            <a:endParaRPr lang="nb-NO" sz="2400" dirty="0"/>
          </a:p>
          <a:p>
            <a:r>
              <a:rPr lang="nb-NO" sz="2400" dirty="0" smtClean="0"/>
              <a:t>10.00 </a:t>
            </a:r>
            <a:r>
              <a:rPr lang="nb-NO" sz="2400" dirty="0"/>
              <a:t>– </a:t>
            </a:r>
            <a:r>
              <a:rPr lang="nb-NO" sz="2400" dirty="0" smtClean="0"/>
              <a:t>11.00</a:t>
            </a:r>
            <a:endParaRPr lang="nb-NO" sz="2400" dirty="0"/>
          </a:p>
          <a:p>
            <a:r>
              <a:rPr lang="nb-NO" sz="2400" dirty="0"/>
              <a:t>Steinar Skogheim</a:t>
            </a:r>
          </a:p>
          <a:p>
            <a:r>
              <a:rPr lang="nb-NO" sz="2400" dirty="0"/>
              <a:t>USIT</a:t>
            </a:r>
          </a:p>
        </p:txBody>
      </p:sp>
      <p:sp>
        <p:nvSpPr>
          <p:cNvPr id="4" name="Footer Placeholder 3"/>
          <p:cNvSpPr>
            <a:spLocks noGrp="1"/>
          </p:cNvSpPr>
          <p:nvPr>
            <p:ph type="ftr" sz="quarter" idx="11"/>
          </p:nvPr>
        </p:nvSpPr>
        <p:spPr/>
        <p:txBody>
          <a:bodyPr/>
          <a:lstStyle/>
          <a:p>
            <a:r>
              <a:rPr lang="nb-NO"/>
              <a:t>Steinar Skogheim, Gruppe for meldingstjenester, USIT</a:t>
            </a:r>
          </a:p>
        </p:txBody>
      </p:sp>
      <p:sp>
        <p:nvSpPr>
          <p:cNvPr id="5" name="Slide Number Placeholder 4"/>
          <p:cNvSpPr>
            <a:spLocks noGrp="1"/>
          </p:cNvSpPr>
          <p:nvPr>
            <p:ph type="sldNum" sz="quarter" idx="12"/>
          </p:nvPr>
        </p:nvSpPr>
        <p:spPr/>
        <p:txBody>
          <a:bodyPr/>
          <a:lstStyle/>
          <a:p>
            <a:fld id="{8213D218-3088-451B-986D-86B6E632DFCC}" type="slidenum">
              <a:rPr lang="nb-NO" smtClean="0"/>
              <a:t>1</a:t>
            </a:fld>
            <a:endParaRPr lang="nb-NO" dirty="0"/>
          </a:p>
        </p:txBody>
      </p:sp>
      <p:pic>
        <p:nvPicPr>
          <p:cNvPr id="7" name="Picture 6">
            <a:extLst>
              <a:ext uri="{FF2B5EF4-FFF2-40B4-BE49-F238E27FC236}">
                <a16:creationId xmlns:a16="http://schemas.microsoft.com/office/drawing/2014/main" id="{E3569ADD-3496-4FD1-9093-F77AC0E3E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321" y="142010"/>
            <a:ext cx="1917700" cy="1866900"/>
          </a:xfrm>
          <a:prstGeom prst="rect">
            <a:avLst/>
          </a:prstGeom>
        </p:spPr>
      </p:pic>
    </p:spTree>
    <p:extLst>
      <p:ext uri="{BB962C8B-B14F-4D97-AF65-F5344CB8AC3E}">
        <p14:creationId xmlns:p14="http://schemas.microsoft.com/office/powerpoint/2010/main" val="1126427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40746" y="152952"/>
            <a:ext cx="8075734" cy="1264686"/>
          </a:xfrm>
        </p:spPr>
        <p:txBody>
          <a:bodyPr>
            <a:normAutofit fontScale="90000"/>
          </a:bodyPr>
          <a:lstStyle/>
          <a:p>
            <a:pPr algn="ctr"/>
            <a:r>
              <a:rPr lang="nb-NO" b="1" dirty="0"/>
              <a:t>Hvordan leser vi e-posten vår?</a:t>
            </a:r>
            <a:br>
              <a:rPr lang="nb-NO" b="1" dirty="0"/>
            </a:br>
            <a:r>
              <a:rPr lang="nb-NO" b="1" dirty="0"/>
              <a:t>Outlook/OWA (webmail)</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9" y="4437113"/>
            <a:ext cx="11763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2113665"/>
            <a:ext cx="12128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2577751"/>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848" y="3140968"/>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136" y="3645024"/>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Sylinder 3"/>
          <p:cNvSpPr txBox="1"/>
          <p:nvPr/>
        </p:nvSpPr>
        <p:spPr>
          <a:xfrm>
            <a:off x="1919536" y="1914948"/>
            <a:ext cx="1656184" cy="646331"/>
          </a:xfrm>
          <a:prstGeom prst="rect">
            <a:avLst/>
          </a:prstGeom>
          <a:noFill/>
        </p:spPr>
        <p:txBody>
          <a:bodyPr wrap="square" rtlCol="0">
            <a:spAutoFit/>
          </a:bodyPr>
          <a:lstStyle/>
          <a:p>
            <a:pPr>
              <a:defRPr/>
            </a:pPr>
            <a:r>
              <a:rPr lang="nb-NO" kern="0" dirty="0">
                <a:solidFill>
                  <a:srgbClr val="FF0000"/>
                </a:solidFill>
              </a:rPr>
              <a:t>Exchange </a:t>
            </a:r>
            <a:r>
              <a:rPr lang="nb-NO" kern="0" dirty="0" smtClean="0">
                <a:solidFill>
                  <a:srgbClr val="FF0000"/>
                </a:solidFill>
              </a:rPr>
              <a:t>2013/2019</a:t>
            </a:r>
            <a:endParaRPr lang="nb-NO" kern="0" dirty="0">
              <a:solidFill>
                <a:srgbClr val="FF0000"/>
              </a:solidFill>
            </a:endParaRPr>
          </a:p>
        </p:txBody>
      </p:sp>
      <p:sp>
        <p:nvSpPr>
          <p:cNvPr id="5" name="TekstSylinder 4"/>
          <p:cNvSpPr txBox="1"/>
          <p:nvPr/>
        </p:nvSpPr>
        <p:spPr>
          <a:xfrm>
            <a:off x="7896200" y="5949280"/>
            <a:ext cx="2376264" cy="369332"/>
          </a:xfrm>
          <a:prstGeom prst="rect">
            <a:avLst/>
          </a:prstGeom>
          <a:noFill/>
        </p:spPr>
        <p:txBody>
          <a:bodyPr wrap="square" rtlCol="0">
            <a:spAutoFit/>
          </a:bodyPr>
          <a:lstStyle/>
          <a:p>
            <a:pPr>
              <a:defRPr/>
            </a:pPr>
            <a:r>
              <a:rPr lang="nb-NO" kern="0" dirty="0">
                <a:solidFill>
                  <a:srgbClr val="FF0000"/>
                </a:solidFill>
              </a:rPr>
              <a:t>Outlook </a:t>
            </a:r>
            <a:r>
              <a:rPr lang="nb-NO" kern="0" dirty="0" smtClean="0">
                <a:solidFill>
                  <a:srgbClr val="FF0000"/>
                </a:solidFill>
              </a:rPr>
              <a:t>2016/2019</a:t>
            </a:r>
            <a:endParaRPr lang="nb-NO" kern="0" dirty="0">
              <a:solidFill>
                <a:srgbClr val="FF0000"/>
              </a:solidFill>
            </a:endParaRPr>
          </a:p>
        </p:txBody>
      </p:sp>
      <p:sp>
        <p:nvSpPr>
          <p:cNvPr id="6" name="TekstSylinder 5"/>
          <p:cNvSpPr txBox="1"/>
          <p:nvPr/>
        </p:nvSpPr>
        <p:spPr>
          <a:xfrm>
            <a:off x="7248128" y="3861049"/>
            <a:ext cx="3168352" cy="646331"/>
          </a:xfrm>
          <a:prstGeom prst="rect">
            <a:avLst/>
          </a:prstGeom>
          <a:noFill/>
        </p:spPr>
        <p:txBody>
          <a:bodyPr wrap="square" rtlCol="0">
            <a:spAutoFit/>
          </a:bodyPr>
          <a:lstStyle/>
          <a:p>
            <a:pPr>
              <a:defRPr/>
            </a:pPr>
            <a:r>
              <a:rPr lang="nb-NO" kern="0" dirty="0">
                <a:solidFill>
                  <a:srgbClr val="FF0000"/>
                </a:solidFill>
              </a:rPr>
              <a:t>OWA</a:t>
            </a:r>
            <a:r>
              <a:rPr lang="nb-NO" kern="0" dirty="0">
                <a:solidFill>
                  <a:sysClr val="windowText" lastClr="000000"/>
                </a:solidFill>
              </a:rPr>
              <a:t> via en nettleser (mail.uio.no)</a:t>
            </a:r>
          </a:p>
        </p:txBody>
      </p:sp>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138" y="5373217"/>
            <a:ext cx="2116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Sylinder 6"/>
          <p:cNvSpPr txBox="1"/>
          <p:nvPr/>
        </p:nvSpPr>
        <p:spPr>
          <a:xfrm>
            <a:off x="5037138" y="4869160"/>
            <a:ext cx="1994967" cy="369332"/>
          </a:xfrm>
          <a:prstGeom prst="rect">
            <a:avLst/>
          </a:prstGeom>
          <a:noFill/>
        </p:spPr>
        <p:txBody>
          <a:bodyPr wrap="square" rtlCol="0">
            <a:spAutoFit/>
          </a:bodyPr>
          <a:lstStyle/>
          <a:p>
            <a:pPr>
              <a:defRPr/>
            </a:pPr>
            <a:r>
              <a:rPr lang="nb-NO" kern="0" dirty="0">
                <a:solidFill>
                  <a:sysClr val="windowText" lastClr="000000"/>
                </a:solidFill>
              </a:rPr>
              <a:t>kiosk.uio.no</a:t>
            </a:r>
          </a:p>
        </p:txBody>
      </p:sp>
      <p:sp>
        <p:nvSpPr>
          <p:cNvPr id="3" name="TextBox 2"/>
          <p:cNvSpPr txBox="1"/>
          <p:nvPr/>
        </p:nvSpPr>
        <p:spPr>
          <a:xfrm>
            <a:off x="1919536" y="5210616"/>
            <a:ext cx="1728192" cy="923330"/>
          </a:xfrm>
          <a:prstGeom prst="rect">
            <a:avLst/>
          </a:prstGeom>
          <a:noFill/>
          <a:ln>
            <a:solidFill>
              <a:schemeClr val="tx1"/>
            </a:solidFill>
          </a:ln>
        </p:spPr>
        <p:txBody>
          <a:bodyPr wrap="square" rtlCol="0">
            <a:spAutoFit/>
          </a:bodyPr>
          <a:lstStyle/>
          <a:p>
            <a:pPr>
              <a:defRPr/>
            </a:pPr>
            <a:r>
              <a:rPr lang="nb-NO" kern="0" dirty="0">
                <a:solidFill>
                  <a:sysClr val="windowText" lastClr="000000"/>
                </a:solidFill>
              </a:rPr>
              <a:t>Her ligger  dine e-post og kalenderdata</a:t>
            </a:r>
          </a:p>
        </p:txBody>
      </p:sp>
      <p:sp>
        <p:nvSpPr>
          <p:cNvPr id="8" name="Right Arrow 7"/>
          <p:cNvSpPr/>
          <p:nvPr/>
        </p:nvSpPr>
        <p:spPr>
          <a:xfrm rot="16200000">
            <a:off x="2263393" y="4792650"/>
            <a:ext cx="607566" cy="15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b-NO" kern="0">
              <a:solidFill>
                <a:sysClr val="windowText" lastClr="000000"/>
              </a:solidFill>
            </a:endParaRPr>
          </a:p>
        </p:txBody>
      </p:sp>
      <p:cxnSp>
        <p:nvCxnSpPr>
          <p:cNvPr id="10" name="Straight Arrow Connector 9"/>
          <p:cNvCxnSpPr/>
          <p:nvPr/>
        </p:nvCxnSpPr>
        <p:spPr>
          <a:xfrm flipH="1" flipV="1">
            <a:off x="3143672" y="3645024"/>
            <a:ext cx="5040560" cy="11521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6"/>
          <a:stretch>
            <a:fillRect/>
          </a:stretch>
        </p:blipFill>
        <p:spPr>
          <a:xfrm rot="20380002">
            <a:off x="3036065" y="2504795"/>
            <a:ext cx="5127180" cy="1237595"/>
          </a:xfrm>
          <a:prstGeom prst="rect">
            <a:avLst/>
          </a:prstGeom>
        </p:spPr>
      </p:pic>
    </p:spTree>
    <p:extLst>
      <p:ext uri="{BB962C8B-B14F-4D97-AF65-F5344CB8AC3E}">
        <p14:creationId xmlns:p14="http://schemas.microsoft.com/office/powerpoint/2010/main" val="37365864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06582"/>
          </a:xfrm>
        </p:spPr>
        <p:txBody>
          <a:bodyPr>
            <a:normAutofit fontScale="90000"/>
          </a:bodyPr>
          <a:lstStyle/>
          <a:p>
            <a:r>
              <a:rPr lang="nb-NO" dirty="0"/>
              <a:t>brukerinfo.uio.no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46" y="743596"/>
            <a:ext cx="5621481" cy="6039608"/>
          </a:xfrm>
          <a:prstGeom prst="rect">
            <a:avLst/>
          </a:prstGeom>
          <a:effectLst>
            <a:innerShdw blurRad="114300">
              <a:prstClr val="black"/>
            </a:innerShdw>
          </a:effectLst>
        </p:spPr>
      </p:pic>
      <p:sp>
        <p:nvSpPr>
          <p:cNvPr id="3" name="TextBox 2"/>
          <p:cNvSpPr txBox="1"/>
          <p:nvPr/>
        </p:nvSpPr>
        <p:spPr>
          <a:xfrm>
            <a:off x="9521781" y="1"/>
            <a:ext cx="11462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39</a:t>
            </a:r>
          </a:p>
        </p:txBody>
      </p:sp>
    </p:spTree>
    <p:extLst>
      <p:ext uri="{BB962C8B-B14F-4D97-AF65-F5344CB8AC3E}">
        <p14:creationId xmlns:p14="http://schemas.microsoft.com/office/powerpoint/2010/main" val="26454476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0338-A2A0-49AC-B29F-328D97C63B95}"/>
              </a:ext>
            </a:extLst>
          </p:cNvPr>
          <p:cNvSpPr>
            <a:spLocks noGrp="1"/>
          </p:cNvSpPr>
          <p:nvPr>
            <p:ph type="title"/>
          </p:nvPr>
        </p:nvSpPr>
        <p:spPr>
          <a:xfrm>
            <a:off x="1915833" y="120502"/>
            <a:ext cx="5803404" cy="871870"/>
          </a:xfrm>
        </p:spPr>
        <p:txBody>
          <a:bodyPr>
            <a:normAutofit/>
          </a:bodyPr>
          <a:lstStyle/>
          <a:p>
            <a:pPr algn="l"/>
            <a:r>
              <a:rPr lang="nb-NO" dirty="0"/>
              <a:t>Spam og spampoeng</a:t>
            </a:r>
          </a:p>
        </p:txBody>
      </p:sp>
      <p:pic>
        <p:nvPicPr>
          <p:cNvPr id="4" name="Picture 3">
            <a:extLst>
              <a:ext uri="{FF2B5EF4-FFF2-40B4-BE49-F238E27FC236}">
                <a16:creationId xmlns:a16="http://schemas.microsoft.com/office/drawing/2014/main" id="{AA32A9A0-6229-4248-A2A2-5BBE10D7B930}"/>
              </a:ext>
            </a:extLst>
          </p:cNvPr>
          <p:cNvPicPr>
            <a:picLocks noChangeAspect="1"/>
          </p:cNvPicPr>
          <p:nvPr/>
        </p:nvPicPr>
        <p:blipFill>
          <a:blip r:embed="rId2"/>
          <a:stretch>
            <a:fillRect/>
          </a:stretch>
        </p:blipFill>
        <p:spPr>
          <a:xfrm>
            <a:off x="1972541" y="1341783"/>
            <a:ext cx="4435225" cy="4211177"/>
          </a:xfrm>
          <a:prstGeom prst="rect">
            <a:avLst/>
          </a:prstGeom>
        </p:spPr>
      </p:pic>
      <p:sp>
        <p:nvSpPr>
          <p:cNvPr id="5" name="TextBox 4">
            <a:extLst>
              <a:ext uri="{FF2B5EF4-FFF2-40B4-BE49-F238E27FC236}">
                <a16:creationId xmlns:a16="http://schemas.microsoft.com/office/drawing/2014/main" id="{425DE282-F20E-4034-94F5-CC5916892C47}"/>
              </a:ext>
            </a:extLst>
          </p:cNvPr>
          <p:cNvSpPr txBox="1"/>
          <p:nvPr/>
        </p:nvSpPr>
        <p:spPr>
          <a:xfrm>
            <a:off x="6558064" y="5183627"/>
            <a:ext cx="4012660"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a:ea typeface="+mn-ea"/>
                <a:cs typeface="+mn-cs"/>
                <a:hlinkClick r:id="rId3"/>
              </a:rPr>
              <a:t>Innstillinger for uønsket e-post/spam</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F7BB223-542E-4491-8936-BA8653818488}"/>
              </a:ext>
            </a:extLst>
          </p:cNvPr>
          <p:cNvSpPr txBox="1"/>
          <p:nvPr/>
        </p:nvSpPr>
        <p:spPr>
          <a:xfrm>
            <a:off x="6689388" y="1637130"/>
            <a:ext cx="3684351" cy="30008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Grensene for de forskjellige spamnivåene er for tiden 3,5 og 7 spampoeng.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Sørg for at e-poster du avviser havner i en egen spam-mappe.</a:t>
            </a:r>
          </a:p>
        </p:txBody>
      </p:sp>
    </p:spTree>
    <p:extLst>
      <p:ext uri="{BB962C8B-B14F-4D97-AF65-F5344CB8AC3E}">
        <p14:creationId xmlns:p14="http://schemas.microsoft.com/office/powerpoint/2010/main" val="2598887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3" y="1412777"/>
            <a:ext cx="1195387"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705" y="1644551"/>
            <a:ext cx="407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769" y="1608983"/>
            <a:ext cx="8651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121" y="1412777"/>
            <a:ext cx="8651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3227" y="1729135"/>
            <a:ext cx="407987" cy="1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207" y="1582089"/>
            <a:ext cx="639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7" y="1701447"/>
            <a:ext cx="407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225" y="1619971"/>
            <a:ext cx="7254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Sylinder 4"/>
          <p:cNvSpPr txBox="1"/>
          <p:nvPr/>
        </p:nvSpPr>
        <p:spPr>
          <a:xfrm>
            <a:off x="3431704" y="2780929"/>
            <a:ext cx="2255516" cy="2031325"/>
          </a:xfrm>
          <a:prstGeom prst="rect">
            <a:avLst/>
          </a:prstGeom>
          <a:noFill/>
          <a:ln>
            <a:solidFill>
              <a:schemeClr val="accent1"/>
            </a:solidFill>
          </a:ln>
          <a:effectLst>
            <a:glow rad="101600">
              <a:schemeClr val="accent1">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Calibri"/>
                <a:ea typeface="+mn-ea"/>
                <a:cs typeface="+mn-cs"/>
              </a:rPr>
              <a:t>Hvis du ikke har mottatt e-post fra </a:t>
            </a:r>
            <a:r>
              <a:rPr kumimoji="0" lang="nb-NO" sz="1800" b="0" i="0" u="none" strike="noStrike" kern="0" cap="none" spc="0" normalizeH="0" baseline="0" noProof="0" dirty="0" err="1">
                <a:ln>
                  <a:noFill/>
                </a:ln>
                <a:solidFill>
                  <a:prstClr val="black"/>
                </a:solidFill>
                <a:effectLst/>
                <a:uLnTx/>
                <a:uFillTx/>
                <a:latin typeface="Calibri"/>
                <a:ea typeface="+mn-ea"/>
                <a:cs typeface="+mn-cs"/>
              </a:rPr>
              <a:t>j.nissen</a:t>
            </a:r>
            <a:r>
              <a:rPr kumimoji="0" lang="nb-NO" sz="1800" b="0" i="0" u="none" strike="noStrike" kern="0" cap="none" spc="0" normalizeH="0" baseline="0" noProof="0" dirty="0">
                <a:ln>
                  <a:noFill/>
                </a:ln>
                <a:solidFill>
                  <a:prstClr val="black"/>
                </a:solidFill>
                <a:effectLst/>
                <a:uLnTx/>
                <a:uFillTx/>
                <a:latin typeface="Calibri"/>
                <a:ea typeface="+mn-ea"/>
                <a:cs typeface="+mn-cs"/>
              </a:rPr>
              <a:t> tidligere, blir e-posten avvist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Calibri"/>
                <a:ea typeface="+mn-ea"/>
                <a:cs typeface="+mn-cs"/>
              </a:rPr>
              <a:t>Når den kommer på nytt vil den bli godtatt. </a:t>
            </a:r>
          </a:p>
        </p:txBody>
      </p:sp>
      <p:cxnSp>
        <p:nvCxnSpPr>
          <p:cNvPr id="7" name="Rett pil 6"/>
          <p:cNvCxnSpPr/>
          <p:nvPr/>
        </p:nvCxnSpPr>
        <p:spPr>
          <a:xfrm flipV="1">
            <a:off x="4655840" y="2358158"/>
            <a:ext cx="0" cy="350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6168008" y="2924944"/>
            <a:ext cx="1800200" cy="369332"/>
          </a:xfrm>
          <a:prstGeom prst="rect">
            <a:avLst/>
          </a:prstGeom>
          <a:noFill/>
          <a:ln>
            <a:solidFill>
              <a:schemeClr val="accent1"/>
            </a:solidFill>
          </a:ln>
          <a:effectLst>
            <a:glow rad="101600">
              <a:schemeClr val="accent1">
                <a:satMod val="175000"/>
                <a:alpha val="40000"/>
              </a:schemeClr>
            </a:glow>
          </a:effectLst>
        </p:spPr>
        <p:txBody>
          <a:bodyPr wrap="square" rtlCol="0">
            <a:spAutoFit/>
          </a:bodyPr>
          <a:lstStyle>
            <a:defPPr>
              <a:defRPr lang="nb-NO"/>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err="1">
                <a:ln>
                  <a:noFill/>
                </a:ln>
                <a:solidFill>
                  <a:prstClr val="black"/>
                </a:solidFill>
                <a:effectLst/>
                <a:uLnTx/>
                <a:uFillTx/>
                <a:latin typeface="Calibri"/>
                <a:ea typeface="+mn-ea"/>
                <a:cs typeface="+mn-cs"/>
              </a:rPr>
              <a:t>Exchangeservere</a:t>
            </a:r>
            <a:endParaRPr kumimoji="0" lang="nb-NO"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10" name="Rett pil 9"/>
          <p:cNvCxnSpPr/>
          <p:nvPr/>
        </p:nvCxnSpPr>
        <p:spPr>
          <a:xfrm flipH="1" flipV="1">
            <a:off x="6600056" y="2283764"/>
            <a:ext cx="288032" cy="425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4559462" y="332657"/>
            <a:ext cx="35527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prstClr val="black"/>
                </a:solidFill>
                <a:effectLst/>
                <a:uLnTx/>
                <a:uFillTx/>
                <a:latin typeface="Calibri"/>
                <a:ea typeface="+mn-ea"/>
                <a:cs typeface="+mn-cs"/>
              </a:rPr>
              <a:t>Grålisting</a:t>
            </a:r>
          </a:p>
        </p:txBody>
      </p:sp>
      <p:sp>
        <p:nvSpPr>
          <p:cNvPr id="3" name="TekstSylinder 2"/>
          <p:cNvSpPr txBox="1"/>
          <p:nvPr/>
        </p:nvSpPr>
        <p:spPr>
          <a:xfrm>
            <a:off x="1775520" y="717377"/>
            <a:ext cx="22322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Calibri"/>
                <a:ea typeface="+mn-ea"/>
                <a:cs typeface="+mn-cs"/>
              </a:rPr>
              <a:t>E-post fra </a:t>
            </a:r>
            <a:r>
              <a:rPr kumimoji="0" lang="nb-NO" sz="1800" b="0" i="0" u="none" strike="noStrike" kern="0" cap="none" spc="0" normalizeH="0" baseline="0" noProof="0" dirty="0" err="1">
                <a:ln>
                  <a:noFill/>
                </a:ln>
                <a:solidFill>
                  <a:prstClr val="black"/>
                </a:solidFill>
                <a:effectLst/>
                <a:uLnTx/>
                <a:uFillTx/>
                <a:latin typeface="Calibri"/>
                <a:ea typeface="+mn-ea"/>
                <a:cs typeface="+mn-cs"/>
              </a:rPr>
              <a:t>j.nissen@nordpolen</a:t>
            </a:r>
            <a:endParaRPr kumimoji="0" lang="nb-NO"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4" name="TekstSylinder 3"/>
          <p:cNvSpPr txBox="1"/>
          <p:nvPr/>
        </p:nvSpPr>
        <p:spPr>
          <a:xfrm>
            <a:off x="2351585" y="5157193"/>
            <a:ext cx="6486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prstClr val="black"/>
                </a:solidFill>
                <a:effectLst/>
                <a:uLnTx/>
                <a:uFillTx/>
                <a:latin typeface="Calibri"/>
                <a:ea typeface="+mn-ea"/>
                <a:cs typeface="+mn-cs"/>
              </a:rPr>
              <a:t>Grålisting skrus  på i </a:t>
            </a:r>
            <a:r>
              <a:rPr kumimoji="0" lang="nb-NO" sz="2400" b="0" i="0" u="none" strike="noStrike" kern="0" cap="none" spc="0" normalizeH="0" baseline="0" noProof="0" dirty="0">
                <a:ln>
                  <a:noFill/>
                </a:ln>
                <a:solidFill>
                  <a:prstClr val="black"/>
                </a:solidFill>
                <a:effectLst/>
                <a:uLnTx/>
                <a:uFillTx/>
                <a:latin typeface="Calibri"/>
                <a:ea typeface="+mn-ea"/>
                <a:cs typeface="+mn-cs"/>
                <a:hlinkClick r:id="rId9"/>
              </a:rPr>
              <a:t>brukerinfo.uio.no</a:t>
            </a:r>
            <a:endParaRPr kumimoji="0" lang="nb-NO"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9560418" y="1"/>
            <a:ext cx="11075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40</a:t>
            </a:r>
          </a:p>
        </p:txBody>
      </p:sp>
      <p:sp>
        <p:nvSpPr>
          <p:cNvPr id="9" name="TextBox 8"/>
          <p:cNvSpPr txBox="1"/>
          <p:nvPr/>
        </p:nvSpPr>
        <p:spPr>
          <a:xfrm>
            <a:off x="2063553" y="5962919"/>
            <a:ext cx="81408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Mer om grålisting:</a:t>
            </a:r>
            <a:endParaRPr kumimoji="0" lang="nb-NO" sz="1600" b="0" i="0" u="none" strike="noStrike" kern="1200" cap="none" spc="0" normalizeH="0" baseline="0" noProof="0" dirty="0">
              <a:ln>
                <a:noFill/>
              </a:ln>
              <a:solidFill>
                <a:prstClr val="black"/>
              </a:solidFill>
              <a:effectLst/>
              <a:uLnTx/>
              <a:uFillTx/>
              <a:latin typeface="Calibri"/>
              <a:ea typeface="+mn-ea"/>
              <a:cs typeface="+mn-cs"/>
              <a:hlinkClick r:id="rId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hlinkClick r:id="rId9"/>
              </a:rPr>
              <a:t>http://www.uio.no/tjenester/it/e-post-kalender/mer-om-epost-og-kalender/graalisting.html</a:t>
            </a:r>
            <a:endParaRPr kumimoji="0" lang="nb-NO"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1527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159336" cy="1143000"/>
          </a:xfrm>
        </p:spPr>
        <p:txBody>
          <a:bodyPr/>
          <a:lstStyle/>
          <a:p>
            <a:r>
              <a:rPr lang="nb-NO" dirty="0"/>
              <a:t>UIO-only</a:t>
            </a:r>
          </a:p>
        </p:txBody>
      </p:sp>
      <p:sp>
        <p:nvSpPr>
          <p:cNvPr id="3" name="Content Placeholder 2"/>
          <p:cNvSpPr>
            <a:spLocks noGrp="1"/>
          </p:cNvSpPr>
          <p:nvPr>
            <p:ph idx="1"/>
          </p:nvPr>
        </p:nvSpPr>
        <p:spPr/>
        <p:txBody>
          <a:bodyPr>
            <a:normAutofit/>
          </a:bodyPr>
          <a:lstStyle/>
          <a:p>
            <a:pPr marL="0" indent="0">
              <a:buNone/>
            </a:pPr>
            <a:r>
              <a:rPr lang="nb-NO" sz="3600" dirty="0"/>
              <a:t>Hvis du har skrudd på UiO-only-filteret, så vil vi ikke godta e-post som sier den kommer fra deg (dvs. en av dine adresser) med mindre du har autentisert deg (med UiO-brukernavn og -passord). Altså vil det være vanskeligere å forfalske din e-postadresse</a:t>
            </a:r>
          </a:p>
          <a:p>
            <a:pPr marL="0" indent="0">
              <a:buNone/>
            </a:pPr>
            <a:endParaRPr lang="nb-NO" sz="3600" dirty="0"/>
          </a:p>
          <a:p>
            <a:pPr marL="0" indent="0">
              <a:buNone/>
            </a:pPr>
            <a:r>
              <a:rPr lang="nb-NO" sz="1700" dirty="0">
                <a:hlinkClick r:id="rId2"/>
              </a:rPr>
              <a:t>http://www.uio.no/tjenester/it/e-post-kalender/mer-om-epost-og-kalender/uioonly.html</a:t>
            </a:r>
            <a:endParaRPr lang="nb-NO" sz="1700" dirty="0"/>
          </a:p>
        </p:txBody>
      </p:sp>
      <p:sp>
        <p:nvSpPr>
          <p:cNvPr id="4" name="TextBox 3"/>
          <p:cNvSpPr txBox="1"/>
          <p:nvPr/>
        </p:nvSpPr>
        <p:spPr>
          <a:xfrm>
            <a:off x="9547538" y="1"/>
            <a:ext cx="11204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41</a:t>
            </a:r>
          </a:p>
        </p:txBody>
      </p:sp>
    </p:spTree>
    <p:extLst>
      <p:ext uri="{BB962C8B-B14F-4D97-AF65-F5344CB8AC3E}">
        <p14:creationId xmlns:p14="http://schemas.microsoft.com/office/powerpoint/2010/main" val="8957256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463" y="0"/>
            <a:ext cx="8229600" cy="1143000"/>
          </a:xfrm>
        </p:spPr>
        <p:txBody>
          <a:bodyPr/>
          <a:lstStyle/>
          <a:p>
            <a:r>
              <a:rPr lang="nb-NO" dirty="0"/>
              <a:t>Fulle headere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63" y="1065645"/>
            <a:ext cx="4700154" cy="3257124"/>
          </a:xfrm>
          <a:prstGeom prst="rect">
            <a:avLst/>
          </a:prstGeom>
          <a:effectLst>
            <a:innerShdw blurRad="114300">
              <a:prstClr val="black"/>
            </a:inn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966" y="4752407"/>
            <a:ext cx="1244600" cy="1066800"/>
          </a:xfrm>
          <a:prstGeom prst="rect">
            <a:avLst/>
          </a:prstGeom>
          <a:effectLst>
            <a:innerShdw blurRad="114300">
              <a:prstClr val="black"/>
            </a:innerShdw>
          </a:effectLst>
        </p:spPr>
      </p:pic>
      <p:sp>
        <p:nvSpPr>
          <p:cNvPr id="6" name="TextBox 5"/>
          <p:cNvSpPr txBox="1"/>
          <p:nvPr/>
        </p:nvSpPr>
        <p:spPr>
          <a:xfrm>
            <a:off x="6844145" y="1143000"/>
            <a:ext cx="347056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Hvis du får beskjed om å sende kopi av alle headerne, åpner du e-posten, og klikker på </a:t>
            </a:r>
            <a:r>
              <a:rPr kumimoji="0" lang="nb-NO" sz="2800" b="0" i="1" u="none" strike="noStrike" kern="1200" cap="none" spc="0" normalizeH="0" baseline="0" noProof="0" dirty="0">
                <a:ln>
                  <a:noFill/>
                </a:ln>
                <a:solidFill>
                  <a:prstClr val="black"/>
                </a:solidFill>
                <a:effectLst/>
                <a:uLnTx/>
                <a:uFillTx/>
                <a:latin typeface="Calibri"/>
                <a:ea typeface="+mn-ea"/>
                <a:cs typeface="+mn-cs"/>
              </a:rPr>
              <a:t>File</a:t>
            </a:r>
            <a:r>
              <a:rPr kumimoji="0" lang="nb-NO" sz="2800" b="0" i="0" u="none" strike="noStrike" kern="1200" cap="none" spc="0" normalizeH="0" baseline="0" noProof="0" dirty="0">
                <a:ln>
                  <a:noFill/>
                </a:ln>
                <a:solidFill>
                  <a:prstClr val="black"/>
                </a:solidFill>
                <a:effectLst/>
                <a:uLnTx/>
                <a:uFillTx/>
                <a:latin typeface="Calibri"/>
                <a:ea typeface="+mn-ea"/>
                <a:cs typeface="+mn-cs"/>
              </a:rPr>
              <a:t> oppe i venstre hjørne.</a:t>
            </a:r>
          </a:p>
        </p:txBody>
      </p:sp>
      <p:sp>
        <p:nvSpPr>
          <p:cNvPr id="7" name="TextBox 6"/>
          <p:cNvSpPr txBox="1"/>
          <p:nvPr/>
        </p:nvSpPr>
        <p:spPr>
          <a:xfrm>
            <a:off x="3753395" y="4820238"/>
            <a:ext cx="63846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Klikk på knappen </a:t>
            </a:r>
            <a:r>
              <a:rPr kumimoji="0" lang="nb-NO" sz="2800" b="0" i="1" u="none" strike="noStrike" kern="1200" cap="none" spc="0" normalizeH="0" baseline="0" noProof="0" dirty="0">
                <a:ln>
                  <a:noFill/>
                </a:ln>
                <a:solidFill>
                  <a:prstClr val="black"/>
                </a:solidFill>
                <a:effectLst/>
                <a:uLnTx/>
                <a:uFillTx/>
                <a:latin typeface="Calibri"/>
                <a:ea typeface="+mn-ea"/>
                <a:cs typeface="+mn-cs"/>
              </a:rPr>
              <a:t>Properties</a:t>
            </a:r>
            <a:r>
              <a:rPr kumimoji="0" lang="nb-NO" sz="2800" b="0" i="0" u="none" strike="noStrike" kern="1200" cap="none" spc="0" normalizeH="0" baseline="0" noProof="0" dirty="0">
                <a:ln>
                  <a:noFill/>
                </a:ln>
                <a:solidFill>
                  <a:prstClr val="black"/>
                </a:solidFill>
                <a:effectLst/>
                <a:uLnTx/>
                <a:uFillTx/>
                <a:latin typeface="Calibri"/>
                <a:ea typeface="+mn-ea"/>
                <a:cs typeface="+mn-cs"/>
              </a:rPr>
              <a:t>, helt nede på siden du får opp.</a:t>
            </a:r>
          </a:p>
        </p:txBody>
      </p:sp>
      <p:sp>
        <p:nvSpPr>
          <p:cNvPr id="8" name="TextBox 7"/>
          <p:cNvSpPr txBox="1"/>
          <p:nvPr/>
        </p:nvSpPr>
        <p:spPr>
          <a:xfrm>
            <a:off x="9650569" y="143420"/>
            <a:ext cx="10174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42</a:t>
            </a:r>
          </a:p>
        </p:txBody>
      </p:sp>
      <p:sp>
        <p:nvSpPr>
          <p:cNvPr id="3" name="TextBox 2">
            <a:extLst>
              <a:ext uri="{FF2B5EF4-FFF2-40B4-BE49-F238E27FC236}">
                <a16:creationId xmlns:a16="http://schemas.microsoft.com/office/drawing/2014/main" id="{D3E9DF97-1B7A-4AF7-BB65-DB7994E979A1}"/>
              </a:ext>
            </a:extLst>
          </p:cNvPr>
          <p:cNvSpPr txBox="1"/>
          <p:nvPr/>
        </p:nvSpPr>
        <p:spPr>
          <a:xfrm>
            <a:off x="1812668" y="6271812"/>
            <a:ext cx="8865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hlinkClick r:id="rId5"/>
              </a:rPr>
              <a:t>http://www.uio.no/tjenester/it/e-post-kalender/mer-om-epost-og-kalender/headere.html</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36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1" y="406401"/>
            <a:ext cx="6001327" cy="5212831"/>
          </a:xfrm>
          <a:prstGeom prst="rect">
            <a:avLst/>
          </a:prstGeom>
          <a:effectLst>
            <a:innerShdw blurRad="114300">
              <a:prstClr val="black"/>
            </a:innerShdw>
          </a:effectLst>
        </p:spPr>
      </p:pic>
      <p:sp>
        <p:nvSpPr>
          <p:cNvPr id="5" name="TextBox 4"/>
          <p:cNvSpPr txBox="1"/>
          <p:nvPr/>
        </p:nvSpPr>
        <p:spPr>
          <a:xfrm>
            <a:off x="2022764" y="5902038"/>
            <a:ext cx="8302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Kopier alle headerne, og send dem til den som har bedt om dem.</a:t>
            </a:r>
          </a:p>
        </p:txBody>
      </p:sp>
    </p:spTree>
    <p:extLst>
      <p:ext uri="{BB962C8B-B14F-4D97-AF65-F5344CB8AC3E}">
        <p14:creationId xmlns:p14="http://schemas.microsoft.com/office/powerpoint/2010/main" val="35785368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4474AEB7-37A9-4D23-BA9F-FEE0021500C1}"/>
              </a:ext>
            </a:extLst>
          </p:cNvPr>
          <p:cNvSpPr/>
          <p:nvPr/>
        </p:nvSpPr>
        <p:spPr>
          <a:xfrm>
            <a:off x="1759325" y="2269191"/>
            <a:ext cx="1371600" cy="1240492"/>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7">
            <a:extLst>
              <a:ext uri="{FF2B5EF4-FFF2-40B4-BE49-F238E27FC236}">
                <a16:creationId xmlns:a16="http://schemas.microsoft.com/office/drawing/2014/main" id="{D31A0564-59F3-4B78-8885-3241A2CFB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184" y="2343149"/>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7A68A688-6624-4404-BF61-B6F32813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355" y="2384827"/>
            <a:ext cx="1085851" cy="108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6B415476-AF1C-4F3B-B1F6-E68851A9B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210" y="2532460"/>
            <a:ext cx="882253" cy="89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F43D2698-46DF-42F7-835B-E026605E2742}"/>
              </a:ext>
            </a:extLst>
          </p:cNvPr>
          <p:cNvSpPr txBox="1"/>
          <p:nvPr/>
        </p:nvSpPr>
        <p:spPr>
          <a:xfrm>
            <a:off x="4294096" y="2107826"/>
            <a:ext cx="75303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rPr>
              <a:t>MX</a:t>
            </a:r>
          </a:p>
        </p:txBody>
      </p:sp>
      <p:sp>
        <p:nvSpPr>
          <p:cNvPr id="15" name="TextBox 14">
            <a:extLst>
              <a:ext uri="{FF2B5EF4-FFF2-40B4-BE49-F238E27FC236}">
                <a16:creationId xmlns:a16="http://schemas.microsoft.com/office/drawing/2014/main" id="{C3C1299C-0DD7-4951-A250-105499503428}"/>
              </a:ext>
            </a:extLst>
          </p:cNvPr>
          <p:cNvSpPr txBox="1"/>
          <p:nvPr/>
        </p:nvSpPr>
        <p:spPr>
          <a:xfrm>
            <a:off x="6351892" y="2107826"/>
            <a:ext cx="114300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rPr>
              <a:t>Exchange</a:t>
            </a:r>
          </a:p>
        </p:txBody>
      </p:sp>
      <p:sp>
        <p:nvSpPr>
          <p:cNvPr id="16" name="Arrow: Right 15">
            <a:extLst>
              <a:ext uri="{FF2B5EF4-FFF2-40B4-BE49-F238E27FC236}">
                <a16:creationId xmlns:a16="http://schemas.microsoft.com/office/drawing/2014/main" id="{A5E507C7-D6B8-4218-8FCD-F0BA3CF40406}"/>
              </a:ext>
            </a:extLst>
          </p:cNvPr>
          <p:cNvSpPr/>
          <p:nvPr/>
        </p:nvSpPr>
        <p:spPr>
          <a:xfrm>
            <a:off x="3379695" y="2733115"/>
            <a:ext cx="717341"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3B9743B3-E287-493E-A802-EA6B2630DC77}"/>
              </a:ext>
            </a:extLst>
          </p:cNvPr>
          <p:cNvSpPr/>
          <p:nvPr/>
        </p:nvSpPr>
        <p:spPr>
          <a:xfrm>
            <a:off x="3377846" y="2733115"/>
            <a:ext cx="717341"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D42096E-AD52-4E0C-BCF4-15863E8A54C6}"/>
              </a:ext>
            </a:extLst>
          </p:cNvPr>
          <p:cNvPicPr>
            <a:picLocks noChangeAspect="1"/>
          </p:cNvPicPr>
          <p:nvPr/>
        </p:nvPicPr>
        <p:blipFill>
          <a:blip r:embed="rId4"/>
          <a:stretch>
            <a:fillRect/>
          </a:stretch>
        </p:blipFill>
        <p:spPr>
          <a:xfrm>
            <a:off x="7811415" y="2847728"/>
            <a:ext cx="731584" cy="181276"/>
          </a:xfrm>
          <a:prstGeom prst="rect">
            <a:avLst/>
          </a:prstGeom>
        </p:spPr>
      </p:pic>
      <p:pic>
        <p:nvPicPr>
          <p:cNvPr id="20" name="Picture 19">
            <a:extLst>
              <a:ext uri="{FF2B5EF4-FFF2-40B4-BE49-F238E27FC236}">
                <a16:creationId xmlns:a16="http://schemas.microsoft.com/office/drawing/2014/main" id="{B87D4FB8-7DAD-4485-95F5-0EA2658B5622}"/>
              </a:ext>
            </a:extLst>
          </p:cNvPr>
          <p:cNvPicPr>
            <a:picLocks noChangeAspect="1"/>
          </p:cNvPicPr>
          <p:nvPr/>
        </p:nvPicPr>
        <p:blipFill>
          <a:blip r:embed="rId4"/>
          <a:stretch>
            <a:fillRect/>
          </a:stretch>
        </p:blipFill>
        <p:spPr>
          <a:xfrm>
            <a:off x="5596165" y="2818841"/>
            <a:ext cx="731584" cy="201185"/>
          </a:xfrm>
          <a:prstGeom prst="rect">
            <a:avLst/>
          </a:prstGeom>
        </p:spPr>
      </p:pic>
      <p:sp>
        <p:nvSpPr>
          <p:cNvPr id="3" name="TextBox 2">
            <a:extLst>
              <a:ext uri="{FF2B5EF4-FFF2-40B4-BE49-F238E27FC236}">
                <a16:creationId xmlns:a16="http://schemas.microsoft.com/office/drawing/2014/main" id="{A882F2F3-7A64-4C4B-9217-8231B6D86FA9}"/>
              </a:ext>
            </a:extLst>
          </p:cNvPr>
          <p:cNvSpPr txBox="1"/>
          <p:nvPr/>
        </p:nvSpPr>
        <p:spPr>
          <a:xfrm>
            <a:off x="4095185" y="3731559"/>
            <a:ext cx="1500980"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2060"/>
            </a:solidFill>
          </a:ln>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Svartelister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SpamAssassin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ClamAV</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Ordfilter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Bilder</a:t>
            </a:r>
          </a:p>
        </p:txBody>
      </p:sp>
      <p:sp>
        <p:nvSpPr>
          <p:cNvPr id="5" name="TextBox 4">
            <a:extLst>
              <a:ext uri="{FF2B5EF4-FFF2-40B4-BE49-F238E27FC236}">
                <a16:creationId xmlns:a16="http://schemas.microsoft.com/office/drawing/2014/main" id="{6013B411-8DAE-4D12-A26E-AE7034BE0E12}"/>
              </a:ext>
            </a:extLst>
          </p:cNvPr>
          <p:cNvSpPr txBox="1"/>
          <p:nvPr/>
        </p:nvSpPr>
        <p:spPr>
          <a:xfrm>
            <a:off x="3130926" y="1514154"/>
            <a:ext cx="2763369" cy="369332"/>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Over 11 spampoeng avvises</a:t>
            </a:r>
          </a:p>
        </p:txBody>
      </p:sp>
      <p:sp>
        <p:nvSpPr>
          <p:cNvPr id="6" name="TextBox 5">
            <a:extLst>
              <a:ext uri="{FF2B5EF4-FFF2-40B4-BE49-F238E27FC236}">
                <a16:creationId xmlns:a16="http://schemas.microsoft.com/office/drawing/2014/main" id="{0F425146-A035-4DD8-8F8E-F4061A5C13E0}"/>
              </a:ext>
            </a:extLst>
          </p:cNvPr>
          <p:cNvSpPr txBox="1"/>
          <p:nvPr/>
        </p:nvSpPr>
        <p:spPr>
          <a:xfrm>
            <a:off x="6096000" y="3747677"/>
            <a:ext cx="1600200"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dist="127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Personlige filter (Regler)</a:t>
            </a:r>
          </a:p>
        </p:txBody>
      </p:sp>
      <p:sp>
        <p:nvSpPr>
          <p:cNvPr id="7" name="TextBox 6">
            <a:extLst>
              <a:ext uri="{FF2B5EF4-FFF2-40B4-BE49-F238E27FC236}">
                <a16:creationId xmlns:a16="http://schemas.microsoft.com/office/drawing/2014/main" id="{E6EEAF3D-E119-4A94-8FDD-AC028766DAC9}"/>
              </a:ext>
            </a:extLst>
          </p:cNvPr>
          <p:cNvSpPr txBox="1"/>
          <p:nvPr/>
        </p:nvSpPr>
        <p:spPr>
          <a:xfrm>
            <a:off x="8542999" y="3747677"/>
            <a:ext cx="1452649"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Lokale filter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(På klienten)</a:t>
            </a:r>
          </a:p>
        </p:txBody>
      </p:sp>
      <p:sp>
        <p:nvSpPr>
          <p:cNvPr id="8" name="TextBox 7">
            <a:extLst>
              <a:ext uri="{FF2B5EF4-FFF2-40B4-BE49-F238E27FC236}">
                <a16:creationId xmlns:a16="http://schemas.microsoft.com/office/drawing/2014/main" id="{FC624E56-4483-4593-8BA3-EB62616716E3}"/>
              </a:ext>
            </a:extLst>
          </p:cNvPr>
          <p:cNvSpPr txBox="1"/>
          <p:nvPr/>
        </p:nvSpPr>
        <p:spPr>
          <a:xfrm>
            <a:off x="6327748" y="966669"/>
            <a:ext cx="1368452"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Innstillinger i brukerinfo</a:t>
            </a:r>
          </a:p>
        </p:txBody>
      </p:sp>
      <p:sp>
        <p:nvSpPr>
          <p:cNvPr id="9" name="TextBox 8">
            <a:extLst>
              <a:ext uri="{FF2B5EF4-FFF2-40B4-BE49-F238E27FC236}">
                <a16:creationId xmlns:a16="http://schemas.microsoft.com/office/drawing/2014/main" id="{C847A259-AE04-4507-914D-C62C1F0F2CE8}"/>
              </a:ext>
            </a:extLst>
          </p:cNvPr>
          <p:cNvSpPr txBox="1"/>
          <p:nvPr/>
        </p:nvSpPr>
        <p:spPr>
          <a:xfrm>
            <a:off x="8207189" y="978275"/>
            <a:ext cx="1788458"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Junk-innstillinger i Outlook</a:t>
            </a:r>
          </a:p>
        </p:txBody>
      </p:sp>
      <p:cxnSp>
        <p:nvCxnSpPr>
          <p:cNvPr id="17" name="Straight Connector 16">
            <a:extLst>
              <a:ext uri="{FF2B5EF4-FFF2-40B4-BE49-F238E27FC236}">
                <a16:creationId xmlns:a16="http://schemas.microsoft.com/office/drawing/2014/main" id="{F04C7027-9B57-4C11-B710-A9F3A3565CE4}"/>
              </a:ext>
            </a:extLst>
          </p:cNvPr>
          <p:cNvCxnSpPr>
            <a:endCxn id="15" idx="3"/>
          </p:cNvCxnSpPr>
          <p:nvPr/>
        </p:nvCxnSpPr>
        <p:spPr>
          <a:xfrm flipH="1">
            <a:off x="7494892" y="1709099"/>
            <a:ext cx="712298" cy="548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598373-43EC-4E7C-B1F0-F3C11D14BCA4}"/>
              </a:ext>
            </a:extLst>
          </p:cNvPr>
          <p:cNvCxnSpPr>
            <a:stCxn id="13" idx="2"/>
          </p:cNvCxnSpPr>
          <p:nvPr/>
        </p:nvCxnSpPr>
        <p:spPr>
          <a:xfrm>
            <a:off x="9249337" y="3429001"/>
            <a:ext cx="19987" cy="30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85CF6F-98B6-487C-AF24-AB2A9C45D993}"/>
              </a:ext>
            </a:extLst>
          </p:cNvPr>
          <p:cNvCxnSpPr>
            <a:stCxn id="3" idx="0"/>
          </p:cNvCxnSpPr>
          <p:nvPr/>
        </p:nvCxnSpPr>
        <p:spPr>
          <a:xfrm flipV="1">
            <a:off x="4845675" y="3429001"/>
            <a:ext cx="0" cy="302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7309D0-3B73-4523-992C-D25990E9522E}"/>
              </a:ext>
            </a:extLst>
          </p:cNvPr>
          <p:cNvCxnSpPr>
            <a:cxnSpLocks/>
          </p:cNvCxnSpPr>
          <p:nvPr/>
        </p:nvCxnSpPr>
        <p:spPr>
          <a:xfrm flipV="1">
            <a:off x="6754906" y="3429001"/>
            <a:ext cx="0" cy="302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ACFCDA-F5A3-4A18-AE58-00AACE0B531D}"/>
              </a:ext>
            </a:extLst>
          </p:cNvPr>
          <p:cNvCxnSpPr/>
          <p:nvPr/>
        </p:nvCxnSpPr>
        <p:spPr>
          <a:xfrm flipH="1">
            <a:off x="5297184" y="1673291"/>
            <a:ext cx="1325466" cy="80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C60671-E0EA-4D9F-91AC-253446FBE44B}"/>
              </a:ext>
            </a:extLst>
          </p:cNvPr>
          <p:cNvCxnSpPr>
            <a:cxnSpLocks/>
          </p:cNvCxnSpPr>
          <p:nvPr/>
        </p:nvCxnSpPr>
        <p:spPr>
          <a:xfrm>
            <a:off x="4845675" y="1977712"/>
            <a:ext cx="0" cy="3654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2560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B140-BA63-47B9-B16E-C3408064AD1D}"/>
              </a:ext>
            </a:extLst>
          </p:cNvPr>
          <p:cNvSpPr>
            <a:spLocks noGrp="1"/>
          </p:cNvSpPr>
          <p:nvPr>
            <p:ph type="title"/>
          </p:nvPr>
        </p:nvSpPr>
        <p:spPr>
          <a:xfrm>
            <a:off x="982906" y="365127"/>
            <a:ext cx="9056444" cy="650874"/>
          </a:xfrm>
        </p:spPr>
        <p:txBody>
          <a:bodyPr>
            <a:normAutofit fontScale="90000"/>
          </a:bodyPr>
          <a:lstStyle/>
          <a:p>
            <a:r>
              <a:rPr lang="nb-NO" b="1" dirty="0"/>
              <a:t>E-post som blir avvist</a:t>
            </a:r>
          </a:p>
        </p:txBody>
      </p:sp>
      <p:pic>
        <p:nvPicPr>
          <p:cNvPr id="5" name="Picture 4">
            <a:extLst>
              <a:ext uri="{FF2B5EF4-FFF2-40B4-BE49-F238E27FC236}">
                <a16:creationId xmlns:a16="http://schemas.microsoft.com/office/drawing/2014/main" id="{B1E9C98C-4F73-4663-A4D1-5669D4FEF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06" y="1388820"/>
            <a:ext cx="8632583" cy="2289562"/>
          </a:xfrm>
          <a:prstGeom prst="rect">
            <a:avLst/>
          </a:prstGeom>
        </p:spPr>
      </p:pic>
      <p:sp>
        <p:nvSpPr>
          <p:cNvPr id="6" name="TextBox 5">
            <a:extLst>
              <a:ext uri="{FF2B5EF4-FFF2-40B4-BE49-F238E27FC236}">
                <a16:creationId xmlns:a16="http://schemas.microsoft.com/office/drawing/2014/main" id="{8ADE6280-40E2-4AA5-9945-6DFDD26D8B77}"/>
              </a:ext>
            </a:extLst>
          </p:cNvPr>
          <p:cNvSpPr txBox="1"/>
          <p:nvPr/>
        </p:nvSpPr>
        <p:spPr>
          <a:xfrm>
            <a:off x="982907" y="4084186"/>
            <a:ext cx="10041848"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som er verd å merke seg her er at antall e-post som aksepteres av UiO er noenlunde fast i størrelse, mens mengden som avvises varierer tildels mye og speiler nok mer hvordan trykket mot UiO varierer over tid.</a:t>
            </a:r>
          </a:p>
        </p:txBody>
      </p:sp>
    </p:spTree>
    <p:extLst>
      <p:ext uri="{BB962C8B-B14F-4D97-AF65-F5344CB8AC3E}">
        <p14:creationId xmlns:p14="http://schemas.microsoft.com/office/powerpoint/2010/main" val="28643870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F96D-E3F4-4AF1-85D9-F942B49CCBBA}"/>
              </a:ext>
            </a:extLst>
          </p:cNvPr>
          <p:cNvSpPr>
            <a:spLocks noGrp="1"/>
          </p:cNvSpPr>
          <p:nvPr>
            <p:ph type="title"/>
          </p:nvPr>
        </p:nvSpPr>
        <p:spPr>
          <a:xfrm>
            <a:off x="2273675" y="151282"/>
            <a:ext cx="7415271" cy="1086392"/>
          </a:xfrm>
        </p:spPr>
        <p:txBody>
          <a:bodyPr>
            <a:normAutofit/>
          </a:bodyPr>
          <a:lstStyle/>
          <a:p>
            <a:r>
              <a:rPr lang="nb-NO" b="1" dirty="0"/>
              <a:t>Ordfilter</a:t>
            </a:r>
          </a:p>
        </p:txBody>
      </p:sp>
      <p:sp>
        <p:nvSpPr>
          <p:cNvPr id="3" name="Content Placeholder 2">
            <a:extLst>
              <a:ext uri="{FF2B5EF4-FFF2-40B4-BE49-F238E27FC236}">
                <a16:creationId xmlns:a16="http://schemas.microsoft.com/office/drawing/2014/main" id="{FD16D62A-CCB4-40A9-BC52-96C200AB9705}"/>
              </a:ext>
            </a:extLst>
          </p:cNvPr>
          <p:cNvSpPr>
            <a:spLocks noGrp="1"/>
          </p:cNvSpPr>
          <p:nvPr>
            <p:ph idx="1"/>
          </p:nvPr>
        </p:nvSpPr>
        <p:spPr>
          <a:xfrm>
            <a:off x="2152074" y="1237675"/>
            <a:ext cx="7887277" cy="1666891"/>
          </a:xfrm>
        </p:spPr>
        <p:txBody>
          <a:bodyPr>
            <a:normAutofit/>
          </a:bodyPr>
          <a:lstStyle/>
          <a:p>
            <a:pPr marL="0" indent="0">
              <a:buNone/>
            </a:pPr>
            <a:r>
              <a:rPr lang="nb-NO" sz="2400" dirty="0"/>
              <a:t>Vi vedlikeholder et eget ordfilter som gir et antall SPAM-poeng til ord eller fraser.</a:t>
            </a:r>
          </a:p>
          <a:p>
            <a:pPr marL="0" indent="0">
              <a:buNone/>
            </a:pPr>
            <a:r>
              <a:rPr lang="nb-NO" sz="2400" dirty="0"/>
              <a:t>Hvis en e-post får mer enn 11 poeng, blir den avvist.</a:t>
            </a:r>
          </a:p>
          <a:p>
            <a:pPr marL="0" indent="0">
              <a:buNone/>
            </a:pPr>
            <a:endParaRPr lang="nb-NO" sz="2400" dirty="0"/>
          </a:p>
          <a:p>
            <a:pPr marL="0" indent="0">
              <a:buNone/>
            </a:pPr>
            <a:endParaRPr lang="nb-NO" sz="2400" dirty="0"/>
          </a:p>
        </p:txBody>
      </p:sp>
      <p:pic>
        <p:nvPicPr>
          <p:cNvPr id="5" name="Picture 4">
            <a:extLst>
              <a:ext uri="{FF2B5EF4-FFF2-40B4-BE49-F238E27FC236}">
                <a16:creationId xmlns:a16="http://schemas.microsoft.com/office/drawing/2014/main" id="{D8A910A6-7595-44B8-AAC4-7098214F6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675" y="2772369"/>
            <a:ext cx="6718472" cy="3140058"/>
          </a:xfrm>
          <a:prstGeom prst="rect">
            <a:avLst/>
          </a:prstGeom>
          <a:effectLst>
            <a:innerShdw blurRad="114300">
              <a:prstClr val="black"/>
            </a:innerShdw>
          </a:effectLst>
        </p:spPr>
      </p:pic>
    </p:spTree>
    <p:extLst>
      <p:ext uri="{BB962C8B-B14F-4D97-AF65-F5344CB8AC3E}">
        <p14:creationId xmlns:p14="http://schemas.microsoft.com/office/powerpoint/2010/main" val="5854386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C7C9-6B34-47A2-B577-71F9BA0727A7}"/>
              </a:ext>
            </a:extLst>
          </p:cNvPr>
          <p:cNvSpPr>
            <a:spLocks noGrp="1"/>
          </p:cNvSpPr>
          <p:nvPr>
            <p:ph type="title"/>
          </p:nvPr>
        </p:nvSpPr>
        <p:spPr/>
        <p:txBody>
          <a:bodyPr/>
          <a:lstStyle/>
          <a:p>
            <a:endParaRPr lang="nb-NO"/>
          </a:p>
        </p:txBody>
      </p:sp>
      <p:pic>
        <p:nvPicPr>
          <p:cNvPr id="5" name="Picture 4">
            <a:extLst>
              <a:ext uri="{FF2B5EF4-FFF2-40B4-BE49-F238E27FC236}">
                <a16:creationId xmlns:a16="http://schemas.microsoft.com/office/drawing/2014/main" id="{FFB1A092-5444-4085-900B-275C7B153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0" y="-311726"/>
            <a:ext cx="12299690" cy="7848646"/>
          </a:xfrm>
          <a:prstGeom prst="rect">
            <a:avLst/>
          </a:prstGeom>
        </p:spPr>
      </p:pic>
    </p:spTree>
    <p:extLst>
      <p:ext uri="{BB962C8B-B14F-4D97-AF65-F5344CB8AC3E}">
        <p14:creationId xmlns:p14="http://schemas.microsoft.com/office/powerpoint/2010/main" val="1642710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5678" y="365126"/>
            <a:ext cx="9959009" cy="519458"/>
          </a:xfrm>
        </p:spPr>
        <p:txBody>
          <a:bodyPr>
            <a:normAutofit fontScale="90000"/>
          </a:bodyPr>
          <a:lstStyle/>
          <a:p>
            <a:r>
              <a:rPr lang="nb-NO" dirty="0" smtClean="0"/>
              <a:t>OWA 2019 </a:t>
            </a:r>
            <a:br>
              <a:rPr lang="nb-NO" dirty="0" smtClean="0"/>
            </a:br>
            <a:r>
              <a:rPr lang="nb-NO" dirty="0" smtClean="0"/>
              <a:t>Hvis du er flyttet, vil OWA se slik ut.</a:t>
            </a:r>
            <a:endParaRPr lang="nb-NO" dirty="0"/>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11</a:t>
            </a:fld>
            <a:endParaRPr lang="nb-NO" dirty="0"/>
          </a:p>
        </p:txBody>
      </p:sp>
      <p:pic>
        <p:nvPicPr>
          <p:cNvPr id="8" name="Plassholder for innhol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423" y="1444798"/>
            <a:ext cx="9115777" cy="4351338"/>
          </a:xfrm>
          <a:effectLst>
            <a:innerShdw blurRad="114300">
              <a:prstClr val="black"/>
            </a:innerShdw>
          </a:effectLst>
        </p:spPr>
      </p:pic>
    </p:spTree>
    <p:extLst>
      <p:ext uri="{BB962C8B-B14F-4D97-AF65-F5344CB8AC3E}">
        <p14:creationId xmlns:p14="http://schemas.microsoft.com/office/powerpoint/2010/main" val="26024248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6AC33-0713-482D-BEF7-BB28BEC0EFCA}"/>
              </a:ext>
            </a:extLst>
          </p:cNvPr>
          <p:cNvSpPr/>
          <p:nvPr/>
        </p:nvSpPr>
        <p:spPr>
          <a:xfrm>
            <a:off x="872837" y="4035846"/>
            <a:ext cx="10037618" cy="235449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X-UiO-Spam-info: not spam,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SpamAssassin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(score=4.7, required=5.0,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autolearn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=disabled, BODY_URI_ONLY=0.998,HTML_IMAGE_ONLY_04=1.68,HTML_MESSAGE=0.001,T_DKIM_INVALID=0.01,T_OBFU_PDF_ATTACH=0.01,UHMX_WORD_SPAM-LOW=2.0,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uiobl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uiouri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X-UiO-Spam-Score: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ssss</a:t>
            </a:r>
            <a:endPar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X-UiO-Scanned: F2DC723558358BC71FF548906A2931586E00CDEA</a:t>
            </a:r>
            <a:endPar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X-UiO-Exchange-Junk: Yes</a:t>
            </a:r>
            <a:endParaRPr kumimoji="0" lang="nb-NO"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8836974-ADC5-41F7-B89A-2AE2405F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63" y="316873"/>
            <a:ext cx="2977012" cy="3387634"/>
          </a:xfrm>
          <a:prstGeom prst="rect">
            <a:avLst/>
          </a:prstGeom>
          <a:effectLst>
            <a:innerShdw blurRad="114300">
              <a:prstClr val="black"/>
            </a:innerShdw>
          </a:effectLst>
        </p:spPr>
      </p:pic>
      <p:sp>
        <p:nvSpPr>
          <p:cNvPr id="7" name="TextBox 6">
            <a:extLst>
              <a:ext uri="{FF2B5EF4-FFF2-40B4-BE49-F238E27FC236}">
                <a16:creationId xmlns:a16="http://schemas.microsoft.com/office/drawing/2014/main" id="{DB9721D1-1D54-49F2-9BB9-913553D7CF7A}"/>
              </a:ext>
            </a:extLst>
          </p:cNvPr>
          <p:cNvSpPr txBox="1"/>
          <p:nvPr/>
        </p:nvSpPr>
        <p:spPr>
          <a:xfrm>
            <a:off x="5125330" y="1062112"/>
            <a:ext cx="49607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Denne havnet i «Junk Email» hos meg fordi jeg bruker det strengeste filteret i brukerinfo.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(Alt over 3 spampoeng)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Denne fikk 4,7 spampoeng.</a:t>
            </a:r>
          </a:p>
        </p:txBody>
      </p:sp>
      <p:sp>
        <p:nvSpPr>
          <p:cNvPr id="2" name="Rectangle 1">
            <a:extLst>
              <a:ext uri="{FF2B5EF4-FFF2-40B4-BE49-F238E27FC236}">
                <a16:creationId xmlns:a16="http://schemas.microsoft.com/office/drawing/2014/main" id="{2771874A-D0CB-4897-954E-8CCCFB6AB159}"/>
              </a:ext>
            </a:extLst>
          </p:cNvPr>
          <p:cNvSpPr/>
          <p:nvPr/>
        </p:nvSpPr>
        <p:spPr>
          <a:xfrm flipH="1">
            <a:off x="10597663" y="126610"/>
            <a:ext cx="105054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43</a:t>
            </a:r>
          </a:p>
        </p:txBody>
      </p:sp>
    </p:spTree>
    <p:extLst>
      <p:ext uri="{BB962C8B-B14F-4D97-AF65-F5344CB8AC3E}">
        <p14:creationId xmlns:p14="http://schemas.microsoft.com/office/powerpoint/2010/main" val="19311981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C7C9-6B34-47A2-B577-71F9BA0727A7}"/>
              </a:ext>
            </a:extLst>
          </p:cNvPr>
          <p:cNvSpPr>
            <a:spLocks noGrp="1"/>
          </p:cNvSpPr>
          <p:nvPr>
            <p:ph type="title"/>
          </p:nvPr>
        </p:nvSpPr>
        <p:spPr/>
        <p:txBody>
          <a:bodyPr/>
          <a:lstStyle/>
          <a:p>
            <a:endParaRPr lang="nb-NO"/>
          </a:p>
        </p:txBody>
      </p:sp>
      <p:pic>
        <p:nvPicPr>
          <p:cNvPr id="5" name="Picture 4">
            <a:extLst>
              <a:ext uri="{FF2B5EF4-FFF2-40B4-BE49-F238E27FC236}">
                <a16:creationId xmlns:a16="http://schemas.microsoft.com/office/drawing/2014/main" id="{FFB1A092-5444-4085-900B-275C7B153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0" y="-311726"/>
            <a:ext cx="12299690" cy="7848646"/>
          </a:xfrm>
          <a:prstGeom prst="rect">
            <a:avLst/>
          </a:prstGeom>
        </p:spPr>
      </p:pic>
    </p:spTree>
    <p:extLst>
      <p:ext uri="{BB962C8B-B14F-4D97-AF65-F5344CB8AC3E}">
        <p14:creationId xmlns:p14="http://schemas.microsoft.com/office/powerpoint/2010/main" val="32669519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2FF1-1F34-44A2-8A2A-8B8FA283F3CC}"/>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61A30F04-AA92-4D82-B522-8B030B42A3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28001"/>
          </a:xfrm>
        </p:spPr>
      </p:pic>
    </p:spTree>
    <p:extLst>
      <p:ext uri="{BB962C8B-B14F-4D97-AF65-F5344CB8AC3E}">
        <p14:creationId xmlns:p14="http://schemas.microsoft.com/office/powerpoint/2010/main" val="44517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CDDD-C347-4579-8055-EB01A7E24A25}"/>
              </a:ext>
            </a:extLst>
          </p:cNvPr>
          <p:cNvSpPr>
            <a:spLocks noGrp="1"/>
          </p:cNvSpPr>
          <p:nvPr>
            <p:ph type="title"/>
          </p:nvPr>
        </p:nvSpPr>
        <p:spPr>
          <a:xfrm>
            <a:off x="1672046" y="274638"/>
            <a:ext cx="8995954" cy="1143000"/>
          </a:xfrm>
        </p:spPr>
        <p:txBody>
          <a:bodyPr>
            <a:normAutofit fontScale="90000"/>
          </a:bodyPr>
          <a:lstStyle/>
          <a:p>
            <a:r>
              <a:rPr lang="nb-NO" dirty="0"/>
              <a:t>Hvis e-post som ikke er spam havner i Junk</a:t>
            </a:r>
          </a:p>
        </p:txBody>
      </p:sp>
      <p:pic>
        <p:nvPicPr>
          <p:cNvPr id="6" name="Picture 5">
            <a:extLst>
              <a:ext uri="{FF2B5EF4-FFF2-40B4-BE49-F238E27FC236}">
                <a16:creationId xmlns:a16="http://schemas.microsoft.com/office/drawing/2014/main" id="{B399B086-4B6F-44C7-BC5E-EB05A6273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932" y="1723027"/>
            <a:ext cx="3888922" cy="4594396"/>
          </a:xfrm>
          <a:prstGeom prst="rect">
            <a:avLst/>
          </a:prstGeom>
        </p:spPr>
      </p:pic>
      <p:sp>
        <p:nvSpPr>
          <p:cNvPr id="7" name="TextBox 6">
            <a:extLst>
              <a:ext uri="{FF2B5EF4-FFF2-40B4-BE49-F238E27FC236}">
                <a16:creationId xmlns:a16="http://schemas.microsoft.com/office/drawing/2014/main" id="{1DB8B1E7-1617-4AD0-AED7-7A65392AF44D}"/>
              </a:ext>
            </a:extLst>
          </p:cNvPr>
          <p:cNvSpPr txBox="1"/>
          <p:nvPr/>
        </p:nvSpPr>
        <p:spPr>
          <a:xfrm>
            <a:off x="6200503" y="1723027"/>
            <a:ext cx="50320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e-post som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ikke er spam </a:t>
            </a:r>
            <a:r>
              <a:rPr kumimoji="0" lang="nb-NO" sz="2400" b="0" i="0" u="none" strike="noStrike" kern="1200" cap="none" spc="0" normalizeH="0" baseline="0" noProof="0" dirty="0">
                <a:ln>
                  <a:noFill/>
                </a:ln>
                <a:solidFill>
                  <a:prstClr val="black"/>
                </a:solidFill>
                <a:effectLst/>
                <a:uLnTx/>
                <a:uFillTx/>
                <a:latin typeface="Calibri"/>
                <a:ea typeface="+mn-ea"/>
                <a:cs typeface="+mn-cs"/>
              </a:rPr>
              <a:t>havner i Junk-mappen din, kan du legge adressen til i </a:t>
            </a:r>
            <a:r>
              <a:rPr kumimoji="0" lang="nb-NO" sz="2400" b="1" i="0" u="none" strike="noStrike" kern="1200" cap="none" spc="0" normalizeH="0" baseline="0" noProof="0" dirty="0">
                <a:ln>
                  <a:noFill/>
                </a:ln>
                <a:solidFill>
                  <a:prstClr val="black"/>
                </a:solidFill>
                <a:effectLst/>
                <a:uLnTx/>
                <a:uFillTx/>
                <a:latin typeface="Calibri"/>
                <a:ea typeface="+mn-ea"/>
                <a:cs typeface="+mn-cs"/>
              </a:rPr>
              <a:t>Safe Senders </a:t>
            </a:r>
            <a:r>
              <a:rPr kumimoji="0" lang="nb-NO" sz="2400" b="0" i="0" u="none" strike="noStrike" kern="1200" cap="none" spc="0" normalizeH="0" baseline="0" noProof="0" dirty="0">
                <a:ln>
                  <a:noFill/>
                </a:ln>
                <a:solidFill>
                  <a:prstClr val="black"/>
                </a:solidFill>
                <a:effectLst/>
                <a:uLnTx/>
                <a:uFillTx/>
                <a:latin typeface="Calibri"/>
                <a:ea typeface="+mn-ea"/>
                <a:cs typeface="+mn-cs"/>
              </a:rPr>
              <a:t>under </a:t>
            </a:r>
            <a:r>
              <a:rPr kumimoji="0" lang="nb-NO" sz="2400" b="1" i="0" u="none" strike="noStrike" kern="1200" cap="none" spc="0" normalizeH="0" baseline="0" noProof="0" dirty="0">
                <a:ln>
                  <a:noFill/>
                </a:ln>
                <a:solidFill>
                  <a:prstClr val="black"/>
                </a:solidFill>
                <a:effectLst/>
                <a:uLnTx/>
                <a:uFillTx/>
                <a:latin typeface="Calibri"/>
                <a:ea typeface="+mn-ea"/>
                <a:cs typeface="+mn-cs"/>
              </a:rPr>
              <a:t>Junk Email Options</a:t>
            </a:r>
            <a:r>
              <a:rPr kumimoji="0" lang="nb-NO"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Du finner den under </a:t>
            </a:r>
            <a:r>
              <a:rPr kumimoji="0" lang="nb-NO" sz="2400" b="1" i="0" u="none" strike="noStrike" kern="1200" cap="none" spc="0" normalizeH="0" baseline="0" noProof="0" dirty="0">
                <a:ln>
                  <a:noFill/>
                </a:ln>
                <a:solidFill>
                  <a:prstClr val="black"/>
                </a:solidFill>
                <a:effectLst/>
                <a:uLnTx/>
                <a:uFillTx/>
                <a:latin typeface="Calibri"/>
                <a:ea typeface="+mn-ea"/>
                <a:cs typeface="+mn-cs"/>
              </a:rPr>
              <a:t>Home/Junk</a:t>
            </a:r>
          </a:p>
        </p:txBody>
      </p:sp>
    </p:spTree>
    <p:extLst>
      <p:ext uri="{BB962C8B-B14F-4D97-AF65-F5344CB8AC3E}">
        <p14:creationId xmlns:p14="http://schemas.microsoft.com/office/powerpoint/2010/main" val="19902369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323-5A00-4E89-A5CE-C5FF0D9BABDD}"/>
              </a:ext>
            </a:extLst>
          </p:cNvPr>
          <p:cNvSpPr>
            <a:spLocks noGrp="1"/>
          </p:cNvSpPr>
          <p:nvPr>
            <p:ph type="title"/>
          </p:nvPr>
        </p:nvSpPr>
        <p:spPr>
          <a:xfrm>
            <a:off x="2419350" y="274638"/>
            <a:ext cx="7315200" cy="696912"/>
          </a:xfrm>
        </p:spPr>
        <p:txBody>
          <a:bodyPr>
            <a:noAutofit/>
          </a:bodyPr>
          <a:lstStyle/>
          <a:p>
            <a:r>
              <a:rPr lang="nb-NO" sz="5400" dirty="0"/>
              <a:t>Junk</a:t>
            </a:r>
          </a:p>
        </p:txBody>
      </p:sp>
      <p:pic>
        <p:nvPicPr>
          <p:cNvPr id="5" name="Picture 4">
            <a:extLst>
              <a:ext uri="{FF2B5EF4-FFF2-40B4-BE49-F238E27FC236}">
                <a16:creationId xmlns:a16="http://schemas.microsoft.com/office/drawing/2014/main" id="{725B8C5D-2F8E-468A-B393-4728B808F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1127206"/>
            <a:ext cx="7620000" cy="5734640"/>
          </a:xfrm>
          <a:prstGeom prst="rect">
            <a:avLst/>
          </a:prstGeom>
          <a:effectLst>
            <a:innerShdw blurRad="114300">
              <a:prstClr val="black"/>
            </a:innerShdw>
          </a:effectLst>
        </p:spPr>
      </p:pic>
    </p:spTree>
    <p:extLst>
      <p:ext uri="{BB962C8B-B14F-4D97-AF65-F5344CB8AC3E}">
        <p14:creationId xmlns:p14="http://schemas.microsoft.com/office/powerpoint/2010/main" val="24527651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F485-CC87-4C72-8302-D9F99DA3A044}"/>
              </a:ext>
            </a:extLst>
          </p:cNvPr>
          <p:cNvSpPr>
            <a:spLocks noGrp="1"/>
          </p:cNvSpPr>
          <p:nvPr>
            <p:ph type="title"/>
          </p:nvPr>
        </p:nvSpPr>
        <p:spPr>
          <a:xfrm>
            <a:off x="2152650" y="274638"/>
            <a:ext cx="8058150" cy="925512"/>
          </a:xfrm>
        </p:spPr>
        <p:txBody>
          <a:bodyPr/>
          <a:lstStyle/>
          <a:p>
            <a:r>
              <a:rPr lang="nb-NO" dirty="0"/>
              <a:t>Junk Email Options</a:t>
            </a:r>
          </a:p>
        </p:txBody>
      </p:sp>
      <p:pic>
        <p:nvPicPr>
          <p:cNvPr id="5" name="Picture 4">
            <a:extLst>
              <a:ext uri="{FF2B5EF4-FFF2-40B4-BE49-F238E27FC236}">
                <a16:creationId xmlns:a16="http://schemas.microsoft.com/office/drawing/2014/main" id="{1D763FDC-217D-48A9-B549-2354F42EB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417638"/>
            <a:ext cx="4572000" cy="5401388"/>
          </a:xfrm>
          <a:prstGeom prst="rect">
            <a:avLst/>
          </a:prstGeom>
        </p:spPr>
      </p:pic>
    </p:spTree>
    <p:extLst>
      <p:ext uri="{BB962C8B-B14F-4D97-AF65-F5344CB8AC3E}">
        <p14:creationId xmlns:p14="http://schemas.microsoft.com/office/powerpoint/2010/main" val="34140003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FAEE-CDE4-4123-81F9-C1EDAD1F66AE}"/>
              </a:ext>
            </a:extLst>
          </p:cNvPr>
          <p:cNvSpPr>
            <a:spLocks noGrp="1"/>
          </p:cNvSpPr>
          <p:nvPr>
            <p:ph type="title"/>
          </p:nvPr>
        </p:nvSpPr>
        <p:spPr>
          <a:xfrm>
            <a:off x="1981200" y="274638"/>
            <a:ext cx="6140548" cy="1143000"/>
          </a:xfrm>
        </p:spPr>
        <p:txBody>
          <a:bodyPr/>
          <a:lstStyle/>
          <a:p>
            <a:r>
              <a:rPr lang="nb-NO" dirty="0"/>
              <a:t>Blokkere et språk</a:t>
            </a:r>
          </a:p>
        </p:txBody>
      </p:sp>
      <p:pic>
        <p:nvPicPr>
          <p:cNvPr id="5" name="Picture 4">
            <a:extLst>
              <a:ext uri="{FF2B5EF4-FFF2-40B4-BE49-F238E27FC236}">
                <a16:creationId xmlns:a16="http://schemas.microsoft.com/office/drawing/2014/main" id="{1C5662F4-1C0B-42AB-8C70-8F5807032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968" y="1863299"/>
            <a:ext cx="4457700" cy="3200400"/>
          </a:xfrm>
          <a:prstGeom prst="rect">
            <a:avLst/>
          </a:prstGeom>
        </p:spPr>
      </p:pic>
      <p:sp>
        <p:nvSpPr>
          <p:cNvPr id="3" name="Rectangle 2">
            <a:extLst>
              <a:ext uri="{FF2B5EF4-FFF2-40B4-BE49-F238E27FC236}">
                <a16:creationId xmlns:a16="http://schemas.microsoft.com/office/drawing/2014/main" id="{5189A341-E651-438F-B983-A483A2FB28A4}"/>
              </a:ext>
            </a:extLst>
          </p:cNvPr>
          <p:cNvSpPr/>
          <p:nvPr/>
        </p:nvSpPr>
        <p:spPr>
          <a:xfrm>
            <a:off x="9486314" y="84408"/>
            <a:ext cx="113244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44</a:t>
            </a:r>
          </a:p>
        </p:txBody>
      </p:sp>
    </p:spTree>
    <p:extLst>
      <p:ext uri="{BB962C8B-B14F-4D97-AF65-F5344CB8AC3E}">
        <p14:creationId xmlns:p14="http://schemas.microsoft.com/office/powerpoint/2010/main" val="40233932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83128"/>
            <a:ext cx="7938655" cy="758537"/>
          </a:xfrm>
        </p:spPr>
        <p:txBody>
          <a:bodyPr>
            <a:normAutofit fontScale="90000"/>
          </a:bodyPr>
          <a:lstStyle/>
          <a:p>
            <a:r>
              <a:rPr lang="nb-NO" dirty="0"/>
              <a:t>Slette e-post i Junk-mappen</a:t>
            </a:r>
            <a:endParaRPr lang="nb-NO"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809" y="4071104"/>
            <a:ext cx="8458200" cy="1981200"/>
          </a:xfrm>
          <a:prstGeom prst="rect">
            <a:avLst/>
          </a:prstGeom>
          <a:effectLst>
            <a:innerShdw blurRad="114300">
              <a:prstClr val="black"/>
            </a:innerShdw>
          </a:effectLst>
        </p:spPr>
      </p:pic>
      <p:sp>
        <p:nvSpPr>
          <p:cNvPr id="5" name="TextBox 4"/>
          <p:cNvSpPr txBox="1"/>
          <p:nvPr/>
        </p:nvSpPr>
        <p:spPr>
          <a:xfrm>
            <a:off x="2053938" y="1143001"/>
            <a:ext cx="829194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Når du skal tømme Junk-mappen, kan du gjøre det uten at e-postene havner i Deleted Items</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Rask sjekk for å se om det bare er Junk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Merk alle e-poster (Ctrl+A)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Slett (Shift+Del)   </a:t>
            </a:r>
            <a:r>
              <a:rPr kumimoji="0" lang="nb-NO" sz="2800" b="0" i="1" u="none" strike="noStrike" kern="1200" cap="none" spc="0" normalizeH="0" baseline="0" noProof="0" dirty="0">
                <a:ln>
                  <a:noFill/>
                </a:ln>
                <a:solidFill>
                  <a:prstClr val="black"/>
                </a:solidFill>
                <a:effectLst/>
                <a:uLnTx/>
                <a:uFillTx/>
                <a:latin typeface="Calibri"/>
                <a:ea typeface="+mn-ea"/>
                <a:cs typeface="+mn-cs"/>
              </a:rPr>
              <a:t>Del-knappene virker forskjellig?</a:t>
            </a:r>
          </a:p>
        </p:txBody>
      </p:sp>
      <p:sp>
        <p:nvSpPr>
          <p:cNvPr id="6" name="TextBox 5"/>
          <p:cNvSpPr txBox="1"/>
          <p:nvPr/>
        </p:nvSpPr>
        <p:spPr>
          <a:xfrm>
            <a:off x="2133600" y="6256020"/>
            <a:ext cx="82954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(Kan fremdeles hentes tilbake med </a:t>
            </a:r>
            <a:r>
              <a:rPr kumimoji="0" lang="nb-NO" sz="1800" b="0" i="1" u="none" strike="noStrike" kern="1200" cap="none" spc="0" normalizeH="0" baseline="0" noProof="0" dirty="0">
                <a:ln>
                  <a:noFill/>
                </a:ln>
                <a:solidFill>
                  <a:prstClr val="black"/>
                </a:solidFill>
                <a:effectLst/>
                <a:uLnTx/>
                <a:uFillTx/>
                <a:latin typeface="Calibri"/>
                <a:ea typeface="+mn-ea"/>
                <a:cs typeface="+mn-cs"/>
              </a:rPr>
              <a:t>Recover Deleted Items </a:t>
            </a:r>
            <a:r>
              <a:rPr kumimoji="0" lang="nb-NO" sz="1800" b="0" i="0" u="none" strike="noStrike" kern="1200" cap="none" spc="0" normalizeH="0" baseline="0" noProof="0" dirty="0">
                <a:ln>
                  <a:noFill/>
                </a:ln>
                <a:solidFill>
                  <a:prstClr val="black"/>
                </a:solidFill>
                <a:effectLst/>
                <a:uLnTx/>
                <a:uFillTx/>
                <a:latin typeface="Calibri"/>
                <a:ea typeface="+mn-ea"/>
                <a:cs typeface="+mn-cs"/>
              </a:rPr>
              <a:t>i løpet av 90 dager.)</a:t>
            </a:r>
          </a:p>
        </p:txBody>
      </p:sp>
      <p:sp>
        <p:nvSpPr>
          <p:cNvPr id="3" name="TextBox 2"/>
          <p:cNvSpPr txBox="1"/>
          <p:nvPr/>
        </p:nvSpPr>
        <p:spPr>
          <a:xfrm>
            <a:off x="9624812" y="1"/>
            <a:ext cx="10431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45</a:t>
            </a:r>
          </a:p>
        </p:txBody>
      </p:sp>
    </p:spTree>
    <p:extLst>
      <p:ext uri="{BB962C8B-B14F-4D97-AF65-F5344CB8AC3E}">
        <p14:creationId xmlns:p14="http://schemas.microsoft.com/office/powerpoint/2010/main" val="195352085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Slettede elementer</a:t>
            </a:r>
          </a:p>
        </p:txBody>
      </p:sp>
      <p:sp>
        <p:nvSpPr>
          <p:cNvPr id="4" name="TextBox 3"/>
          <p:cNvSpPr txBox="1"/>
          <p:nvPr/>
        </p:nvSpPr>
        <p:spPr>
          <a:xfrm>
            <a:off x="2567608" y="1700808"/>
            <a:ext cx="727280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sysClr val="windowText" lastClr="000000"/>
                </a:solidFill>
                <a:effectLst/>
                <a:uLnTx/>
                <a:uFillTx/>
                <a:latin typeface="Calibri"/>
                <a:ea typeface="+mn-ea"/>
                <a:cs typeface="+mn-cs"/>
              </a:rPr>
              <a:t>E-poster du sletter havner i «Slettede elementer»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sysClr val="windowText" lastClr="000000"/>
                </a:solidFill>
                <a:effectLst/>
                <a:uLnTx/>
                <a:uFillTx/>
                <a:latin typeface="Calibri"/>
                <a:ea typeface="+mn-ea"/>
                <a:cs typeface="+mn-cs"/>
              </a:rPr>
              <a:t>Kan tømmes automatisk ved utlogging, eller manuelt.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sysClr val="windowText" lastClr="000000"/>
                </a:solidFill>
                <a:effectLst/>
                <a:uLnTx/>
                <a:uFillTx/>
                <a:latin typeface="Calibri"/>
                <a:ea typeface="+mn-ea"/>
                <a:cs typeface="+mn-cs"/>
              </a:rPr>
              <a:t>En automatisk tømming etter et visst antall dager vil etter hvert bli slått på, så det er ikke lurt å bruke den som arkiv.  </a:t>
            </a:r>
            <a:r>
              <a:rPr kumimoji="0" lang="nb-NO" sz="2400" b="0" i="0" u="none" strike="noStrike" kern="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a:t>
            </a:r>
            <a:endParaRPr kumimoji="0" lang="nb-NO" sz="24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5056660" y="4221088"/>
            <a:ext cx="1656184" cy="1656184"/>
          </a:xfrm>
          <a:prstGeom prst="rect">
            <a:avLst/>
          </a:prstGeom>
        </p:spPr>
      </p:pic>
      <p:sp>
        <p:nvSpPr>
          <p:cNvPr id="3" name="TextBox 2"/>
          <p:cNvSpPr txBox="1"/>
          <p:nvPr/>
        </p:nvSpPr>
        <p:spPr>
          <a:xfrm>
            <a:off x="9599054" y="1"/>
            <a:ext cx="10689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46</a:t>
            </a:r>
          </a:p>
        </p:txBody>
      </p:sp>
    </p:spTree>
    <p:extLst>
      <p:ext uri="{BB962C8B-B14F-4D97-AF65-F5344CB8AC3E}">
        <p14:creationId xmlns:p14="http://schemas.microsoft.com/office/powerpoint/2010/main" val="11430281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Slettet mappe</a:t>
            </a:r>
          </a:p>
        </p:txBody>
      </p:sp>
      <p:pic>
        <p:nvPicPr>
          <p:cNvPr id="4" name="Picture 3"/>
          <p:cNvPicPr>
            <a:picLocks noChangeAspect="1"/>
          </p:cNvPicPr>
          <p:nvPr/>
        </p:nvPicPr>
        <p:blipFill>
          <a:blip r:embed="rId2"/>
          <a:stretch>
            <a:fillRect/>
          </a:stretch>
        </p:blipFill>
        <p:spPr>
          <a:xfrm>
            <a:off x="1991592" y="4844762"/>
            <a:ext cx="5986791" cy="16155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560946"/>
            <a:ext cx="2057400" cy="1346200"/>
          </a:xfrm>
          <a:prstGeom prst="rect">
            <a:avLst/>
          </a:prstGeom>
          <a:effectLst>
            <a:innerShdw blurRad="114300">
              <a:prstClr val="black"/>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050454"/>
            <a:ext cx="2108200" cy="1651000"/>
          </a:xfrm>
          <a:prstGeom prst="rect">
            <a:avLst/>
          </a:prstGeom>
          <a:effectLst>
            <a:innerShdw blurRad="114300">
              <a:prstClr val="black"/>
            </a:innerShdw>
          </a:effectLst>
        </p:spPr>
      </p:pic>
      <p:sp>
        <p:nvSpPr>
          <p:cNvPr id="8" name="TextBox 7"/>
          <p:cNvSpPr txBox="1"/>
          <p:nvPr/>
        </p:nvSpPr>
        <p:spPr>
          <a:xfrm>
            <a:off x="4672446" y="1560946"/>
            <a:ext cx="565265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Hvis det ligger en mappe i </a:t>
            </a:r>
            <a:r>
              <a:rPr kumimoji="0" lang="nb-NO" sz="2800" b="0" i="1" u="none" strike="noStrike" kern="1200" cap="none" spc="0" normalizeH="0" baseline="0" noProof="0" dirty="0">
                <a:ln>
                  <a:noFill/>
                </a:ln>
                <a:solidFill>
                  <a:prstClr val="black"/>
                </a:solidFill>
                <a:effectLst/>
                <a:uLnTx/>
                <a:uFillTx/>
                <a:latin typeface="Calibri"/>
                <a:ea typeface="+mn-ea"/>
                <a:cs typeface="+mn-cs"/>
              </a:rPr>
              <a:t>Slettede elementer</a:t>
            </a:r>
            <a:r>
              <a:rPr kumimoji="0" lang="nb-NO" sz="2800" b="0" i="0" u="none" strike="noStrike" kern="1200" cap="none" spc="0" normalizeH="0" baseline="0" noProof="0" dirty="0">
                <a:ln>
                  <a:noFill/>
                </a:ln>
                <a:solidFill>
                  <a:prstClr val="black"/>
                </a:solidFill>
                <a:effectLst/>
                <a:uLnTx/>
                <a:uFillTx/>
                <a:latin typeface="Calibri"/>
                <a:ea typeface="+mn-ea"/>
                <a:cs typeface="+mn-cs"/>
              </a:rPr>
              <a:t>, så vil vi ikke se det under </a:t>
            </a:r>
            <a:r>
              <a:rPr kumimoji="0" lang="nb-NO" sz="2800" b="0" i="1" u="none" strike="noStrike" kern="1200" cap="none" spc="0" normalizeH="0" baseline="0" noProof="0" dirty="0">
                <a:ln>
                  <a:noFill/>
                </a:ln>
                <a:solidFill>
                  <a:prstClr val="black"/>
                </a:solidFill>
                <a:effectLst/>
                <a:uLnTx/>
                <a:uFillTx/>
                <a:latin typeface="Calibri"/>
                <a:ea typeface="+mn-ea"/>
                <a:cs typeface="+mn-cs"/>
              </a:rPr>
              <a:t>Favoritter.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Vi får samme melding selv om det ligger en mappe der eller ikke.</a:t>
            </a:r>
          </a:p>
        </p:txBody>
      </p:sp>
      <p:sp>
        <p:nvSpPr>
          <p:cNvPr id="3" name="TextBox 2"/>
          <p:cNvSpPr txBox="1"/>
          <p:nvPr/>
        </p:nvSpPr>
        <p:spPr>
          <a:xfrm>
            <a:off x="9496024" y="1"/>
            <a:ext cx="1171977" cy="1043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47</a:t>
            </a:r>
          </a:p>
        </p:txBody>
      </p:sp>
    </p:spTree>
    <p:extLst>
      <p:ext uri="{BB962C8B-B14F-4D97-AF65-F5344CB8AC3E}">
        <p14:creationId xmlns:p14="http://schemas.microsoft.com/office/powerpoint/2010/main" val="1290809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Da kjører vi på…</a:t>
            </a:r>
            <a:endParaRPr lang="nb-NO" dirty="0"/>
          </a:p>
        </p:txBody>
      </p:sp>
      <p:sp>
        <p:nvSpPr>
          <p:cNvPr id="3" name="Plassholder for innhold 2"/>
          <p:cNvSpPr>
            <a:spLocks noGrp="1"/>
          </p:cNvSpPr>
          <p:nvPr>
            <p:ph idx="1"/>
          </p:nvPr>
        </p:nvSpPr>
        <p:spPr/>
        <p:txBody>
          <a:bodyPr/>
          <a:lstStyle/>
          <a:p>
            <a:pPr marL="0" indent="0">
              <a:buNone/>
            </a:pPr>
            <a:r>
              <a:rPr lang="nb-NO" dirty="0" smtClean="0"/>
              <a:t>Husk at foilene blir tilgjengelig</a:t>
            </a:r>
          </a:p>
          <a:p>
            <a:pPr marL="0" indent="0">
              <a:buNone/>
            </a:pPr>
            <a:r>
              <a:rPr lang="nb-NO" dirty="0" smtClean="0"/>
              <a:t>Det er mulig å </a:t>
            </a:r>
            <a:r>
              <a:rPr lang="nb-NO" dirty="0" err="1" smtClean="0"/>
              <a:t>chatte</a:t>
            </a:r>
            <a:r>
              <a:rPr lang="nb-NO" dirty="0" smtClean="0"/>
              <a:t> underveis</a:t>
            </a:r>
          </a:p>
          <a:p>
            <a:pPr marL="0" indent="0">
              <a:buNone/>
            </a:pPr>
            <a:r>
              <a:rPr lang="nb-NO" dirty="0" smtClean="0"/>
              <a:t>Noen tema blir nøyere gjennomgått i senere kurs, hvor det også blir Live Demo underveis </a:t>
            </a:r>
            <a:endParaRPr lang="nb-NO" dirty="0"/>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12</a:t>
            </a:fld>
            <a:endParaRPr lang="nb-NO" dirty="0"/>
          </a:p>
        </p:txBody>
      </p:sp>
    </p:spTree>
    <p:extLst>
      <p:ext uri="{BB962C8B-B14F-4D97-AF65-F5344CB8AC3E}">
        <p14:creationId xmlns:p14="http://schemas.microsoft.com/office/powerpoint/2010/main" val="33650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95212" y="632138"/>
            <a:ext cx="9021269" cy="785500"/>
          </a:xfrm>
        </p:spPr>
        <p:txBody>
          <a:bodyPr/>
          <a:lstStyle/>
          <a:p>
            <a:r>
              <a:rPr lang="nb-NO" dirty="0"/>
              <a:t>Slett et sted, og du sletter «over alt»!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9" y="4437113"/>
            <a:ext cx="11763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2113665"/>
            <a:ext cx="12128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2577751"/>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848" y="3140968"/>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136" y="3645024"/>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Sylinder 3"/>
          <p:cNvSpPr txBox="1"/>
          <p:nvPr/>
        </p:nvSpPr>
        <p:spPr>
          <a:xfrm>
            <a:off x="1991544" y="2113664"/>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Exchange 2013</a:t>
            </a:r>
          </a:p>
        </p:txBody>
      </p:sp>
      <p:sp>
        <p:nvSpPr>
          <p:cNvPr id="5" name="TekstSylinder 4"/>
          <p:cNvSpPr txBox="1"/>
          <p:nvPr/>
        </p:nvSpPr>
        <p:spPr>
          <a:xfrm>
            <a:off x="7896200" y="5949280"/>
            <a:ext cx="2376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rgbClr val="FF0000"/>
                </a:solidFill>
                <a:effectLst/>
                <a:uLnTx/>
                <a:uFillTx/>
                <a:latin typeface="Calibri"/>
                <a:ea typeface="+mn-ea"/>
                <a:cs typeface="+mn-cs"/>
              </a:rPr>
              <a:t>Outlook 2016</a:t>
            </a:r>
          </a:p>
        </p:txBody>
      </p:sp>
      <p:sp>
        <p:nvSpPr>
          <p:cNvPr id="6" name="TekstSylinder 5"/>
          <p:cNvSpPr txBox="1"/>
          <p:nvPr/>
        </p:nvSpPr>
        <p:spPr>
          <a:xfrm>
            <a:off x="7248128" y="3861049"/>
            <a:ext cx="31683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rgbClr val="FF0000"/>
                </a:solidFill>
                <a:effectLst/>
                <a:uLnTx/>
                <a:uFillTx/>
                <a:latin typeface="Calibri"/>
                <a:ea typeface="+mn-ea"/>
                <a:cs typeface="+mn-cs"/>
              </a:rPr>
              <a:t>OWA</a:t>
            </a: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 via en nettleser (mail.uio.no)</a:t>
            </a:r>
          </a:p>
        </p:txBody>
      </p:sp>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138" y="5373217"/>
            <a:ext cx="2116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Sylinder 6"/>
          <p:cNvSpPr txBox="1"/>
          <p:nvPr/>
        </p:nvSpPr>
        <p:spPr>
          <a:xfrm>
            <a:off x="5037138" y="4869160"/>
            <a:ext cx="19949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kiosk.uio.no</a:t>
            </a:r>
          </a:p>
        </p:txBody>
      </p:sp>
      <p:sp>
        <p:nvSpPr>
          <p:cNvPr id="3" name="TextBox 2"/>
          <p:cNvSpPr txBox="1"/>
          <p:nvPr/>
        </p:nvSpPr>
        <p:spPr>
          <a:xfrm>
            <a:off x="1919536" y="5210616"/>
            <a:ext cx="1728192"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Her ligger  dine e-post og kalenderdata</a:t>
            </a:r>
          </a:p>
        </p:txBody>
      </p:sp>
      <p:sp>
        <p:nvSpPr>
          <p:cNvPr id="8" name="Right Arrow 7"/>
          <p:cNvSpPr/>
          <p:nvPr/>
        </p:nvSpPr>
        <p:spPr>
          <a:xfrm rot="16200000">
            <a:off x="2263393" y="4792650"/>
            <a:ext cx="607566" cy="15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 name="Straight Arrow Connector 9"/>
          <p:cNvCxnSpPr/>
          <p:nvPr/>
        </p:nvCxnSpPr>
        <p:spPr>
          <a:xfrm flipH="1" flipV="1">
            <a:off x="3143672" y="3645024"/>
            <a:ext cx="5040560" cy="11521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6"/>
          <a:stretch>
            <a:fillRect/>
          </a:stretch>
        </p:blipFill>
        <p:spPr>
          <a:xfrm rot="20380002">
            <a:off x="3036065" y="2353875"/>
            <a:ext cx="5127180" cy="1237595"/>
          </a:xfrm>
          <a:prstGeom prst="rect">
            <a:avLst/>
          </a:prstGeom>
        </p:spPr>
      </p:pic>
      <p:sp>
        <p:nvSpPr>
          <p:cNvPr id="9" name="TextBox 8"/>
          <p:cNvSpPr txBox="1"/>
          <p:nvPr/>
        </p:nvSpPr>
        <p:spPr>
          <a:xfrm>
            <a:off x="9676228" y="1"/>
            <a:ext cx="9917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48</a:t>
            </a:r>
          </a:p>
        </p:txBody>
      </p:sp>
    </p:spTree>
    <p:extLst>
      <p:ext uri="{BB962C8B-B14F-4D97-AF65-F5344CB8AC3E}">
        <p14:creationId xmlns:p14="http://schemas.microsoft.com/office/powerpoint/2010/main" val="25826259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Notater</a:t>
            </a:r>
          </a:p>
        </p:txBody>
      </p:sp>
      <p:sp>
        <p:nvSpPr>
          <p:cNvPr id="3" name="Content Placeholder 2"/>
          <p:cNvSpPr>
            <a:spLocks noGrp="1"/>
          </p:cNvSpPr>
          <p:nvPr>
            <p:ph idx="1"/>
          </p:nvPr>
        </p:nvSpPr>
        <p:spPr>
          <a:xfrm>
            <a:off x="2332892" y="1146518"/>
            <a:ext cx="7877908" cy="4979646"/>
          </a:xfrm>
        </p:spPr>
        <p:txBody>
          <a:bodyPr>
            <a:normAutofit/>
          </a:bodyPr>
          <a:lstStyle/>
          <a:p>
            <a:pPr marL="0" indent="0">
              <a:buNone/>
            </a:pPr>
            <a:r>
              <a:rPr lang="nb-NO" dirty="0"/>
              <a:t>Ctrl+Shift+N</a:t>
            </a:r>
          </a:p>
          <a:p>
            <a:pPr marL="0" indent="0">
              <a:buNone/>
            </a:pPr>
            <a:r>
              <a:rPr lang="nb-NO" dirty="0">
                <a:solidFill>
                  <a:prstClr val="black"/>
                </a:solidFill>
              </a:rPr>
              <a:t>Første linje blir overskrift</a:t>
            </a:r>
            <a:endParaRPr lang="nb-NO" dirty="0"/>
          </a:p>
          <a:p>
            <a:pPr marL="0" indent="0">
              <a:buNone/>
            </a:pPr>
            <a:r>
              <a:rPr lang="nb-NO" dirty="0"/>
              <a:t>Kan lage mapper</a:t>
            </a:r>
          </a:p>
          <a:p>
            <a:pPr marL="0" indent="0">
              <a:buNone/>
            </a:pPr>
            <a:r>
              <a:rPr lang="nb-NO" dirty="0"/>
              <a:t>Fargekode</a:t>
            </a:r>
          </a:p>
          <a:p>
            <a:pPr marL="0" indent="0">
              <a:buNone/>
            </a:pPr>
            <a:r>
              <a:rPr lang="nb-NO" dirty="0"/>
              <a:t>Synkroniseres med mobil</a:t>
            </a:r>
          </a:p>
          <a:p>
            <a:pPr marL="0" indent="0">
              <a:buNone/>
            </a:pPr>
            <a:r>
              <a:rPr lang="nb-NO" dirty="0"/>
              <a:t>Kan dras ned til e-post</a:t>
            </a:r>
          </a:p>
          <a:p>
            <a:pPr marL="0" indent="0">
              <a:buNone/>
            </a:pPr>
            <a:endParaRPr lang="nb-NO" dirty="0"/>
          </a:p>
          <a:p>
            <a:pPr marL="0" indent="0">
              <a:buNone/>
            </a:pPr>
            <a:r>
              <a:rPr lang="nb-NO" b="1" dirty="0"/>
              <a:t>Ctrl+5 </a:t>
            </a:r>
            <a:r>
              <a:rPr lang="nb-NO" dirty="0"/>
              <a:t>henter fram notatene</a:t>
            </a:r>
          </a:p>
          <a:p>
            <a:pPr marL="0" indent="0">
              <a:buNone/>
            </a:pPr>
            <a:endParaRPr lang="nb-N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511" y="1350785"/>
            <a:ext cx="2527300" cy="2108200"/>
          </a:xfrm>
          <a:prstGeom prst="rect">
            <a:avLst/>
          </a:prstGeom>
        </p:spPr>
      </p:pic>
      <p:sp>
        <p:nvSpPr>
          <p:cNvPr id="4" name="TextBox 3"/>
          <p:cNvSpPr txBox="1"/>
          <p:nvPr/>
        </p:nvSpPr>
        <p:spPr>
          <a:xfrm>
            <a:off x="9624812" y="1"/>
            <a:ext cx="10431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49</a:t>
            </a:r>
          </a:p>
        </p:txBody>
      </p:sp>
    </p:spTree>
    <p:extLst>
      <p:ext uri="{BB962C8B-B14F-4D97-AF65-F5344CB8AC3E}">
        <p14:creationId xmlns:p14="http://schemas.microsoft.com/office/powerpoint/2010/main" val="38925535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F4F2-6FEC-4815-8C8C-B236F696B531}"/>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E861B1F4-B3C8-4EB3-9CAE-9BEE3FCB97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1" y="59088"/>
            <a:ext cx="6112583" cy="6633812"/>
          </a:xfrm>
          <a:effectLst>
            <a:innerShdw blurRad="114300">
              <a:prstClr val="black"/>
            </a:innerShdw>
          </a:effectLst>
        </p:spPr>
      </p:pic>
    </p:spTree>
    <p:extLst>
      <p:ext uri="{BB962C8B-B14F-4D97-AF65-F5344CB8AC3E}">
        <p14:creationId xmlns:p14="http://schemas.microsoft.com/office/powerpoint/2010/main" val="28979870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8B7B-963E-4C7F-AD10-0012CAB82B13}"/>
              </a:ext>
            </a:extLst>
          </p:cNvPr>
          <p:cNvSpPr>
            <a:spLocks noGrp="1"/>
          </p:cNvSpPr>
          <p:nvPr>
            <p:ph type="title"/>
          </p:nvPr>
        </p:nvSpPr>
        <p:spPr/>
        <p:txBody>
          <a:bodyPr/>
          <a:lstStyle/>
          <a:p>
            <a:r>
              <a:rPr lang="nb-NO" dirty="0"/>
              <a:t>Søke i notatene</a:t>
            </a:r>
          </a:p>
        </p:txBody>
      </p:sp>
      <p:pic>
        <p:nvPicPr>
          <p:cNvPr id="5" name="Picture 4">
            <a:extLst>
              <a:ext uri="{FF2B5EF4-FFF2-40B4-BE49-F238E27FC236}">
                <a16:creationId xmlns:a16="http://schemas.microsoft.com/office/drawing/2014/main" id="{16CBEA3E-88F9-48FC-AC93-83DCF522F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705" y="1546912"/>
            <a:ext cx="8820590" cy="4310964"/>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9C8574F1-04D9-4833-8376-F09BD9189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400" y="5060950"/>
            <a:ext cx="3835400" cy="1384300"/>
          </a:xfrm>
          <a:prstGeom prst="rect">
            <a:avLst/>
          </a:prstGeom>
          <a:effectLst>
            <a:innerShdw blurRad="114300">
              <a:prstClr val="black"/>
            </a:innerShdw>
          </a:effectLst>
        </p:spPr>
      </p:pic>
    </p:spTree>
    <p:extLst>
      <p:ext uri="{BB962C8B-B14F-4D97-AF65-F5344CB8AC3E}">
        <p14:creationId xmlns:p14="http://schemas.microsoft.com/office/powerpoint/2010/main" val="8307819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A01A8-61CC-4759-A05C-A6FA42596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58" y="803715"/>
            <a:ext cx="8954084" cy="3694394"/>
          </a:xfrm>
          <a:prstGeom prst="rect">
            <a:avLst/>
          </a:prstGeom>
          <a:effectLst>
            <a:innerShdw blurRad="114300">
              <a:prstClr val="black"/>
            </a:innerShdw>
          </a:effectLst>
        </p:spPr>
      </p:pic>
    </p:spTree>
    <p:extLst>
      <p:ext uri="{BB962C8B-B14F-4D97-AF65-F5344CB8AC3E}">
        <p14:creationId xmlns:p14="http://schemas.microsoft.com/office/powerpoint/2010/main" val="19425919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F01D3-D006-49FF-A600-90F52E066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266700"/>
            <a:ext cx="8966200" cy="6324600"/>
          </a:xfrm>
          <a:prstGeom prst="rect">
            <a:avLst/>
          </a:prstGeom>
          <a:effectLst>
            <a:innerShdw blurRad="114300">
              <a:prstClr val="black"/>
            </a:innerShdw>
          </a:effectLst>
        </p:spPr>
      </p:pic>
    </p:spTree>
    <p:extLst>
      <p:ext uri="{BB962C8B-B14F-4D97-AF65-F5344CB8AC3E}">
        <p14:creationId xmlns:p14="http://schemas.microsoft.com/office/powerpoint/2010/main" val="35526925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DB74-1DB7-49D6-A5C8-F161277DF1EB}"/>
              </a:ext>
            </a:extLst>
          </p:cNvPr>
          <p:cNvSpPr>
            <a:spLocks noGrp="1"/>
          </p:cNvSpPr>
          <p:nvPr>
            <p:ph type="title"/>
          </p:nvPr>
        </p:nvSpPr>
        <p:spPr>
          <a:xfrm>
            <a:off x="1080656" y="-51361"/>
            <a:ext cx="6539794" cy="1399735"/>
          </a:xfrm>
        </p:spPr>
        <p:txBody>
          <a:bodyPr/>
          <a:lstStyle/>
          <a:p>
            <a:r>
              <a:rPr lang="nb-NO" dirty="0"/>
              <a:t>Hvordan lage en template</a:t>
            </a:r>
          </a:p>
        </p:txBody>
      </p:sp>
      <p:pic>
        <p:nvPicPr>
          <p:cNvPr id="5" name="Picture 4">
            <a:extLst>
              <a:ext uri="{FF2B5EF4-FFF2-40B4-BE49-F238E27FC236}">
                <a16:creationId xmlns:a16="http://schemas.microsoft.com/office/drawing/2014/main" id="{1DBE6622-B0A5-499B-BE58-BC8E07F6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55" y="1116109"/>
            <a:ext cx="3383493" cy="4935158"/>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6696972A-70C4-4CCB-B418-24A8EC6909EA}"/>
              </a:ext>
            </a:extLst>
          </p:cNvPr>
          <p:cNvSpPr txBox="1"/>
          <p:nvPr/>
        </p:nvSpPr>
        <p:spPr>
          <a:xfrm>
            <a:off x="5164282" y="1887629"/>
            <a:ext cx="5503719" cy="38318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Åpner en e-post jeg har sendt tidligere.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Under fanen </a:t>
            </a:r>
            <a:r>
              <a:rPr kumimoji="0" lang="nb-NO" sz="2700" b="1" i="0" u="none" strike="noStrike" kern="1200" cap="none" spc="0" normalizeH="0" baseline="0" noProof="0" dirty="0">
                <a:ln>
                  <a:noFill/>
                </a:ln>
                <a:solidFill>
                  <a:prstClr val="black"/>
                </a:solidFill>
                <a:effectLst/>
                <a:uLnTx/>
                <a:uFillTx/>
                <a:latin typeface="Calibri" panose="020F0502020204030204"/>
                <a:ea typeface="+mn-ea"/>
                <a:cs typeface="+mn-cs"/>
              </a:rPr>
              <a:t>Message</a:t>
            </a: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 finner jeg </a:t>
            </a:r>
            <a:r>
              <a:rPr kumimoji="0" lang="nb-NO" sz="2700" b="1" i="0" u="none" strike="noStrike" kern="1200" cap="none" spc="0" normalizeH="0" baseline="0" noProof="0" dirty="0">
                <a:ln>
                  <a:noFill/>
                </a:ln>
                <a:solidFill>
                  <a:prstClr val="black"/>
                </a:solidFill>
                <a:effectLst/>
                <a:uLnTx/>
                <a:uFillTx/>
                <a:latin typeface="Calibri" panose="020F0502020204030204"/>
                <a:ea typeface="+mn-ea"/>
                <a:cs typeface="+mn-cs"/>
              </a:rPr>
              <a:t>Actions</a:t>
            </a: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 og velger </a:t>
            </a:r>
            <a:r>
              <a:rPr kumimoji="0" lang="nb-NO" sz="2700" b="1" i="0" u="none" strike="noStrike" kern="1200" cap="none" spc="0" normalizeH="0" baseline="0" noProof="0" dirty="0">
                <a:ln>
                  <a:noFill/>
                </a:ln>
                <a:solidFill>
                  <a:prstClr val="black"/>
                </a:solidFill>
                <a:effectLst/>
                <a:uLnTx/>
                <a:uFillTx/>
                <a:latin typeface="Calibri" panose="020F0502020204030204"/>
                <a:ea typeface="+mn-ea"/>
                <a:cs typeface="+mn-cs"/>
              </a:rPr>
              <a:t>Resend This Message…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Fjærner alle mottakerne og justerer overskriften.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Velger HTML under fanen Format Text, og merker det som må endres.</a:t>
            </a:r>
          </a:p>
        </p:txBody>
      </p:sp>
      <p:sp>
        <p:nvSpPr>
          <p:cNvPr id="3" name="Rectangle 2">
            <a:extLst>
              <a:ext uri="{FF2B5EF4-FFF2-40B4-BE49-F238E27FC236}">
                <a16:creationId xmlns:a16="http://schemas.microsoft.com/office/drawing/2014/main" id="{63CEC1ED-36EA-44F3-B2D3-5082F4374F90}"/>
              </a:ext>
            </a:extLst>
          </p:cNvPr>
          <p:cNvSpPr/>
          <p:nvPr/>
        </p:nvSpPr>
        <p:spPr>
          <a:xfrm rot="10800000" flipV="1">
            <a:off x="10534356" y="232597"/>
            <a:ext cx="130088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50</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153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28314-1509-40C4-8CE9-9D8E80F14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12" y="414483"/>
            <a:ext cx="6800458" cy="4812144"/>
          </a:xfrm>
          <a:prstGeom prst="rect">
            <a:avLst/>
          </a:prstGeom>
        </p:spPr>
      </p:pic>
      <p:sp>
        <p:nvSpPr>
          <p:cNvPr id="6" name="TextBox 5">
            <a:extLst>
              <a:ext uri="{FF2B5EF4-FFF2-40B4-BE49-F238E27FC236}">
                <a16:creationId xmlns:a16="http://schemas.microsoft.com/office/drawing/2014/main" id="{C5772C86-FDFF-424E-8DE1-30D9332BF1AA}"/>
              </a:ext>
            </a:extLst>
          </p:cNvPr>
          <p:cNvSpPr txBox="1"/>
          <p:nvPr/>
        </p:nvSpPr>
        <p:spPr>
          <a:xfrm>
            <a:off x="7571576" y="1399224"/>
            <a:ext cx="2910840" cy="33239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File/Save as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Velger Outlook Template (*.oft)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Save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8582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6E15-A4D4-4058-93AF-DED6D7C10233}"/>
              </a:ext>
            </a:extLst>
          </p:cNvPr>
          <p:cNvSpPr>
            <a:spLocks noGrp="1"/>
          </p:cNvSpPr>
          <p:nvPr>
            <p:ph type="title"/>
          </p:nvPr>
        </p:nvSpPr>
        <p:spPr>
          <a:xfrm>
            <a:off x="1049483" y="70339"/>
            <a:ext cx="7304384" cy="738554"/>
          </a:xfrm>
        </p:spPr>
        <p:txBody>
          <a:bodyPr>
            <a:normAutofit/>
          </a:bodyPr>
          <a:lstStyle/>
          <a:p>
            <a:r>
              <a:rPr lang="nb-NO" dirty="0"/>
              <a:t>Bruke en template</a:t>
            </a:r>
          </a:p>
        </p:txBody>
      </p:sp>
      <p:pic>
        <p:nvPicPr>
          <p:cNvPr id="5" name="Picture 4">
            <a:extLst>
              <a:ext uri="{FF2B5EF4-FFF2-40B4-BE49-F238E27FC236}">
                <a16:creationId xmlns:a16="http://schemas.microsoft.com/office/drawing/2014/main" id="{E3300A72-B075-4B19-8B5C-1DDA1D526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82" y="1079991"/>
            <a:ext cx="4351634" cy="4986248"/>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89C148AD-8178-4DA5-9497-A57EE0885F3D}"/>
              </a:ext>
            </a:extLst>
          </p:cNvPr>
          <p:cNvSpPr txBox="1"/>
          <p:nvPr/>
        </p:nvSpPr>
        <p:spPr>
          <a:xfrm>
            <a:off x="6191864" y="1649731"/>
            <a:ext cx="4214352"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New Items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More Items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Choose Form…</a:t>
            </a:r>
          </a:p>
        </p:txBody>
      </p:sp>
    </p:spTree>
    <p:extLst>
      <p:ext uri="{BB962C8B-B14F-4D97-AF65-F5344CB8AC3E}">
        <p14:creationId xmlns:p14="http://schemas.microsoft.com/office/powerpoint/2010/main" val="33487809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C21A68-E4FC-4493-B517-622A9E39E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86" y="414339"/>
            <a:ext cx="5972362" cy="4355088"/>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66CEED47-19E6-41B3-AB34-6E77C2F96618}"/>
              </a:ext>
            </a:extLst>
          </p:cNvPr>
          <p:cNvSpPr txBox="1"/>
          <p:nvPr/>
        </p:nvSpPr>
        <p:spPr>
          <a:xfrm>
            <a:off x="6609472" y="414338"/>
            <a:ext cx="4945219" cy="34163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User Template in File System</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(Her lå det bare en template)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Open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Så er det bare å uføre endingene i e-posten og legge til mottakere.</a:t>
            </a:r>
          </a:p>
        </p:txBody>
      </p:sp>
    </p:spTree>
    <p:extLst>
      <p:ext uri="{BB962C8B-B14F-4D97-AF65-F5344CB8AC3E}">
        <p14:creationId xmlns:p14="http://schemas.microsoft.com/office/powerpoint/2010/main" val="3893480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a:t>Profil</a:t>
            </a:r>
          </a:p>
        </p:txBody>
      </p:sp>
      <p:sp>
        <p:nvSpPr>
          <p:cNvPr id="3" name="Content Placeholder 2"/>
          <p:cNvSpPr>
            <a:spLocks noGrp="1"/>
          </p:cNvSpPr>
          <p:nvPr>
            <p:ph idx="1"/>
          </p:nvPr>
        </p:nvSpPr>
        <p:spPr/>
        <p:txBody>
          <a:bodyPr>
            <a:normAutofit fontScale="92500" lnSpcReduction="10000"/>
          </a:bodyPr>
          <a:lstStyle/>
          <a:p>
            <a:r>
              <a:rPr lang="nb-NO" dirty="0"/>
              <a:t>Når du starter Outlook for første gang på en maskin, vil det lages en profil som ligger lokalt på maskinen.</a:t>
            </a:r>
          </a:p>
          <a:p>
            <a:pPr marL="0" indent="0">
              <a:buNone/>
            </a:pPr>
            <a:endParaRPr lang="nb-NO" dirty="0"/>
          </a:p>
          <a:p>
            <a:r>
              <a:rPr lang="nb-NO" dirty="0"/>
              <a:t>Noen av innstillingene du foretar i Oulook, vil ikke være satt hvis du bruker Outlook på en annen maskin. De følger med profilen. </a:t>
            </a:r>
            <a:br>
              <a:rPr lang="nb-NO" dirty="0"/>
            </a:br>
            <a:r>
              <a:rPr lang="nb-NO" dirty="0"/>
              <a:t>(Noen av innstillingene legger seg i .ost-filen)                             </a:t>
            </a:r>
          </a:p>
          <a:p>
            <a:pPr marL="0" indent="0">
              <a:buNone/>
            </a:pPr>
            <a:endParaRPr lang="nb-NO" dirty="0"/>
          </a:p>
          <a:p>
            <a:r>
              <a:rPr lang="nb-NO" dirty="0"/>
              <a:t>Hvis du av en eller annen grunn må slette profilen, vil den opprettes på nytt neste gang du starter Outlook.</a:t>
            </a:r>
          </a:p>
          <a:p>
            <a:endParaRPr lang="nb-NO" dirty="0"/>
          </a:p>
          <a:p>
            <a:pPr marL="0" indent="0">
              <a:buNone/>
            </a:pPr>
            <a:r>
              <a:rPr lang="nb-NO" dirty="0">
                <a:hlinkClick r:id="rId2"/>
              </a:rPr>
              <a:t>Om profilen i Outlook</a:t>
            </a:r>
            <a:endParaRPr lang="nb-NO" dirty="0"/>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13</a:t>
            </a:fld>
            <a:endParaRPr lang="nb-NO" dirty="0"/>
          </a:p>
        </p:txBody>
      </p:sp>
      <p:sp>
        <p:nvSpPr>
          <p:cNvPr id="6" name="TextBox 5"/>
          <p:cNvSpPr txBox="1"/>
          <p:nvPr/>
        </p:nvSpPr>
        <p:spPr>
          <a:xfrm>
            <a:off x="9843751" y="143268"/>
            <a:ext cx="656824" cy="1015663"/>
          </a:xfrm>
          <a:prstGeom prst="rect">
            <a:avLst/>
          </a:prstGeom>
          <a:noFill/>
        </p:spPr>
        <p:txBody>
          <a:bodyPr wrap="square" rtlCol="0">
            <a:spAutoFit/>
          </a:bodyPr>
          <a:lstStyle/>
          <a:p>
            <a:r>
              <a:rPr lang="nb-NO" sz="6000" dirty="0">
                <a:solidFill>
                  <a:srgbClr val="FF0000"/>
                </a:solidFill>
              </a:rPr>
              <a:t>1</a:t>
            </a:r>
          </a:p>
        </p:txBody>
      </p:sp>
    </p:spTree>
    <p:extLst>
      <p:ext uri="{BB962C8B-B14F-4D97-AF65-F5344CB8AC3E}">
        <p14:creationId xmlns:p14="http://schemas.microsoft.com/office/powerpoint/2010/main" val="25552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1F57-676B-4301-8C3D-FC381B82219E}"/>
              </a:ext>
            </a:extLst>
          </p:cNvPr>
          <p:cNvSpPr>
            <a:spLocks noGrp="1"/>
          </p:cNvSpPr>
          <p:nvPr>
            <p:ph type="title"/>
          </p:nvPr>
        </p:nvSpPr>
        <p:spPr>
          <a:xfrm>
            <a:off x="1194955" y="274320"/>
            <a:ext cx="9008811" cy="949569"/>
          </a:xfrm>
        </p:spPr>
        <p:txBody>
          <a:bodyPr/>
          <a:lstStyle/>
          <a:p>
            <a:r>
              <a:rPr lang="nb-NO" b="1" dirty="0"/>
              <a:t>Sende en e-post forsinket</a:t>
            </a:r>
          </a:p>
        </p:txBody>
      </p:sp>
      <p:pic>
        <p:nvPicPr>
          <p:cNvPr id="5" name="Picture 4">
            <a:extLst>
              <a:ext uri="{FF2B5EF4-FFF2-40B4-BE49-F238E27FC236}">
                <a16:creationId xmlns:a16="http://schemas.microsoft.com/office/drawing/2014/main" id="{38B0574C-0AA2-4EA9-886E-3C70CF9F9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09" y="3325092"/>
            <a:ext cx="8429429" cy="1866684"/>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7E2373CA-BBF5-41BF-9F5F-078D4C4605C0}"/>
              </a:ext>
            </a:extLst>
          </p:cNvPr>
          <p:cNvSpPr txBox="1"/>
          <p:nvPr/>
        </p:nvSpPr>
        <p:spPr>
          <a:xfrm>
            <a:off x="904009" y="5621481"/>
            <a:ext cx="929975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Under fanen </a:t>
            </a:r>
            <a:r>
              <a:rPr kumimoji="0" lang="nb-NO" sz="3000" b="1" i="0" u="none" strike="noStrike" kern="1200" cap="none" spc="0" normalizeH="0" baseline="0" noProof="0" dirty="0">
                <a:ln>
                  <a:noFill/>
                </a:ln>
                <a:solidFill>
                  <a:prstClr val="black"/>
                </a:solidFill>
                <a:effectLst/>
                <a:uLnTx/>
                <a:uFillTx/>
                <a:latin typeface="Calibri" panose="020F0502020204030204"/>
                <a:ea typeface="+mn-ea"/>
                <a:cs typeface="+mn-cs"/>
              </a:rPr>
              <a:t>Options</a:t>
            </a: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 finner du </a:t>
            </a:r>
            <a:r>
              <a:rPr kumimoji="0" lang="nb-NO" sz="3000" b="1" i="0" u="none" strike="noStrike" kern="1200" cap="none" spc="0" normalizeH="0" baseline="0" noProof="0" dirty="0">
                <a:ln>
                  <a:noFill/>
                </a:ln>
                <a:solidFill>
                  <a:prstClr val="black"/>
                </a:solidFill>
                <a:effectLst/>
                <a:uLnTx/>
                <a:uFillTx/>
                <a:latin typeface="Calibri" panose="020F0502020204030204"/>
                <a:ea typeface="+mn-ea"/>
                <a:cs typeface="+mn-cs"/>
              </a:rPr>
              <a:t>Delay Delivery</a:t>
            </a:r>
          </a:p>
        </p:txBody>
      </p:sp>
      <p:sp>
        <p:nvSpPr>
          <p:cNvPr id="3" name="Rectangle 2">
            <a:extLst>
              <a:ext uri="{FF2B5EF4-FFF2-40B4-BE49-F238E27FC236}">
                <a16:creationId xmlns:a16="http://schemas.microsoft.com/office/drawing/2014/main" id="{5717020E-9750-4FAE-A720-422DCBF4AA2D}"/>
              </a:ext>
            </a:extLst>
          </p:cNvPr>
          <p:cNvSpPr/>
          <p:nvPr/>
        </p:nvSpPr>
        <p:spPr>
          <a:xfrm>
            <a:off x="10702636" y="168814"/>
            <a:ext cx="1288472" cy="10550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51</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603C36-F74B-41AD-B788-2CB3A3E2A834}"/>
              </a:ext>
            </a:extLst>
          </p:cNvPr>
          <p:cNvSpPr txBox="1"/>
          <p:nvPr/>
        </p:nvSpPr>
        <p:spPr>
          <a:xfrm>
            <a:off x="1018309" y="1223888"/>
            <a:ext cx="98090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Hvorfor?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Du skriver e-posten på kvelden,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vil ikke «presse» ansatte til å jobbe om kvelden eller i helgen.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vil ikke at e-posten din skal bli liggende i bunnen av morgenens e-poster.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vil at e-posten skal sendes på et spesielt tidspunkt</a:t>
            </a:r>
          </a:p>
        </p:txBody>
      </p:sp>
    </p:spTree>
    <p:extLst>
      <p:ext uri="{BB962C8B-B14F-4D97-AF65-F5344CB8AC3E}">
        <p14:creationId xmlns:p14="http://schemas.microsoft.com/office/powerpoint/2010/main" val="25739198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17FBD-D949-4C76-A041-730CED2EB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90" y="425639"/>
            <a:ext cx="6388384" cy="4804754"/>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FACC0C57-0AED-49D6-90BD-6F2601E4016A}"/>
              </a:ext>
            </a:extLst>
          </p:cNvPr>
          <p:cNvSpPr txBox="1"/>
          <p:nvPr/>
        </p:nvSpPr>
        <p:spPr>
          <a:xfrm>
            <a:off x="7939550" y="1227498"/>
            <a:ext cx="3667095"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E-posten vil nå legge seg i </a:t>
            </a:r>
            <a:r>
              <a:rPr kumimoji="0" lang="nb-NO" sz="3000" b="1" i="0" u="none" strike="noStrike" kern="1200" cap="none" spc="0" normalizeH="0" baseline="0" noProof="0" dirty="0">
                <a:ln>
                  <a:noFill/>
                </a:ln>
                <a:solidFill>
                  <a:prstClr val="black"/>
                </a:solidFill>
                <a:effectLst/>
                <a:uLnTx/>
                <a:uFillTx/>
                <a:latin typeface="Calibri" panose="020F0502020204030204"/>
                <a:ea typeface="+mn-ea"/>
                <a:cs typeface="+mn-cs"/>
              </a:rPr>
              <a:t>Utboks</a:t>
            </a: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 fram til 5.mars kl.10.00.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Så sendes den.</a:t>
            </a:r>
          </a:p>
        </p:txBody>
      </p:sp>
      <p:sp>
        <p:nvSpPr>
          <p:cNvPr id="2" name="TextBox 1">
            <a:extLst>
              <a:ext uri="{FF2B5EF4-FFF2-40B4-BE49-F238E27FC236}">
                <a16:creationId xmlns:a16="http://schemas.microsoft.com/office/drawing/2014/main" id="{A8FD9448-2840-448E-8D73-518C0CF215FD}"/>
              </a:ext>
            </a:extLst>
          </p:cNvPr>
          <p:cNvSpPr txBox="1"/>
          <p:nvPr/>
        </p:nvSpPr>
        <p:spPr>
          <a:xfrm>
            <a:off x="394855" y="5787735"/>
            <a:ext cx="11700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0000"/>
                </a:solidFill>
                <a:effectLst/>
                <a:uLnTx/>
                <a:uFillTx/>
                <a:latin typeface="Calibri" panose="020F0502020204030204"/>
                <a:ea typeface="+mn-ea"/>
                <a:cs typeface="+mn-cs"/>
              </a:rPr>
              <a:t>NB! </a:t>
            </a:r>
            <a:r>
              <a:rPr kumimoji="0" lang="nb-NO" sz="2400" b="0" i="0" u="none" strike="noStrike" kern="1200" cap="none" spc="0" normalizeH="0" baseline="0" noProof="0" dirty="0">
                <a:ln>
                  <a:noFill/>
                </a:ln>
                <a:solidFill>
                  <a:srgbClr val="FF0000"/>
                </a:solidFill>
                <a:effectLst/>
                <a:uLnTx/>
                <a:uFillTx/>
                <a:latin typeface="Calibri" panose="020F0502020204030204"/>
                <a:ea typeface="+mn-ea"/>
                <a:cs typeface="+mn-cs"/>
              </a:rPr>
              <a:t>Hvis Outlook blir slått av på klienten, så sendes den ikke før du slår den på igjen!</a:t>
            </a:r>
          </a:p>
        </p:txBody>
      </p:sp>
    </p:spTree>
    <p:extLst>
      <p:ext uri="{BB962C8B-B14F-4D97-AF65-F5344CB8AC3E}">
        <p14:creationId xmlns:p14="http://schemas.microsoft.com/office/powerpoint/2010/main" val="23227508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9CBA-2767-4750-A6F9-3EC39E3BE0E8}"/>
              </a:ext>
            </a:extLst>
          </p:cNvPr>
          <p:cNvSpPr>
            <a:spLocks noGrp="1"/>
          </p:cNvSpPr>
          <p:nvPr>
            <p:ph type="title"/>
          </p:nvPr>
        </p:nvSpPr>
        <p:spPr>
          <a:xfrm>
            <a:off x="976746" y="175847"/>
            <a:ext cx="7897090" cy="851096"/>
          </a:xfrm>
        </p:spPr>
        <p:txBody>
          <a:bodyPr>
            <a:normAutofit/>
          </a:bodyPr>
          <a:lstStyle/>
          <a:p>
            <a:r>
              <a:rPr lang="nb-NO" dirty="0"/>
              <a:t>Fjerne Date:Today, Yesterday o.s.v.</a:t>
            </a:r>
          </a:p>
        </p:txBody>
      </p:sp>
      <p:pic>
        <p:nvPicPr>
          <p:cNvPr id="5" name="Picture 4">
            <a:extLst>
              <a:ext uri="{FF2B5EF4-FFF2-40B4-BE49-F238E27FC236}">
                <a16:creationId xmlns:a16="http://schemas.microsoft.com/office/drawing/2014/main" id="{B4D5DF12-751D-4FFA-B26C-3572B7F52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6" y="1135057"/>
            <a:ext cx="3924300" cy="3619500"/>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6C0EBD7B-C208-46C1-8E9B-B9F14A3FE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981" y="1135057"/>
            <a:ext cx="4210050" cy="2838450"/>
          </a:xfrm>
          <a:prstGeom prst="rect">
            <a:avLst/>
          </a:prstGeom>
        </p:spPr>
      </p:pic>
      <p:sp>
        <p:nvSpPr>
          <p:cNvPr id="8" name="TextBox 7">
            <a:extLst>
              <a:ext uri="{FF2B5EF4-FFF2-40B4-BE49-F238E27FC236}">
                <a16:creationId xmlns:a16="http://schemas.microsoft.com/office/drawing/2014/main" id="{460C8508-9F31-4368-9E63-7391F3DF8165}"/>
              </a:ext>
            </a:extLst>
          </p:cNvPr>
          <p:cNvSpPr txBox="1"/>
          <p:nvPr/>
        </p:nvSpPr>
        <p:spPr>
          <a:xfrm>
            <a:off x="5935981" y="4249882"/>
            <a:ext cx="4662746"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View Settings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under fanen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View</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 Group By…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Ta bort haken foran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Automatically…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OK, OK</a:t>
            </a:r>
          </a:p>
        </p:txBody>
      </p:sp>
      <p:pic>
        <p:nvPicPr>
          <p:cNvPr id="10" name="Picture 9">
            <a:extLst>
              <a:ext uri="{FF2B5EF4-FFF2-40B4-BE49-F238E27FC236}">
                <a16:creationId xmlns:a16="http://schemas.microsoft.com/office/drawing/2014/main" id="{2BB81DA7-D6A6-4B19-A97A-9962643CC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66" y="5211146"/>
            <a:ext cx="3853525" cy="1044181"/>
          </a:xfrm>
          <a:prstGeom prst="rect">
            <a:avLst/>
          </a:prstGeom>
          <a:effectLst>
            <a:innerShdw blurRad="114300">
              <a:prstClr val="black"/>
            </a:innerShdw>
          </a:effectLst>
        </p:spPr>
      </p:pic>
      <p:sp>
        <p:nvSpPr>
          <p:cNvPr id="3" name="Rectangle 2">
            <a:extLst>
              <a:ext uri="{FF2B5EF4-FFF2-40B4-BE49-F238E27FC236}">
                <a16:creationId xmlns:a16="http://schemas.microsoft.com/office/drawing/2014/main" id="{51C0A23A-D510-4F0A-8615-DC21E35DCCAA}"/>
              </a:ext>
            </a:extLst>
          </p:cNvPr>
          <p:cNvSpPr/>
          <p:nvPr/>
        </p:nvSpPr>
        <p:spPr>
          <a:xfrm flipH="1">
            <a:off x="10785764" y="249383"/>
            <a:ext cx="10287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52</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9558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5D34-5730-489A-ACC3-8A144261E15E}"/>
              </a:ext>
            </a:extLst>
          </p:cNvPr>
          <p:cNvSpPr>
            <a:spLocks noGrp="1"/>
          </p:cNvSpPr>
          <p:nvPr>
            <p:ph type="title"/>
          </p:nvPr>
        </p:nvSpPr>
        <p:spPr>
          <a:xfrm>
            <a:off x="997527" y="365131"/>
            <a:ext cx="9041825" cy="741181"/>
          </a:xfrm>
        </p:spPr>
        <p:txBody>
          <a:bodyPr/>
          <a:lstStyle/>
          <a:p>
            <a:r>
              <a:rPr lang="nb-NO" dirty="0"/>
              <a:t>Legge inn eller endre bilde</a:t>
            </a:r>
          </a:p>
        </p:txBody>
      </p:sp>
      <p:pic>
        <p:nvPicPr>
          <p:cNvPr id="4" name="Picture 3">
            <a:extLst>
              <a:ext uri="{FF2B5EF4-FFF2-40B4-BE49-F238E27FC236}">
                <a16:creationId xmlns:a16="http://schemas.microsoft.com/office/drawing/2014/main" id="{32D831CA-E87D-4EE5-AD87-85A80505A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7" y="1416279"/>
            <a:ext cx="5032607" cy="5262523"/>
          </a:xfrm>
          <a:prstGeom prst="rect">
            <a:avLst/>
          </a:prstGeom>
          <a:effectLst>
            <a:innerShdw blurRad="114300">
              <a:prstClr val="black"/>
            </a:innerShdw>
          </a:effectLst>
        </p:spPr>
      </p:pic>
      <p:sp>
        <p:nvSpPr>
          <p:cNvPr id="5" name="TextBox 4">
            <a:extLst>
              <a:ext uri="{FF2B5EF4-FFF2-40B4-BE49-F238E27FC236}">
                <a16:creationId xmlns:a16="http://schemas.microsoft.com/office/drawing/2014/main" id="{08FA640F-B6FD-40C4-8C05-74659184B905}"/>
              </a:ext>
            </a:extLst>
          </p:cNvPr>
          <p:cNvSpPr txBox="1"/>
          <p:nvPr/>
        </p:nvSpPr>
        <p:spPr>
          <a:xfrm>
            <a:off x="6271847" y="1416278"/>
            <a:ext cx="546988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Gå til Backstagevisningen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Trykk på </a:t>
            </a:r>
            <a:r>
              <a:rPr kumimoji="0" lang="nb-NO" sz="2800" b="0" i="1" u="none" strike="noStrike" kern="1200" cap="none" spc="0" normalizeH="0" baseline="0" noProof="0" dirty="0">
                <a:ln>
                  <a:noFill/>
                </a:ln>
                <a:solidFill>
                  <a:prstClr val="black"/>
                </a:solidFill>
                <a:effectLst/>
                <a:uLnTx/>
                <a:uFillTx/>
                <a:latin typeface="Calibri" panose="020F0502020204030204"/>
                <a:ea typeface="+mn-ea"/>
                <a:cs typeface="+mn-cs"/>
              </a:rPr>
              <a:t>Change</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under bildet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Blir sendt til OWA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Bla deg fram til bildet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Trykk Save (nede til høyre)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Start Outlook på nytt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Kan også gjøres direkte fra OWA</a:t>
            </a:r>
          </a:p>
        </p:txBody>
      </p:sp>
      <p:sp>
        <p:nvSpPr>
          <p:cNvPr id="6" name="Rectangle 5">
            <a:extLst>
              <a:ext uri="{FF2B5EF4-FFF2-40B4-BE49-F238E27FC236}">
                <a16:creationId xmlns:a16="http://schemas.microsoft.com/office/drawing/2014/main" id="{6C160411-64D2-46D4-BB58-455DFE1623CD}"/>
              </a:ext>
            </a:extLst>
          </p:cNvPr>
          <p:cNvSpPr/>
          <p:nvPr/>
        </p:nvSpPr>
        <p:spPr>
          <a:xfrm>
            <a:off x="9605889" y="63306"/>
            <a:ext cx="1062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53</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8263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02C1-F390-4C66-9E4D-33D5D24FEE16}"/>
              </a:ext>
            </a:extLst>
          </p:cNvPr>
          <p:cNvSpPr>
            <a:spLocks noGrp="1"/>
          </p:cNvSpPr>
          <p:nvPr>
            <p:ph type="title" idx="4294967295"/>
          </p:nvPr>
        </p:nvSpPr>
        <p:spPr>
          <a:xfrm>
            <a:off x="945573" y="496800"/>
            <a:ext cx="9265227" cy="655200"/>
          </a:xfrm>
        </p:spPr>
        <p:txBody>
          <a:bodyPr/>
          <a:lstStyle/>
          <a:p>
            <a:r>
              <a:rPr lang="nb-NO" dirty="0"/>
              <a:t>Melde seg av en liste</a:t>
            </a:r>
          </a:p>
        </p:txBody>
      </p:sp>
      <p:sp>
        <p:nvSpPr>
          <p:cNvPr id="3" name="Content Placeholder 2">
            <a:extLst>
              <a:ext uri="{FF2B5EF4-FFF2-40B4-BE49-F238E27FC236}">
                <a16:creationId xmlns:a16="http://schemas.microsoft.com/office/drawing/2014/main" id="{EB7ED3BF-DAE3-4633-A772-D5146538A507}"/>
              </a:ext>
            </a:extLst>
          </p:cNvPr>
          <p:cNvSpPr>
            <a:spLocks noGrp="1"/>
          </p:cNvSpPr>
          <p:nvPr>
            <p:ph idx="4294967295"/>
          </p:nvPr>
        </p:nvSpPr>
        <p:spPr>
          <a:xfrm>
            <a:off x="945573" y="1461600"/>
            <a:ext cx="9542427" cy="4634400"/>
          </a:xfrm>
        </p:spPr>
        <p:txBody>
          <a:bodyPr/>
          <a:lstStyle/>
          <a:p>
            <a:pPr marL="0" indent="0">
              <a:buNone/>
            </a:pPr>
            <a:r>
              <a:rPr lang="en-US" i="1" dirty="0" smtClean="0">
                <a:solidFill>
                  <a:srgbClr val="0000FF"/>
                </a:solidFill>
              </a:rPr>
              <a:t>If </a:t>
            </a:r>
            <a:r>
              <a:rPr lang="en-US" i="1" dirty="0">
                <a:solidFill>
                  <a:srgbClr val="0000FF"/>
                </a:solidFill>
              </a:rPr>
              <a:t>you received this email by mistake, we apologize,  and please </a:t>
            </a:r>
            <a:r>
              <a:rPr lang="en-US" i="1" dirty="0">
                <a:solidFill>
                  <a:srgbClr val="FF0000"/>
                </a:solidFill>
              </a:rPr>
              <a:t>Unsubscribe me from this list. </a:t>
            </a:r>
          </a:p>
          <a:p>
            <a:pPr marL="0" indent="0">
              <a:buNone/>
            </a:pPr>
            <a:endParaRPr lang="en-US" i="1" dirty="0">
              <a:solidFill>
                <a:srgbClr val="FF0000"/>
              </a:solidFill>
            </a:endParaRPr>
          </a:p>
          <a:p>
            <a:pPr marL="0" indent="0">
              <a:buNone/>
            </a:pPr>
            <a:r>
              <a:rPr lang="en-US" dirty="0"/>
              <a:t>Meld </a:t>
            </a:r>
            <a:r>
              <a:rPr lang="en-US" dirty="0" err="1"/>
              <a:t>deg</a:t>
            </a:r>
            <a:r>
              <a:rPr lang="en-US" dirty="0"/>
              <a:t> bare </a:t>
            </a:r>
            <a:r>
              <a:rPr lang="en-US" dirty="0" err="1"/>
              <a:t>av</a:t>
            </a:r>
            <a:r>
              <a:rPr lang="en-US" dirty="0"/>
              <a:t> lister du vet  du </a:t>
            </a:r>
            <a:r>
              <a:rPr lang="en-US" dirty="0" err="1"/>
              <a:t>har</a:t>
            </a:r>
            <a:r>
              <a:rPr lang="en-US" dirty="0"/>
              <a:t> </a:t>
            </a:r>
            <a:r>
              <a:rPr lang="en-US" dirty="0" err="1"/>
              <a:t>meldt</a:t>
            </a:r>
            <a:r>
              <a:rPr lang="en-US" dirty="0"/>
              <a:t> </a:t>
            </a:r>
            <a:r>
              <a:rPr lang="en-US" dirty="0" err="1"/>
              <a:t>deg</a:t>
            </a:r>
            <a:r>
              <a:rPr lang="en-US" dirty="0"/>
              <a:t> </a:t>
            </a:r>
            <a:r>
              <a:rPr lang="en-US" dirty="0" err="1"/>
              <a:t>på</a:t>
            </a:r>
            <a:r>
              <a:rPr lang="en-US" dirty="0"/>
              <a:t>! </a:t>
            </a:r>
            <a:endParaRPr lang="nb-NO" dirty="0"/>
          </a:p>
        </p:txBody>
      </p:sp>
      <p:sp>
        <p:nvSpPr>
          <p:cNvPr id="4" name="Rectangle 3">
            <a:extLst>
              <a:ext uri="{FF2B5EF4-FFF2-40B4-BE49-F238E27FC236}">
                <a16:creationId xmlns:a16="http://schemas.microsoft.com/office/drawing/2014/main" id="{011661D8-131B-4279-926C-B9A096ED4666}"/>
              </a:ext>
            </a:extLst>
          </p:cNvPr>
          <p:cNvSpPr/>
          <p:nvPr/>
        </p:nvSpPr>
        <p:spPr>
          <a:xfrm flipH="1">
            <a:off x="10574399" y="158403"/>
            <a:ext cx="145827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rPr>
              <a:t>54</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36305869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85CA-C743-4B5A-A4C8-106514BA14E5}"/>
              </a:ext>
            </a:extLst>
          </p:cNvPr>
          <p:cNvSpPr>
            <a:spLocks noGrp="1"/>
          </p:cNvSpPr>
          <p:nvPr>
            <p:ph type="title"/>
          </p:nvPr>
        </p:nvSpPr>
        <p:spPr>
          <a:xfrm>
            <a:off x="335344" y="274639"/>
            <a:ext cx="9875456" cy="666193"/>
          </a:xfrm>
        </p:spPr>
        <p:txBody>
          <a:bodyPr>
            <a:noAutofit/>
          </a:bodyPr>
          <a:lstStyle/>
          <a:p>
            <a:pPr algn="l"/>
            <a:r>
              <a:rPr lang="nb-NO" sz="4400" dirty="0"/>
              <a:t>Se hvor mye som er brukt av kvoten</a:t>
            </a:r>
          </a:p>
        </p:txBody>
      </p:sp>
      <p:pic>
        <p:nvPicPr>
          <p:cNvPr id="5" name="Picture 4">
            <a:extLst>
              <a:ext uri="{FF2B5EF4-FFF2-40B4-BE49-F238E27FC236}">
                <a16:creationId xmlns:a16="http://schemas.microsoft.com/office/drawing/2014/main" id="{97530212-91AB-4978-B3D6-1E2E23D05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81" y="1938892"/>
            <a:ext cx="7302139" cy="1521279"/>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33F3C9C4-FD45-432B-B569-77FB2EC4D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8" y="4426940"/>
            <a:ext cx="6522060" cy="1944831"/>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2BCC5347-973B-4269-BE62-00E0408F210B}"/>
              </a:ext>
            </a:extLst>
          </p:cNvPr>
          <p:cNvSpPr txBox="1"/>
          <p:nvPr/>
        </p:nvSpPr>
        <p:spPr>
          <a:xfrm>
            <a:off x="335344" y="1291771"/>
            <a:ext cx="9193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Outlook: Backstagevisningen (File oppe til venstre)</a:t>
            </a:r>
          </a:p>
        </p:txBody>
      </p:sp>
      <p:sp>
        <p:nvSpPr>
          <p:cNvPr id="9" name="TextBox 8">
            <a:extLst>
              <a:ext uri="{FF2B5EF4-FFF2-40B4-BE49-F238E27FC236}">
                <a16:creationId xmlns:a16="http://schemas.microsoft.com/office/drawing/2014/main" id="{D1149810-32FA-40C9-9FB3-FAE91DF05BD5}"/>
              </a:ext>
            </a:extLst>
          </p:cNvPr>
          <p:cNvSpPr txBox="1"/>
          <p:nvPr/>
        </p:nvSpPr>
        <p:spPr>
          <a:xfrm>
            <a:off x="408081" y="3831771"/>
            <a:ext cx="9236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OWA: Tannhjulet øverst til høyre, velg options</a:t>
            </a:r>
          </a:p>
        </p:txBody>
      </p:sp>
      <p:sp>
        <p:nvSpPr>
          <p:cNvPr id="3" name="Rectangle 2">
            <a:extLst>
              <a:ext uri="{FF2B5EF4-FFF2-40B4-BE49-F238E27FC236}">
                <a16:creationId xmlns:a16="http://schemas.microsoft.com/office/drawing/2014/main" id="{CF35E189-D977-4E9B-8D9F-B4E06E57A918}"/>
              </a:ext>
            </a:extLst>
          </p:cNvPr>
          <p:cNvSpPr/>
          <p:nvPr/>
        </p:nvSpPr>
        <p:spPr>
          <a:xfrm flipH="1">
            <a:off x="10667999" y="274639"/>
            <a:ext cx="122959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55</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0531170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87" y="1095758"/>
            <a:ext cx="5975897" cy="5190742"/>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A28A4BE9-9DE4-44EF-A041-1C3284E0C530}"/>
              </a:ext>
            </a:extLst>
          </p:cNvPr>
          <p:cNvSpPr txBox="1"/>
          <p:nvPr/>
        </p:nvSpPr>
        <p:spPr>
          <a:xfrm>
            <a:off x="6943288" y="1095756"/>
            <a:ext cx="513094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Det beste er å videresende e-posten som vedlegg til postmaster-spamrapport@usit.uio.no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du ikke vil sende hele e-posten kan du kopiere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alle </a:t>
            </a:r>
            <a:r>
              <a:rPr kumimoji="0" lang="nb-NO" sz="2400" b="0" i="0" u="none" strike="noStrike" kern="1200" cap="none" spc="0" normalizeH="0" baseline="0" noProof="0" dirty="0">
                <a:ln>
                  <a:noFill/>
                </a:ln>
                <a:solidFill>
                  <a:prstClr val="black"/>
                </a:solidFill>
                <a:effectLst/>
                <a:uLnTx/>
                <a:uFillTx/>
                <a:latin typeface="Calibri"/>
                <a:ea typeface="+mn-ea"/>
                <a:cs typeface="+mn-cs"/>
              </a:rPr>
              <a:t>headerne, og sende dem til den som har bedt om dem.</a:t>
            </a:r>
          </a:p>
        </p:txBody>
      </p:sp>
      <p:sp>
        <p:nvSpPr>
          <p:cNvPr id="3" name="TextBox 2">
            <a:extLst>
              <a:ext uri="{FF2B5EF4-FFF2-40B4-BE49-F238E27FC236}">
                <a16:creationId xmlns:a16="http://schemas.microsoft.com/office/drawing/2014/main" id="{65C9CF85-24B2-404A-8E4C-DF71948F1D29}"/>
              </a:ext>
            </a:extLst>
          </p:cNvPr>
          <p:cNvSpPr txBox="1"/>
          <p:nvPr/>
        </p:nvSpPr>
        <p:spPr>
          <a:xfrm>
            <a:off x="784930" y="72736"/>
            <a:ext cx="58872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prstClr val="black"/>
                </a:solidFill>
                <a:effectLst/>
                <a:uLnTx/>
                <a:uFillTx/>
                <a:latin typeface="Calibri"/>
                <a:ea typeface="+mn-ea"/>
                <a:cs typeface="+mn-cs"/>
              </a:rPr>
              <a:t>Rapportere SPAM</a:t>
            </a:r>
          </a:p>
        </p:txBody>
      </p:sp>
      <p:sp>
        <p:nvSpPr>
          <p:cNvPr id="5" name="Rectangle 4">
            <a:extLst>
              <a:ext uri="{FF2B5EF4-FFF2-40B4-BE49-F238E27FC236}">
                <a16:creationId xmlns:a16="http://schemas.microsoft.com/office/drawing/2014/main" id="{2A922D3C-5F76-4397-87ED-78A23D3E811A}"/>
              </a:ext>
            </a:extLst>
          </p:cNvPr>
          <p:cNvSpPr/>
          <p:nvPr/>
        </p:nvSpPr>
        <p:spPr>
          <a:xfrm>
            <a:off x="10466661" y="1"/>
            <a:ext cx="144131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56</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3154630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27D0-1FD2-401F-985D-5A4F754874C6}"/>
              </a:ext>
            </a:extLst>
          </p:cNvPr>
          <p:cNvSpPr>
            <a:spLocks noGrp="1"/>
          </p:cNvSpPr>
          <p:nvPr>
            <p:ph type="title"/>
          </p:nvPr>
        </p:nvSpPr>
        <p:spPr>
          <a:xfrm>
            <a:off x="904011" y="83891"/>
            <a:ext cx="5442246" cy="771787"/>
          </a:xfrm>
        </p:spPr>
        <p:txBody>
          <a:bodyPr/>
          <a:lstStyle/>
          <a:p>
            <a:pPr algn="l"/>
            <a:r>
              <a:rPr lang="nb-NO" b="1" dirty="0"/>
              <a:t>Lage et hurtigtrinn</a:t>
            </a:r>
          </a:p>
        </p:txBody>
      </p:sp>
      <p:pic>
        <p:nvPicPr>
          <p:cNvPr id="5" name="Picture 4">
            <a:extLst>
              <a:ext uri="{FF2B5EF4-FFF2-40B4-BE49-F238E27FC236}">
                <a16:creationId xmlns:a16="http://schemas.microsoft.com/office/drawing/2014/main" id="{43158601-817F-408D-80EB-E9F15ADD2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010" y="1087230"/>
            <a:ext cx="5125388" cy="4926911"/>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191B21D5-B982-4B93-A618-477D06403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255" y="1120726"/>
            <a:ext cx="4693680" cy="1244970"/>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1099FBEE-2FD8-4479-AE8C-B86A74FF6BE6}"/>
              </a:ext>
            </a:extLst>
          </p:cNvPr>
          <p:cNvSpPr txBox="1"/>
          <p:nvPr/>
        </p:nvSpPr>
        <p:spPr>
          <a:xfrm>
            <a:off x="6346255" y="2857500"/>
            <a:ext cx="53227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Du kan lage et hurtigtrinn som sender en e-post som vedlegg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postmaster-spamrapport@usit.uio.no</a:t>
            </a:r>
          </a:p>
        </p:txBody>
      </p:sp>
    </p:spTree>
    <p:extLst>
      <p:ext uri="{BB962C8B-B14F-4D97-AF65-F5344CB8AC3E}">
        <p14:creationId xmlns:p14="http://schemas.microsoft.com/office/powerpoint/2010/main" val="17984306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09603-0818-4B70-AE2A-88259B22B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028" y="902686"/>
            <a:ext cx="7391086" cy="5852978"/>
          </a:xfrm>
          <a:prstGeom prst="rect">
            <a:avLst/>
          </a:prstGeom>
        </p:spPr>
      </p:pic>
      <p:sp>
        <p:nvSpPr>
          <p:cNvPr id="4" name="TextBox 3">
            <a:extLst>
              <a:ext uri="{FF2B5EF4-FFF2-40B4-BE49-F238E27FC236}">
                <a16:creationId xmlns:a16="http://schemas.microsoft.com/office/drawing/2014/main" id="{4558E5E9-4FAE-4345-A351-0260CE0016DE}"/>
              </a:ext>
            </a:extLst>
          </p:cNvPr>
          <p:cNvSpPr txBox="1"/>
          <p:nvPr/>
        </p:nvSpPr>
        <p:spPr>
          <a:xfrm>
            <a:off x="1444337" y="134226"/>
            <a:ext cx="7294418"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prstClr val="black"/>
                </a:solidFill>
                <a:effectLst/>
                <a:uLnTx/>
                <a:uFillTx/>
                <a:latin typeface="Calibri"/>
                <a:ea typeface="+mn-ea"/>
                <a:cs typeface="+mn-cs"/>
              </a:rPr>
              <a:t>Bytte navn og primæradresse</a:t>
            </a:r>
          </a:p>
        </p:txBody>
      </p:sp>
      <p:sp>
        <p:nvSpPr>
          <p:cNvPr id="2" name="Rectangle 1">
            <a:extLst>
              <a:ext uri="{FF2B5EF4-FFF2-40B4-BE49-F238E27FC236}">
                <a16:creationId xmlns:a16="http://schemas.microsoft.com/office/drawing/2014/main" id="{5927D623-A749-43F9-8A31-21715C125078}"/>
              </a:ext>
            </a:extLst>
          </p:cNvPr>
          <p:cNvSpPr/>
          <p:nvPr/>
        </p:nvSpPr>
        <p:spPr>
          <a:xfrm flipH="1">
            <a:off x="10365996" y="394855"/>
            <a:ext cx="15212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57</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6865106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605F5-DED9-4021-930A-0AA941E95CC3}"/>
              </a:ext>
            </a:extLst>
          </p:cNvPr>
          <p:cNvSpPr txBox="1"/>
          <p:nvPr/>
        </p:nvSpPr>
        <p:spPr>
          <a:xfrm>
            <a:off x="10884685" y="218116"/>
            <a:ext cx="9899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ヒラギノ角ゴ Pro W3"/>
                <a:cs typeface="+mn-cs"/>
              </a:rPr>
              <a:t>58</a:t>
            </a:r>
          </a:p>
        </p:txBody>
      </p:sp>
      <p:pic>
        <p:nvPicPr>
          <p:cNvPr id="4" name="Picture 3">
            <a:extLst>
              <a:ext uri="{FF2B5EF4-FFF2-40B4-BE49-F238E27FC236}">
                <a16:creationId xmlns:a16="http://schemas.microsoft.com/office/drawing/2014/main" id="{6D43188A-2481-47CF-B5EB-9BC8F8EC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354" y="972234"/>
            <a:ext cx="8731293" cy="1589337"/>
          </a:xfrm>
          <a:prstGeom prst="rect">
            <a:avLst/>
          </a:prstGeom>
          <a:effectLst>
            <a:innerShdw blurRad="114300">
              <a:prstClr val="black"/>
            </a:innerShdw>
          </a:effectLst>
        </p:spPr>
      </p:pic>
      <p:sp>
        <p:nvSpPr>
          <p:cNvPr id="5" name="TextBox 4">
            <a:extLst>
              <a:ext uri="{FF2B5EF4-FFF2-40B4-BE49-F238E27FC236}">
                <a16:creationId xmlns:a16="http://schemas.microsoft.com/office/drawing/2014/main" id="{B7DCF49F-3BB7-487F-8004-327D76EDE6DD}"/>
              </a:ext>
            </a:extLst>
          </p:cNvPr>
          <p:cNvSpPr txBox="1"/>
          <p:nvPr/>
        </p:nvSpPr>
        <p:spPr>
          <a:xfrm>
            <a:off x="1752360" y="218116"/>
            <a:ext cx="62563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a:ea typeface="+mn-ea"/>
                <a:cs typeface="+mn-cs"/>
              </a:rPr>
              <a:t>Vise e-poster med farge</a:t>
            </a:r>
          </a:p>
        </p:txBody>
      </p:sp>
      <p:sp>
        <p:nvSpPr>
          <p:cNvPr id="6" name="TextBox 5">
            <a:extLst>
              <a:ext uri="{FF2B5EF4-FFF2-40B4-BE49-F238E27FC236}">
                <a16:creationId xmlns:a16="http://schemas.microsoft.com/office/drawing/2014/main" id="{FB117551-F5B5-40BF-8B79-AEC909417038}"/>
              </a:ext>
            </a:extLst>
          </p:cNvPr>
          <p:cNvSpPr txBox="1"/>
          <p:nvPr/>
        </p:nvSpPr>
        <p:spPr>
          <a:xfrm>
            <a:off x="1752361" y="2908300"/>
            <a:ext cx="430695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Velg fanen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View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Conditional Formatting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Add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Gi den et navn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Font: Velg f.eks. farge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Condition: Velg f.eks.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OK, OK, OK</a:t>
            </a:r>
          </a:p>
        </p:txBody>
      </p:sp>
      <p:pic>
        <p:nvPicPr>
          <p:cNvPr id="8" name="Picture 7">
            <a:extLst>
              <a:ext uri="{FF2B5EF4-FFF2-40B4-BE49-F238E27FC236}">
                <a16:creationId xmlns:a16="http://schemas.microsoft.com/office/drawing/2014/main" id="{F2ACF75A-42B9-4805-8D0E-27648245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686" y="2908300"/>
            <a:ext cx="3752008" cy="3539430"/>
          </a:xfrm>
          <a:prstGeom prst="rect">
            <a:avLst/>
          </a:prstGeom>
        </p:spPr>
      </p:pic>
    </p:spTree>
    <p:extLst>
      <p:ext uri="{BB962C8B-B14F-4D97-AF65-F5344CB8AC3E}">
        <p14:creationId xmlns:p14="http://schemas.microsoft.com/office/powerpoint/2010/main" val="2779214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350" y="1131094"/>
            <a:ext cx="6858000" cy="994172"/>
          </a:xfrm>
        </p:spPr>
        <p:txBody>
          <a:bodyPr/>
          <a:lstStyle/>
          <a:p>
            <a:r>
              <a:rPr lang="nb-NO" dirty="0"/>
              <a:t>Er båndet forsvunnet?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1350" y="2354612"/>
            <a:ext cx="5829300" cy="1828800"/>
          </a:xfrm>
          <a:effectLst>
            <a:outerShdw blurRad="50800" dist="38100" dir="2700000" algn="tl" rotWithShape="0">
              <a:prstClr val="black">
                <a:alpha val="40000"/>
              </a:prstClr>
            </a:outerShdw>
          </a:effectLst>
        </p:spPr>
      </p:pic>
      <p:sp>
        <p:nvSpPr>
          <p:cNvPr id="3" name="Footer Placeholder 2"/>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14</a:t>
            </a:fld>
            <a:endParaRPr lang="nb-NO" dirty="0"/>
          </a:p>
        </p:txBody>
      </p:sp>
      <p:sp>
        <p:nvSpPr>
          <p:cNvPr id="8" name="TextBox 7"/>
          <p:cNvSpPr txBox="1"/>
          <p:nvPr/>
        </p:nvSpPr>
        <p:spPr>
          <a:xfrm>
            <a:off x="9753601" y="393917"/>
            <a:ext cx="955451" cy="1015663"/>
          </a:xfrm>
          <a:prstGeom prst="rect">
            <a:avLst/>
          </a:prstGeom>
          <a:noFill/>
        </p:spPr>
        <p:txBody>
          <a:bodyPr wrap="square" rtlCol="0">
            <a:spAutoFit/>
          </a:bodyPr>
          <a:lstStyle/>
          <a:p>
            <a:pPr lvl="0"/>
            <a:r>
              <a:rPr lang="nb-NO" sz="6000" dirty="0">
                <a:solidFill>
                  <a:srgbClr val="FF0000"/>
                </a:solidFill>
              </a:rPr>
              <a:t>2</a:t>
            </a:r>
          </a:p>
        </p:txBody>
      </p:sp>
    </p:spTree>
    <p:extLst>
      <p:ext uri="{BB962C8B-B14F-4D97-AF65-F5344CB8AC3E}">
        <p14:creationId xmlns:p14="http://schemas.microsoft.com/office/powerpoint/2010/main" val="28083296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B282D84-F121-4BCD-ABAE-40C70A44749F}"/>
              </a:ext>
            </a:extLst>
          </p:cNvPr>
          <p:cNvSpPr>
            <a:spLocks noGrp="1" noChangeArrowheads="1"/>
          </p:cNvSpPr>
          <p:nvPr>
            <p:ph type="title"/>
          </p:nvPr>
        </p:nvSpPr>
        <p:spPr/>
        <p:txBody>
          <a:bodyPr/>
          <a:lstStyle/>
          <a:p>
            <a:endParaRPr lang="nb-NO" altLang="nb-NO"/>
          </a:p>
        </p:txBody>
      </p:sp>
      <p:pic>
        <p:nvPicPr>
          <p:cNvPr id="11267" name="Picture 4" descr="021_NR">
            <a:extLst>
              <a:ext uri="{FF2B5EF4-FFF2-40B4-BE49-F238E27FC236}">
                <a16:creationId xmlns:a16="http://schemas.microsoft.com/office/drawing/2014/main" id="{5CC929E0-71A0-4776-9074-6514E26607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4097" y="-280556"/>
            <a:ext cx="14369642" cy="9226704"/>
          </a:xfrm>
          <a:noFill/>
        </p:spPr>
      </p:pic>
      <p:sp>
        <p:nvSpPr>
          <p:cNvPr id="11268" name="TextBox 3">
            <a:extLst>
              <a:ext uri="{FF2B5EF4-FFF2-40B4-BE49-F238E27FC236}">
                <a16:creationId xmlns:a16="http://schemas.microsoft.com/office/drawing/2014/main" id="{B1B941BA-9976-487C-959C-05C68D6866DB}"/>
              </a:ext>
            </a:extLst>
          </p:cNvPr>
          <p:cNvSpPr txBox="1">
            <a:spLocks noChangeArrowheads="1"/>
          </p:cNvSpPr>
          <p:nvPr/>
        </p:nvSpPr>
        <p:spPr bwMode="auto">
          <a:xfrm>
            <a:off x="2667002" y="1052513"/>
            <a:ext cx="76414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 vil ha e-posten tilgjengelig overalt</a:t>
            </a:r>
          </a:p>
        </p:txBody>
      </p:sp>
    </p:spTree>
    <p:extLst>
      <p:ext uri="{BB962C8B-B14F-4D97-AF65-F5344CB8AC3E}">
        <p14:creationId xmlns:p14="http://schemas.microsoft.com/office/powerpoint/2010/main" val="85875562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BDE3-B1DB-46CC-96CC-E0C7B156C5D3}"/>
              </a:ext>
            </a:extLst>
          </p:cNvPr>
          <p:cNvSpPr>
            <a:spLocks noGrp="1"/>
          </p:cNvSpPr>
          <p:nvPr>
            <p:ph type="title"/>
          </p:nvPr>
        </p:nvSpPr>
        <p:spPr>
          <a:xfrm>
            <a:off x="1704976" y="342901"/>
            <a:ext cx="7324725" cy="733425"/>
          </a:xfrm>
        </p:spPr>
        <p:txBody>
          <a:bodyPr>
            <a:normAutofit/>
          </a:bodyPr>
          <a:lstStyle/>
          <a:p>
            <a:r>
              <a:rPr lang="nb-NO" b="1" dirty="0"/>
              <a:t>E-post og kalender på nettbrett og mobil</a:t>
            </a:r>
          </a:p>
        </p:txBody>
      </p:sp>
      <p:sp>
        <p:nvSpPr>
          <p:cNvPr id="3" name="Content Placeholder 2">
            <a:extLst>
              <a:ext uri="{FF2B5EF4-FFF2-40B4-BE49-F238E27FC236}">
                <a16:creationId xmlns:a16="http://schemas.microsoft.com/office/drawing/2014/main" id="{56B44F89-6004-4DCC-B97B-F91497F1A454}"/>
              </a:ext>
            </a:extLst>
          </p:cNvPr>
          <p:cNvSpPr>
            <a:spLocks noGrp="1"/>
          </p:cNvSpPr>
          <p:nvPr>
            <p:ph idx="1"/>
          </p:nvPr>
        </p:nvSpPr>
        <p:spPr>
          <a:xfrm>
            <a:off x="1628776" y="1800225"/>
            <a:ext cx="8572500" cy="1021203"/>
          </a:xfrm>
        </p:spPr>
        <p:txBody>
          <a:bodyPr>
            <a:normAutofit/>
          </a:bodyPr>
          <a:lstStyle/>
          <a:p>
            <a:pPr marL="0" indent="0">
              <a:buNone/>
            </a:pPr>
            <a:r>
              <a:rPr lang="nb-NO" sz="2700" dirty="0"/>
              <a:t>Det ligger </a:t>
            </a:r>
            <a:r>
              <a:rPr lang="nb-NO" sz="2700" dirty="0">
                <a:hlinkClick r:id="rId2"/>
              </a:rPr>
              <a:t>veiledning</a:t>
            </a:r>
            <a:r>
              <a:rPr lang="nb-NO" sz="2700" dirty="0"/>
              <a:t> for Android, IOS og Windows Phone på e-postsidene våre.</a:t>
            </a:r>
          </a:p>
          <a:p>
            <a:pPr marL="0" indent="0">
              <a:buNone/>
            </a:pPr>
            <a:endParaRPr lang="nb-NO" sz="2700" dirty="0"/>
          </a:p>
        </p:txBody>
      </p:sp>
      <p:pic>
        <p:nvPicPr>
          <p:cNvPr id="4" name="Picture 3">
            <a:extLst>
              <a:ext uri="{FF2B5EF4-FFF2-40B4-BE49-F238E27FC236}">
                <a16:creationId xmlns:a16="http://schemas.microsoft.com/office/drawing/2014/main" id="{ACFF7CE7-4052-4C6A-9C32-37BFF90C444F}"/>
              </a:ext>
            </a:extLst>
          </p:cNvPr>
          <p:cNvPicPr>
            <a:picLocks noChangeAspect="1"/>
          </p:cNvPicPr>
          <p:nvPr/>
        </p:nvPicPr>
        <p:blipFill>
          <a:blip r:embed="rId3"/>
          <a:stretch>
            <a:fillRect/>
          </a:stretch>
        </p:blipFill>
        <p:spPr>
          <a:xfrm>
            <a:off x="2376883" y="4158037"/>
            <a:ext cx="4176317" cy="1426046"/>
          </a:xfrm>
          <a:prstGeom prst="rect">
            <a:avLst/>
          </a:prstGeom>
        </p:spPr>
      </p:pic>
      <p:sp>
        <p:nvSpPr>
          <p:cNvPr id="5" name="TextBox 4">
            <a:extLst>
              <a:ext uri="{FF2B5EF4-FFF2-40B4-BE49-F238E27FC236}">
                <a16:creationId xmlns:a16="http://schemas.microsoft.com/office/drawing/2014/main" id="{F7A2D867-2DB0-4638-8F4F-39D1B7C4C6F9}"/>
              </a:ext>
            </a:extLst>
          </p:cNvPr>
          <p:cNvSpPr txBox="1"/>
          <p:nvPr/>
        </p:nvSpPr>
        <p:spPr>
          <a:xfrm>
            <a:off x="4581525" y="3238500"/>
            <a:ext cx="2466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black"/>
                </a:solidFill>
                <a:effectLst/>
                <a:uLnTx/>
                <a:uFillTx/>
                <a:latin typeface="Calibri"/>
                <a:ea typeface="+mn-ea"/>
                <a:cs typeface="+mn-cs"/>
              </a:rPr>
              <a:t>Apper</a:t>
            </a:r>
          </a:p>
        </p:txBody>
      </p:sp>
      <p:sp>
        <p:nvSpPr>
          <p:cNvPr id="6" name="Rectangle 5">
            <a:extLst>
              <a:ext uri="{FF2B5EF4-FFF2-40B4-BE49-F238E27FC236}">
                <a16:creationId xmlns:a16="http://schemas.microsoft.com/office/drawing/2014/main" id="{22581BBF-6330-4876-A3EA-71AF6A7A9C46}"/>
              </a:ext>
            </a:extLst>
          </p:cNvPr>
          <p:cNvSpPr/>
          <p:nvPr/>
        </p:nvSpPr>
        <p:spPr>
          <a:xfrm>
            <a:off x="9505951" y="219077"/>
            <a:ext cx="106679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59</a:t>
            </a:r>
          </a:p>
        </p:txBody>
      </p:sp>
      <p:sp>
        <p:nvSpPr>
          <p:cNvPr id="7" name="TextBox 6">
            <a:extLst>
              <a:ext uri="{FF2B5EF4-FFF2-40B4-BE49-F238E27FC236}">
                <a16:creationId xmlns:a16="http://schemas.microsoft.com/office/drawing/2014/main" id="{7D8F6B7E-A0E2-4D61-AF3A-BD70972676AC}"/>
              </a:ext>
            </a:extLst>
          </p:cNvPr>
          <p:cNvSpPr txBox="1"/>
          <p:nvPr/>
        </p:nvSpPr>
        <p:spPr>
          <a:xfrm>
            <a:off x="6800849" y="4578904"/>
            <a:ext cx="2466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Denne appen kalles OWA og kan brukes.</a:t>
            </a:r>
          </a:p>
        </p:txBody>
      </p:sp>
    </p:spTree>
    <p:extLst>
      <p:ext uri="{BB962C8B-B14F-4D97-AF65-F5344CB8AC3E}">
        <p14:creationId xmlns:p14="http://schemas.microsoft.com/office/powerpoint/2010/main" val="108793125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FB1B-E3AE-495B-8871-296139CB59F4}"/>
              </a:ext>
            </a:extLst>
          </p:cNvPr>
          <p:cNvSpPr>
            <a:spLocks noGrp="1"/>
          </p:cNvSpPr>
          <p:nvPr>
            <p:ph type="title"/>
          </p:nvPr>
        </p:nvSpPr>
        <p:spPr>
          <a:xfrm flipH="1">
            <a:off x="9023927" y="274639"/>
            <a:ext cx="1708727" cy="981507"/>
          </a:xfrm>
        </p:spPr>
        <p:txBody>
          <a:bodyPr>
            <a:normAutofit fontScale="90000"/>
          </a:bodyPr>
          <a:lstStyle/>
          <a:p>
            <a:pPr defTabSz="914400">
              <a:spcBef>
                <a:spcPts val="0"/>
              </a:spcBef>
            </a:pPr>
            <a:r>
              <a:rPr lang="nb-NO" sz="6000" dirty="0">
                <a:solidFill>
                  <a:srgbClr val="FF0000"/>
                </a:solidFill>
              </a:rPr>
              <a:t>60</a:t>
            </a:r>
            <a:br>
              <a:rPr lang="nb-NO" sz="6000" dirty="0">
                <a:solidFill>
                  <a:srgbClr val="FF0000"/>
                </a:solidFill>
              </a:rPr>
            </a:br>
            <a:endParaRPr lang="nb-NO" dirty="0"/>
          </a:p>
        </p:txBody>
      </p:sp>
      <p:sp>
        <p:nvSpPr>
          <p:cNvPr id="4" name="TextBox 3">
            <a:extLst>
              <a:ext uri="{FF2B5EF4-FFF2-40B4-BE49-F238E27FC236}">
                <a16:creationId xmlns:a16="http://schemas.microsoft.com/office/drawing/2014/main" id="{88D7B7A6-2EBD-4588-AD56-23CBA26C596E}"/>
              </a:ext>
            </a:extLst>
          </p:cNvPr>
          <p:cNvSpPr txBox="1"/>
          <p:nvPr/>
        </p:nvSpPr>
        <p:spPr>
          <a:xfrm>
            <a:off x="4091710" y="157019"/>
            <a:ext cx="34266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800" b="0" i="0" u="none" strike="noStrike" kern="1200" cap="none" spc="0" normalizeH="0" baseline="0" noProof="0" dirty="0">
                <a:ln>
                  <a:noFill/>
                </a:ln>
                <a:solidFill>
                  <a:prstClr val="black"/>
                </a:solidFill>
                <a:effectLst/>
                <a:uLnTx/>
                <a:uFillTx/>
                <a:latin typeface="Calibri"/>
                <a:ea typeface="+mn-ea"/>
                <a:cs typeface="+mn-cs"/>
              </a:rPr>
              <a:t>Skype</a:t>
            </a:r>
          </a:p>
        </p:txBody>
      </p:sp>
      <p:pic>
        <p:nvPicPr>
          <p:cNvPr id="6" name="Picture 5">
            <a:extLst>
              <a:ext uri="{FF2B5EF4-FFF2-40B4-BE49-F238E27FC236}">
                <a16:creationId xmlns:a16="http://schemas.microsoft.com/office/drawing/2014/main" id="{AEBF5871-775C-45BD-B757-775991B86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1119214"/>
            <a:ext cx="5335651" cy="2113514"/>
          </a:xfrm>
          <a:prstGeom prst="rect">
            <a:avLst/>
          </a:prstGeom>
        </p:spPr>
      </p:pic>
      <p:pic>
        <p:nvPicPr>
          <p:cNvPr id="8" name="Picture 7">
            <a:extLst>
              <a:ext uri="{FF2B5EF4-FFF2-40B4-BE49-F238E27FC236}">
                <a16:creationId xmlns:a16="http://schemas.microsoft.com/office/drawing/2014/main" id="{C6398A43-0E5C-441F-8E90-C51FC9A7A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891" y="3625274"/>
            <a:ext cx="4445000" cy="274204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4931E080-7B74-493B-88B2-FA5BEEF7867A}"/>
              </a:ext>
            </a:extLst>
          </p:cNvPr>
          <p:cNvSpPr txBox="1"/>
          <p:nvPr/>
        </p:nvSpPr>
        <p:spPr>
          <a:xfrm>
            <a:off x="7040418" y="1119215"/>
            <a:ext cx="3627582"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Options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Add-ins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Klikke på "Go«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Hak av for Skype…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Nå dukker knappen for Skype-møtet opp</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2938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464" y="274638"/>
            <a:ext cx="8143336" cy="1143000"/>
          </a:xfrm>
        </p:spPr>
        <p:txBody>
          <a:bodyPr/>
          <a:lstStyle/>
          <a:p>
            <a:pPr algn="l"/>
            <a:r>
              <a:rPr lang="nb-NO" dirty="0" smtClean="0"/>
              <a:t>Zoom og Teams</a:t>
            </a:r>
            <a:endParaRPr lang="nb-NO"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486" y="1645484"/>
            <a:ext cx="8229600" cy="1088344"/>
          </a:xfrm>
          <a:effectLst>
            <a:innerShdw blurRad="114300">
              <a:prstClr val="black"/>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86" y="3125760"/>
            <a:ext cx="5684808" cy="2254199"/>
          </a:xfrm>
          <a:prstGeom prst="rect">
            <a:avLst/>
          </a:prstGeom>
          <a:effectLst>
            <a:innerShdw blurRad="114300">
              <a:prstClr val="black"/>
            </a:innerShdw>
          </a:effectLst>
        </p:spPr>
      </p:pic>
    </p:spTree>
    <p:extLst>
      <p:ext uri="{BB962C8B-B14F-4D97-AF65-F5344CB8AC3E}">
        <p14:creationId xmlns:p14="http://schemas.microsoft.com/office/powerpoint/2010/main" val="330593210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798E-7AD6-4CEB-8390-1FEA2C100E9B}"/>
              </a:ext>
            </a:extLst>
          </p:cNvPr>
          <p:cNvSpPr>
            <a:spLocks noGrp="1"/>
          </p:cNvSpPr>
          <p:nvPr>
            <p:ph type="title"/>
          </p:nvPr>
        </p:nvSpPr>
        <p:spPr/>
        <p:txBody>
          <a:bodyPr/>
          <a:lstStyle/>
          <a:p>
            <a:r>
              <a:rPr lang="nb-NO" dirty="0"/>
              <a:t>Legge til en kolonne i innholdsruten </a:t>
            </a:r>
          </a:p>
        </p:txBody>
      </p:sp>
      <p:pic>
        <p:nvPicPr>
          <p:cNvPr id="5" name="Picture 4">
            <a:extLst>
              <a:ext uri="{FF2B5EF4-FFF2-40B4-BE49-F238E27FC236}">
                <a16:creationId xmlns:a16="http://schemas.microsoft.com/office/drawing/2014/main" id="{A0786539-DC5B-4115-AA95-17E96D897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52" y="2218917"/>
            <a:ext cx="8772098" cy="672056"/>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31F6FB97-6BA0-41B6-A499-77709C9CD150}"/>
              </a:ext>
            </a:extLst>
          </p:cNvPr>
          <p:cNvSpPr txBox="1"/>
          <p:nvPr/>
        </p:nvSpPr>
        <p:spPr>
          <a:xfrm>
            <a:off x="2168856" y="3189410"/>
            <a:ext cx="39128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vi vil legge til en kolonne, høyreklikker vi på raden med kolonnenavn og velger «View Settings…»</a:t>
            </a:r>
          </a:p>
        </p:txBody>
      </p:sp>
      <p:pic>
        <p:nvPicPr>
          <p:cNvPr id="10" name="Picture 9">
            <a:extLst>
              <a:ext uri="{FF2B5EF4-FFF2-40B4-BE49-F238E27FC236}">
                <a16:creationId xmlns:a16="http://schemas.microsoft.com/office/drawing/2014/main" id="{39E2563B-6FFA-4479-9354-5E90A19F6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576" y="3292097"/>
            <a:ext cx="1619250" cy="1628775"/>
          </a:xfrm>
          <a:prstGeom prst="rect">
            <a:avLst/>
          </a:prstGeom>
          <a:effectLst>
            <a:innerShdw blurRad="114300">
              <a:prstClr val="black"/>
            </a:innerShdw>
          </a:effectLst>
        </p:spPr>
      </p:pic>
      <p:sp>
        <p:nvSpPr>
          <p:cNvPr id="3" name="TextBox 2">
            <a:extLst>
              <a:ext uri="{FF2B5EF4-FFF2-40B4-BE49-F238E27FC236}">
                <a16:creationId xmlns:a16="http://schemas.microsoft.com/office/drawing/2014/main" id="{F104ABBB-20FF-450D-9603-047E918DA08C}"/>
              </a:ext>
            </a:extLst>
          </p:cNvPr>
          <p:cNvSpPr txBox="1"/>
          <p:nvPr/>
        </p:nvSpPr>
        <p:spPr>
          <a:xfrm>
            <a:off x="1917225" y="5393533"/>
            <a:ext cx="8644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(Eller velge </a:t>
            </a:r>
            <a:r>
              <a:rPr kumimoji="0" lang="nb-NO" sz="2400" b="1" i="0" u="none" strike="noStrike" kern="1200" cap="none" spc="0" normalizeH="0" baseline="0" noProof="0" dirty="0">
                <a:ln>
                  <a:noFill/>
                </a:ln>
                <a:solidFill>
                  <a:prstClr val="black"/>
                </a:solidFill>
                <a:effectLst/>
                <a:uLnTx/>
                <a:uFillTx/>
                <a:latin typeface="Calibri"/>
                <a:ea typeface="+mn-ea"/>
                <a:cs typeface="+mn-cs"/>
              </a:rPr>
              <a:t>Add Columns </a:t>
            </a:r>
            <a:r>
              <a:rPr kumimoji="0" lang="nb-NO" sz="2400" b="0" i="0" u="none" strike="noStrike" kern="1200" cap="none" spc="0" normalizeH="0" baseline="0" noProof="0" dirty="0">
                <a:ln>
                  <a:noFill/>
                </a:ln>
                <a:solidFill>
                  <a:prstClr val="black"/>
                </a:solidFill>
                <a:effectLst/>
                <a:uLnTx/>
                <a:uFillTx/>
                <a:latin typeface="Calibri"/>
                <a:ea typeface="+mn-ea"/>
                <a:cs typeface="+mn-cs"/>
              </a:rPr>
              <a:t>på fanen </a:t>
            </a:r>
            <a:r>
              <a:rPr kumimoji="0" lang="nb-NO" sz="2400" b="1" i="0" u="none" strike="noStrike" kern="1200" cap="none" spc="0" normalizeH="0" baseline="0" noProof="0" dirty="0">
                <a:ln>
                  <a:noFill/>
                </a:ln>
                <a:solidFill>
                  <a:prstClr val="black"/>
                </a:solidFill>
                <a:effectLst/>
                <a:uLnTx/>
                <a:uFillTx/>
                <a:latin typeface="Calibri"/>
                <a:ea typeface="+mn-ea"/>
                <a:cs typeface="+mn-cs"/>
              </a:rPr>
              <a:t>View</a:t>
            </a:r>
            <a:r>
              <a:rPr kumimoji="0" lang="nb-NO" sz="2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A890D72F-DD3D-420D-BA02-822B53AFCBA0}"/>
              </a:ext>
            </a:extLst>
          </p:cNvPr>
          <p:cNvPicPr>
            <a:picLocks noChangeAspect="1"/>
          </p:cNvPicPr>
          <p:nvPr/>
        </p:nvPicPr>
        <p:blipFill>
          <a:blip r:embed="rId4"/>
          <a:stretch>
            <a:fillRect/>
          </a:stretch>
        </p:blipFill>
        <p:spPr>
          <a:xfrm>
            <a:off x="9301019" y="0"/>
            <a:ext cx="1496290" cy="1425812"/>
          </a:xfrm>
          <a:prstGeom prst="rect">
            <a:avLst/>
          </a:prstGeom>
        </p:spPr>
      </p:pic>
    </p:spTree>
    <p:extLst>
      <p:ext uri="{BB962C8B-B14F-4D97-AF65-F5344CB8AC3E}">
        <p14:creationId xmlns:p14="http://schemas.microsoft.com/office/powerpoint/2010/main" val="28280247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91E7D6-26CA-4DCA-9222-36FB426A3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442" y="1062536"/>
            <a:ext cx="3156401" cy="2133551"/>
          </a:xfrm>
          <a:prstGeom prst="rect">
            <a:avLst/>
          </a:prstGeom>
        </p:spPr>
      </p:pic>
      <p:pic>
        <p:nvPicPr>
          <p:cNvPr id="7" name="Picture 6">
            <a:extLst>
              <a:ext uri="{FF2B5EF4-FFF2-40B4-BE49-F238E27FC236}">
                <a16:creationId xmlns:a16="http://schemas.microsoft.com/office/drawing/2014/main" id="{BDA0F37E-4D87-4FEE-80BE-6FC22A247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442" y="3346022"/>
            <a:ext cx="3156401" cy="2569163"/>
          </a:xfrm>
          <a:prstGeom prst="rect">
            <a:avLst/>
          </a:prstGeom>
        </p:spPr>
      </p:pic>
      <p:sp>
        <p:nvSpPr>
          <p:cNvPr id="8" name="TextBox 7">
            <a:extLst>
              <a:ext uri="{FF2B5EF4-FFF2-40B4-BE49-F238E27FC236}">
                <a16:creationId xmlns:a16="http://schemas.microsoft.com/office/drawing/2014/main" id="{AAAA420D-3CC5-4151-BD07-97EB0E677AD4}"/>
              </a:ext>
            </a:extLst>
          </p:cNvPr>
          <p:cNvSpPr txBox="1"/>
          <p:nvPr/>
        </p:nvSpPr>
        <p:spPr>
          <a:xfrm>
            <a:off x="5459674" y="1134187"/>
            <a:ext cx="487225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Velg «Columns…»</a:t>
            </a:r>
          </a:p>
        </p:txBody>
      </p:sp>
      <p:sp>
        <p:nvSpPr>
          <p:cNvPr id="9" name="TextBox 8">
            <a:extLst>
              <a:ext uri="{FF2B5EF4-FFF2-40B4-BE49-F238E27FC236}">
                <a16:creationId xmlns:a16="http://schemas.microsoft.com/office/drawing/2014/main" id="{C0845B69-9DB3-4E07-BFCA-1144A656B89E}"/>
              </a:ext>
            </a:extLst>
          </p:cNvPr>
          <p:cNvSpPr txBox="1"/>
          <p:nvPr/>
        </p:nvSpPr>
        <p:spPr>
          <a:xfrm>
            <a:off x="5608093" y="3346021"/>
            <a:ext cx="45754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Velg «All Mail fields»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Velg den kolonnen du trenger, f.eks. «In Folder»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Trykk på «Add-&gt;» og «OK»</a:t>
            </a:r>
          </a:p>
        </p:txBody>
      </p:sp>
    </p:spTree>
    <p:extLst>
      <p:ext uri="{BB962C8B-B14F-4D97-AF65-F5344CB8AC3E}">
        <p14:creationId xmlns:p14="http://schemas.microsoft.com/office/powerpoint/2010/main" val="392682739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3DD3-DD1E-403A-8574-1BBB5B23A1E6}"/>
              </a:ext>
            </a:extLst>
          </p:cNvPr>
          <p:cNvSpPr>
            <a:spLocks noGrp="1"/>
          </p:cNvSpPr>
          <p:nvPr>
            <p:ph type="title"/>
          </p:nvPr>
        </p:nvSpPr>
        <p:spPr/>
        <p:txBody>
          <a:bodyPr/>
          <a:lstStyle/>
          <a:p>
            <a:r>
              <a:rPr lang="nb-NO" dirty="0"/>
              <a:t>Bruke søkebåndet</a:t>
            </a:r>
          </a:p>
        </p:txBody>
      </p:sp>
      <p:pic>
        <p:nvPicPr>
          <p:cNvPr id="7" name="Picture 6">
            <a:extLst>
              <a:ext uri="{FF2B5EF4-FFF2-40B4-BE49-F238E27FC236}">
                <a16:creationId xmlns:a16="http://schemas.microsoft.com/office/drawing/2014/main" id="{581252F1-5D10-47D2-9083-A4C2524DF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850" y="1920480"/>
            <a:ext cx="8496300" cy="1514475"/>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8F412E5B-F50B-4E61-AF80-9A1AAA08F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1" y="4665773"/>
            <a:ext cx="7868504" cy="589271"/>
          </a:xfrm>
          <a:prstGeom prst="rect">
            <a:avLst/>
          </a:prstGeom>
          <a:effectLst>
            <a:innerShdw blurRad="114300">
              <a:prstClr val="black"/>
            </a:innerShdw>
          </a:effectLst>
        </p:spPr>
      </p:pic>
      <p:sp>
        <p:nvSpPr>
          <p:cNvPr id="10" name="TextBox 9">
            <a:extLst>
              <a:ext uri="{FF2B5EF4-FFF2-40B4-BE49-F238E27FC236}">
                <a16:creationId xmlns:a16="http://schemas.microsoft.com/office/drawing/2014/main" id="{110394FF-6822-41A4-A6EE-4CD37A68B9AA}"/>
              </a:ext>
            </a:extLst>
          </p:cNvPr>
          <p:cNvSpPr txBox="1"/>
          <p:nvPr/>
        </p:nvSpPr>
        <p:spPr>
          <a:xfrm>
            <a:off x="1847850" y="3692573"/>
            <a:ext cx="84963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Her har jeg valgt alle som har vedlegg, og så alle som kommer fra «steinar».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Til slutt har jeg valgt emne, men ikke fyllt ut ennå.</a:t>
            </a:r>
          </a:p>
        </p:txBody>
      </p:sp>
      <p:sp>
        <p:nvSpPr>
          <p:cNvPr id="11" name="TextBox 10">
            <a:extLst>
              <a:ext uri="{FF2B5EF4-FFF2-40B4-BE49-F238E27FC236}">
                <a16:creationId xmlns:a16="http://schemas.microsoft.com/office/drawing/2014/main" id="{49230DFF-EB4E-4827-993A-4B375AD6C39B}"/>
              </a:ext>
            </a:extLst>
          </p:cNvPr>
          <p:cNvSpPr txBox="1"/>
          <p:nvPr/>
        </p:nvSpPr>
        <p:spPr>
          <a:xfrm flipH="1">
            <a:off x="10668000" y="274638"/>
            <a:ext cx="13646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62</a:t>
            </a:r>
          </a:p>
        </p:txBody>
      </p:sp>
    </p:spTree>
    <p:extLst>
      <p:ext uri="{BB962C8B-B14F-4D97-AF65-F5344CB8AC3E}">
        <p14:creationId xmlns:p14="http://schemas.microsoft.com/office/powerpoint/2010/main" val="9448157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9625-CE02-4C16-AE46-5413BBEB84C2}"/>
              </a:ext>
            </a:extLst>
          </p:cNvPr>
          <p:cNvSpPr>
            <a:spLocks noGrp="1"/>
          </p:cNvSpPr>
          <p:nvPr>
            <p:ph type="title"/>
          </p:nvPr>
        </p:nvSpPr>
        <p:spPr>
          <a:xfrm>
            <a:off x="2826328" y="72736"/>
            <a:ext cx="5413664" cy="1007919"/>
          </a:xfrm>
        </p:spPr>
        <p:txBody>
          <a:bodyPr>
            <a:normAutofit/>
          </a:bodyPr>
          <a:lstStyle/>
          <a:p>
            <a:r>
              <a:rPr lang="nb-NO" sz="4400" b="1" dirty="0"/>
              <a:t>More</a:t>
            </a:r>
          </a:p>
        </p:txBody>
      </p:sp>
      <p:pic>
        <p:nvPicPr>
          <p:cNvPr id="5" name="Picture 4">
            <a:extLst>
              <a:ext uri="{FF2B5EF4-FFF2-40B4-BE49-F238E27FC236}">
                <a16:creationId xmlns:a16="http://schemas.microsoft.com/office/drawing/2014/main" id="{17CBD1B0-C70A-4057-A454-B9CDD5E4E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55" y="172495"/>
            <a:ext cx="1839190" cy="6451461"/>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865D5CF3-DD85-4337-B3F5-0BCF09AB5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060" y="3908913"/>
            <a:ext cx="7143774" cy="1660614"/>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8DA2E2F7-BDDD-42BD-9B49-023E59BEA178}"/>
              </a:ext>
            </a:extLst>
          </p:cNvPr>
          <p:cNvSpPr txBox="1"/>
          <p:nvPr/>
        </p:nvSpPr>
        <p:spPr>
          <a:xfrm>
            <a:off x="2691246" y="1319645"/>
            <a:ext cx="91232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Hvis vi bruker knappen som heter «More», får vi opp flere valg.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Vi får også opp boksen under, som gjør det lettere å endre søkekriteriene. </a:t>
            </a:r>
          </a:p>
        </p:txBody>
      </p:sp>
    </p:spTree>
    <p:extLst>
      <p:ext uri="{BB962C8B-B14F-4D97-AF65-F5344CB8AC3E}">
        <p14:creationId xmlns:p14="http://schemas.microsoft.com/office/powerpoint/2010/main" val="19447747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4B8B-47F5-4347-B287-198129083962}"/>
              </a:ext>
            </a:extLst>
          </p:cNvPr>
          <p:cNvSpPr>
            <a:spLocks noGrp="1"/>
          </p:cNvSpPr>
          <p:nvPr>
            <p:ph type="title"/>
          </p:nvPr>
        </p:nvSpPr>
        <p:spPr>
          <a:xfrm>
            <a:off x="1652155" y="145473"/>
            <a:ext cx="9169667" cy="1158896"/>
          </a:xfrm>
        </p:spPr>
        <p:txBody>
          <a:bodyPr>
            <a:normAutofit/>
          </a:bodyPr>
          <a:lstStyle/>
          <a:p>
            <a:pPr algn="l"/>
            <a:r>
              <a:rPr lang="nb-NO" sz="4400" dirty="0"/>
              <a:t>Operatorer</a:t>
            </a:r>
          </a:p>
        </p:txBody>
      </p:sp>
      <p:sp>
        <p:nvSpPr>
          <p:cNvPr id="3" name="Content Placeholder 2">
            <a:extLst>
              <a:ext uri="{FF2B5EF4-FFF2-40B4-BE49-F238E27FC236}">
                <a16:creationId xmlns:a16="http://schemas.microsoft.com/office/drawing/2014/main" id="{E82DEF36-A841-4CC2-8EDE-E9B11AC21356}"/>
              </a:ext>
            </a:extLst>
          </p:cNvPr>
          <p:cNvSpPr>
            <a:spLocks noGrp="1"/>
          </p:cNvSpPr>
          <p:nvPr>
            <p:ph idx="1"/>
          </p:nvPr>
        </p:nvSpPr>
        <p:spPr>
          <a:xfrm>
            <a:off x="1652155" y="1522577"/>
            <a:ext cx="8828189" cy="4431413"/>
          </a:xfrm>
        </p:spPr>
        <p:txBody>
          <a:bodyPr>
            <a:normAutofit fontScale="92500"/>
          </a:bodyPr>
          <a:lstStyle/>
          <a:p>
            <a:pPr marL="0" indent="0">
              <a:buNone/>
            </a:pPr>
            <a:r>
              <a:rPr lang="nb-NO" sz="2600" dirty="0"/>
              <a:t>Skriver du inn 2 ord med mellomrom, er det det samme som </a:t>
            </a:r>
            <a:r>
              <a:rPr lang="nb-NO" sz="2600" dirty="0">
                <a:solidFill>
                  <a:srgbClr val="FF0000"/>
                </a:solidFill>
              </a:rPr>
              <a:t>AND</a:t>
            </a:r>
            <a:r>
              <a:rPr lang="nb-NO" sz="2600" dirty="0"/>
              <a:t>.</a:t>
            </a:r>
          </a:p>
          <a:p>
            <a:pPr marL="0" indent="0">
              <a:buNone/>
            </a:pPr>
            <a:r>
              <a:rPr lang="nb-NO" sz="2600" dirty="0"/>
              <a:t>Hvis du vil ha treff på alle som har et av ordene, bruker du </a:t>
            </a:r>
            <a:r>
              <a:rPr lang="nb-NO" sz="2600" dirty="0">
                <a:solidFill>
                  <a:srgbClr val="FF0000"/>
                </a:solidFill>
              </a:rPr>
              <a:t>OR</a:t>
            </a:r>
            <a:r>
              <a:rPr lang="nb-NO" sz="2600" dirty="0"/>
              <a:t>.</a:t>
            </a:r>
          </a:p>
          <a:p>
            <a:pPr marL="0" indent="0">
              <a:buNone/>
            </a:pPr>
            <a:r>
              <a:rPr lang="nb-NO" sz="2600" dirty="0"/>
              <a:t>Søker du på Steinar, men legger til </a:t>
            </a:r>
            <a:r>
              <a:rPr lang="nb-NO" sz="2600" dirty="0">
                <a:solidFill>
                  <a:srgbClr val="FF0000"/>
                </a:solidFill>
              </a:rPr>
              <a:t>NOT</a:t>
            </a:r>
            <a:r>
              <a:rPr lang="nb-NO" sz="2600" dirty="0"/>
              <a:t> Skogheim, vil du få alle som heter Steinar med unntak av Steinar Skogheim.</a:t>
            </a:r>
          </a:p>
          <a:p>
            <a:pPr marL="0" indent="0">
              <a:buNone/>
            </a:pPr>
            <a:r>
              <a:rPr lang="nb-NO" sz="2600" dirty="0">
                <a:solidFill>
                  <a:srgbClr val="FF0000"/>
                </a:solidFill>
              </a:rPr>
              <a:t>&gt;</a:t>
            </a:r>
            <a:r>
              <a:rPr lang="nb-NO" sz="2600" dirty="0"/>
              <a:t> 6MB vil hente ut de som er større enn 6 MB.</a:t>
            </a:r>
          </a:p>
          <a:p>
            <a:pPr marL="0" indent="0">
              <a:buNone/>
            </a:pPr>
            <a:r>
              <a:rPr lang="nb-NO" sz="2600" dirty="0">
                <a:solidFill>
                  <a:srgbClr val="FF0000"/>
                </a:solidFill>
              </a:rPr>
              <a:t>&lt;</a:t>
            </a:r>
            <a:r>
              <a:rPr lang="nb-NO" sz="2600" dirty="0"/>
              <a:t>  vil hente ut de som er mindre.</a:t>
            </a:r>
          </a:p>
          <a:p>
            <a:pPr marL="0" indent="0">
              <a:buNone/>
            </a:pPr>
            <a:r>
              <a:rPr lang="nb-NO" sz="2600" dirty="0">
                <a:solidFill>
                  <a:srgbClr val="FF0000"/>
                </a:solidFill>
              </a:rPr>
              <a:t>«</a:t>
            </a:r>
            <a:r>
              <a:rPr lang="nb-NO" sz="2600" dirty="0"/>
              <a:t>Kurs i Outlook</a:t>
            </a:r>
            <a:r>
              <a:rPr lang="nb-NO" sz="2600" dirty="0">
                <a:solidFill>
                  <a:srgbClr val="FF0000"/>
                </a:solidFill>
              </a:rPr>
              <a:t>»  </a:t>
            </a:r>
            <a:r>
              <a:rPr lang="nb-NO" sz="2600" dirty="0"/>
              <a:t>vil lete ordene i eksakt denne rekkefølgen</a:t>
            </a:r>
          </a:p>
          <a:p>
            <a:pPr marL="0" indent="0">
              <a:buNone/>
            </a:pPr>
            <a:r>
              <a:rPr lang="nb-NO" sz="2600" dirty="0">
                <a:solidFill>
                  <a:srgbClr val="FF0000"/>
                </a:solidFill>
              </a:rPr>
              <a:t>mottatt:=01.01.2018 </a:t>
            </a:r>
            <a:r>
              <a:rPr lang="nb-NO" sz="2600" dirty="0"/>
              <a:t>gir alle som er mottatt 1.januar 2018</a:t>
            </a:r>
          </a:p>
          <a:p>
            <a:pPr marL="0" indent="0">
              <a:buNone/>
            </a:pPr>
            <a:endParaRPr lang="nb-NO" sz="2600" dirty="0"/>
          </a:p>
          <a:p>
            <a:pPr marL="0" indent="0">
              <a:buNone/>
            </a:pPr>
            <a:r>
              <a:rPr lang="nb-NO" sz="2600" dirty="0"/>
              <a:t>NB! Outlook søker også gjennom vedleggene</a:t>
            </a:r>
            <a:r>
              <a:rPr lang="nb-NO" dirty="0"/>
              <a:t>.</a:t>
            </a:r>
          </a:p>
          <a:p>
            <a:pPr marL="0" indent="0">
              <a:buNone/>
            </a:pPr>
            <a:endParaRPr lang="nb-NO" dirty="0">
              <a:solidFill>
                <a:srgbClr val="FF0000"/>
              </a:solidFill>
            </a:endParaRPr>
          </a:p>
        </p:txBody>
      </p:sp>
    </p:spTree>
    <p:extLst>
      <p:ext uri="{BB962C8B-B14F-4D97-AF65-F5344CB8AC3E}">
        <p14:creationId xmlns:p14="http://schemas.microsoft.com/office/powerpoint/2010/main" val="5448289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292E-E1BC-4977-8351-54052EC346A4}"/>
              </a:ext>
            </a:extLst>
          </p:cNvPr>
          <p:cNvSpPr>
            <a:spLocks noGrp="1"/>
          </p:cNvSpPr>
          <p:nvPr>
            <p:ph type="title"/>
          </p:nvPr>
        </p:nvSpPr>
        <p:spPr>
          <a:xfrm>
            <a:off x="1981201" y="274639"/>
            <a:ext cx="5658465" cy="826575"/>
          </a:xfrm>
        </p:spPr>
        <p:txBody>
          <a:bodyPr/>
          <a:lstStyle/>
          <a:p>
            <a:r>
              <a:rPr lang="nb-NO" dirty="0"/>
              <a:t>Skjermskudd</a:t>
            </a:r>
          </a:p>
        </p:txBody>
      </p:sp>
      <p:pic>
        <p:nvPicPr>
          <p:cNvPr id="5" name="Picture 4">
            <a:extLst>
              <a:ext uri="{FF2B5EF4-FFF2-40B4-BE49-F238E27FC236}">
                <a16:creationId xmlns:a16="http://schemas.microsoft.com/office/drawing/2014/main" id="{80DD1DB2-8BB5-438C-A7ED-CB745A6E2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08679"/>
            <a:ext cx="9258004" cy="1733709"/>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241FC050-1FD7-4E5C-8CA9-7F2FEBEB4AD1}"/>
              </a:ext>
            </a:extLst>
          </p:cNvPr>
          <p:cNvSpPr/>
          <p:nvPr/>
        </p:nvSpPr>
        <p:spPr>
          <a:xfrm flipH="1">
            <a:off x="10461524" y="274639"/>
            <a:ext cx="149841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63</a:t>
            </a:r>
          </a:p>
        </p:txBody>
      </p:sp>
      <p:sp>
        <p:nvSpPr>
          <p:cNvPr id="7" name="TextBox 6">
            <a:extLst>
              <a:ext uri="{FF2B5EF4-FFF2-40B4-BE49-F238E27FC236}">
                <a16:creationId xmlns:a16="http://schemas.microsoft.com/office/drawing/2014/main" id="{2E3D52F5-366F-446B-B575-6EFD924FDE8E}"/>
              </a:ext>
            </a:extLst>
          </p:cNvPr>
          <p:cNvSpPr txBox="1"/>
          <p:nvPr/>
        </p:nvSpPr>
        <p:spPr>
          <a:xfrm>
            <a:off x="1868130" y="1093016"/>
            <a:ext cx="87998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Hvis noen ber deg sende et skjermskudd, kan du gjøre dette med Outlook.</a:t>
            </a:r>
          </a:p>
        </p:txBody>
      </p:sp>
      <p:sp>
        <p:nvSpPr>
          <p:cNvPr id="8" name="TextBox 7">
            <a:extLst>
              <a:ext uri="{FF2B5EF4-FFF2-40B4-BE49-F238E27FC236}">
                <a16:creationId xmlns:a16="http://schemas.microsoft.com/office/drawing/2014/main" id="{965DCB15-2A93-4554-8235-BF89F10D76B7}"/>
              </a:ext>
            </a:extLst>
          </p:cNvPr>
          <p:cNvSpPr txBox="1"/>
          <p:nvPr/>
        </p:nvSpPr>
        <p:spPr>
          <a:xfrm>
            <a:off x="1681317" y="4188542"/>
            <a:ext cx="878020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Du må bruke </a:t>
            </a:r>
            <a:r>
              <a:rPr kumimoji="0" lang="nb-NO" sz="2800" b="1" i="0" u="none" strike="noStrike" kern="1200" cap="none" spc="0" normalizeH="0" baseline="0" noProof="0" dirty="0">
                <a:ln>
                  <a:noFill/>
                </a:ln>
                <a:solidFill>
                  <a:prstClr val="black"/>
                </a:solidFill>
                <a:effectLst/>
                <a:uLnTx/>
                <a:uFillTx/>
                <a:latin typeface="Calibri"/>
                <a:ea typeface="+mn-ea"/>
                <a:cs typeface="+mn-cs"/>
              </a:rPr>
              <a:t>HTML</a:t>
            </a:r>
            <a:r>
              <a:rPr kumimoji="0" lang="nb-NO" sz="2800" b="0" i="0" u="none" strike="noStrike" kern="1200" cap="none" spc="0" normalizeH="0" baseline="0" noProof="0" dirty="0">
                <a:ln>
                  <a:noFill/>
                </a:ln>
                <a:solidFill>
                  <a:prstClr val="black"/>
                </a:solidFill>
                <a:effectLst/>
                <a:uLnTx/>
                <a:uFillTx/>
                <a:latin typeface="Calibri"/>
                <a:ea typeface="+mn-ea"/>
                <a:cs typeface="+mn-cs"/>
              </a:rPr>
              <a:t> som du finner under fanen </a:t>
            </a:r>
            <a:r>
              <a:rPr kumimoji="0" lang="nb-NO" sz="2800" b="1" i="0" u="none" strike="noStrike" kern="1200" cap="none" spc="0" normalizeH="0" baseline="0" noProof="0" dirty="0">
                <a:ln>
                  <a:noFill/>
                </a:ln>
                <a:solidFill>
                  <a:prstClr val="black"/>
                </a:solidFill>
                <a:effectLst/>
                <a:uLnTx/>
                <a:uFillTx/>
                <a:latin typeface="Calibri"/>
                <a:ea typeface="+mn-ea"/>
                <a:cs typeface="+mn-cs"/>
              </a:rPr>
              <a:t>Format Text</a:t>
            </a:r>
            <a:r>
              <a:rPr kumimoji="0" lang="nb-NO" sz="2800" b="0" i="0" u="none" strike="noStrike" kern="1200" cap="none" spc="0" normalizeH="0" baseline="0" noProof="0" dirty="0">
                <a:ln>
                  <a:noFill/>
                </a:ln>
                <a:solidFill>
                  <a:prstClr val="black"/>
                </a:solidFill>
                <a:effectLst/>
                <a:uLnTx/>
                <a:uFillTx/>
                <a:latin typeface="Calibri"/>
                <a:ea typeface="+mn-ea"/>
                <a:cs typeface="+mn-cs"/>
              </a:rPr>
              <a:t>. Under fanen Insert finner du da knappen </a:t>
            </a:r>
            <a:r>
              <a:rPr kumimoji="0" lang="nb-NO" sz="2800" b="1" i="0" u="none" strike="noStrike" kern="1200" cap="none" spc="0" normalizeH="0" baseline="0" noProof="0" dirty="0">
                <a:ln>
                  <a:noFill/>
                </a:ln>
                <a:solidFill>
                  <a:prstClr val="black"/>
                </a:solidFill>
                <a:effectLst/>
                <a:uLnTx/>
                <a:uFillTx/>
                <a:latin typeface="Calibri"/>
                <a:ea typeface="+mn-ea"/>
                <a:cs typeface="+mn-cs"/>
              </a:rPr>
              <a:t>Screenshot</a:t>
            </a:r>
            <a:r>
              <a:rPr kumimoji="0" lang="nb-NO" sz="2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Når du trykker på denne, vil du få tilgang til de vinduene du har oppe.</a:t>
            </a:r>
          </a:p>
        </p:txBody>
      </p:sp>
    </p:spTree>
    <p:extLst>
      <p:ext uri="{BB962C8B-B14F-4D97-AF65-F5344CB8AC3E}">
        <p14:creationId xmlns:p14="http://schemas.microsoft.com/office/powerpoint/2010/main" val="1364265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15" y="1226127"/>
            <a:ext cx="7919065" cy="4469053"/>
          </a:xfrm>
          <a:prstGeom prst="rect">
            <a:avLst/>
          </a:prstGeom>
          <a:effectLst>
            <a:innerShdw blurRad="114300">
              <a:prstClr val="black"/>
            </a:innerShdw>
          </a:effectLst>
        </p:spPr>
      </p:pic>
      <p:sp>
        <p:nvSpPr>
          <p:cNvPr id="3" name="Footer Placeholder 2"/>
          <p:cNvSpPr>
            <a:spLocks noGrp="1"/>
          </p:cNvSpPr>
          <p:nvPr>
            <p:ph type="ftr" sz="quarter" idx="11"/>
          </p:nvPr>
        </p:nvSpPr>
        <p:spPr/>
        <p:txBody>
          <a:bodyPr/>
          <a:lstStyle/>
          <a:p>
            <a:r>
              <a:rPr lang="nb-NO"/>
              <a:t>Steinar Skogheim, Gruppe for meldingstjenester, USIT</a:t>
            </a:r>
            <a:endParaRPr lang="nb-NO" dirty="0"/>
          </a:p>
        </p:txBody>
      </p:sp>
      <p:sp>
        <p:nvSpPr>
          <p:cNvPr id="6" name="Slide Number Placeholder 5"/>
          <p:cNvSpPr>
            <a:spLocks noGrp="1"/>
          </p:cNvSpPr>
          <p:nvPr>
            <p:ph type="sldNum" sz="quarter" idx="12"/>
          </p:nvPr>
        </p:nvSpPr>
        <p:spPr>
          <a:xfrm>
            <a:off x="8652164" y="6356350"/>
            <a:ext cx="2743200" cy="365125"/>
          </a:xfrm>
        </p:spPr>
        <p:txBody>
          <a:bodyPr/>
          <a:lstStyle/>
          <a:p>
            <a:fld id="{8213D218-3088-451B-986D-86B6E632DFCC}" type="slidenum">
              <a:rPr lang="nb-NO" smtClean="0"/>
              <a:t>15</a:t>
            </a:fld>
            <a:endParaRPr lang="nb-NO" dirty="0"/>
          </a:p>
        </p:txBody>
      </p:sp>
      <p:sp>
        <p:nvSpPr>
          <p:cNvPr id="7" name="Title 6"/>
          <p:cNvSpPr>
            <a:spLocks noGrp="1"/>
          </p:cNvSpPr>
          <p:nvPr>
            <p:ph type="title" idx="4294967295"/>
          </p:nvPr>
        </p:nvSpPr>
        <p:spPr>
          <a:xfrm>
            <a:off x="1963883" y="-467591"/>
            <a:ext cx="10228118" cy="2145579"/>
          </a:xfrm>
        </p:spPr>
        <p:txBody>
          <a:bodyPr>
            <a:normAutofit/>
          </a:bodyPr>
          <a:lstStyle/>
          <a:p>
            <a:pPr defTabSz="914400">
              <a:lnSpc>
                <a:spcPct val="100000"/>
              </a:lnSpc>
              <a:spcBef>
                <a:spcPts val="0"/>
              </a:spcBef>
            </a:pPr>
            <a:r>
              <a:rPr lang="nb-NO" sz="4000" dirty="0">
                <a:solidFill>
                  <a:prstClr val="black"/>
                </a:solidFill>
                <a:latin typeface="Calibri" panose="020F0502020204030204"/>
                <a:ea typeface="+mn-ea"/>
                <a:cs typeface="+mn-cs"/>
              </a:rPr>
              <a:t>Dobbeltklikk på en av fanene</a:t>
            </a:r>
            <a:endParaRPr lang="nb-NO" sz="4000" dirty="0"/>
          </a:p>
        </p:txBody>
      </p:sp>
      <p:sp>
        <p:nvSpPr>
          <p:cNvPr id="4" name="TextBox 3"/>
          <p:cNvSpPr txBox="1"/>
          <p:nvPr/>
        </p:nvSpPr>
        <p:spPr>
          <a:xfrm>
            <a:off x="3730335" y="5205845"/>
            <a:ext cx="3678383" cy="1077218"/>
          </a:xfrm>
          <a:prstGeom prst="rect">
            <a:avLst/>
          </a:prstGeom>
          <a:noFill/>
        </p:spPr>
        <p:txBody>
          <a:bodyPr wrap="square" rtlCol="0">
            <a:spAutoFit/>
          </a:bodyPr>
          <a:lstStyle/>
          <a:p>
            <a:endParaRPr lang="nb-NO" sz="3200" dirty="0" smtClean="0"/>
          </a:p>
          <a:p>
            <a:r>
              <a:rPr lang="nb-NO" sz="3200" dirty="0" smtClean="0"/>
              <a:t>Eller </a:t>
            </a:r>
            <a:r>
              <a:rPr lang="nb-NO" sz="3200" dirty="0"/>
              <a:t>trykk Ctrl+F1</a:t>
            </a:r>
          </a:p>
        </p:txBody>
      </p:sp>
    </p:spTree>
    <p:extLst>
      <p:ext uri="{BB962C8B-B14F-4D97-AF65-F5344CB8AC3E}">
        <p14:creationId xmlns:p14="http://schemas.microsoft.com/office/powerpoint/2010/main" val="63749907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6E0E8A-8E1C-451E-BCA7-58AD07A24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540466"/>
            <a:ext cx="8229600" cy="2888535"/>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D91C169C-8875-41F4-8CBE-F53E08519EEE}"/>
              </a:ext>
            </a:extLst>
          </p:cNvPr>
          <p:cNvSpPr txBox="1"/>
          <p:nvPr/>
        </p:nvSpPr>
        <p:spPr>
          <a:xfrm>
            <a:off x="1981200" y="3805086"/>
            <a:ext cx="82296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Hvis vi vil sende et utsnitt fra en side, kan vi bruke programmet  </a:t>
            </a:r>
            <a:r>
              <a:rPr kumimoji="0" lang="nb-NO" sz="3200" b="1" i="0" u="none" strike="noStrike" kern="1200" cap="none" spc="0" normalizeH="0" baseline="0" noProof="0" dirty="0">
                <a:ln>
                  <a:noFill/>
                </a:ln>
                <a:solidFill>
                  <a:prstClr val="black"/>
                </a:solidFill>
                <a:effectLst/>
                <a:uLnTx/>
                <a:uFillTx/>
                <a:latin typeface="Calibri"/>
                <a:ea typeface="+mn-ea"/>
                <a:cs typeface="+mn-cs"/>
              </a:rPr>
              <a:t>Utklippsverktøy</a:t>
            </a:r>
            <a:r>
              <a:rPr kumimoji="0" lang="nb-NO" sz="3200" b="0" i="0" u="none" strike="noStrike" kern="1200" cap="none" spc="0" normalizeH="0" baseline="0" noProof="0" dirty="0">
                <a:ln>
                  <a:noFill/>
                </a:ln>
                <a:solidFill>
                  <a:prstClr val="black"/>
                </a:solidFill>
                <a:effectLst/>
                <a:uLnTx/>
                <a:uFillTx/>
                <a:latin typeface="Calibri"/>
                <a:ea typeface="+mn-ea"/>
                <a:cs typeface="+mn-cs"/>
              </a:rPr>
              <a:t>, lagre og så sende som vedlegg.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Dette finner vi under </a:t>
            </a:r>
            <a:r>
              <a:rPr kumimoji="0" lang="nb-NO" sz="3200" b="1" i="0" u="none" strike="noStrike" kern="1200" cap="none" spc="0" normalizeH="0" baseline="0" noProof="0" dirty="0">
                <a:ln>
                  <a:noFill/>
                </a:ln>
                <a:solidFill>
                  <a:prstClr val="black"/>
                </a:solidFill>
                <a:effectLst/>
                <a:uLnTx/>
                <a:uFillTx/>
                <a:latin typeface="Calibri"/>
                <a:ea typeface="+mn-ea"/>
                <a:cs typeface="+mn-cs"/>
              </a:rPr>
              <a:t>Start</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r>
              <a:rPr kumimoji="0" lang="nb-NO" sz="3200" b="1" i="0" u="none" strike="noStrike" kern="1200" cap="none" spc="0" normalizeH="0" baseline="0" noProof="0" dirty="0">
                <a:ln>
                  <a:noFill/>
                </a:ln>
                <a:solidFill>
                  <a:prstClr val="black"/>
                </a:solidFill>
                <a:effectLst/>
                <a:uLnTx/>
                <a:uFillTx/>
                <a:latin typeface="Calibri"/>
                <a:ea typeface="+mn-ea"/>
                <a:cs typeface="+mn-cs"/>
              </a:rPr>
              <a:t>Alle Programmer </a:t>
            </a:r>
            <a:r>
              <a:rPr kumimoji="0" lang="nb-NO" sz="3200" b="0" i="0" u="none" strike="noStrike" kern="1200" cap="none" spc="0" normalizeH="0" baseline="0" noProof="0" dirty="0">
                <a:ln>
                  <a:noFill/>
                </a:ln>
                <a:solidFill>
                  <a:prstClr val="black"/>
                </a:solidFill>
                <a:effectLst/>
                <a:uLnTx/>
                <a:uFillTx/>
                <a:latin typeface="Calibri"/>
                <a:ea typeface="+mn-ea"/>
                <a:cs typeface="+mn-cs"/>
              </a:rPr>
              <a:t>i mappen </a:t>
            </a:r>
            <a:r>
              <a:rPr kumimoji="0" lang="nb-NO" sz="3200" b="1" i="0" u="none" strike="noStrike" kern="1200" cap="none" spc="0" normalizeH="0" baseline="0" noProof="0" dirty="0">
                <a:ln>
                  <a:noFill/>
                </a:ln>
                <a:solidFill>
                  <a:prstClr val="black"/>
                </a:solidFill>
                <a:effectLst/>
                <a:uLnTx/>
                <a:uFillTx/>
                <a:latin typeface="Calibri"/>
                <a:ea typeface="+mn-ea"/>
                <a:cs typeface="+mn-cs"/>
              </a:rPr>
              <a:t>Tilbehør</a:t>
            </a:r>
          </a:p>
        </p:txBody>
      </p:sp>
    </p:spTree>
    <p:extLst>
      <p:ext uri="{BB962C8B-B14F-4D97-AF65-F5344CB8AC3E}">
        <p14:creationId xmlns:p14="http://schemas.microsoft.com/office/powerpoint/2010/main" val="2780979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25557" y="274638"/>
            <a:ext cx="6373190" cy="628029"/>
          </a:xfrm>
        </p:spPr>
        <p:txBody>
          <a:bodyPr>
            <a:normAutofit fontScale="90000"/>
          </a:bodyPr>
          <a:lstStyle/>
          <a:p>
            <a:r>
              <a:rPr lang="nb-NO" sz="4800" b="1" dirty="0" smtClean="0"/>
              <a:t>Oversette</a:t>
            </a:r>
            <a:endParaRPr lang="nb-NO" sz="4800" b="1" dirty="0"/>
          </a:p>
        </p:txBody>
      </p:sp>
      <p:sp>
        <p:nvSpPr>
          <p:cNvPr id="9" name="TekstSylinder 8"/>
          <p:cNvSpPr txBox="1"/>
          <p:nvPr/>
        </p:nvSpPr>
        <p:spPr>
          <a:xfrm>
            <a:off x="10744199" y="274638"/>
            <a:ext cx="9640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smtClean="0">
                <a:ln>
                  <a:noFill/>
                </a:ln>
                <a:solidFill>
                  <a:srgbClr val="FF0000"/>
                </a:solidFill>
                <a:effectLst/>
                <a:uLnTx/>
                <a:uFillTx/>
                <a:latin typeface="Calibri"/>
                <a:ea typeface="+mn-ea"/>
                <a:cs typeface="+mn-cs"/>
              </a:rPr>
              <a:t>64</a:t>
            </a:r>
            <a:endParaRPr kumimoji="0" lang="nb-NO" sz="54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0" name="Bil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6" y="1417638"/>
            <a:ext cx="5969001" cy="2768600"/>
          </a:xfrm>
          <a:prstGeom prst="rect">
            <a:avLst/>
          </a:prstGeom>
          <a:effectLst>
            <a:innerShdw blurRad="114300">
              <a:prstClr val="black"/>
            </a:innerShdw>
          </a:effectLst>
        </p:spPr>
      </p:pic>
      <p:pic>
        <p:nvPicPr>
          <p:cNvPr id="11" name="Bil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682" y="611944"/>
            <a:ext cx="2357230" cy="5845454"/>
          </a:xfrm>
          <a:prstGeom prst="rect">
            <a:avLst/>
          </a:prstGeom>
          <a:effectLst>
            <a:innerShdw blurRad="114300">
              <a:prstClr val="black"/>
            </a:innerShdw>
          </a:effectLst>
        </p:spPr>
      </p:pic>
      <p:sp>
        <p:nvSpPr>
          <p:cNvPr id="12" name="TekstSylinder 11"/>
          <p:cNvSpPr txBox="1"/>
          <p:nvPr/>
        </p:nvSpPr>
        <p:spPr>
          <a:xfrm>
            <a:off x="1129746" y="4701209"/>
            <a:ext cx="56586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smtClean="0">
                <a:ln>
                  <a:noFill/>
                </a:ln>
                <a:solidFill>
                  <a:prstClr val="black"/>
                </a:solidFill>
                <a:effectLst/>
                <a:uLnTx/>
                <a:uFillTx/>
                <a:latin typeface="Calibri"/>
                <a:ea typeface="+mn-ea"/>
                <a:cs typeface="+mn-cs"/>
              </a:rPr>
              <a:t>Vi kan oversette enkelte ord eller hele e-posten</a:t>
            </a:r>
            <a:endParaRPr kumimoji="0" lang="nb-NO"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62903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1" y="108822"/>
            <a:ext cx="6033655" cy="639324"/>
          </a:xfrm>
        </p:spPr>
        <p:txBody>
          <a:bodyPr/>
          <a:lstStyle/>
          <a:p>
            <a:r>
              <a:rPr lang="nb-NO" dirty="0"/>
              <a:t>                  </a:t>
            </a:r>
            <a:r>
              <a:rPr lang="nb-NO" sz="4800" dirty="0"/>
              <a:t>Hjelp</a:t>
            </a:r>
          </a:p>
        </p:txBody>
      </p:sp>
      <p:sp>
        <p:nvSpPr>
          <p:cNvPr id="3" name="Content Placeholder 2"/>
          <p:cNvSpPr>
            <a:spLocks noGrp="1"/>
          </p:cNvSpPr>
          <p:nvPr>
            <p:ph idx="4294967295"/>
          </p:nvPr>
        </p:nvSpPr>
        <p:spPr>
          <a:xfrm>
            <a:off x="2514600" y="908720"/>
            <a:ext cx="7696200" cy="5688632"/>
          </a:xfrm>
        </p:spPr>
        <p:txBody>
          <a:bodyPr/>
          <a:lstStyle/>
          <a:p>
            <a:pPr marL="0" indent="0">
              <a:buNone/>
            </a:pPr>
            <a:r>
              <a:rPr lang="nb-NO" sz="2000" dirty="0"/>
              <a:t>Våre egne hjelpesider:</a:t>
            </a:r>
          </a:p>
          <a:p>
            <a:pPr marL="0" indent="0">
              <a:buNone/>
            </a:pPr>
            <a:r>
              <a:rPr lang="nb-NO" sz="2000" dirty="0">
                <a:hlinkClick r:id="rId2"/>
              </a:rPr>
              <a:t>http://www.uio.no/tjenester/it/e-post-kalender/</a:t>
            </a:r>
            <a:endParaRPr lang="nb-NO" sz="2000" dirty="0"/>
          </a:p>
          <a:p>
            <a:pPr marL="0" indent="0">
              <a:buNone/>
            </a:pPr>
            <a:endParaRPr lang="nb-NO" sz="2000" dirty="0"/>
          </a:p>
          <a:p>
            <a:pPr marL="0" indent="0">
              <a:buNone/>
            </a:pPr>
            <a:r>
              <a:rPr lang="nb-NO" sz="2000" dirty="0"/>
              <a:t>Microsofts hjelpesider:  </a:t>
            </a:r>
          </a:p>
          <a:p>
            <a:pPr marL="0" indent="0">
              <a:buNone/>
            </a:pPr>
            <a:r>
              <a:rPr lang="nb-NO" sz="2000" dirty="0"/>
              <a:t>«Tell me what you want to do» eller F1 </a:t>
            </a:r>
          </a:p>
          <a:p>
            <a:pPr marL="0" indent="0">
              <a:buNone/>
            </a:pPr>
            <a:endParaRPr lang="nb-NO" sz="2000" dirty="0"/>
          </a:p>
          <a:p>
            <a:pPr marL="0" indent="0">
              <a:buNone/>
            </a:pPr>
            <a:endParaRPr lang="nb-NO" sz="2000" dirty="0"/>
          </a:p>
          <a:p>
            <a:pPr marL="0" indent="0">
              <a:buNone/>
            </a:pPr>
            <a:endParaRPr lang="nb-NO" sz="2000" dirty="0"/>
          </a:p>
          <a:p>
            <a:pPr marL="0" indent="0">
              <a:buNone/>
            </a:pPr>
            <a:endParaRPr lang="nb-NO" sz="2000" dirty="0"/>
          </a:p>
          <a:p>
            <a:pPr marL="0" indent="0">
              <a:buNone/>
            </a:pPr>
            <a:r>
              <a:rPr lang="nb-NO" sz="2000" dirty="0">
                <a:latin typeface="Calibri" panose="020F0502020204030204" pitchFamily="34" charset="0"/>
                <a:ea typeface="Calibri" panose="020F0502020204030204" pitchFamily="34" charset="0"/>
                <a:cs typeface="Times New Roman" panose="02020603050405020304" pitchFamily="18" charset="0"/>
              </a:rPr>
              <a:t>Det ligger mye ute på YouTube. ( Søk f.eks. på "Outlook 2016" )</a:t>
            </a:r>
          </a:p>
          <a:p>
            <a:pPr marL="0" indent="0">
              <a:buNone/>
            </a:pPr>
            <a:endParaRPr lang="nb-NO" sz="2000" dirty="0">
              <a:latin typeface="Calibri" panose="020F0502020204030204" pitchFamily="34" charset="0"/>
              <a:cs typeface="Times New Roman" panose="02020603050405020304" pitchFamily="18" charset="0"/>
            </a:endParaRPr>
          </a:p>
          <a:p>
            <a:pPr marL="0" indent="0">
              <a:buNone/>
            </a:pPr>
            <a:r>
              <a:rPr lang="nb-NO" sz="2000" dirty="0">
                <a:latin typeface="Calibri" panose="020F0502020204030204" pitchFamily="34" charset="0"/>
                <a:cs typeface="Times New Roman" panose="02020603050405020304" pitchFamily="18" charset="0"/>
              </a:rPr>
              <a:t>Ta gjerne kontakt med meg:</a:t>
            </a:r>
          </a:p>
          <a:p>
            <a:pPr marL="0" indent="0">
              <a:buNone/>
            </a:pPr>
            <a:r>
              <a:rPr lang="nb-NO" sz="2000" dirty="0">
                <a:latin typeface="Calibri" panose="020F0502020204030204" pitchFamily="34" charset="0"/>
                <a:cs typeface="Times New Roman" panose="02020603050405020304" pitchFamily="18" charset="0"/>
                <a:hlinkClick r:id="rId3"/>
              </a:rPr>
              <a:t>steinar.skogheim@usit.uio.no</a:t>
            </a:r>
            <a:endParaRPr lang="nb-NO" sz="2000" dirty="0">
              <a:latin typeface="Calibri" panose="020F0502020204030204" pitchFamily="34" charset="0"/>
              <a:cs typeface="Times New Roman" panose="02020603050405020304" pitchFamily="18" charset="0"/>
            </a:endParaRPr>
          </a:p>
          <a:p>
            <a:pPr marL="0" indent="0">
              <a:buNone/>
            </a:pPr>
            <a:r>
              <a:rPr lang="nb-NO" sz="2000" dirty="0">
                <a:latin typeface="Calibri" panose="020F0502020204030204" pitchFamily="34" charset="0"/>
                <a:cs typeface="Times New Roman" panose="02020603050405020304" pitchFamily="18" charset="0"/>
              </a:rPr>
              <a:t>Tlf.: 22 85 25 29</a:t>
            </a:r>
            <a:endParaRPr lang="nb-NO"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126" y="2811442"/>
            <a:ext cx="6985000" cy="787400"/>
          </a:xfrm>
          <a:prstGeom prst="rect">
            <a:avLst/>
          </a:prstGeom>
        </p:spPr>
      </p:pic>
      <p:sp>
        <p:nvSpPr>
          <p:cNvPr id="6" name="TextBox 5"/>
          <p:cNvSpPr txBox="1"/>
          <p:nvPr/>
        </p:nvSpPr>
        <p:spPr>
          <a:xfrm flipH="1">
            <a:off x="10786488" y="240314"/>
            <a:ext cx="11350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smtClean="0">
                <a:ln>
                  <a:noFill/>
                </a:ln>
                <a:solidFill>
                  <a:srgbClr val="FF0000"/>
                </a:solidFill>
                <a:effectLst/>
                <a:uLnTx/>
                <a:uFillTx/>
                <a:latin typeface="Calibri"/>
              </a:rPr>
              <a:t>65</a:t>
            </a:r>
            <a:endParaRPr kumimoji="0" lang="nb-NO" sz="6000" b="0" i="0" u="none" strike="noStrike" kern="1200" cap="none" spc="0" normalizeH="0" baseline="0" noProof="0" dirty="0">
              <a:ln>
                <a:noFill/>
              </a:ln>
              <a:solidFill>
                <a:srgbClr val="FF0000"/>
              </a:solidFill>
              <a:effectLst/>
              <a:uLnTx/>
              <a:uFillTx/>
              <a:latin typeface="Calibri"/>
            </a:endParaRPr>
          </a:p>
        </p:txBody>
      </p:sp>
      <p:sp>
        <p:nvSpPr>
          <p:cNvPr id="7" name="TextBox 6">
            <a:extLst>
              <a:ext uri="{FF2B5EF4-FFF2-40B4-BE49-F238E27FC236}">
                <a16:creationId xmlns:a16="http://schemas.microsoft.com/office/drawing/2014/main" id="{339755A7-20C4-4A24-B0A6-D0614FDC840E}"/>
              </a:ext>
            </a:extLst>
          </p:cNvPr>
          <p:cNvSpPr txBox="1"/>
          <p:nvPr/>
        </p:nvSpPr>
        <p:spPr>
          <a:xfrm>
            <a:off x="8548256" y="1308299"/>
            <a:ext cx="1589808" cy="923330"/>
          </a:xfrm>
          <a:prstGeom prst="rect">
            <a:avLst/>
          </a:prstGeom>
          <a:noFill/>
          <a:ln>
            <a:solidFill>
              <a:schemeClr val="tx1"/>
            </a:solidFill>
          </a:ln>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a:rPr>
              <a:t>Eksempel: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a:rPr>
              <a:t>Søk på «hurtigtaster»</a:t>
            </a:r>
          </a:p>
        </p:txBody>
      </p:sp>
    </p:spTree>
    <p:extLst>
      <p:ext uri="{BB962C8B-B14F-4D97-AF65-F5344CB8AC3E}">
        <p14:creationId xmlns:p14="http://schemas.microsoft.com/office/powerpoint/2010/main" val="212313651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92" y="447869"/>
            <a:ext cx="9725608" cy="671804"/>
          </a:xfrm>
        </p:spPr>
        <p:txBody>
          <a:bodyPr/>
          <a:lstStyle/>
          <a:p>
            <a:pPr algn="l"/>
            <a:r>
              <a:rPr lang="nb-NO" dirty="0" smtClean="0"/>
              <a:t>Takk for i dag!</a:t>
            </a:r>
            <a:endParaRPr lang="nb-NO" dirty="0"/>
          </a:p>
        </p:txBody>
      </p:sp>
      <p:sp>
        <p:nvSpPr>
          <p:cNvPr id="3" name="Content Placeholder 2"/>
          <p:cNvSpPr>
            <a:spLocks noGrp="1"/>
          </p:cNvSpPr>
          <p:nvPr>
            <p:ph idx="1"/>
          </p:nvPr>
        </p:nvSpPr>
        <p:spPr>
          <a:xfrm>
            <a:off x="485192" y="951723"/>
            <a:ext cx="10982130" cy="5794310"/>
          </a:xfrm>
        </p:spPr>
        <p:txBody>
          <a:bodyPr/>
          <a:lstStyle/>
          <a:p>
            <a:pPr marL="0" indent="0">
              <a:buNone/>
            </a:pPr>
            <a:endParaRPr lang="nb-NO" sz="1800" dirty="0"/>
          </a:p>
          <a:p>
            <a:pPr marL="0" indent="0">
              <a:buNone/>
            </a:pPr>
            <a:r>
              <a:rPr lang="nb-NO" sz="1800" dirty="0"/>
              <a:t>Kursets hjemmeside:</a:t>
            </a:r>
          </a:p>
          <a:p>
            <a:pPr marL="0" indent="0">
              <a:buNone/>
            </a:pPr>
            <a:r>
              <a:rPr lang="nb-NO" sz="1800" dirty="0">
                <a:hlinkClick r:id="rId2"/>
              </a:rPr>
              <a:t>https://www.uio.no/for-ansatte/kompetanse/tema/data/e-post-og-kalender/kurs-zoom/</a:t>
            </a:r>
            <a:endParaRPr lang="nb-NO" sz="1800" dirty="0"/>
          </a:p>
          <a:p>
            <a:pPr marL="0" indent="0">
              <a:buNone/>
            </a:pPr>
            <a:endParaRPr lang="nb-NO" sz="1800" dirty="0"/>
          </a:p>
          <a:p>
            <a:pPr marL="0" indent="0">
              <a:buNone/>
            </a:pPr>
            <a:r>
              <a:rPr lang="nb-NO" sz="1800" dirty="0"/>
              <a:t>Vil du stå på en liste som får direkte </a:t>
            </a:r>
            <a:r>
              <a:rPr lang="nb-NO" sz="1800" dirty="0" smtClean="0"/>
              <a:t>informasjon:</a:t>
            </a:r>
            <a:endParaRPr lang="nb-NO" sz="1800" dirty="0"/>
          </a:p>
          <a:p>
            <a:pPr marL="0" indent="0">
              <a:buNone/>
            </a:pPr>
            <a:r>
              <a:rPr lang="nb-NO" sz="1800" u="sng" dirty="0">
                <a:solidFill>
                  <a:srgbClr val="0B5A9D"/>
                </a:solidFill>
                <a:latin typeface="Arial" panose="020B0604020202020204" pitchFamily="34" charset="0"/>
                <a:hlinkClick r:id="rId3"/>
              </a:rPr>
              <a:t>https://nettskjema.no/a/145719</a:t>
            </a:r>
            <a:r>
              <a:rPr lang="nb-NO" sz="1800" dirty="0">
                <a:solidFill>
                  <a:srgbClr val="363534"/>
                </a:solidFill>
                <a:latin typeface="Arial" panose="020B0604020202020204" pitchFamily="34" charset="0"/>
              </a:rPr>
              <a:t> </a:t>
            </a:r>
          </a:p>
          <a:p>
            <a:pPr marL="0" indent="0">
              <a:buNone/>
            </a:pPr>
            <a:endParaRPr lang="nb-NO" sz="1800" dirty="0">
              <a:solidFill>
                <a:srgbClr val="363534"/>
              </a:solidFill>
              <a:latin typeface="Arial" panose="020B0604020202020204" pitchFamily="34" charset="0"/>
            </a:endParaRPr>
          </a:p>
          <a:p>
            <a:pPr marL="0" indent="0">
              <a:buNone/>
            </a:pPr>
            <a:r>
              <a:rPr lang="nb-NO" sz="1800" dirty="0"/>
              <a:t>Spørsmål om kurset eller andre spørsmål om Outlook:</a:t>
            </a:r>
          </a:p>
          <a:p>
            <a:pPr marL="0" indent="0">
              <a:buNone/>
            </a:pPr>
            <a:r>
              <a:rPr lang="nb-NO" sz="1800" dirty="0">
                <a:hlinkClick r:id="rId4"/>
              </a:rPr>
              <a:t>steinar.skogheim@usit.uio.no</a:t>
            </a:r>
            <a:endParaRPr lang="nb-NO" sz="1800" dirty="0"/>
          </a:p>
          <a:p>
            <a:pPr marL="0" indent="0">
              <a:buNone/>
            </a:pPr>
            <a:endParaRPr lang="nb-NO" sz="1800" dirty="0"/>
          </a:p>
          <a:p>
            <a:pPr marL="0" indent="0">
              <a:buNone/>
            </a:pPr>
            <a:r>
              <a:rPr lang="nb-NO" sz="6600" dirty="0" smtClean="0"/>
              <a:t>    </a:t>
            </a:r>
            <a:endParaRPr lang="nb-NO" sz="6600" dirty="0"/>
          </a:p>
        </p:txBody>
      </p:sp>
      <p:pic>
        <p:nvPicPr>
          <p:cNvPr id="1026" name="Bild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4228" y="2837646"/>
            <a:ext cx="3191683" cy="35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252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664" y="124691"/>
            <a:ext cx="10512136" cy="1565997"/>
          </a:xfrm>
        </p:spPr>
        <p:txBody>
          <a:bodyPr/>
          <a:lstStyle/>
          <a:p>
            <a:r>
              <a:rPr lang="nb-NO" dirty="0"/>
              <a:t>Quick Access Toolbar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573" y="1420525"/>
            <a:ext cx="4999158" cy="3392286"/>
          </a:xfr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16</a:t>
            </a:fld>
            <a:endParaRPr lang="nb-NO" dirty="0"/>
          </a:p>
        </p:txBody>
      </p:sp>
      <p:sp>
        <p:nvSpPr>
          <p:cNvPr id="7" name="TextBox 6"/>
          <p:cNvSpPr txBox="1"/>
          <p:nvPr/>
        </p:nvSpPr>
        <p:spPr>
          <a:xfrm>
            <a:off x="945573" y="5185064"/>
            <a:ext cx="10661071" cy="1200329"/>
          </a:xfrm>
          <a:prstGeom prst="rect">
            <a:avLst/>
          </a:prstGeom>
          <a:noFill/>
        </p:spPr>
        <p:txBody>
          <a:bodyPr wrap="square" rtlCol="0">
            <a:spAutoFit/>
          </a:bodyPr>
          <a:lstStyle/>
          <a:p>
            <a:r>
              <a:rPr lang="nb-NO" sz="2400" dirty="0"/>
              <a:t>Verktøylinje for hurtigtilgang</a:t>
            </a:r>
          </a:p>
          <a:p>
            <a:r>
              <a:rPr lang="nb-NO" sz="2400" dirty="0"/>
              <a:t>Denne ligger oppe til venstre, og er den sammme uansett hvilken modul du er i.</a:t>
            </a:r>
          </a:p>
          <a:p>
            <a:r>
              <a:rPr lang="nb-NO" sz="2400" dirty="0"/>
              <a:t>Du kan tilpasse den til ditt eget behov.</a:t>
            </a:r>
          </a:p>
        </p:txBody>
      </p:sp>
      <p:sp>
        <p:nvSpPr>
          <p:cNvPr id="3" name="TextBox 2"/>
          <p:cNvSpPr txBox="1"/>
          <p:nvPr/>
        </p:nvSpPr>
        <p:spPr>
          <a:xfrm>
            <a:off x="9727842" y="244700"/>
            <a:ext cx="1146220" cy="1015663"/>
          </a:xfrm>
          <a:prstGeom prst="rect">
            <a:avLst/>
          </a:prstGeom>
          <a:noFill/>
        </p:spPr>
        <p:txBody>
          <a:bodyPr wrap="square" rtlCol="0">
            <a:spAutoFit/>
          </a:bodyPr>
          <a:lstStyle/>
          <a:p>
            <a:pPr lvl="0"/>
            <a:r>
              <a:rPr lang="nb-NO" sz="6000" dirty="0">
                <a:solidFill>
                  <a:srgbClr val="FF0000"/>
                </a:solidFill>
              </a:rPr>
              <a:t>3</a:t>
            </a:r>
          </a:p>
        </p:txBody>
      </p:sp>
    </p:spTree>
    <p:extLst>
      <p:ext uri="{BB962C8B-B14F-4D97-AF65-F5344CB8AC3E}">
        <p14:creationId xmlns:p14="http://schemas.microsoft.com/office/powerpoint/2010/main" val="3054634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721736" y="6356352"/>
            <a:ext cx="5743977" cy="365125"/>
          </a:xfrm>
        </p:spPr>
        <p:txBody>
          <a:bodyPr/>
          <a:lstStyle/>
          <a:p>
            <a:pPr>
              <a:defRPr/>
            </a:pPr>
            <a:r>
              <a:rPr lang="nb-NO" sz="1800" kern="0" dirty="0">
                <a:solidFill>
                  <a:sysClr val="windowText" lastClr="000000"/>
                </a:solidFill>
              </a:rPr>
              <a:t>Steinar Skogheim, Gruppe for meldingstjenester, USIT</a:t>
            </a:r>
          </a:p>
        </p:txBody>
      </p:sp>
      <p:sp>
        <p:nvSpPr>
          <p:cNvPr id="5" name="Slide Number Placeholder 4"/>
          <p:cNvSpPr>
            <a:spLocks noGrp="1"/>
          </p:cNvSpPr>
          <p:nvPr>
            <p:ph type="sldNum" sz="quarter" idx="12"/>
          </p:nvPr>
        </p:nvSpPr>
        <p:spPr/>
        <p:txBody>
          <a:bodyPr/>
          <a:lstStyle/>
          <a:p>
            <a:pPr>
              <a:defRPr/>
            </a:pPr>
            <a:fld id="{8213D218-3088-451B-986D-86B6E632DFCC}" type="slidenum">
              <a:rPr lang="nb-NO" sz="1800" kern="0">
                <a:solidFill>
                  <a:sysClr val="windowText" lastClr="000000"/>
                </a:solidFill>
              </a:rPr>
              <a:pPr>
                <a:defRPr/>
              </a:pPr>
              <a:t>17</a:t>
            </a:fld>
            <a:endParaRPr lang="nb-NO" sz="1800" kern="0" dirty="0">
              <a:solidFill>
                <a:sysClr val="windowText" lastClr="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96" y="481686"/>
            <a:ext cx="5199306" cy="5011944"/>
          </a:xfrm>
          <a:prstGeom prst="rect">
            <a:avLst/>
          </a:prstGeom>
          <a:effectLst>
            <a:innerShdw blurRad="114300">
              <a:prstClr val="black"/>
            </a:innerShdw>
          </a:effectLst>
        </p:spPr>
      </p:pic>
      <p:sp>
        <p:nvSpPr>
          <p:cNvPr id="8" name="TextBox 7"/>
          <p:cNvSpPr txBox="1"/>
          <p:nvPr/>
        </p:nvSpPr>
        <p:spPr>
          <a:xfrm>
            <a:off x="6587836" y="623545"/>
            <a:ext cx="4946073" cy="1569660"/>
          </a:xfrm>
          <a:prstGeom prst="rect">
            <a:avLst/>
          </a:prstGeom>
          <a:noFill/>
        </p:spPr>
        <p:txBody>
          <a:bodyPr wrap="square" rtlCol="0">
            <a:spAutoFit/>
          </a:bodyPr>
          <a:lstStyle/>
          <a:p>
            <a:pPr>
              <a:defRPr/>
            </a:pPr>
            <a:r>
              <a:rPr lang="nb-NO" sz="2400" kern="0" dirty="0">
                <a:solidFill>
                  <a:sysClr val="windowText" lastClr="000000"/>
                </a:solidFill>
              </a:rPr>
              <a:t>Du kan velge fra en liste med de mest brukte alternativene, men du kan også finne andre valg ved hjelp av </a:t>
            </a:r>
            <a:br>
              <a:rPr lang="nb-NO" sz="2400" kern="0" dirty="0">
                <a:solidFill>
                  <a:sysClr val="windowText" lastClr="000000"/>
                </a:solidFill>
              </a:rPr>
            </a:br>
            <a:r>
              <a:rPr lang="nb-NO" sz="2400" i="1" kern="0" dirty="0">
                <a:solidFill>
                  <a:sysClr val="windowText" lastClr="000000"/>
                </a:solidFill>
              </a:rPr>
              <a:t>More Commands…</a:t>
            </a:r>
          </a:p>
        </p:txBody>
      </p:sp>
      <p:sp>
        <p:nvSpPr>
          <p:cNvPr id="2" name="TextBox 1">
            <a:extLst>
              <a:ext uri="{FF2B5EF4-FFF2-40B4-BE49-F238E27FC236}">
                <a16:creationId xmlns:a16="http://schemas.microsoft.com/office/drawing/2014/main" id="{B42DFDB0-04E3-436B-8E1C-5555D6FB327E}"/>
              </a:ext>
            </a:extLst>
          </p:cNvPr>
          <p:cNvSpPr txBox="1"/>
          <p:nvPr/>
        </p:nvSpPr>
        <p:spPr>
          <a:xfrm>
            <a:off x="6587836" y="2556164"/>
            <a:ext cx="5476009" cy="1200329"/>
          </a:xfrm>
          <a:prstGeom prst="rect">
            <a:avLst/>
          </a:prstGeom>
          <a:solidFill>
            <a:schemeClr val="bg1"/>
          </a:solidFill>
          <a:ln w="15875">
            <a:solidFill>
              <a:schemeClr val="accent1"/>
            </a:solidFill>
          </a:ln>
        </p:spPr>
        <p:txBody>
          <a:bodyPr wrap="square" rtlCol="0">
            <a:spAutoFit/>
          </a:bodyPr>
          <a:lstStyle/>
          <a:p>
            <a:r>
              <a:rPr lang="nb-NO" sz="2400" dirty="0"/>
              <a:t>Du kan også høyreklikke på en knapp hvor som helst på et av båndene, og velge</a:t>
            </a:r>
          </a:p>
          <a:p>
            <a:r>
              <a:rPr lang="nb-NO" sz="2400" dirty="0"/>
              <a:t>«Add to Quick Access Toolbar»</a:t>
            </a:r>
          </a:p>
        </p:txBody>
      </p:sp>
    </p:spTree>
    <p:extLst>
      <p:ext uri="{BB962C8B-B14F-4D97-AF65-F5344CB8AC3E}">
        <p14:creationId xmlns:p14="http://schemas.microsoft.com/office/powerpoint/2010/main" val="892816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868" y="0"/>
            <a:ext cx="8750301" cy="1061359"/>
          </a:xfrm>
        </p:spPr>
        <p:txBody>
          <a:bodyPr/>
          <a:lstStyle/>
          <a:p>
            <a:r>
              <a:rPr lang="nb-NO" b="1" dirty="0"/>
              <a:t>Tastatursnarveier</a:t>
            </a:r>
          </a:p>
        </p:txBody>
      </p:sp>
      <p:sp>
        <p:nvSpPr>
          <p:cNvPr id="3" name="Content Placeholder 2"/>
          <p:cNvSpPr>
            <a:spLocks noGrp="1"/>
          </p:cNvSpPr>
          <p:nvPr>
            <p:ph idx="1"/>
          </p:nvPr>
        </p:nvSpPr>
        <p:spPr>
          <a:xfrm>
            <a:off x="1520869" y="966355"/>
            <a:ext cx="8518481" cy="5210609"/>
          </a:xfrm>
        </p:spPr>
        <p:txBody>
          <a:bodyPr/>
          <a:lstStyle/>
          <a:p>
            <a:pPr marL="0" indent="0">
              <a:buNone/>
            </a:pPr>
            <a:r>
              <a:rPr lang="nb-NO" dirty="0"/>
              <a:t>Du kan enkelt aktivere de forskjellige knappene på båndet uten å bruke musa.</a:t>
            </a:r>
          </a:p>
          <a:p>
            <a:pPr marL="0" indent="0">
              <a:buNone/>
            </a:pPr>
            <a:endParaRPr lang="nb-NO" dirty="0"/>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18</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2129"/>
            <a:ext cx="6553200" cy="2032000"/>
          </a:xfrm>
          <a:prstGeom prst="rect">
            <a:avLst/>
          </a:prstGeom>
          <a:effectLst>
            <a:innerShdw blurRad="114300">
              <a:prstClr val="black"/>
            </a:inn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567464"/>
            <a:ext cx="8966200" cy="2082800"/>
          </a:xfrm>
          <a:prstGeom prst="rect">
            <a:avLst/>
          </a:prstGeom>
          <a:effectLst>
            <a:innerShdw blurRad="114300">
              <a:prstClr val="black"/>
            </a:innerShdw>
          </a:effectLst>
        </p:spPr>
      </p:pic>
      <p:sp>
        <p:nvSpPr>
          <p:cNvPr id="8" name="TextBox 7"/>
          <p:cNvSpPr txBox="1"/>
          <p:nvPr/>
        </p:nvSpPr>
        <p:spPr>
          <a:xfrm>
            <a:off x="8153401" y="1972130"/>
            <a:ext cx="2432956" cy="2031325"/>
          </a:xfrm>
          <a:prstGeom prst="rect">
            <a:avLst/>
          </a:prstGeom>
          <a:noFill/>
        </p:spPr>
        <p:txBody>
          <a:bodyPr wrap="square" rtlCol="0">
            <a:spAutoFit/>
          </a:bodyPr>
          <a:lstStyle/>
          <a:p>
            <a:pPr marL="285750" indent="-285750">
              <a:buFont typeface="Arial" panose="020B0604020202020204" pitchFamily="34" charset="0"/>
              <a:buChar char="•"/>
            </a:pPr>
            <a:r>
              <a:rPr lang="nb-NO" dirty="0"/>
              <a:t>Trykk ned Alt-tasten</a:t>
            </a:r>
          </a:p>
          <a:p>
            <a:pPr marL="285750" indent="-285750">
              <a:buFont typeface="Arial" panose="020B0604020202020204" pitchFamily="34" charset="0"/>
              <a:buChar char="•"/>
            </a:pPr>
            <a:r>
              <a:rPr lang="nb-NO" dirty="0"/>
              <a:t>Trykk bokstaven for kategorien du vil gå til</a:t>
            </a:r>
          </a:p>
          <a:p>
            <a:pPr marL="285750" indent="-285750">
              <a:buFont typeface="Arial" panose="020B0604020202020204" pitchFamily="34" charset="0"/>
              <a:buChar char="•"/>
            </a:pPr>
            <a:r>
              <a:rPr lang="nb-NO" dirty="0"/>
              <a:t>Trykk bokstaven for kommandoen du vil benytte</a:t>
            </a:r>
          </a:p>
        </p:txBody>
      </p:sp>
      <p:sp>
        <p:nvSpPr>
          <p:cNvPr id="9" name="TextBox 8"/>
          <p:cNvSpPr txBox="1"/>
          <p:nvPr/>
        </p:nvSpPr>
        <p:spPr>
          <a:xfrm>
            <a:off x="10039351" y="310018"/>
            <a:ext cx="547007" cy="1015663"/>
          </a:xfrm>
          <a:prstGeom prst="rect">
            <a:avLst/>
          </a:prstGeom>
          <a:noFill/>
        </p:spPr>
        <p:txBody>
          <a:bodyPr wrap="square" rtlCol="0">
            <a:spAutoFit/>
          </a:bodyPr>
          <a:lstStyle/>
          <a:p>
            <a:pPr lvl="0"/>
            <a:r>
              <a:rPr lang="nb-NO" sz="6000" dirty="0">
                <a:solidFill>
                  <a:srgbClr val="FF0000"/>
                </a:solidFill>
              </a:rPr>
              <a:t>4</a:t>
            </a:r>
          </a:p>
        </p:txBody>
      </p:sp>
    </p:spTree>
    <p:extLst>
      <p:ext uri="{BB962C8B-B14F-4D97-AF65-F5344CB8AC3E}">
        <p14:creationId xmlns:p14="http://schemas.microsoft.com/office/powerpoint/2010/main" val="1812435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19</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0" y="1518403"/>
            <a:ext cx="6502400" cy="2946400"/>
          </a:xfrm>
          <a:prstGeom prst="rect">
            <a:avLst/>
          </a:prstGeom>
          <a:effectLst>
            <a:innerShdw blurRad="114300">
              <a:prstClr val="black"/>
            </a:innerShdw>
          </a:effectLst>
        </p:spPr>
      </p:pic>
      <p:sp>
        <p:nvSpPr>
          <p:cNvPr id="7" name="TextBox 6"/>
          <p:cNvSpPr txBox="1"/>
          <p:nvPr/>
        </p:nvSpPr>
        <p:spPr>
          <a:xfrm>
            <a:off x="2438401" y="215662"/>
            <a:ext cx="6785509" cy="954107"/>
          </a:xfrm>
          <a:prstGeom prst="rect">
            <a:avLst/>
          </a:prstGeom>
          <a:noFill/>
        </p:spPr>
        <p:txBody>
          <a:bodyPr wrap="square" rtlCol="0">
            <a:spAutoFit/>
          </a:bodyPr>
          <a:lstStyle/>
          <a:p>
            <a:r>
              <a:rPr lang="nb-NO" sz="2800" dirty="0"/>
              <a:t>Pek på Reply-knappen med musa, og du får opp hva tastesnarveien er.</a:t>
            </a:r>
          </a:p>
        </p:txBody>
      </p:sp>
      <p:sp>
        <p:nvSpPr>
          <p:cNvPr id="2" name="TextBox 1"/>
          <p:cNvSpPr txBox="1"/>
          <p:nvPr/>
        </p:nvSpPr>
        <p:spPr>
          <a:xfrm>
            <a:off x="2438400" y="4813437"/>
            <a:ext cx="8031192" cy="523220"/>
          </a:xfrm>
          <a:prstGeom prst="rect">
            <a:avLst/>
          </a:prstGeom>
          <a:noFill/>
        </p:spPr>
        <p:txBody>
          <a:bodyPr wrap="square" rtlCol="0">
            <a:spAutoFit/>
          </a:bodyPr>
          <a:lstStyle/>
          <a:p>
            <a:r>
              <a:rPr lang="nb-NO" sz="2800" dirty="0"/>
              <a:t>Du kan altså utføre kommandoer uten å bruke musa</a:t>
            </a:r>
          </a:p>
        </p:txBody>
      </p:sp>
      <p:sp>
        <p:nvSpPr>
          <p:cNvPr id="3" name="TextBox 2"/>
          <p:cNvSpPr txBox="1"/>
          <p:nvPr/>
        </p:nvSpPr>
        <p:spPr>
          <a:xfrm>
            <a:off x="2438400" y="5500625"/>
            <a:ext cx="7531100" cy="523220"/>
          </a:xfrm>
          <a:prstGeom prst="rect">
            <a:avLst/>
          </a:prstGeom>
          <a:noFill/>
        </p:spPr>
        <p:txBody>
          <a:bodyPr wrap="square" rtlCol="0">
            <a:spAutoFit/>
          </a:bodyPr>
          <a:lstStyle/>
          <a:p>
            <a:r>
              <a:rPr lang="nb-NO" sz="2800" dirty="0"/>
              <a:t>Hvorfor er dette viktig?</a:t>
            </a:r>
          </a:p>
        </p:txBody>
      </p:sp>
    </p:spTree>
    <p:extLst>
      <p:ext uri="{BB962C8B-B14F-4D97-AF65-F5344CB8AC3E}">
        <p14:creationId xmlns:p14="http://schemas.microsoft.com/office/powerpoint/2010/main" val="424487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Er vi tilbake til det normale?</a:t>
            </a:r>
            <a:endParaRPr lang="nb-NO" dirty="0"/>
          </a:p>
        </p:txBody>
      </p:sp>
      <p:pic>
        <p:nvPicPr>
          <p:cNvPr id="6" name="Plassholder for innhold 5"/>
          <p:cNvPicPr>
            <a:picLocks noGrp="1" noChangeAspect="1"/>
          </p:cNvPicPr>
          <p:nvPr>
            <p:ph idx="1"/>
          </p:nvPr>
        </p:nvPicPr>
        <p:blipFill>
          <a:blip r:embed="rId2"/>
          <a:stretch>
            <a:fillRect/>
          </a:stretch>
        </p:blipFill>
        <p:spPr>
          <a:xfrm>
            <a:off x="838200" y="1983071"/>
            <a:ext cx="2981202" cy="3920068"/>
          </a:xfrm>
          <a:prstGeom prst="rect">
            <a:avLst/>
          </a:prstGeom>
        </p:spPr>
      </p:pic>
      <p:sp>
        <p:nvSpPr>
          <p:cNvPr id="4" name="Plassholder for bunntekst 3"/>
          <p:cNvSpPr>
            <a:spLocks noGrp="1"/>
          </p:cNvSpPr>
          <p:nvPr>
            <p:ph type="ftr" sz="quarter" idx="11"/>
          </p:nvPr>
        </p:nvSpPr>
        <p:spPr>
          <a:xfrm>
            <a:off x="3913909" y="6186891"/>
            <a:ext cx="4114800" cy="365125"/>
          </a:xfrm>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2</a:t>
            </a:fld>
            <a:endParaRPr lang="nb-NO"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648" y="1896269"/>
            <a:ext cx="2984500" cy="4254500"/>
          </a:xfrm>
          <a:prstGeom prst="rect">
            <a:avLst/>
          </a:prstGeom>
        </p:spPr>
      </p:pic>
      <p:sp>
        <p:nvSpPr>
          <p:cNvPr id="7" name="TekstSylinder 6"/>
          <p:cNvSpPr txBox="1"/>
          <p:nvPr/>
        </p:nvSpPr>
        <p:spPr>
          <a:xfrm>
            <a:off x="4231178" y="1911927"/>
            <a:ext cx="4172990" cy="2862322"/>
          </a:xfrm>
          <a:prstGeom prst="rect">
            <a:avLst/>
          </a:prstGeom>
          <a:noFill/>
        </p:spPr>
        <p:txBody>
          <a:bodyPr wrap="square" rtlCol="0">
            <a:spAutoFit/>
          </a:bodyPr>
          <a:lstStyle/>
          <a:p>
            <a:r>
              <a:rPr lang="nb-NO" dirty="0" smtClean="0"/>
              <a:t>Det har vært en periode med mange utfordringer, men mange har nok lært mye om nettmøter og nettkurs.</a:t>
            </a:r>
          </a:p>
          <a:p>
            <a:endParaRPr lang="nb-NO" dirty="0" smtClean="0"/>
          </a:p>
          <a:p>
            <a:r>
              <a:rPr lang="nb-NO" dirty="0" smtClean="0"/>
              <a:t>Noen vil nok fortsette med hjemmekontor når det passer, f.eks. hvis de brygger på en forkjølelse eller lignende.</a:t>
            </a:r>
          </a:p>
          <a:p>
            <a:endParaRPr lang="nb-NO" dirty="0" smtClean="0"/>
          </a:p>
          <a:p>
            <a:r>
              <a:rPr lang="nb-NO" dirty="0" smtClean="0"/>
              <a:t>Vi kan nå lettere delta i møter uten å være fysisk til stede.</a:t>
            </a:r>
            <a:endParaRPr lang="nb-NO" dirty="0"/>
          </a:p>
        </p:txBody>
      </p:sp>
    </p:spTree>
    <p:extLst>
      <p:ext uri="{BB962C8B-B14F-4D97-AF65-F5344CB8AC3E}">
        <p14:creationId xmlns:p14="http://schemas.microsoft.com/office/powerpoint/2010/main" val="2244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759F-73BF-4447-B8F3-740BC54B0EC5}"/>
              </a:ext>
            </a:extLst>
          </p:cNvPr>
          <p:cNvSpPr>
            <a:spLocks noGrp="1"/>
          </p:cNvSpPr>
          <p:nvPr>
            <p:ph type="title"/>
          </p:nvPr>
        </p:nvSpPr>
        <p:spPr>
          <a:xfrm>
            <a:off x="581891" y="176645"/>
            <a:ext cx="11388436" cy="938053"/>
          </a:xfrm>
        </p:spPr>
        <p:txBody>
          <a:bodyPr>
            <a:normAutofit fontScale="90000"/>
          </a:bodyPr>
          <a:lstStyle/>
          <a:p>
            <a:r>
              <a:rPr lang="nb-NO" b="1" dirty="0" err="1" smtClean="0"/>
              <a:t>Musearm</a:t>
            </a:r>
            <a:r>
              <a:rPr lang="nb-NO" b="1" dirty="0" smtClean="0"/>
              <a:t> (Aktuelt nå som hjemmekontor brukes mye)</a:t>
            </a:r>
            <a:endParaRPr lang="nb-NO" b="1" dirty="0"/>
          </a:p>
        </p:txBody>
      </p:sp>
      <p:sp>
        <p:nvSpPr>
          <p:cNvPr id="4" name="Footer Placeholder 3">
            <a:extLst>
              <a:ext uri="{FF2B5EF4-FFF2-40B4-BE49-F238E27FC236}">
                <a16:creationId xmlns:a16="http://schemas.microsoft.com/office/drawing/2014/main" id="{E0044E81-B92A-4F01-95FD-3C0731FC96E5}"/>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AE8AE1BC-5404-4B20-B530-FC50A600C843}"/>
              </a:ext>
            </a:extLst>
          </p:cNvPr>
          <p:cNvSpPr>
            <a:spLocks noGrp="1"/>
          </p:cNvSpPr>
          <p:nvPr>
            <p:ph type="sldNum" sz="quarter" idx="12"/>
          </p:nvPr>
        </p:nvSpPr>
        <p:spPr/>
        <p:txBody>
          <a:bodyPr/>
          <a:lstStyle/>
          <a:p>
            <a:fld id="{8213D218-3088-451B-986D-86B6E632DFCC}" type="slidenum">
              <a:rPr lang="nb-NO" smtClean="0"/>
              <a:pPr/>
              <a:t>20</a:t>
            </a:fld>
            <a:endParaRPr lang="nb-NO" dirty="0"/>
          </a:p>
        </p:txBody>
      </p:sp>
      <p:sp>
        <p:nvSpPr>
          <p:cNvPr id="6" name="TextBox 5">
            <a:extLst>
              <a:ext uri="{FF2B5EF4-FFF2-40B4-BE49-F238E27FC236}">
                <a16:creationId xmlns:a16="http://schemas.microsoft.com/office/drawing/2014/main" id="{B3768690-A30A-42A6-92CA-2C11C350544B}"/>
              </a:ext>
            </a:extLst>
          </p:cNvPr>
          <p:cNvSpPr txBox="1"/>
          <p:nvPr/>
        </p:nvSpPr>
        <p:spPr>
          <a:xfrm>
            <a:off x="581891" y="1060058"/>
            <a:ext cx="11170227" cy="2585323"/>
          </a:xfrm>
          <a:prstGeom prst="rect">
            <a:avLst/>
          </a:prstGeom>
          <a:noFill/>
        </p:spPr>
        <p:txBody>
          <a:bodyPr wrap="square" rtlCol="0">
            <a:spAutoFit/>
          </a:bodyPr>
          <a:lstStyle/>
          <a:p>
            <a:r>
              <a:rPr lang="nb-NO" sz="2400" dirty="0"/>
              <a:t>Musearm er en samlebetegnelse på belastningsskader i skulder og spesielt underarm.</a:t>
            </a:r>
          </a:p>
          <a:p>
            <a:r>
              <a:rPr lang="nb-NO" sz="2400" dirty="0"/>
              <a:t>Hovedårsaken er feil arbeidsstilling når en bruker tastatur og mus.</a:t>
            </a:r>
          </a:p>
          <a:p>
            <a:endParaRPr lang="nb-NO" sz="2400" dirty="0"/>
          </a:p>
          <a:p>
            <a:r>
              <a:rPr lang="nb-NO" sz="2400" dirty="0"/>
              <a:t>Forebygging er utrolig viktig. Lar du det gå så langt at du får problemer med musearm eller andre belastningsskader, er det gjerne litt for sent.</a:t>
            </a:r>
          </a:p>
          <a:p>
            <a:endParaRPr lang="nb-NO" sz="2400" dirty="0"/>
          </a:p>
          <a:p>
            <a:endParaRPr lang="nb-NO" dirty="0"/>
          </a:p>
        </p:txBody>
      </p:sp>
      <p:pic>
        <p:nvPicPr>
          <p:cNvPr id="7" name="Picture 6">
            <a:extLst>
              <a:ext uri="{FF2B5EF4-FFF2-40B4-BE49-F238E27FC236}">
                <a16:creationId xmlns:a16="http://schemas.microsoft.com/office/drawing/2014/main" id="{49FB25AD-7BEE-43ED-9F81-4A9122ED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45" y="3583826"/>
            <a:ext cx="2762250" cy="1657350"/>
          </a:xfrm>
          <a:prstGeom prst="rect">
            <a:avLst/>
          </a:prstGeom>
        </p:spPr>
      </p:pic>
      <p:sp>
        <p:nvSpPr>
          <p:cNvPr id="8" name="TextBox 7">
            <a:extLst>
              <a:ext uri="{FF2B5EF4-FFF2-40B4-BE49-F238E27FC236}">
                <a16:creationId xmlns:a16="http://schemas.microsoft.com/office/drawing/2014/main" id="{31FA2DB8-4EA7-4EF3-92F8-CB5FF64DA539}"/>
              </a:ext>
            </a:extLst>
          </p:cNvPr>
          <p:cNvSpPr txBox="1"/>
          <p:nvPr/>
        </p:nvSpPr>
        <p:spPr>
          <a:xfrm>
            <a:off x="4395355" y="3408218"/>
            <a:ext cx="7574972" cy="1200329"/>
          </a:xfrm>
          <a:prstGeom prst="rect">
            <a:avLst/>
          </a:prstGeom>
          <a:noFill/>
        </p:spPr>
        <p:txBody>
          <a:bodyPr wrap="square" rtlCol="0">
            <a:spAutoFit/>
          </a:bodyPr>
          <a:lstStyle/>
          <a:p>
            <a:r>
              <a:rPr lang="nb-NO" sz="2400" dirty="0"/>
              <a:t>Det finnes mange forskjellige ergonomiske varianter. Selv om noen kan være dyre, så er de fleste innspart etter en sykedag.</a:t>
            </a:r>
          </a:p>
        </p:txBody>
      </p:sp>
      <p:pic>
        <p:nvPicPr>
          <p:cNvPr id="9" name="Picture 8">
            <a:extLst>
              <a:ext uri="{FF2B5EF4-FFF2-40B4-BE49-F238E27FC236}">
                <a16:creationId xmlns:a16="http://schemas.microsoft.com/office/drawing/2014/main" id="{FAFC2F6D-E720-4435-8FFF-8A2BE4F6B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861" y="4371432"/>
            <a:ext cx="2962712" cy="2222034"/>
          </a:xfrm>
          <a:prstGeom prst="rect">
            <a:avLst/>
          </a:prstGeom>
        </p:spPr>
      </p:pic>
      <p:sp>
        <p:nvSpPr>
          <p:cNvPr id="10" name="TextBox 9">
            <a:extLst>
              <a:ext uri="{FF2B5EF4-FFF2-40B4-BE49-F238E27FC236}">
                <a16:creationId xmlns:a16="http://schemas.microsoft.com/office/drawing/2014/main" id="{715F88D7-7C7E-41B2-BB7B-D897BD02C9E9}"/>
              </a:ext>
            </a:extLst>
          </p:cNvPr>
          <p:cNvSpPr txBox="1"/>
          <p:nvPr/>
        </p:nvSpPr>
        <p:spPr>
          <a:xfrm>
            <a:off x="8129020" y="5956184"/>
            <a:ext cx="1763261" cy="307777"/>
          </a:xfrm>
          <a:prstGeom prst="rect">
            <a:avLst/>
          </a:prstGeom>
          <a:noFill/>
        </p:spPr>
        <p:txBody>
          <a:bodyPr wrap="square" rtlCol="0">
            <a:spAutoFit/>
          </a:bodyPr>
          <a:lstStyle/>
          <a:p>
            <a:r>
              <a:rPr lang="nb-NO" sz="1400" dirty="0"/>
              <a:t>Rullemus</a:t>
            </a:r>
          </a:p>
        </p:txBody>
      </p:sp>
      <p:pic>
        <p:nvPicPr>
          <p:cNvPr id="12" name="Picture 11">
            <a:extLst>
              <a:ext uri="{FF2B5EF4-FFF2-40B4-BE49-F238E27FC236}">
                <a16:creationId xmlns:a16="http://schemas.microsoft.com/office/drawing/2014/main" id="{0E7C45C1-B8AA-4E8C-A07F-6672112D52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9749" y="4811343"/>
            <a:ext cx="1799439" cy="1349579"/>
          </a:xfrm>
          <a:prstGeom prst="rect">
            <a:avLst/>
          </a:prstGeom>
        </p:spPr>
      </p:pic>
    </p:spTree>
    <p:extLst>
      <p:ext uri="{BB962C8B-B14F-4D97-AF65-F5344CB8AC3E}">
        <p14:creationId xmlns:p14="http://schemas.microsoft.com/office/powerpoint/2010/main" val="1106387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90" y="365126"/>
            <a:ext cx="10429010" cy="718322"/>
          </a:xfrm>
        </p:spPr>
        <p:txBody>
          <a:bodyPr/>
          <a:lstStyle/>
          <a:p>
            <a:r>
              <a:rPr lang="nb-NO" b="1" dirty="0">
                <a:solidFill>
                  <a:srgbClr val="444444"/>
                </a:solidFill>
                <a:latin typeface="Georgia" panose="02040502050405020303" pitchFamily="18" charset="0"/>
              </a:rPr>
              <a:t>Bedriftshelsetjenesten</a:t>
            </a:r>
            <a:endParaRPr lang="nb-NO" b="1" dirty="0"/>
          </a:p>
        </p:txBody>
      </p:sp>
      <p:sp>
        <p:nvSpPr>
          <p:cNvPr id="3" name="Content Placeholder 2"/>
          <p:cNvSpPr>
            <a:spLocks noGrp="1"/>
          </p:cNvSpPr>
          <p:nvPr>
            <p:ph idx="1"/>
          </p:nvPr>
        </p:nvSpPr>
        <p:spPr>
          <a:xfrm>
            <a:off x="924790" y="1575459"/>
            <a:ext cx="10889673" cy="4351338"/>
          </a:xfrm>
        </p:spPr>
        <p:txBody>
          <a:bodyPr/>
          <a:lstStyle/>
          <a:p>
            <a:pPr marL="0" indent="0" fontAlgn="base">
              <a:buNone/>
            </a:pPr>
            <a:r>
              <a:rPr lang="nb-NO" dirty="0" smtClean="0">
                <a:latin typeface="Arial" panose="020B0604020202020204" pitchFamily="34" charset="0"/>
              </a:rPr>
              <a:t>Dere kan finne mye nyttig på </a:t>
            </a:r>
            <a:r>
              <a:rPr lang="nb-NO" dirty="0" smtClean="0">
                <a:latin typeface="Arial" panose="020B0604020202020204" pitchFamily="34" charset="0"/>
                <a:hlinkClick r:id="rId2"/>
              </a:rPr>
              <a:t>Bedriftshelsetjenestens sider</a:t>
            </a:r>
            <a:r>
              <a:rPr lang="nb-NO" dirty="0" smtClean="0">
                <a:latin typeface="Arial" panose="020B0604020202020204" pitchFamily="34" charset="0"/>
              </a:rPr>
              <a:t>, bl.a. :</a:t>
            </a:r>
            <a:endParaRPr lang="nb-NO" dirty="0" smtClean="0">
              <a:latin typeface="Arial" panose="020B0604020202020204" pitchFamily="34" charset="0"/>
              <a:hlinkClick r:id="rId3"/>
            </a:endParaRPr>
          </a:p>
          <a:p>
            <a:pPr marL="0" indent="0" fontAlgn="base">
              <a:buNone/>
            </a:pPr>
            <a:endParaRPr lang="nb-NO" u="sng" dirty="0">
              <a:solidFill>
                <a:srgbClr val="2771BB"/>
              </a:solidFill>
              <a:latin typeface="Arial" panose="020B0604020202020204" pitchFamily="34" charset="0"/>
              <a:hlinkClick r:id="rId3"/>
            </a:endParaRPr>
          </a:p>
          <a:p>
            <a:pPr marL="0" indent="0" fontAlgn="base">
              <a:buNone/>
            </a:pPr>
            <a:r>
              <a:rPr lang="nb-NO" u="sng" dirty="0" smtClean="0">
                <a:solidFill>
                  <a:srgbClr val="2771BB"/>
                </a:solidFill>
                <a:latin typeface="Arial" panose="020B0604020202020204" pitchFamily="34" charset="0"/>
                <a:hlinkClick r:id="rId3"/>
              </a:rPr>
              <a:t>Bedriftshelsetjenestens </a:t>
            </a:r>
            <a:r>
              <a:rPr lang="nb-NO" u="sng" dirty="0">
                <a:solidFill>
                  <a:srgbClr val="2771BB"/>
                </a:solidFill>
                <a:latin typeface="Arial" panose="020B0604020202020204" pitchFamily="34" charset="0"/>
                <a:hlinkClick r:id="rId3"/>
              </a:rPr>
              <a:t>pauseøvelser</a:t>
            </a:r>
            <a:endParaRPr lang="nb-NO" dirty="0">
              <a:solidFill>
                <a:srgbClr val="222222"/>
              </a:solidFill>
              <a:latin typeface="Arial" panose="020B0604020202020204" pitchFamily="34" charset="0"/>
            </a:endParaRPr>
          </a:p>
          <a:p>
            <a:pPr marL="0" indent="0" fontAlgn="base">
              <a:buNone/>
            </a:pPr>
            <a:r>
              <a:rPr lang="nb-NO" dirty="0" smtClean="0">
                <a:solidFill>
                  <a:srgbClr val="2771BB"/>
                </a:solidFill>
                <a:latin typeface="Arial" panose="020B0604020202020204" pitchFamily="34" charset="0"/>
                <a:hlinkClick r:id="rId4"/>
              </a:rPr>
              <a:t>Bedriftshelsetjenestens </a:t>
            </a:r>
            <a:r>
              <a:rPr lang="nb-NO" dirty="0">
                <a:solidFill>
                  <a:srgbClr val="2771BB"/>
                </a:solidFill>
                <a:latin typeface="Arial" panose="020B0604020202020204" pitchFamily="34" charset="0"/>
                <a:hlinkClick r:id="rId4"/>
              </a:rPr>
              <a:t>nettside om </a:t>
            </a:r>
            <a:r>
              <a:rPr lang="nb-NO" dirty="0" smtClean="0">
                <a:solidFill>
                  <a:srgbClr val="2771BB"/>
                </a:solidFill>
                <a:latin typeface="Arial" panose="020B0604020202020204" pitchFamily="34" charset="0"/>
                <a:hlinkClick r:id="rId4"/>
              </a:rPr>
              <a:t>ergonomi</a:t>
            </a:r>
            <a:endParaRPr lang="nb-NO" dirty="0" smtClean="0">
              <a:solidFill>
                <a:srgbClr val="2771BB"/>
              </a:solidFill>
              <a:latin typeface="Arial" panose="020B0604020202020204" pitchFamily="34" charset="0"/>
            </a:endParaRPr>
          </a:p>
          <a:p>
            <a:pPr marL="0" indent="0" fontAlgn="base">
              <a:buNone/>
            </a:pPr>
            <a:endParaRPr lang="nb-NO" b="0" i="0" dirty="0">
              <a:solidFill>
                <a:srgbClr val="2771BB"/>
              </a:solidFill>
              <a:effectLst/>
              <a:latin typeface="Arial" panose="020B0604020202020204" pitchFamily="34" charset="0"/>
            </a:endParaRPr>
          </a:p>
          <a:p>
            <a:pPr marL="0" indent="0" fontAlgn="base">
              <a:buNone/>
            </a:pPr>
            <a:endParaRPr lang="nb-NO" b="0" i="0" dirty="0">
              <a:solidFill>
                <a:srgbClr val="222222"/>
              </a:solidFill>
              <a:effectLst/>
              <a:latin typeface="Arial" panose="020B0604020202020204" pitchFamily="34" charset="0"/>
            </a:endParaRPr>
          </a:p>
        </p:txBody>
      </p:sp>
      <p:sp>
        <p:nvSpPr>
          <p:cNvPr id="4" name="Footer Placeholder 3"/>
          <p:cNvSpPr>
            <a:spLocks noGrp="1"/>
          </p:cNvSpPr>
          <p:nvPr>
            <p:ph type="ftr" sz="quarter" idx="11"/>
          </p:nvPr>
        </p:nvSpPr>
        <p:spPr/>
        <p:txBody>
          <a:bodyPr/>
          <a:lstStyle/>
          <a:p>
            <a:r>
              <a:rPr lang="nb-NO" smtClean="0"/>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21</a:t>
            </a:fld>
            <a:endParaRPr lang="nb-NO" dirty="0"/>
          </a:p>
        </p:txBody>
      </p:sp>
      <p:pic>
        <p:nvPicPr>
          <p:cNvPr id="1026" name="Picture 2" descr="Illustrasjon: Øyets horistontallinje treffer over skjermen når du ser rett fr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884" y="3783671"/>
            <a:ext cx="28670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sjon: Datamusen kan plasseres mellom deg selv og tastaturet for en god arbeidsstil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173" y="4031321"/>
            <a:ext cx="215265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56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365127"/>
            <a:ext cx="11139055" cy="1325563"/>
          </a:xfrm>
        </p:spPr>
        <p:txBody>
          <a:bodyPr/>
          <a:lstStyle/>
          <a:p>
            <a:r>
              <a:rPr lang="nb-NO" b="1" dirty="0"/>
              <a:t>Skifte mellom moduler ved hjelp av hurtigtaster</a:t>
            </a:r>
          </a:p>
        </p:txBody>
      </p:sp>
      <p:sp>
        <p:nvSpPr>
          <p:cNvPr id="3" name="Content Placeholder 2"/>
          <p:cNvSpPr>
            <a:spLocks noGrp="1"/>
          </p:cNvSpPr>
          <p:nvPr>
            <p:ph idx="1"/>
          </p:nvPr>
        </p:nvSpPr>
        <p:spPr/>
        <p:txBody>
          <a:bodyPr>
            <a:normAutofit/>
          </a:bodyPr>
          <a:lstStyle/>
          <a:p>
            <a:pPr marL="0" indent="0">
              <a:buNone/>
            </a:pPr>
            <a:r>
              <a:rPr lang="nb-NO" sz="2800" dirty="0"/>
              <a:t>Ctrl+1   Vise e-postmodulen</a:t>
            </a:r>
          </a:p>
          <a:p>
            <a:pPr marL="0" indent="0">
              <a:buNone/>
            </a:pPr>
            <a:r>
              <a:rPr lang="nb-NO" sz="2800" dirty="0">
                <a:solidFill>
                  <a:prstClr val="black"/>
                </a:solidFill>
              </a:rPr>
              <a:t>Ctrl+2   Vise kalendermodulen</a:t>
            </a:r>
          </a:p>
          <a:p>
            <a:pPr marL="0" indent="0">
              <a:buNone/>
            </a:pPr>
            <a:r>
              <a:rPr lang="nb-NO" sz="2800" dirty="0">
                <a:solidFill>
                  <a:prstClr val="black"/>
                </a:solidFill>
              </a:rPr>
              <a:t>Ctrl+3   Vise kontaktmodulen</a:t>
            </a:r>
          </a:p>
          <a:p>
            <a:pPr marL="0" indent="0">
              <a:buNone/>
            </a:pPr>
            <a:r>
              <a:rPr lang="nb-NO" sz="2800" dirty="0">
                <a:solidFill>
                  <a:prstClr val="black"/>
                </a:solidFill>
              </a:rPr>
              <a:t>Ctrl+4   Vise oppgavemodulen</a:t>
            </a:r>
          </a:p>
          <a:p>
            <a:pPr marL="0" indent="0">
              <a:buNone/>
            </a:pPr>
            <a:r>
              <a:rPr lang="nb-NO" sz="2800" dirty="0">
                <a:solidFill>
                  <a:prstClr val="black"/>
                </a:solidFill>
              </a:rPr>
              <a:t>Ctrl+5   Vise notatmodulen</a:t>
            </a:r>
          </a:p>
          <a:p>
            <a:pPr marL="0" indent="0">
              <a:buNone/>
            </a:pPr>
            <a:r>
              <a:rPr lang="nb-NO" sz="2800" dirty="0">
                <a:solidFill>
                  <a:prstClr val="black"/>
                </a:solidFill>
              </a:rPr>
              <a:t>Ctrl+6   Vise mappelisten i navigasjonsruten</a:t>
            </a:r>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22</a:t>
            </a:fld>
            <a:endParaRPr lang="nb-NO" dirty="0"/>
          </a:p>
        </p:txBody>
      </p:sp>
      <p:sp>
        <p:nvSpPr>
          <p:cNvPr id="6" name="TextBox 5"/>
          <p:cNvSpPr txBox="1"/>
          <p:nvPr/>
        </p:nvSpPr>
        <p:spPr>
          <a:xfrm flipH="1">
            <a:off x="11087100" y="0"/>
            <a:ext cx="266700" cy="1015665"/>
          </a:xfrm>
          <a:prstGeom prst="rect">
            <a:avLst/>
          </a:prstGeom>
          <a:noFill/>
        </p:spPr>
        <p:txBody>
          <a:bodyPr wrap="square" rtlCol="0">
            <a:spAutoFit/>
          </a:bodyPr>
          <a:lstStyle/>
          <a:p>
            <a:pPr lvl="0"/>
            <a:r>
              <a:rPr lang="nb-NO" sz="6000" dirty="0">
                <a:solidFill>
                  <a:srgbClr val="FF0000"/>
                </a:solidFill>
              </a:rPr>
              <a:t>5</a:t>
            </a:r>
          </a:p>
        </p:txBody>
      </p:sp>
      <p:sp>
        <p:nvSpPr>
          <p:cNvPr id="7" name="TextBox 6">
            <a:extLst>
              <a:ext uri="{FF2B5EF4-FFF2-40B4-BE49-F238E27FC236}">
                <a16:creationId xmlns:a16="http://schemas.microsoft.com/office/drawing/2014/main" id="{8B2D4792-2645-4E6E-8578-AB2AE32982E8}"/>
              </a:ext>
            </a:extLst>
          </p:cNvPr>
          <p:cNvSpPr txBox="1"/>
          <p:nvPr/>
        </p:nvSpPr>
        <p:spPr>
          <a:xfrm>
            <a:off x="2266950" y="5153025"/>
            <a:ext cx="8291720" cy="369332"/>
          </a:xfrm>
          <a:prstGeom prst="rect">
            <a:avLst/>
          </a:prstGeom>
          <a:noFill/>
        </p:spPr>
        <p:txBody>
          <a:bodyPr wrap="square" rtlCol="0">
            <a:spAutoFit/>
          </a:bodyPr>
          <a:lstStyle/>
          <a:p>
            <a:r>
              <a:rPr lang="nb-NO" dirty="0"/>
              <a:t>Søk på «Hurtigtaster i Outlook 2016», så får du opp flere sider med hurtigtaster.</a:t>
            </a:r>
          </a:p>
        </p:txBody>
      </p:sp>
    </p:spTree>
    <p:extLst>
      <p:ext uri="{BB962C8B-B14F-4D97-AF65-F5344CB8AC3E}">
        <p14:creationId xmlns:p14="http://schemas.microsoft.com/office/powerpoint/2010/main" val="2633894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473065-E09A-446C-B073-094A8C692E48}"/>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09CE8B41-9B2B-4050-B97B-CF764A07B061}"/>
              </a:ext>
            </a:extLst>
          </p:cNvPr>
          <p:cNvSpPr>
            <a:spLocks noGrp="1"/>
          </p:cNvSpPr>
          <p:nvPr>
            <p:ph type="sldNum" sz="quarter" idx="12"/>
          </p:nvPr>
        </p:nvSpPr>
        <p:spPr/>
        <p:txBody>
          <a:bodyPr/>
          <a:lstStyle/>
          <a:p>
            <a:fld id="{8213D218-3088-451B-986D-86B6E632DFCC}" type="slidenum">
              <a:rPr lang="nb-NO" smtClean="0"/>
              <a:pPr/>
              <a:t>23</a:t>
            </a:fld>
            <a:endParaRPr lang="nb-NO" dirty="0"/>
          </a:p>
        </p:txBody>
      </p:sp>
      <p:pic>
        <p:nvPicPr>
          <p:cNvPr id="7" name="Picture 6">
            <a:extLst>
              <a:ext uri="{FF2B5EF4-FFF2-40B4-BE49-F238E27FC236}">
                <a16:creationId xmlns:a16="http://schemas.microsoft.com/office/drawing/2014/main" id="{F9B4A3B9-8938-4FA8-9220-0E07F3DB6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36" y="864050"/>
            <a:ext cx="10709564" cy="5654490"/>
          </a:xfrm>
          <a:prstGeom prst="rect">
            <a:avLst/>
          </a:prstGeom>
        </p:spPr>
      </p:pic>
      <p:sp>
        <p:nvSpPr>
          <p:cNvPr id="9" name="TextBox 8">
            <a:extLst>
              <a:ext uri="{FF2B5EF4-FFF2-40B4-BE49-F238E27FC236}">
                <a16:creationId xmlns:a16="http://schemas.microsoft.com/office/drawing/2014/main" id="{9816A773-FC2F-445A-ABAC-588D4ABF1AB6}"/>
              </a:ext>
            </a:extLst>
          </p:cNvPr>
          <p:cNvSpPr txBox="1"/>
          <p:nvPr/>
        </p:nvSpPr>
        <p:spPr>
          <a:xfrm>
            <a:off x="2369127" y="76340"/>
            <a:ext cx="5890756" cy="584775"/>
          </a:xfrm>
          <a:prstGeom prst="rect">
            <a:avLst/>
          </a:prstGeom>
          <a:noFill/>
        </p:spPr>
        <p:txBody>
          <a:bodyPr wrap="square" rtlCol="0">
            <a:spAutoFit/>
          </a:bodyPr>
          <a:lstStyle/>
          <a:p>
            <a:pPr algn="ctr"/>
            <a:r>
              <a:rPr lang="nb-NO" sz="3200" b="1" dirty="0"/>
              <a:t>Vinduene i Outlook</a:t>
            </a:r>
          </a:p>
        </p:txBody>
      </p:sp>
    </p:spTree>
    <p:extLst>
      <p:ext uri="{BB962C8B-B14F-4D97-AF65-F5344CB8AC3E}">
        <p14:creationId xmlns:p14="http://schemas.microsoft.com/office/powerpoint/2010/main" val="161770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Navigasjonsruten</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200" y="2274837"/>
            <a:ext cx="4019596" cy="2427677"/>
          </a:xfrm>
          <a:effectLst>
            <a:innerShdw blurRad="114300">
              <a:prstClr val="black"/>
            </a:innerShdw>
          </a:effectLst>
        </p:spPr>
      </p:pic>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24</a:t>
            </a:fld>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150" y="2321719"/>
            <a:ext cx="3898900" cy="3403600"/>
          </a:xfrm>
          <a:prstGeom prst="rect">
            <a:avLst/>
          </a:prstGeom>
          <a:effectLst>
            <a:innerShdw blurRad="114300">
              <a:prstClr val="black"/>
            </a:innerShdw>
          </a:effectLst>
        </p:spPr>
      </p:pic>
    </p:spTree>
    <p:extLst>
      <p:ext uri="{BB962C8B-B14F-4D97-AF65-F5344CB8AC3E}">
        <p14:creationId xmlns:p14="http://schemas.microsoft.com/office/powerpoint/2010/main" val="179692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011853"/>
          </a:xfrm>
        </p:spPr>
        <p:txBody>
          <a:bodyPr/>
          <a:lstStyle/>
          <a:p>
            <a:r>
              <a:rPr lang="nb-NO" b="1" dirty="0"/>
              <a:t>Personruten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650" y="1503129"/>
            <a:ext cx="3810000" cy="2844800"/>
          </a:xfr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25</a:t>
            </a:fld>
            <a:endParaRPr lang="nb-NO" dirty="0"/>
          </a:p>
        </p:txBody>
      </p:sp>
      <p:sp>
        <p:nvSpPr>
          <p:cNvPr id="9" name="TextBox 8"/>
          <p:cNvSpPr txBox="1"/>
          <p:nvPr/>
        </p:nvSpPr>
        <p:spPr>
          <a:xfrm>
            <a:off x="6205331" y="1503129"/>
            <a:ext cx="4114800" cy="1965628"/>
          </a:xfrm>
          <a:prstGeom prst="rect">
            <a:avLst/>
          </a:prstGeom>
          <a:noFill/>
        </p:spPr>
        <p:txBody>
          <a:bodyPr wrap="square" rtlCol="0">
            <a:spAutoFit/>
          </a:bodyPr>
          <a:lstStyle/>
          <a:p>
            <a:r>
              <a:rPr lang="nb-NO" sz="2400" dirty="0"/>
              <a:t>Personruten nederst i meldingsvinduet viser omfattende informasjon om din tidligere kommunikasjon med hver meldingsdeltaker.</a:t>
            </a:r>
          </a:p>
        </p:txBody>
      </p:sp>
      <p:sp>
        <p:nvSpPr>
          <p:cNvPr id="3" name="TextBox 2"/>
          <p:cNvSpPr txBox="1"/>
          <p:nvPr/>
        </p:nvSpPr>
        <p:spPr>
          <a:xfrm>
            <a:off x="9611932" y="365127"/>
            <a:ext cx="875764" cy="1015663"/>
          </a:xfrm>
          <a:prstGeom prst="rect">
            <a:avLst/>
          </a:prstGeom>
          <a:noFill/>
        </p:spPr>
        <p:txBody>
          <a:bodyPr wrap="square" rtlCol="0">
            <a:spAutoFit/>
          </a:bodyPr>
          <a:lstStyle/>
          <a:p>
            <a:pPr lvl="0"/>
            <a:r>
              <a:rPr lang="nb-NO" sz="6000" dirty="0">
                <a:solidFill>
                  <a:srgbClr val="FF0000"/>
                </a:solidFill>
              </a:rPr>
              <a:t>6</a:t>
            </a:r>
          </a:p>
        </p:txBody>
      </p:sp>
    </p:spTree>
    <p:extLst>
      <p:ext uri="{BB962C8B-B14F-4D97-AF65-F5344CB8AC3E}">
        <p14:creationId xmlns:p14="http://schemas.microsoft.com/office/powerpoint/2010/main" val="2974498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423" y="886595"/>
            <a:ext cx="7112000" cy="2247900"/>
          </a:xfr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26</a:t>
            </a:fld>
            <a:endParaRPr lang="nb-NO" dirty="0"/>
          </a:p>
        </p:txBody>
      </p:sp>
      <p:sp>
        <p:nvSpPr>
          <p:cNvPr id="7" name="TextBox 6"/>
          <p:cNvSpPr txBox="1"/>
          <p:nvPr/>
        </p:nvSpPr>
        <p:spPr>
          <a:xfrm>
            <a:off x="2432424" y="3442447"/>
            <a:ext cx="7213601" cy="1569660"/>
          </a:xfrm>
          <a:prstGeom prst="rect">
            <a:avLst/>
          </a:prstGeom>
          <a:noFill/>
        </p:spPr>
        <p:txBody>
          <a:bodyPr wrap="square" rtlCol="0">
            <a:spAutoFit/>
          </a:bodyPr>
          <a:lstStyle/>
          <a:p>
            <a:r>
              <a:rPr lang="nb-NO" sz="2400" dirty="0"/>
              <a:t>Personruten kan minimeres.</a:t>
            </a:r>
          </a:p>
          <a:p>
            <a:endParaRPr lang="nb-NO" sz="2400" dirty="0"/>
          </a:p>
          <a:p>
            <a:r>
              <a:rPr lang="nb-NO" sz="2400" i="1" dirty="0"/>
              <a:t>Bufret Exchange-modus </a:t>
            </a:r>
            <a:r>
              <a:rPr lang="nb-NO" sz="2400" dirty="0"/>
              <a:t>må være aktivert for at du skal få detaljvisning.</a:t>
            </a:r>
          </a:p>
        </p:txBody>
      </p:sp>
    </p:spTree>
    <p:extLst>
      <p:ext uri="{BB962C8B-B14F-4D97-AF65-F5344CB8AC3E}">
        <p14:creationId xmlns:p14="http://schemas.microsoft.com/office/powerpoint/2010/main" val="4189438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09" y="38678"/>
            <a:ext cx="9135341" cy="1063502"/>
          </a:xfrm>
        </p:spPr>
        <p:txBody>
          <a:bodyPr/>
          <a:lstStyle/>
          <a:p>
            <a:r>
              <a:rPr lang="nb-NO" b="1" dirty="0"/>
              <a:t>Gjøremålsfeltet (To-Do-Bar)</a:t>
            </a:r>
          </a:p>
        </p:txBody>
      </p:sp>
      <p:sp>
        <p:nvSpPr>
          <p:cNvPr id="4" name="Footer Placeholder 3"/>
          <p:cNvSpPr>
            <a:spLocks noGrp="1"/>
          </p:cNvSpPr>
          <p:nvPr>
            <p:ph type="ftr" sz="quarter" idx="11"/>
          </p:nvPr>
        </p:nvSpPr>
        <p:spPr>
          <a:xfrm>
            <a:off x="4069774" y="6356352"/>
            <a:ext cx="3569277" cy="365125"/>
          </a:xfrm>
        </p:spPr>
        <p:txBody>
          <a:bodyPr/>
          <a:lstStyle/>
          <a:p>
            <a:r>
              <a:rPr lang="nb-NO" dirty="0"/>
              <a:t>Steinar Skogheim, Gruppe for meldingstjenester, USIT</a:t>
            </a:r>
          </a:p>
        </p:txBody>
      </p:sp>
      <p:sp>
        <p:nvSpPr>
          <p:cNvPr id="5" name="Slide Number Placeholder 4"/>
          <p:cNvSpPr>
            <a:spLocks noGrp="1"/>
          </p:cNvSpPr>
          <p:nvPr>
            <p:ph type="sldNum" sz="quarter" idx="12"/>
          </p:nvPr>
        </p:nvSpPr>
        <p:spPr/>
        <p:txBody>
          <a:bodyPr/>
          <a:lstStyle/>
          <a:p>
            <a:fld id="{8213D218-3088-451B-986D-86B6E632DFCC}" type="slidenum">
              <a:rPr lang="nb-NO" smtClean="0"/>
              <a:pPr/>
              <a:t>27</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529" y="1102180"/>
            <a:ext cx="2648527" cy="2175576"/>
          </a:xfrm>
          <a:prstGeom prst="rect">
            <a:avLst/>
          </a:prstGeom>
          <a:effectLst>
            <a:innerShdw blurRad="114300">
              <a:prstClr val="black"/>
            </a:innerShdw>
          </a:effectLst>
        </p:spPr>
      </p:pic>
      <p:sp>
        <p:nvSpPr>
          <p:cNvPr id="9" name="TextBox 8"/>
          <p:cNvSpPr txBox="1"/>
          <p:nvPr/>
        </p:nvSpPr>
        <p:spPr>
          <a:xfrm>
            <a:off x="810491" y="3574474"/>
            <a:ext cx="6482195" cy="3108543"/>
          </a:xfrm>
          <a:prstGeom prst="rect">
            <a:avLst/>
          </a:prstGeom>
          <a:noFill/>
        </p:spPr>
        <p:txBody>
          <a:bodyPr wrap="square" rtlCol="0">
            <a:spAutoFit/>
          </a:bodyPr>
          <a:lstStyle/>
          <a:p>
            <a:r>
              <a:rPr lang="nb-NO" sz="2800" dirty="0"/>
              <a:t>Lar deg holde oversikt og tilgang til de nærmeste avtaler, oppgaver og flaggede meldinger. Du kan gjøre innstillinger for gjøremålsfeltet ved å klikke på </a:t>
            </a:r>
            <a:r>
              <a:rPr lang="nb-NO" sz="2800" i="1" dirty="0"/>
              <a:t>To-Do-Bar</a:t>
            </a:r>
            <a:r>
              <a:rPr lang="nb-NO" sz="2800" dirty="0"/>
              <a:t> under </a:t>
            </a:r>
            <a:r>
              <a:rPr lang="nb-NO" sz="2800" i="1" dirty="0"/>
              <a:t>View</a:t>
            </a:r>
          </a:p>
          <a:p>
            <a:r>
              <a:rPr lang="nb-NO" sz="2800" i="1" dirty="0"/>
              <a:t>(</a:t>
            </a:r>
            <a:r>
              <a:rPr lang="nb-NO" sz="2800" b="1" i="1" dirty="0"/>
              <a:t>Alt+F2</a:t>
            </a:r>
            <a:r>
              <a:rPr lang="nb-NO" sz="2800" i="1" dirty="0"/>
              <a:t> for å vise eller skjule)</a:t>
            </a:r>
          </a:p>
          <a:p>
            <a:endParaRPr lang="nb-NO" sz="2800"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235" y="237548"/>
            <a:ext cx="2746664" cy="6483927"/>
          </a:xfrm>
          <a:prstGeom prst="rect">
            <a:avLst/>
          </a:prstGeom>
          <a:effectLst>
            <a:innerShdw blurRad="114300">
              <a:prstClr val="black"/>
            </a:innerShdw>
          </a:effectLst>
        </p:spPr>
      </p:pic>
      <p:sp>
        <p:nvSpPr>
          <p:cNvPr id="11" name="TextBox 10"/>
          <p:cNvSpPr txBox="1"/>
          <p:nvPr/>
        </p:nvSpPr>
        <p:spPr>
          <a:xfrm>
            <a:off x="11353800" y="237548"/>
            <a:ext cx="628647" cy="1015663"/>
          </a:xfrm>
          <a:prstGeom prst="rect">
            <a:avLst/>
          </a:prstGeom>
          <a:noFill/>
        </p:spPr>
        <p:txBody>
          <a:bodyPr wrap="square" rtlCol="0">
            <a:spAutoFit/>
          </a:bodyPr>
          <a:lstStyle/>
          <a:p>
            <a:pPr lvl="0"/>
            <a:r>
              <a:rPr lang="nb-NO" sz="6000" dirty="0">
                <a:solidFill>
                  <a:srgbClr val="FF0000"/>
                </a:solidFill>
              </a:rPr>
              <a:t>7</a:t>
            </a:r>
          </a:p>
        </p:txBody>
      </p:sp>
    </p:spTree>
    <p:extLst>
      <p:ext uri="{BB962C8B-B14F-4D97-AF65-F5344CB8AC3E}">
        <p14:creationId xmlns:p14="http://schemas.microsoft.com/office/powerpoint/2010/main" val="832607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5127"/>
            <a:ext cx="9124950" cy="601229"/>
          </a:xfrm>
        </p:spPr>
        <p:txBody>
          <a:bodyPr>
            <a:normAutofit fontScale="90000"/>
          </a:bodyPr>
          <a:lstStyle/>
          <a:p>
            <a:r>
              <a:rPr lang="nb-NO" b="1" dirty="0"/>
              <a:t>Flagge en melding</a:t>
            </a:r>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28</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74" y="1176359"/>
            <a:ext cx="2489200" cy="3251200"/>
          </a:xfrm>
          <a:prstGeom prst="rect">
            <a:avLst/>
          </a:prstGeom>
          <a:effectLst>
            <a:innerShdw blurRad="114300">
              <a:prstClr val="black"/>
            </a:innerShdw>
          </a:effectLst>
        </p:spPr>
      </p:pic>
      <p:sp>
        <p:nvSpPr>
          <p:cNvPr id="7" name="TextBox 6"/>
          <p:cNvSpPr txBox="1"/>
          <p:nvPr/>
        </p:nvSpPr>
        <p:spPr>
          <a:xfrm>
            <a:off x="4114800" y="1176359"/>
            <a:ext cx="6816436" cy="3970318"/>
          </a:xfrm>
          <a:prstGeom prst="rect">
            <a:avLst/>
          </a:prstGeom>
          <a:noFill/>
        </p:spPr>
        <p:txBody>
          <a:bodyPr wrap="square" rtlCol="0">
            <a:spAutoFit/>
          </a:bodyPr>
          <a:lstStyle/>
          <a:p>
            <a:r>
              <a:rPr lang="nb-NO" sz="2800" dirty="0"/>
              <a:t>Klikker du på flagget ved siden av en melding, blir meldingen merket med et flagg, og dukker opp i oppgavelisten.</a:t>
            </a:r>
          </a:p>
          <a:p>
            <a:r>
              <a:rPr lang="nb-NO" sz="2800" dirty="0"/>
              <a:t>Høyreklikker du, så vil du få opp valgene til venstre.</a:t>
            </a:r>
          </a:p>
          <a:p>
            <a:r>
              <a:rPr lang="nb-NO" sz="2800" dirty="0"/>
              <a:t>Klikker du på Tomorrow, vil du få et varsel neste dag</a:t>
            </a:r>
            <a:r>
              <a:rPr lang="nb-NO" sz="2800" dirty="0" smtClean="0"/>
              <a:t>.</a:t>
            </a:r>
          </a:p>
          <a:p>
            <a:r>
              <a:rPr lang="nb-NO" sz="2800" dirty="0" smtClean="0"/>
              <a:t>Du kan også merke en adresse, slik at du husker å ta kontakt.</a:t>
            </a:r>
            <a:endParaRPr lang="nb-NO" sz="2800" dirty="0"/>
          </a:p>
        </p:txBody>
      </p:sp>
      <p:sp>
        <p:nvSpPr>
          <p:cNvPr id="8" name="TextBox 7"/>
          <p:cNvSpPr txBox="1"/>
          <p:nvPr/>
        </p:nvSpPr>
        <p:spPr>
          <a:xfrm>
            <a:off x="914400" y="5392400"/>
            <a:ext cx="10754589" cy="523220"/>
          </a:xfrm>
          <a:prstGeom prst="rect">
            <a:avLst/>
          </a:prstGeom>
          <a:noFill/>
        </p:spPr>
        <p:txBody>
          <a:bodyPr wrap="square" rtlCol="0">
            <a:spAutoFit/>
          </a:bodyPr>
          <a:lstStyle/>
          <a:p>
            <a:r>
              <a:rPr lang="nb-NO" sz="2800" dirty="0"/>
              <a:t>Du kan også få opp opp disse merkede meldingene i kalenderen din. </a:t>
            </a:r>
          </a:p>
        </p:txBody>
      </p:sp>
      <p:sp>
        <p:nvSpPr>
          <p:cNvPr id="9" name="TextBox 8"/>
          <p:cNvSpPr txBox="1"/>
          <p:nvPr/>
        </p:nvSpPr>
        <p:spPr>
          <a:xfrm flipH="1">
            <a:off x="10377055" y="187036"/>
            <a:ext cx="1291935" cy="1015663"/>
          </a:xfrm>
          <a:prstGeom prst="rect">
            <a:avLst/>
          </a:prstGeom>
          <a:noFill/>
        </p:spPr>
        <p:txBody>
          <a:bodyPr wrap="square" rtlCol="0">
            <a:spAutoFit/>
          </a:bodyPr>
          <a:lstStyle/>
          <a:p>
            <a:pPr lvl="0"/>
            <a:r>
              <a:rPr lang="nb-NO" sz="6000" dirty="0">
                <a:solidFill>
                  <a:srgbClr val="FF0000"/>
                </a:solidFill>
              </a:rPr>
              <a:t>8</a:t>
            </a:r>
          </a:p>
        </p:txBody>
      </p:sp>
    </p:spTree>
    <p:extLst>
      <p:ext uri="{BB962C8B-B14F-4D97-AF65-F5344CB8AC3E}">
        <p14:creationId xmlns:p14="http://schemas.microsoft.com/office/powerpoint/2010/main" val="1627278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29</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491" y="2141689"/>
            <a:ext cx="6199909" cy="4042724"/>
          </a:xfrm>
          <a:prstGeom prst="rect">
            <a:avLst/>
          </a:prstGeom>
        </p:spPr>
      </p:pic>
      <p:sp>
        <p:nvSpPr>
          <p:cNvPr id="8" name="TextBox 7"/>
          <p:cNvSpPr txBox="1"/>
          <p:nvPr/>
        </p:nvSpPr>
        <p:spPr>
          <a:xfrm>
            <a:off x="997528" y="748146"/>
            <a:ext cx="9933708" cy="954107"/>
          </a:xfrm>
          <a:prstGeom prst="rect">
            <a:avLst/>
          </a:prstGeom>
          <a:noFill/>
        </p:spPr>
        <p:txBody>
          <a:bodyPr wrap="square" rtlCol="0">
            <a:spAutoFit/>
          </a:bodyPr>
          <a:lstStyle/>
          <a:p>
            <a:r>
              <a:rPr lang="nb-NO" sz="2800" dirty="0"/>
              <a:t>Velger du Custom, så får du opp denne boksen, og kan bl.a. velge når du skal minnes på dette med en alarm.</a:t>
            </a:r>
          </a:p>
        </p:txBody>
      </p:sp>
    </p:spTree>
    <p:extLst>
      <p:ext uri="{BB962C8B-B14F-4D97-AF65-F5344CB8AC3E}">
        <p14:creationId xmlns:p14="http://schemas.microsoft.com/office/powerpoint/2010/main" val="198114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07AC67-17CA-4F31-A003-626BCD134C35}"/>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98D43DBD-A418-4E3D-93D2-A7005295293A}"/>
              </a:ext>
            </a:extLst>
          </p:cNvPr>
          <p:cNvSpPr>
            <a:spLocks noGrp="1"/>
          </p:cNvSpPr>
          <p:nvPr>
            <p:ph type="sldNum" sz="quarter" idx="12"/>
          </p:nvPr>
        </p:nvSpPr>
        <p:spPr/>
        <p:txBody>
          <a:bodyPr/>
          <a:lstStyle/>
          <a:p>
            <a:fld id="{8213D218-3088-451B-986D-86B6E632DFCC}" type="slidenum">
              <a:rPr lang="nb-NO" smtClean="0"/>
              <a:pPr/>
              <a:t>3</a:t>
            </a:fld>
            <a:endParaRPr lang="nb-NO" dirty="0"/>
          </a:p>
        </p:txBody>
      </p:sp>
      <p:sp>
        <p:nvSpPr>
          <p:cNvPr id="6" name="TextBox 5">
            <a:extLst>
              <a:ext uri="{FF2B5EF4-FFF2-40B4-BE49-F238E27FC236}">
                <a16:creationId xmlns:a16="http://schemas.microsoft.com/office/drawing/2014/main" id="{F63DCA1F-C3DB-47D4-9103-BABC944F0142}"/>
              </a:ext>
            </a:extLst>
          </p:cNvPr>
          <p:cNvSpPr txBox="1"/>
          <p:nvPr/>
        </p:nvSpPr>
        <p:spPr>
          <a:xfrm>
            <a:off x="810491" y="172529"/>
            <a:ext cx="10920845" cy="6124754"/>
          </a:xfrm>
          <a:prstGeom prst="rect">
            <a:avLst/>
          </a:prstGeom>
          <a:noFill/>
        </p:spPr>
        <p:txBody>
          <a:bodyPr wrap="square" rtlCol="0">
            <a:spAutoFit/>
          </a:bodyPr>
          <a:lstStyle/>
          <a:p>
            <a:r>
              <a:rPr lang="nb-NO" sz="2800" dirty="0"/>
              <a:t>Dette er et kurs som opprinnelig var laget til de nå nedlagte «Lynkursdagene».</a:t>
            </a:r>
          </a:p>
          <a:p>
            <a:endParaRPr lang="nb-NO" sz="2800" dirty="0"/>
          </a:p>
          <a:p>
            <a:r>
              <a:rPr lang="nb-NO" sz="2800" dirty="0"/>
              <a:t>Vi skal ramse opp over 60 tips og muligheter i Outlook e-post, og håper at alle får med seg noe de kan ha nytte av</a:t>
            </a:r>
            <a:r>
              <a:rPr lang="nb-NO" sz="2800" dirty="0" smtClean="0"/>
              <a:t>.</a:t>
            </a:r>
          </a:p>
          <a:p>
            <a:endParaRPr lang="nb-NO" sz="2800" dirty="0"/>
          </a:p>
          <a:p>
            <a:r>
              <a:rPr lang="nb-NO" sz="2800" dirty="0" smtClean="0"/>
              <a:t>Foilene blir lagt ut på kursets hjemmeside.</a:t>
            </a:r>
            <a:endParaRPr lang="nb-NO" sz="2800" dirty="0"/>
          </a:p>
          <a:p>
            <a:endParaRPr lang="nb-NO" sz="2800" dirty="0"/>
          </a:p>
          <a:p>
            <a:r>
              <a:rPr lang="nb-NO" sz="2800" dirty="0"/>
              <a:t>Jeg tror mange ikke bruker mulighetene i Outlook, fordi de ikke er klar over </a:t>
            </a:r>
            <a:r>
              <a:rPr lang="nb-NO" sz="2800" dirty="0" smtClean="0"/>
              <a:t>at de finnes.</a:t>
            </a:r>
            <a:endParaRPr lang="nb-NO" sz="2800" dirty="0"/>
          </a:p>
          <a:p>
            <a:endParaRPr lang="nb-NO" sz="2800" dirty="0"/>
          </a:p>
          <a:p>
            <a:r>
              <a:rPr lang="nb-NO" sz="2800" dirty="0" smtClean="0"/>
              <a:t>Hva betyr migreringen fra Exchange 2013 til 2019 for oss?</a:t>
            </a:r>
          </a:p>
          <a:p>
            <a:endParaRPr lang="nb-NO" sz="2800" dirty="0"/>
          </a:p>
          <a:p>
            <a:r>
              <a:rPr lang="nb-NO" sz="2800" dirty="0"/>
              <a:t>Vi holder dette kurset ved hjelp av </a:t>
            </a:r>
            <a:r>
              <a:rPr lang="nb-NO" sz="2800" dirty="0">
                <a:hlinkClick r:id="rId2"/>
              </a:rPr>
              <a:t>Zoom</a:t>
            </a:r>
            <a:r>
              <a:rPr lang="nb-NO" sz="2800" dirty="0"/>
              <a:t>.</a:t>
            </a:r>
          </a:p>
        </p:txBody>
      </p:sp>
    </p:spTree>
    <p:extLst>
      <p:ext uri="{BB962C8B-B14F-4D97-AF65-F5344CB8AC3E}">
        <p14:creationId xmlns:p14="http://schemas.microsoft.com/office/powerpoint/2010/main" val="12672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341456"/>
          </a:xfrm>
        </p:spPr>
        <p:txBody>
          <a:bodyPr>
            <a:normAutofit fontScale="90000"/>
          </a:bodyPr>
          <a:lstStyle/>
          <a:p>
            <a:r>
              <a:rPr lang="nb-NO" b="1" dirty="0"/>
              <a:t>Hvordan få større skrift i leseruten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2503" y="2232189"/>
            <a:ext cx="4101018" cy="1200174"/>
          </a:xfrm>
          <a:prstGeom prst="rect">
            <a:avLst/>
          </a:prstGeo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30</a:t>
            </a:fld>
            <a:endParaRPr lang="nb-NO" dirty="0"/>
          </a:p>
        </p:txBody>
      </p:sp>
      <p:sp>
        <p:nvSpPr>
          <p:cNvPr id="8" name="TextBox 7"/>
          <p:cNvSpPr txBox="1"/>
          <p:nvPr/>
        </p:nvSpPr>
        <p:spPr>
          <a:xfrm>
            <a:off x="852055" y="3678382"/>
            <a:ext cx="8987004" cy="2246769"/>
          </a:xfrm>
          <a:prstGeom prst="rect">
            <a:avLst/>
          </a:prstGeom>
          <a:noFill/>
        </p:spPr>
        <p:txBody>
          <a:bodyPr wrap="square" rtlCol="0">
            <a:spAutoFit/>
          </a:bodyPr>
          <a:lstStyle/>
          <a:p>
            <a:r>
              <a:rPr lang="nb-NO" sz="2800" dirty="0"/>
              <a:t>Denne gjelder bare for meldingen du står i, men du kan gjøre det permanent på denne måten:</a:t>
            </a:r>
          </a:p>
          <a:p>
            <a:endParaRPr lang="nb-NO" sz="2800" dirty="0"/>
          </a:p>
          <a:p>
            <a:r>
              <a:rPr lang="nb-NO" sz="2800" dirty="0"/>
              <a:t>File/Options/Mail</a:t>
            </a:r>
          </a:p>
          <a:p>
            <a:r>
              <a:rPr lang="nb-NO" sz="2800" dirty="0"/>
              <a:t>Stationary and Fonts (Under Compose message)</a:t>
            </a:r>
          </a:p>
        </p:txBody>
      </p:sp>
      <p:sp>
        <p:nvSpPr>
          <p:cNvPr id="10" name="TextBox 9"/>
          <p:cNvSpPr txBox="1"/>
          <p:nvPr/>
        </p:nvSpPr>
        <p:spPr>
          <a:xfrm>
            <a:off x="966355" y="1278082"/>
            <a:ext cx="10387445" cy="954107"/>
          </a:xfrm>
          <a:prstGeom prst="rect">
            <a:avLst/>
          </a:prstGeom>
          <a:noFill/>
        </p:spPr>
        <p:txBody>
          <a:bodyPr wrap="square" rtlCol="0">
            <a:spAutoFit/>
          </a:bodyPr>
          <a:lstStyle/>
          <a:p>
            <a:pPr lvl="0"/>
            <a:r>
              <a:rPr lang="nb-NO" sz="2800">
                <a:solidFill>
                  <a:prstClr val="black"/>
                </a:solidFill>
              </a:rPr>
              <a:t>Nederst på høyreside finnes det en mulighet til å lage skriften i leseruten større:</a:t>
            </a:r>
            <a:endParaRPr lang="nb-NO" sz="2800" dirty="0">
              <a:solidFill>
                <a:prstClr val="black"/>
              </a:solidFill>
            </a:endParaRPr>
          </a:p>
        </p:txBody>
      </p:sp>
      <p:sp>
        <p:nvSpPr>
          <p:cNvPr id="3" name="TextBox 2"/>
          <p:cNvSpPr txBox="1"/>
          <p:nvPr/>
        </p:nvSpPr>
        <p:spPr>
          <a:xfrm flipH="1">
            <a:off x="10931234" y="77909"/>
            <a:ext cx="1028701" cy="1015663"/>
          </a:xfrm>
          <a:prstGeom prst="rect">
            <a:avLst/>
          </a:prstGeom>
          <a:noFill/>
        </p:spPr>
        <p:txBody>
          <a:bodyPr wrap="square" rtlCol="0">
            <a:spAutoFit/>
          </a:bodyPr>
          <a:lstStyle/>
          <a:p>
            <a:pPr lvl="0"/>
            <a:r>
              <a:rPr lang="nb-NO" sz="6000" dirty="0">
                <a:solidFill>
                  <a:srgbClr val="FF0000"/>
                </a:solidFill>
              </a:rPr>
              <a:t>9</a:t>
            </a:r>
          </a:p>
        </p:txBody>
      </p:sp>
    </p:spTree>
    <p:extLst>
      <p:ext uri="{BB962C8B-B14F-4D97-AF65-F5344CB8AC3E}">
        <p14:creationId xmlns:p14="http://schemas.microsoft.com/office/powerpoint/2010/main" val="55295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F29250-C8C0-468B-A9A7-44E9854CF03E}"/>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2E6BC572-56F7-42DC-9CAA-AD715FED0624}"/>
              </a:ext>
            </a:extLst>
          </p:cNvPr>
          <p:cNvSpPr>
            <a:spLocks noGrp="1"/>
          </p:cNvSpPr>
          <p:nvPr>
            <p:ph type="sldNum" sz="quarter" idx="12"/>
          </p:nvPr>
        </p:nvSpPr>
        <p:spPr/>
        <p:txBody>
          <a:bodyPr/>
          <a:lstStyle/>
          <a:p>
            <a:fld id="{8213D218-3088-451B-986D-86B6E632DFCC}" type="slidenum">
              <a:rPr lang="nb-NO" smtClean="0"/>
              <a:pPr/>
              <a:t>31</a:t>
            </a:fld>
            <a:endParaRPr lang="nb-NO" dirty="0"/>
          </a:p>
        </p:txBody>
      </p:sp>
      <p:pic>
        <p:nvPicPr>
          <p:cNvPr id="7" name="Picture 6">
            <a:extLst>
              <a:ext uri="{FF2B5EF4-FFF2-40B4-BE49-F238E27FC236}">
                <a16:creationId xmlns:a16="http://schemas.microsoft.com/office/drawing/2014/main" id="{390282AD-E77A-4A23-A53B-AD61DF1A8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6618"/>
            <a:ext cx="4114800" cy="3048000"/>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7C5542DD-AB30-4FB7-B4BC-6CAD1DCF6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586" y="1202269"/>
            <a:ext cx="5254104" cy="5494139"/>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B7E52D70-EE8F-47B8-A1E4-C906BE65F49E}"/>
              </a:ext>
            </a:extLst>
          </p:cNvPr>
          <p:cNvSpPr txBox="1"/>
          <p:nvPr/>
        </p:nvSpPr>
        <p:spPr>
          <a:xfrm>
            <a:off x="1699099" y="99587"/>
            <a:ext cx="8968902" cy="646331"/>
          </a:xfrm>
          <a:prstGeom prst="rect">
            <a:avLst/>
          </a:prstGeom>
          <a:noFill/>
        </p:spPr>
        <p:txBody>
          <a:bodyPr wrap="square" rtlCol="0">
            <a:spAutoFit/>
          </a:bodyPr>
          <a:lstStyle/>
          <a:p>
            <a:r>
              <a:rPr lang="nb-NO" sz="3600" dirty="0"/>
              <a:t>Hvordan gjøre teksten i e-posten lettere å lese</a:t>
            </a:r>
          </a:p>
        </p:txBody>
      </p:sp>
      <p:sp>
        <p:nvSpPr>
          <p:cNvPr id="3" name="TextBox 2">
            <a:extLst>
              <a:ext uri="{FF2B5EF4-FFF2-40B4-BE49-F238E27FC236}">
                <a16:creationId xmlns:a16="http://schemas.microsoft.com/office/drawing/2014/main" id="{BD4E394B-7D37-4951-B70B-E3294B074195}"/>
              </a:ext>
            </a:extLst>
          </p:cNvPr>
          <p:cNvSpPr txBox="1"/>
          <p:nvPr/>
        </p:nvSpPr>
        <p:spPr>
          <a:xfrm>
            <a:off x="7732890" y="1790454"/>
            <a:ext cx="2856089" cy="1200329"/>
          </a:xfrm>
          <a:prstGeom prst="rect">
            <a:avLst/>
          </a:prstGeom>
          <a:noFill/>
        </p:spPr>
        <p:txBody>
          <a:bodyPr wrap="square" rtlCol="0">
            <a:spAutoFit/>
          </a:bodyPr>
          <a:lstStyle/>
          <a:p>
            <a:r>
              <a:rPr lang="nb-NO" sz="3600" dirty="0"/>
              <a:t>Velg Options</a:t>
            </a:r>
          </a:p>
          <a:p>
            <a:r>
              <a:rPr lang="nb-NO" sz="3600" dirty="0"/>
              <a:t>(Alternativer)</a:t>
            </a:r>
          </a:p>
        </p:txBody>
      </p:sp>
      <p:pic>
        <p:nvPicPr>
          <p:cNvPr id="11" name="Picture 10">
            <a:extLst>
              <a:ext uri="{FF2B5EF4-FFF2-40B4-BE49-F238E27FC236}">
                <a16:creationId xmlns:a16="http://schemas.microsoft.com/office/drawing/2014/main" id="{B1444C01-199A-4FB1-8496-94EF9BA70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531" y="3100964"/>
            <a:ext cx="6816939" cy="4814024"/>
          </a:xfrm>
          <a:prstGeom prst="rect">
            <a:avLst/>
          </a:prstGeom>
          <a:effectLst>
            <a:innerShdw blurRad="114300">
              <a:prstClr val="black"/>
            </a:innerShdw>
          </a:effectLst>
        </p:spPr>
      </p:pic>
    </p:spTree>
    <p:extLst>
      <p:ext uri="{BB962C8B-B14F-4D97-AF65-F5344CB8AC3E}">
        <p14:creationId xmlns:p14="http://schemas.microsoft.com/office/powerpoint/2010/main" val="21859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32</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42900"/>
            <a:ext cx="9144000" cy="6172200"/>
          </a:xfrm>
          <a:prstGeom prst="rect">
            <a:avLst/>
          </a:prstGeom>
        </p:spPr>
      </p:pic>
    </p:spTree>
    <p:extLst>
      <p:ext uri="{BB962C8B-B14F-4D97-AF65-F5344CB8AC3E}">
        <p14:creationId xmlns:p14="http://schemas.microsoft.com/office/powerpoint/2010/main" val="836606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33</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365126"/>
            <a:ext cx="8661400" cy="5168900"/>
          </a:xfrm>
          <a:prstGeom prst="rect">
            <a:avLst/>
          </a:prstGeom>
          <a:effectLst>
            <a:innerShdw blurRad="114300">
              <a:prstClr val="black"/>
            </a:innerShdw>
          </a:effectLst>
        </p:spPr>
      </p:pic>
      <p:sp>
        <p:nvSpPr>
          <p:cNvPr id="7" name="TextBox 6"/>
          <p:cNvSpPr txBox="1"/>
          <p:nvPr/>
        </p:nvSpPr>
        <p:spPr>
          <a:xfrm>
            <a:off x="1677620" y="5798127"/>
            <a:ext cx="8512399" cy="523220"/>
          </a:xfrm>
          <a:prstGeom prst="rect">
            <a:avLst/>
          </a:prstGeom>
          <a:noFill/>
        </p:spPr>
        <p:txBody>
          <a:bodyPr wrap="square" rtlCol="0">
            <a:spAutoFit/>
          </a:bodyPr>
          <a:lstStyle/>
          <a:p>
            <a:r>
              <a:rPr lang="nb-NO" sz="2800" dirty="0"/>
              <a:t>Du får samme fontstørrelse når du skal skrive en melding.</a:t>
            </a:r>
          </a:p>
        </p:txBody>
      </p:sp>
    </p:spTree>
    <p:extLst>
      <p:ext uri="{BB962C8B-B14F-4D97-AF65-F5344CB8AC3E}">
        <p14:creationId xmlns:p14="http://schemas.microsoft.com/office/powerpoint/2010/main" val="35170958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4B7F-8E9D-4561-91F6-E074B3CC01CA}"/>
              </a:ext>
            </a:extLst>
          </p:cNvPr>
          <p:cNvSpPr>
            <a:spLocks noGrp="1"/>
          </p:cNvSpPr>
          <p:nvPr>
            <p:ph type="title"/>
          </p:nvPr>
        </p:nvSpPr>
        <p:spPr>
          <a:xfrm>
            <a:off x="2239224" y="1"/>
            <a:ext cx="7800126" cy="993422"/>
          </a:xfrm>
        </p:spPr>
        <p:txBody>
          <a:bodyPr>
            <a:normAutofit/>
          </a:bodyPr>
          <a:lstStyle/>
          <a:p>
            <a:r>
              <a:rPr lang="nb-NO" sz="4000" b="1" dirty="0"/>
              <a:t>Forandre innholdsruten</a:t>
            </a:r>
          </a:p>
        </p:txBody>
      </p:sp>
      <p:sp>
        <p:nvSpPr>
          <p:cNvPr id="3" name="Content Placeholder 2">
            <a:extLst>
              <a:ext uri="{FF2B5EF4-FFF2-40B4-BE49-F238E27FC236}">
                <a16:creationId xmlns:a16="http://schemas.microsoft.com/office/drawing/2014/main" id="{2DE1F12A-697D-4D9F-9543-0563106E3F63}"/>
              </a:ext>
            </a:extLst>
          </p:cNvPr>
          <p:cNvSpPr>
            <a:spLocks noGrp="1"/>
          </p:cNvSpPr>
          <p:nvPr>
            <p:ph idx="1"/>
          </p:nvPr>
        </p:nvSpPr>
        <p:spPr>
          <a:xfrm>
            <a:off x="2239224" y="1430449"/>
            <a:ext cx="7800126" cy="4746515"/>
          </a:xfrm>
        </p:spPr>
        <p:txBody>
          <a:bodyPr>
            <a:normAutofit/>
          </a:bodyPr>
          <a:lstStyle/>
          <a:p>
            <a:pPr marL="0" indent="0">
              <a:buNone/>
            </a:pPr>
            <a:r>
              <a:rPr lang="nb-NO" sz="3200" dirty="0"/>
              <a:t>Det er også mulig å endre bokstavstørrelse i innholdsruten.</a:t>
            </a:r>
          </a:p>
          <a:p>
            <a:pPr marL="0" indent="0">
              <a:buNone/>
            </a:pPr>
            <a:r>
              <a:rPr lang="nb-NO" sz="3200" dirty="0"/>
              <a:t>(Den som lister opp e-postene)</a:t>
            </a:r>
          </a:p>
          <a:p>
            <a:pPr marL="0" indent="0">
              <a:buNone/>
            </a:pPr>
            <a:endParaRPr lang="nb-NO" sz="3200" dirty="0"/>
          </a:p>
          <a:p>
            <a:pPr marL="0" indent="0">
              <a:buNone/>
            </a:pPr>
            <a:r>
              <a:rPr lang="nb-NO" sz="3200" dirty="0"/>
              <a:t>Høyreklikk på linjen med From, Subect…</a:t>
            </a:r>
          </a:p>
          <a:p>
            <a:pPr marL="0" indent="0">
              <a:buNone/>
            </a:pPr>
            <a:r>
              <a:rPr lang="nb-NO" sz="3200" dirty="0"/>
              <a:t>View Settings</a:t>
            </a:r>
          </a:p>
          <a:p>
            <a:pPr marL="0" indent="0">
              <a:buNone/>
            </a:pPr>
            <a:r>
              <a:rPr lang="nb-NO" sz="3200" dirty="0"/>
              <a:t>Other Settings </a:t>
            </a:r>
          </a:p>
          <a:p>
            <a:pPr marL="0" indent="0">
              <a:buNone/>
            </a:pPr>
            <a:r>
              <a:rPr lang="nb-NO" sz="3200" dirty="0"/>
              <a:t>Row Font</a:t>
            </a:r>
          </a:p>
        </p:txBody>
      </p:sp>
      <p:sp>
        <p:nvSpPr>
          <p:cNvPr id="4" name="Footer Placeholder 3">
            <a:extLst>
              <a:ext uri="{FF2B5EF4-FFF2-40B4-BE49-F238E27FC236}">
                <a16:creationId xmlns:a16="http://schemas.microsoft.com/office/drawing/2014/main" id="{232F6685-A2D6-45C4-9120-DDDA572528C2}"/>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A06A6E70-75D6-432B-8EC3-EA0B6D29D643}"/>
              </a:ext>
            </a:extLst>
          </p:cNvPr>
          <p:cNvSpPr>
            <a:spLocks noGrp="1"/>
          </p:cNvSpPr>
          <p:nvPr>
            <p:ph type="sldNum" sz="quarter" idx="12"/>
          </p:nvPr>
        </p:nvSpPr>
        <p:spPr/>
        <p:txBody>
          <a:bodyPr/>
          <a:lstStyle/>
          <a:p>
            <a:fld id="{8213D218-3088-451B-986D-86B6E632DFCC}" type="slidenum">
              <a:rPr lang="nb-NO" smtClean="0"/>
              <a:pPr/>
              <a:t>34</a:t>
            </a:fld>
            <a:endParaRPr lang="nb-NO" dirty="0"/>
          </a:p>
        </p:txBody>
      </p:sp>
    </p:spTree>
    <p:extLst>
      <p:ext uri="{BB962C8B-B14F-4D97-AF65-F5344CB8AC3E}">
        <p14:creationId xmlns:p14="http://schemas.microsoft.com/office/powerpoint/2010/main" val="2587594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8"/>
            <a:ext cx="7886700" cy="614587"/>
          </a:xfrm>
        </p:spPr>
        <p:txBody>
          <a:bodyPr>
            <a:normAutofit fontScale="90000"/>
          </a:bodyPr>
          <a:lstStyle/>
          <a:p>
            <a:r>
              <a:rPr lang="nb-NO" dirty="0"/>
              <a:t>Backstage-visningen</a:t>
            </a:r>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35</a:t>
            </a:fld>
            <a:endParaRPr lang="nb-NO" dirty="0"/>
          </a:p>
        </p:txBody>
      </p:sp>
      <p:sp>
        <p:nvSpPr>
          <p:cNvPr id="7" name="TextBox 6"/>
          <p:cNvSpPr txBox="1"/>
          <p:nvPr/>
        </p:nvSpPr>
        <p:spPr>
          <a:xfrm>
            <a:off x="2144486" y="1102179"/>
            <a:ext cx="7894864" cy="369332"/>
          </a:xfrm>
          <a:prstGeom prst="rect">
            <a:avLst/>
          </a:prstGeom>
          <a:noFill/>
        </p:spPr>
        <p:txBody>
          <a:bodyPr wrap="square" rtlCol="0">
            <a:spAutoFit/>
          </a:bodyPr>
          <a:lstStyle/>
          <a:p>
            <a:r>
              <a:rPr lang="nb-NO" dirty="0"/>
              <a:t>Trykk på File oppe til venstre, eller Alt+F</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639" y="1593977"/>
            <a:ext cx="5026347" cy="5255977"/>
          </a:xfrm>
          <a:prstGeom prst="rect">
            <a:avLst/>
          </a:prstGeom>
          <a:effectLst>
            <a:innerShdw blurRad="114300">
              <a:prstClr val="black"/>
            </a:inn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742" y="1691636"/>
            <a:ext cx="2773817" cy="2054679"/>
          </a:xfrm>
          <a:prstGeom prst="rect">
            <a:avLst/>
          </a:prstGeom>
          <a:effectLst>
            <a:innerShdw blurRad="114300">
              <a:prstClr val="black"/>
            </a:innerShdw>
          </a:effectLst>
        </p:spPr>
      </p:pic>
      <p:sp>
        <p:nvSpPr>
          <p:cNvPr id="3" name="TextBox 2"/>
          <p:cNvSpPr txBox="1"/>
          <p:nvPr/>
        </p:nvSpPr>
        <p:spPr>
          <a:xfrm>
            <a:off x="9624812" y="154547"/>
            <a:ext cx="1043189" cy="1015663"/>
          </a:xfrm>
          <a:prstGeom prst="rect">
            <a:avLst/>
          </a:prstGeom>
          <a:noFill/>
        </p:spPr>
        <p:txBody>
          <a:bodyPr wrap="square" rtlCol="0">
            <a:spAutoFit/>
          </a:bodyPr>
          <a:lstStyle/>
          <a:p>
            <a:pPr lvl="0"/>
            <a:r>
              <a:rPr lang="nb-NO" sz="6000" dirty="0">
                <a:solidFill>
                  <a:srgbClr val="FF0000"/>
                </a:solidFill>
              </a:rPr>
              <a:t>10</a:t>
            </a:r>
          </a:p>
        </p:txBody>
      </p:sp>
    </p:spTree>
    <p:extLst>
      <p:ext uri="{BB962C8B-B14F-4D97-AF65-F5344CB8AC3E}">
        <p14:creationId xmlns:p14="http://schemas.microsoft.com/office/powerpoint/2010/main" val="3520978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27985"/>
            <a:ext cx="7876309" cy="1143000"/>
          </a:xfrm>
        </p:spPr>
        <p:txBody>
          <a:bodyPr/>
          <a:lstStyle/>
          <a:p>
            <a:r>
              <a:rPr lang="nb-NO" dirty="0"/>
              <a:t>Er Outlook satt opp riktig?</a:t>
            </a:r>
          </a:p>
        </p:txBody>
      </p:sp>
      <p:sp>
        <p:nvSpPr>
          <p:cNvPr id="7" name="TextBox 6"/>
          <p:cNvSpPr txBox="1"/>
          <p:nvPr/>
        </p:nvSpPr>
        <p:spPr>
          <a:xfrm>
            <a:off x="2053937" y="4935559"/>
            <a:ext cx="8343899" cy="954107"/>
          </a:xfrm>
          <a:prstGeom prst="rect">
            <a:avLst/>
          </a:prstGeom>
          <a:noFill/>
        </p:spPr>
        <p:txBody>
          <a:bodyPr wrap="square" rtlCol="0">
            <a:spAutoFit/>
          </a:bodyPr>
          <a:lstStyle/>
          <a:p>
            <a:pPr>
              <a:defRPr/>
            </a:pPr>
            <a:r>
              <a:rPr lang="nb-NO" sz="2800" kern="0" dirty="0">
                <a:solidFill>
                  <a:prstClr val="black"/>
                </a:solidFill>
                <a:ea typeface="ヒラギノ角ゴ Pro W3" charset="-128"/>
              </a:rPr>
              <a:t>Hvis det står IMAP i stedet for Microsoft Exchange, </a:t>
            </a:r>
          </a:p>
          <a:p>
            <a:pPr>
              <a:defRPr/>
            </a:pPr>
            <a:r>
              <a:rPr lang="nb-NO" sz="2800" kern="0" dirty="0">
                <a:solidFill>
                  <a:prstClr val="black"/>
                </a:solidFill>
                <a:ea typeface="ヒラギノ角ゴ Pro W3" charset="-128"/>
              </a:rPr>
              <a:t>så er det feil.</a:t>
            </a:r>
          </a:p>
        </p:txBody>
      </p:sp>
      <p:sp>
        <p:nvSpPr>
          <p:cNvPr id="8" name="TextBox 7"/>
          <p:cNvSpPr txBox="1"/>
          <p:nvPr/>
        </p:nvSpPr>
        <p:spPr>
          <a:xfrm>
            <a:off x="2189821" y="1484784"/>
            <a:ext cx="7667688" cy="523220"/>
          </a:xfrm>
          <a:prstGeom prst="rect">
            <a:avLst/>
          </a:prstGeom>
          <a:noFill/>
        </p:spPr>
        <p:txBody>
          <a:bodyPr wrap="square" rtlCol="0">
            <a:spAutoFit/>
          </a:bodyPr>
          <a:lstStyle/>
          <a:p>
            <a:pPr>
              <a:defRPr/>
            </a:pPr>
            <a:r>
              <a:rPr lang="nb-NO" sz="2800" kern="0" dirty="0">
                <a:solidFill>
                  <a:prstClr val="black"/>
                </a:solidFill>
                <a:ea typeface="ヒラギノ角ゴ Pro W3" charset="-128"/>
              </a:rPr>
              <a:t>Se i Backstage-visningen (Trykk på File):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820" y="2266482"/>
            <a:ext cx="7812360" cy="1937465"/>
          </a:xfrm>
          <a:prstGeom prst="rect">
            <a:avLst/>
          </a:prstGeom>
          <a:effectLst>
            <a:innerShdw blurRad="114300">
              <a:prstClr val="black"/>
            </a:innerShdw>
          </a:effectLst>
        </p:spPr>
      </p:pic>
      <p:sp>
        <p:nvSpPr>
          <p:cNvPr id="4" name="TextBox 3"/>
          <p:cNvSpPr txBox="1"/>
          <p:nvPr/>
        </p:nvSpPr>
        <p:spPr>
          <a:xfrm>
            <a:off x="9573297" y="227986"/>
            <a:ext cx="965915" cy="1015663"/>
          </a:xfrm>
          <a:prstGeom prst="rect">
            <a:avLst/>
          </a:prstGeom>
          <a:noFill/>
        </p:spPr>
        <p:txBody>
          <a:bodyPr wrap="square" rtlCol="0">
            <a:spAutoFit/>
          </a:bodyPr>
          <a:lstStyle/>
          <a:p>
            <a:pPr lvl="0"/>
            <a:r>
              <a:rPr lang="nb-NO" sz="6000" dirty="0">
                <a:solidFill>
                  <a:srgbClr val="FF0000"/>
                </a:solidFill>
              </a:rPr>
              <a:t>11</a:t>
            </a:r>
          </a:p>
        </p:txBody>
      </p:sp>
    </p:spTree>
    <p:extLst>
      <p:ext uri="{BB962C8B-B14F-4D97-AF65-F5344CB8AC3E}">
        <p14:creationId xmlns:p14="http://schemas.microsoft.com/office/powerpoint/2010/main" val="3358718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1"/>
            <a:ext cx="7720885" cy="678873"/>
          </a:xfrm>
        </p:spPr>
        <p:txBody>
          <a:bodyPr>
            <a:normAutofit fontScale="90000"/>
          </a:bodyPr>
          <a:lstStyle/>
          <a:p>
            <a:r>
              <a:rPr lang="nb-NO" dirty="0"/>
              <a:t>Automatisk svar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337" y="997527"/>
            <a:ext cx="5660736" cy="5523952"/>
          </a:xfrm>
          <a:prstGeom prst="rect">
            <a:avLst/>
          </a:prstGeom>
        </p:spPr>
      </p:pic>
      <p:sp>
        <p:nvSpPr>
          <p:cNvPr id="5" name="TextBox 4"/>
          <p:cNvSpPr txBox="1"/>
          <p:nvPr/>
        </p:nvSpPr>
        <p:spPr>
          <a:xfrm>
            <a:off x="9496024" y="1"/>
            <a:ext cx="1056067" cy="1015663"/>
          </a:xfrm>
          <a:prstGeom prst="rect">
            <a:avLst/>
          </a:prstGeom>
          <a:noFill/>
        </p:spPr>
        <p:txBody>
          <a:bodyPr wrap="square" rtlCol="0">
            <a:spAutoFit/>
          </a:bodyPr>
          <a:lstStyle/>
          <a:p>
            <a:pPr lvl="0"/>
            <a:r>
              <a:rPr lang="nb-NO" sz="6000" dirty="0">
                <a:solidFill>
                  <a:srgbClr val="FF0000"/>
                </a:solidFill>
              </a:rPr>
              <a:t>12</a:t>
            </a:r>
          </a:p>
        </p:txBody>
      </p:sp>
    </p:spTree>
    <p:extLst>
      <p:ext uri="{BB962C8B-B14F-4D97-AF65-F5344CB8AC3E}">
        <p14:creationId xmlns:p14="http://schemas.microsoft.com/office/powerpoint/2010/main" val="3548502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700" y="95250"/>
            <a:ext cx="6832600" cy="6667500"/>
          </a:xfrm>
          <a:prstGeom prst="rect">
            <a:avLst/>
          </a:prstGeom>
        </p:spPr>
      </p:pic>
    </p:spTree>
    <p:extLst>
      <p:ext uri="{BB962C8B-B14F-4D97-AF65-F5344CB8AC3E}">
        <p14:creationId xmlns:p14="http://schemas.microsoft.com/office/powerpoint/2010/main" val="46717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Bufret Exchange-modus</a:t>
            </a:r>
          </a:p>
        </p:txBody>
      </p:sp>
      <p:sp>
        <p:nvSpPr>
          <p:cNvPr id="3" name="Content Placeholder 2"/>
          <p:cNvSpPr>
            <a:spLocks noGrp="1"/>
          </p:cNvSpPr>
          <p:nvPr>
            <p:ph idx="1"/>
          </p:nvPr>
        </p:nvSpPr>
        <p:spPr/>
        <p:txBody>
          <a:bodyPr/>
          <a:lstStyle/>
          <a:p>
            <a:pPr marL="0" indent="0">
              <a:buNone/>
            </a:pPr>
            <a:r>
              <a:rPr lang="nb-NO" dirty="0"/>
              <a:t>Dette betyr at du laster ned hele eller deler av exchange-filen din til lokal maskin. Du vil da kunne ha tilgang til e-posten din selv om du ikke er på nett. (Ikke ny e-post)</a:t>
            </a:r>
          </a:p>
          <a:p>
            <a:pPr marL="0" indent="0">
              <a:buNone/>
            </a:pPr>
            <a:r>
              <a:rPr lang="nb-NO" dirty="0"/>
              <a:t>Aktiveres fra:</a:t>
            </a:r>
          </a:p>
          <a:p>
            <a:pPr marL="0" indent="0">
              <a:buNone/>
            </a:pPr>
            <a:r>
              <a:rPr lang="nb-NO" dirty="0"/>
              <a:t>File/Account Settings/Account Settings…</a:t>
            </a:r>
          </a:p>
          <a:p>
            <a:pPr marL="0" indent="0">
              <a:buNone/>
            </a:pPr>
            <a:r>
              <a:rPr lang="nb-NO" dirty="0"/>
              <a:t>Velg e-mail account</a:t>
            </a:r>
          </a:p>
          <a:p>
            <a:pPr marL="0" indent="0">
              <a:buNone/>
            </a:pPr>
            <a:r>
              <a:rPr lang="nb-NO" dirty="0"/>
              <a:t>Velg Change under E-mail</a:t>
            </a:r>
          </a:p>
        </p:txBody>
      </p:sp>
      <p:sp>
        <p:nvSpPr>
          <p:cNvPr id="4" name="TextBox 3"/>
          <p:cNvSpPr txBox="1"/>
          <p:nvPr/>
        </p:nvSpPr>
        <p:spPr>
          <a:xfrm>
            <a:off x="9431629" y="1"/>
            <a:ext cx="1107583" cy="1015663"/>
          </a:xfrm>
          <a:prstGeom prst="rect">
            <a:avLst/>
          </a:prstGeom>
          <a:noFill/>
        </p:spPr>
        <p:txBody>
          <a:bodyPr wrap="square" rtlCol="0">
            <a:spAutoFit/>
          </a:bodyPr>
          <a:lstStyle/>
          <a:p>
            <a:pPr lvl="0"/>
            <a:r>
              <a:rPr lang="nb-NO" sz="6000" dirty="0">
                <a:solidFill>
                  <a:srgbClr val="FF0000"/>
                </a:solidFill>
              </a:rPr>
              <a:t>13</a:t>
            </a:r>
          </a:p>
        </p:txBody>
      </p:sp>
    </p:spTree>
    <p:extLst>
      <p:ext uri="{BB962C8B-B14F-4D97-AF65-F5344CB8AC3E}">
        <p14:creationId xmlns:p14="http://schemas.microsoft.com/office/powerpoint/2010/main" val="441582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954" y="339640"/>
            <a:ext cx="6028910" cy="4351338"/>
          </a:xfrm>
        </p:spPr>
      </p:pic>
      <p:sp>
        <p:nvSpPr>
          <p:cNvPr id="4" name="Footer Placeholder 3"/>
          <p:cNvSpPr>
            <a:spLocks noGrp="1"/>
          </p:cNvSpPr>
          <p:nvPr>
            <p:ph type="ftr" sz="quarter" idx="11"/>
          </p:nvPr>
        </p:nvSpPr>
        <p:spPr/>
        <p:txBody>
          <a:bodyPr/>
          <a:lstStyle/>
          <a:p>
            <a:r>
              <a:rPr lang="nb-NO" dirty="0" smtClean="0"/>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4</a:t>
            </a:fld>
            <a:endParaRPr lang="nb-NO" dirty="0"/>
          </a:p>
        </p:txBody>
      </p:sp>
      <p:sp>
        <p:nvSpPr>
          <p:cNvPr id="7" name="TextBox 6"/>
          <p:cNvSpPr txBox="1"/>
          <p:nvPr/>
        </p:nvSpPr>
        <p:spPr>
          <a:xfrm>
            <a:off x="360955" y="4904509"/>
            <a:ext cx="6962558" cy="1388226"/>
          </a:xfrm>
          <a:prstGeom prst="rect">
            <a:avLst/>
          </a:prstGeom>
          <a:noFill/>
        </p:spPr>
        <p:txBody>
          <a:bodyPr wrap="square" rtlCol="0">
            <a:spAutoFit/>
          </a:bodyPr>
          <a:lstStyle/>
          <a:p>
            <a:r>
              <a:rPr lang="nb-NO" sz="2800" dirty="0"/>
              <a:t>Nede til venstre ser vi at video er slått av</a:t>
            </a:r>
          </a:p>
          <a:p>
            <a:r>
              <a:rPr lang="nb-NO" sz="2800" dirty="0"/>
              <a:t>Vi kan også slå av vår egen mikrofon (Mute)</a:t>
            </a:r>
          </a:p>
          <a:p>
            <a:r>
              <a:rPr lang="nb-NO" sz="2800" dirty="0"/>
              <a:t>Chat gir mulighet til å stille spørsmål underveis</a:t>
            </a:r>
          </a:p>
        </p:txBody>
      </p:sp>
    </p:spTree>
    <p:extLst>
      <p:ext uri="{BB962C8B-B14F-4D97-AF65-F5344CB8AC3E}">
        <p14:creationId xmlns:p14="http://schemas.microsoft.com/office/powerpoint/2010/main" val="377253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311150"/>
            <a:ext cx="8813800" cy="6235700"/>
          </a:xfrm>
          <a:prstGeom prst="rect">
            <a:avLst/>
          </a:prstGeom>
        </p:spPr>
      </p:pic>
    </p:spTree>
    <p:extLst>
      <p:ext uri="{BB962C8B-B14F-4D97-AF65-F5344CB8AC3E}">
        <p14:creationId xmlns:p14="http://schemas.microsoft.com/office/powerpoint/2010/main" val="8868899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Hvordan hente eldre e-post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0186" y="2521242"/>
            <a:ext cx="8229600" cy="1925452"/>
          </a:xfrm>
          <a:effectLst>
            <a:innerShdw blurRad="114300">
              <a:prstClr val="black"/>
            </a:innerShdw>
          </a:effectLst>
        </p:spPr>
      </p:pic>
      <p:sp>
        <p:nvSpPr>
          <p:cNvPr id="5" name="TextBox 4"/>
          <p:cNvSpPr txBox="1"/>
          <p:nvPr/>
        </p:nvSpPr>
        <p:spPr>
          <a:xfrm>
            <a:off x="1981200" y="1417638"/>
            <a:ext cx="8229600" cy="923330"/>
          </a:xfrm>
          <a:prstGeom prst="rect">
            <a:avLst/>
          </a:prstGeom>
          <a:noFill/>
        </p:spPr>
        <p:txBody>
          <a:bodyPr wrap="square" rtlCol="0">
            <a:spAutoFit/>
          </a:bodyPr>
          <a:lstStyle/>
          <a:p>
            <a:r>
              <a:rPr lang="nb-NO" dirty="0"/>
              <a:t>Hvis Outlook bare viser e-post for den perioden du har oppgitt når du aktiverte bufret exchange-modus, kan du hente resten ved å klikke på </a:t>
            </a:r>
            <a:r>
              <a:rPr lang="nb-NO" i="1" dirty="0"/>
              <a:t>Click here to view more on Microsoft Exchange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186" y="4704568"/>
            <a:ext cx="8278586" cy="2035234"/>
          </a:xfrm>
          <a:prstGeom prst="rect">
            <a:avLst/>
          </a:prstGeom>
          <a:effectLst>
            <a:innerShdw blurRad="114300">
              <a:prstClr val="black"/>
            </a:innerShdw>
          </a:effectLst>
        </p:spPr>
      </p:pic>
      <p:sp>
        <p:nvSpPr>
          <p:cNvPr id="3" name="TextBox 2"/>
          <p:cNvSpPr txBox="1"/>
          <p:nvPr/>
        </p:nvSpPr>
        <p:spPr>
          <a:xfrm>
            <a:off x="9418750" y="1"/>
            <a:ext cx="1249251" cy="1015663"/>
          </a:xfrm>
          <a:prstGeom prst="rect">
            <a:avLst/>
          </a:prstGeom>
          <a:noFill/>
        </p:spPr>
        <p:txBody>
          <a:bodyPr wrap="square" rtlCol="0">
            <a:spAutoFit/>
          </a:bodyPr>
          <a:lstStyle/>
          <a:p>
            <a:pPr lvl="0"/>
            <a:r>
              <a:rPr lang="nb-NO" sz="6000" dirty="0">
                <a:solidFill>
                  <a:srgbClr val="FF0000"/>
                </a:solidFill>
              </a:rPr>
              <a:t>14</a:t>
            </a:r>
          </a:p>
        </p:txBody>
      </p:sp>
    </p:spTree>
    <p:extLst>
      <p:ext uri="{BB962C8B-B14F-4D97-AF65-F5344CB8AC3E}">
        <p14:creationId xmlns:p14="http://schemas.microsoft.com/office/powerpoint/2010/main" val="221728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C620-F9A2-4757-B693-64641912C620}"/>
              </a:ext>
            </a:extLst>
          </p:cNvPr>
          <p:cNvSpPr>
            <a:spLocks noGrp="1"/>
          </p:cNvSpPr>
          <p:nvPr>
            <p:ph type="title"/>
          </p:nvPr>
        </p:nvSpPr>
        <p:spPr>
          <a:xfrm>
            <a:off x="1524001" y="274638"/>
            <a:ext cx="8686800" cy="1143000"/>
          </a:xfrm>
        </p:spPr>
        <p:txBody>
          <a:bodyPr>
            <a:normAutofit/>
          </a:bodyPr>
          <a:lstStyle/>
          <a:p>
            <a:r>
              <a:rPr lang="nb-NO" sz="3600" dirty="0"/>
              <a:t>Hvis dette valget ikke er der</a:t>
            </a:r>
          </a:p>
        </p:txBody>
      </p:sp>
      <p:pic>
        <p:nvPicPr>
          <p:cNvPr id="9" name="Content Placeholder 8">
            <a:extLst>
              <a:ext uri="{FF2B5EF4-FFF2-40B4-BE49-F238E27FC236}">
                <a16:creationId xmlns:a16="http://schemas.microsoft.com/office/drawing/2014/main" id="{53EB66FD-0655-485C-9275-22FF368D86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254" y="1468022"/>
            <a:ext cx="4394200" cy="914400"/>
          </a:xfrm>
          <a:effectLst>
            <a:innerShdw blurRad="114300">
              <a:prstClr val="black"/>
            </a:innerShdw>
          </a:effectLst>
        </p:spPr>
      </p:pic>
      <p:sp>
        <p:nvSpPr>
          <p:cNvPr id="10" name="TextBox 9">
            <a:extLst>
              <a:ext uri="{FF2B5EF4-FFF2-40B4-BE49-F238E27FC236}">
                <a16:creationId xmlns:a16="http://schemas.microsoft.com/office/drawing/2014/main" id="{B76CB0A0-9953-4B69-B576-76B9CFAAB8E3}"/>
              </a:ext>
            </a:extLst>
          </p:cNvPr>
          <p:cNvSpPr txBox="1"/>
          <p:nvPr/>
        </p:nvSpPr>
        <p:spPr>
          <a:xfrm>
            <a:off x="1645920" y="2540002"/>
            <a:ext cx="9180576" cy="646331"/>
          </a:xfrm>
          <a:prstGeom prst="rect">
            <a:avLst/>
          </a:prstGeom>
          <a:noFill/>
        </p:spPr>
        <p:txBody>
          <a:bodyPr wrap="square" rtlCol="0">
            <a:spAutoFit/>
          </a:bodyPr>
          <a:lstStyle/>
          <a:p>
            <a:r>
              <a:rPr lang="nb-NO" sz="3600" dirty="0"/>
              <a:t>hjelper det som oftest å starte Outlook på nytt.</a:t>
            </a:r>
          </a:p>
        </p:txBody>
      </p:sp>
      <p:pic>
        <p:nvPicPr>
          <p:cNvPr id="4" name="Picture 3">
            <a:extLst>
              <a:ext uri="{FF2B5EF4-FFF2-40B4-BE49-F238E27FC236}">
                <a16:creationId xmlns:a16="http://schemas.microsoft.com/office/drawing/2014/main" id="{C5BA74FD-C767-49EC-A347-826DF9EE9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1" y="3429000"/>
            <a:ext cx="4876800" cy="2425700"/>
          </a:xfrm>
          <a:prstGeom prst="rect">
            <a:avLst/>
          </a:prstGeom>
          <a:effectLst>
            <a:innerShdw blurRad="114300">
              <a:prstClr val="black"/>
            </a:innerShdw>
          </a:effectLst>
        </p:spPr>
      </p:pic>
    </p:spTree>
    <p:extLst>
      <p:ext uri="{BB962C8B-B14F-4D97-AF65-F5344CB8AC3E}">
        <p14:creationId xmlns:p14="http://schemas.microsoft.com/office/powerpoint/2010/main" val="29941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.ost og .pst</a:t>
            </a:r>
          </a:p>
        </p:txBody>
      </p:sp>
      <p:sp>
        <p:nvSpPr>
          <p:cNvPr id="3" name="Content Placeholder 2"/>
          <p:cNvSpPr>
            <a:spLocks noGrp="1"/>
          </p:cNvSpPr>
          <p:nvPr>
            <p:ph idx="1"/>
          </p:nvPr>
        </p:nvSpPr>
        <p:spPr/>
        <p:txBody>
          <a:bodyPr/>
          <a:lstStyle/>
          <a:p>
            <a:pPr marL="0" indent="0">
              <a:buNone/>
            </a:pPr>
            <a:r>
              <a:rPr lang="nb-NO" dirty="0"/>
              <a:t>Datafilen du får når du bruker bufret exchange-modus har endelsen </a:t>
            </a:r>
            <a:r>
              <a:rPr lang="nb-NO" i="1" dirty="0"/>
              <a:t>.ost</a:t>
            </a:r>
          </a:p>
          <a:p>
            <a:pPr marL="0" indent="0">
              <a:buNone/>
            </a:pPr>
            <a:r>
              <a:rPr lang="nb-NO" dirty="0"/>
              <a:t>Hvis du f.eks. arkiverer Outlook-mapper vil datafilen få endelsen </a:t>
            </a:r>
            <a:r>
              <a:rPr lang="nb-NO" i="1" dirty="0"/>
              <a:t>.pst</a:t>
            </a:r>
          </a:p>
          <a:p>
            <a:pPr marL="0" indent="0">
              <a:buNone/>
            </a:pPr>
            <a:r>
              <a:rPr lang="nb-NO" dirty="0"/>
              <a:t>En pst-fil kan importeres  til Outlook:</a:t>
            </a:r>
          </a:p>
          <a:p>
            <a:pPr marL="0" indent="0">
              <a:buNone/>
            </a:pPr>
            <a:r>
              <a:rPr lang="nb-NO" dirty="0"/>
              <a:t>File / Open &amp; Export / Import/Export</a:t>
            </a:r>
          </a:p>
        </p:txBody>
      </p:sp>
      <p:sp>
        <p:nvSpPr>
          <p:cNvPr id="4" name="TextBox 3"/>
          <p:cNvSpPr txBox="1"/>
          <p:nvPr/>
        </p:nvSpPr>
        <p:spPr>
          <a:xfrm>
            <a:off x="9367234" y="1"/>
            <a:ext cx="1300766" cy="1015663"/>
          </a:xfrm>
          <a:prstGeom prst="rect">
            <a:avLst/>
          </a:prstGeom>
          <a:noFill/>
        </p:spPr>
        <p:txBody>
          <a:bodyPr wrap="square" rtlCol="0">
            <a:spAutoFit/>
          </a:bodyPr>
          <a:lstStyle/>
          <a:p>
            <a:pPr lvl="0"/>
            <a:r>
              <a:rPr lang="nb-NO" sz="6000" dirty="0">
                <a:solidFill>
                  <a:srgbClr val="FF0000"/>
                </a:solidFill>
              </a:rPr>
              <a:t>15</a:t>
            </a:r>
          </a:p>
        </p:txBody>
      </p:sp>
    </p:spTree>
    <p:extLst>
      <p:ext uri="{BB962C8B-B14F-4D97-AF65-F5344CB8AC3E}">
        <p14:creationId xmlns:p14="http://schemas.microsoft.com/office/powerpoint/2010/main" val="3402615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620486"/>
            <a:ext cx="7696200" cy="530678"/>
          </a:xfrm>
        </p:spPr>
        <p:txBody>
          <a:bodyPr/>
          <a:lstStyle/>
          <a:p>
            <a:r>
              <a:rPr lang="nb-NO" dirty="0"/>
              <a:t>Adresseboken</a:t>
            </a:r>
          </a:p>
        </p:txBody>
      </p:sp>
      <p:sp>
        <p:nvSpPr>
          <p:cNvPr id="5" name="TextBox 4"/>
          <p:cNvSpPr txBox="1"/>
          <p:nvPr/>
        </p:nvSpPr>
        <p:spPr>
          <a:xfrm>
            <a:off x="2157844" y="5587429"/>
            <a:ext cx="4260274" cy="707886"/>
          </a:xfrm>
          <a:prstGeom prst="rect">
            <a:avLst/>
          </a:prstGeom>
          <a:noFill/>
        </p:spPr>
        <p:txBody>
          <a:bodyPr wrap="square" rtlCol="0">
            <a:spAutoFit/>
          </a:bodyPr>
          <a:lstStyle/>
          <a:p>
            <a:pPr eaLnBrk="0" fontAlgn="base" hangingPunct="0">
              <a:spcBef>
                <a:spcPct val="0"/>
              </a:spcBef>
              <a:spcAft>
                <a:spcPct val="0"/>
              </a:spcAft>
              <a:defRPr/>
            </a:pPr>
            <a:r>
              <a:rPr lang="nb-NO" sz="2000" kern="0" dirty="0">
                <a:solidFill>
                  <a:srgbClr val="000000"/>
                </a:solidFill>
              </a:rPr>
              <a:t>Velg «Flere kolonner»</a:t>
            </a:r>
          </a:p>
          <a:p>
            <a:pPr eaLnBrk="0" fontAlgn="base" hangingPunct="0">
              <a:spcBef>
                <a:spcPct val="0"/>
              </a:spcBef>
              <a:spcAft>
                <a:spcPct val="0"/>
              </a:spcAft>
              <a:defRPr/>
            </a:pPr>
            <a:r>
              <a:rPr lang="nb-NO" sz="2000" kern="0" dirty="0">
                <a:solidFill>
                  <a:srgbClr val="000000"/>
                </a:solidFill>
              </a:rPr>
              <a:t>Da kan du også søke på etternavn</a:t>
            </a:r>
          </a:p>
        </p:txBody>
      </p:sp>
      <p:sp>
        <p:nvSpPr>
          <p:cNvPr id="3" name="TextBox 2"/>
          <p:cNvSpPr txBox="1"/>
          <p:nvPr/>
        </p:nvSpPr>
        <p:spPr>
          <a:xfrm>
            <a:off x="9392992" y="167426"/>
            <a:ext cx="1159098" cy="1015663"/>
          </a:xfrm>
          <a:prstGeom prst="rect">
            <a:avLst/>
          </a:prstGeom>
          <a:noFill/>
        </p:spPr>
        <p:txBody>
          <a:bodyPr wrap="square" rtlCol="0">
            <a:spAutoFit/>
          </a:bodyPr>
          <a:lstStyle/>
          <a:p>
            <a:pPr lvl="0"/>
            <a:r>
              <a:rPr lang="nb-NO" sz="6000" dirty="0">
                <a:solidFill>
                  <a:srgbClr val="FF0000"/>
                </a:solidFill>
                <a:latin typeface="Calibri" panose="020F0502020204030204"/>
              </a:rPr>
              <a:t>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6" y="1604226"/>
            <a:ext cx="8814444" cy="3430251"/>
          </a:xfrm>
          <a:prstGeom prst="rect">
            <a:avLst/>
          </a:prstGeom>
          <a:effectLst>
            <a:innerShdw blurRad="114300">
              <a:prstClr val="black"/>
            </a:innerShdw>
          </a:effectLst>
        </p:spPr>
      </p:pic>
      <p:sp>
        <p:nvSpPr>
          <p:cNvPr id="4" name="TextBox 3">
            <a:extLst>
              <a:ext uri="{FF2B5EF4-FFF2-40B4-BE49-F238E27FC236}">
                <a16:creationId xmlns:a16="http://schemas.microsoft.com/office/drawing/2014/main" id="{65872F1E-C8A2-47BA-9E21-9525B71FCE81}"/>
              </a:ext>
            </a:extLst>
          </p:cNvPr>
          <p:cNvSpPr txBox="1"/>
          <p:nvPr/>
        </p:nvSpPr>
        <p:spPr>
          <a:xfrm>
            <a:off x="7611292" y="5408024"/>
            <a:ext cx="2325189"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114300">
              <a:prstClr val="black"/>
            </a:innerShdw>
          </a:effectLst>
        </p:spPr>
        <p:txBody>
          <a:bodyPr wrap="square" rtlCol="0">
            <a:spAutoFit/>
          </a:bodyPr>
          <a:lstStyle/>
          <a:p>
            <a:r>
              <a:rPr lang="nb-NO" dirty="0"/>
              <a:t>Åpne adresseboken:</a:t>
            </a:r>
          </a:p>
          <a:p>
            <a:r>
              <a:rPr lang="nb-NO" dirty="0"/>
              <a:t>Ctrl+Shift+B</a:t>
            </a:r>
          </a:p>
        </p:txBody>
      </p:sp>
    </p:spTree>
    <p:extLst>
      <p:ext uri="{BB962C8B-B14F-4D97-AF65-F5344CB8AC3E}">
        <p14:creationId xmlns:p14="http://schemas.microsoft.com/office/powerpoint/2010/main" val="1447386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364" y="1"/>
            <a:ext cx="5673436" cy="945572"/>
          </a:xfrm>
        </p:spPr>
        <p:txBody>
          <a:bodyPr/>
          <a:lstStyle/>
          <a:p>
            <a:r>
              <a:rPr lang="nb-NO" dirty="0"/>
              <a:t>Kontakter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1" y="945573"/>
            <a:ext cx="7484351" cy="5277427"/>
          </a:xfrm>
          <a:prstGeom prst="rect">
            <a:avLst/>
          </a:prstGeom>
        </p:spPr>
      </p:pic>
      <p:sp>
        <p:nvSpPr>
          <p:cNvPr id="7" name="TextBox 6"/>
          <p:cNvSpPr txBox="1"/>
          <p:nvPr/>
        </p:nvSpPr>
        <p:spPr>
          <a:xfrm>
            <a:off x="9418750" y="2"/>
            <a:ext cx="1249251" cy="1015663"/>
          </a:xfrm>
          <a:prstGeom prst="rect">
            <a:avLst/>
          </a:prstGeom>
          <a:noFill/>
        </p:spPr>
        <p:txBody>
          <a:bodyPr wrap="square" rtlCol="0">
            <a:spAutoFit/>
          </a:bodyPr>
          <a:lstStyle/>
          <a:p>
            <a:pPr lvl="0"/>
            <a:r>
              <a:rPr lang="nb-NO" sz="6000" dirty="0">
                <a:solidFill>
                  <a:srgbClr val="FF0000"/>
                </a:solidFill>
                <a:latin typeface="Calibri" panose="020F0502020204030204"/>
              </a:rPr>
              <a:t>17</a:t>
            </a:r>
          </a:p>
        </p:txBody>
      </p:sp>
    </p:spTree>
    <p:extLst>
      <p:ext uri="{BB962C8B-B14F-4D97-AF65-F5344CB8AC3E}">
        <p14:creationId xmlns:p14="http://schemas.microsoft.com/office/powerpoint/2010/main" val="3460165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7626" y="274638"/>
            <a:ext cx="11194774" cy="679519"/>
          </a:xfrm>
        </p:spPr>
        <p:txBody>
          <a:bodyPr>
            <a:normAutofit fontScale="90000"/>
          </a:bodyPr>
          <a:lstStyle/>
          <a:p>
            <a:pPr algn="l"/>
            <a:r>
              <a:rPr lang="nb-NO" dirty="0" smtClean="0"/>
              <a:t>Søke etter adresser</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139" y="1637872"/>
            <a:ext cx="10972800" cy="1011676"/>
          </a:xfrm>
          <a:effectLst>
            <a:innerShdw blurRad="114300">
              <a:prstClr val="black"/>
            </a:innerShdw>
          </a:effectLst>
        </p:spPr>
      </p:pic>
      <p:sp>
        <p:nvSpPr>
          <p:cNvPr id="7" name="TekstSylinder 6"/>
          <p:cNvSpPr txBox="1"/>
          <p:nvPr/>
        </p:nvSpPr>
        <p:spPr>
          <a:xfrm>
            <a:off x="387627" y="1043609"/>
            <a:ext cx="11194774" cy="369332"/>
          </a:xfrm>
          <a:prstGeom prst="rect">
            <a:avLst/>
          </a:prstGeom>
          <a:noFill/>
        </p:spPr>
        <p:txBody>
          <a:bodyPr wrap="square" rtlCol="0">
            <a:spAutoFit/>
          </a:bodyPr>
          <a:lstStyle/>
          <a:p>
            <a:r>
              <a:rPr lang="nb-NO" dirty="0" smtClean="0"/>
              <a:t>I alle moduler finnes det en søkeboks (søk etter personer) helt til høyre på fanen </a:t>
            </a:r>
            <a:r>
              <a:rPr lang="nb-NO" b="1" dirty="0" smtClean="0"/>
              <a:t>Hjem</a:t>
            </a:r>
            <a:endParaRPr lang="nb-NO" b="1"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9" y="2945020"/>
            <a:ext cx="1676676" cy="2558434"/>
          </a:xfrm>
          <a:prstGeom prst="rect">
            <a:avLst/>
          </a:prstGeom>
          <a:effectLst>
            <a:innerShdw blurRad="114300">
              <a:prstClr val="black"/>
            </a:innerShdw>
          </a:effectLst>
        </p:spPr>
      </p:pic>
      <p:sp>
        <p:nvSpPr>
          <p:cNvPr id="9" name="TekstSylinder 8"/>
          <p:cNvSpPr txBox="1"/>
          <p:nvPr/>
        </p:nvSpPr>
        <p:spPr>
          <a:xfrm>
            <a:off x="2435087" y="2945020"/>
            <a:ext cx="3220278" cy="2031325"/>
          </a:xfrm>
          <a:prstGeom prst="rect">
            <a:avLst/>
          </a:prstGeom>
          <a:noFill/>
        </p:spPr>
        <p:txBody>
          <a:bodyPr wrap="square" rtlCol="0">
            <a:spAutoFit/>
          </a:bodyPr>
          <a:lstStyle/>
          <a:p>
            <a:r>
              <a:rPr lang="nb-NO" dirty="0" smtClean="0"/>
              <a:t>Peker du på person-ikonet nede på navigasjonsruten, får du opp adresser du har lagt i favoritter og et søkefelt.</a:t>
            </a:r>
          </a:p>
          <a:p>
            <a:endParaRPr lang="nb-NO" dirty="0" smtClean="0"/>
          </a:p>
          <a:p>
            <a:r>
              <a:rPr lang="nb-NO" dirty="0" smtClean="0"/>
              <a:t>Søkefeltet finnes også Gjøremålsfeltet </a:t>
            </a:r>
            <a:endParaRPr lang="nb-NO" dirty="0"/>
          </a:p>
        </p:txBody>
      </p:sp>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489" y="2874479"/>
            <a:ext cx="1273996" cy="3069172"/>
          </a:xfrm>
          <a:prstGeom prst="rect">
            <a:avLst/>
          </a:prstGeom>
          <a:effectLst>
            <a:innerShdw blurRad="114300">
              <a:prstClr val="black"/>
            </a:innerShdw>
          </a:effectLst>
        </p:spPr>
      </p:pic>
    </p:spTree>
    <p:extLst>
      <p:ext uri="{BB962C8B-B14F-4D97-AF65-F5344CB8AC3E}">
        <p14:creationId xmlns:p14="http://schemas.microsoft.com/office/powerpoint/2010/main" val="799915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7EA3-42D2-468F-9E99-11A2F2129E70}"/>
              </a:ext>
            </a:extLst>
          </p:cNvPr>
          <p:cNvSpPr>
            <a:spLocks noGrp="1"/>
          </p:cNvSpPr>
          <p:nvPr>
            <p:ph type="title" idx="4294967295"/>
          </p:nvPr>
        </p:nvSpPr>
        <p:spPr>
          <a:xfrm>
            <a:off x="1640492" y="292608"/>
            <a:ext cx="8570308" cy="777240"/>
          </a:xfrm>
        </p:spPr>
        <p:txBody>
          <a:bodyPr/>
          <a:lstStyle/>
          <a:p>
            <a:r>
              <a:rPr lang="nb-NO" dirty="0"/>
              <a:t>Lage en kontakt</a:t>
            </a:r>
          </a:p>
        </p:txBody>
      </p:sp>
      <p:pic>
        <p:nvPicPr>
          <p:cNvPr id="5" name="Picture 4">
            <a:extLst>
              <a:ext uri="{FF2B5EF4-FFF2-40B4-BE49-F238E27FC236}">
                <a16:creationId xmlns:a16="http://schemas.microsoft.com/office/drawing/2014/main" id="{F5C8F76B-2C44-479F-A0F5-FCEFFF4E1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846" y="1096841"/>
            <a:ext cx="5780993" cy="4342169"/>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6291954F-A310-4A7C-82E6-0A9DF0D3B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493" y="1096840"/>
            <a:ext cx="2930769" cy="4396154"/>
          </a:xfrm>
          <a:prstGeom prst="rect">
            <a:avLst/>
          </a:prstGeom>
          <a:effectLst>
            <a:innerShdw blurRad="114300">
              <a:prstClr val="black"/>
            </a:innerShdw>
          </a:effectLst>
        </p:spPr>
      </p:pic>
      <p:sp>
        <p:nvSpPr>
          <p:cNvPr id="9" name="TextBox 8">
            <a:extLst>
              <a:ext uri="{FF2B5EF4-FFF2-40B4-BE49-F238E27FC236}">
                <a16:creationId xmlns:a16="http://schemas.microsoft.com/office/drawing/2014/main" id="{1DE8FA97-66A2-47A6-8887-16F7CD6BAEE8}"/>
              </a:ext>
            </a:extLst>
          </p:cNvPr>
          <p:cNvSpPr txBox="1"/>
          <p:nvPr/>
        </p:nvSpPr>
        <p:spPr>
          <a:xfrm>
            <a:off x="1640492" y="5709139"/>
            <a:ext cx="8888346" cy="830997"/>
          </a:xfrm>
          <a:prstGeom prst="rect">
            <a:avLst/>
          </a:prstGeom>
          <a:noFill/>
        </p:spPr>
        <p:txBody>
          <a:bodyPr wrap="square" rtlCol="0">
            <a:spAutoFit/>
          </a:bodyPr>
          <a:lstStyle/>
          <a:p>
            <a:r>
              <a:rPr lang="nb-NO" sz="2400" dirty="0"/>
              <a:t>Du kan også høyreklikke på avsenderadressen i en åpen e-post og velge at adressen skal legges inn i kontaktlisten din.</a:t>
            </a:r>
          </a:p>
        </p:txBody>
      </p:sp>
    </p:spTree>
    <p:extLst>
      <p:ext uri="{BB962C8B-B14F-4D97-AF65-F5344CB8AC3E}">
        <p14:creationId xmlns:p14="http://schemas.microsoft.com/office/powerpoint/2010/main" val="25806076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0555" y="228601"/>
            <a:ext cx="6120245" cy="696191"/>
          </a:xfrm>
        </p:spPr>
        <p:txBody>
          <a:bodyPr/>
          <a:lstStyle/>
          <a:p>
            <a:r>
              <a:rPr lang="nb-NO" dirty="0"/>
              <a:t>Kontaktgruppe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8" y="1092778"/>
            <a:ext cx="4826000" cy="4724400"/>
          </a:xfrm>
          <a:prstGeom prst="rect">
            <a:avLst/>
          </a:prstGeom>
          <a:effectLst>
            <a:innerShdw blurRad="114300">
              <a:prstClr val="black"/>
            </a:innerShdw>
          </a:effectLst>
        </p:spPr>
      </p:pic>
      <p:sp>
        <p:nvSpPr>
          <p:cNvPr id="5" name="TextBox 4"/>
          <p:cNvSpPr txBox="1"/>
          <p:nvPr/>
        </p:nvSpPr>
        <p:spPr>
          <a:xfrm>
            <a:off x="6016335" y="1217469"/>
            <a:ext cx="5590309" cy="3785652"/>
          </a:xfrm>
          <a:prstGeom prst="rect">
            <a:avLst/>
          </a:prstGeom>
          <a:noFill/>
        </p:spPr>
        <p:txBody>
          <a:bodyPr wrap="square" rtlCol="0">
            <a:spAutoFit/>
          </a:bodyPr>
          <a:lstStyle/>
          <a:p>
            <a:r>
              <a:rPr lang="nb-NO" sz="2400" dirty="0"/>
              <a:t>Du kan lage dine egne kontaktgrupper. </a:t>
            </a:r>
          </a:p>
          <a:p>
            <a:r>
              <a:rPr lang="nb-NO" sz="2400" dirty="0"/>
              <a:t>Disse vil bli liggende blant dine kontakter.</a:t>
            </a:r>
          </a:p>
          <a:p>
            <a:endParaRPr lang="nb-NO" sz="2400" dirty="0"/>
          </a:p>
          <a:p>
            <a:r>
              <a:rPr lang="en-US" sz="2400" dirty="0" err="1"/>
              <a:t>Åpne</a:t>
            </a:r>
            <a:r>
              <a:rPr lang="en-US" sz="2400" dirty="0"/>
              <a:t> </a:t>
            </a:r>
            <a:r>
              <a:rPr lang="en-US" sz="2400" dirty="0" err="1"/>
              <a:t>adresseboka</a:t>
            </a:r>
            <a:r>
              <a:rPr lang="en-US" sz="2400" dirty="0"/>
              <a:t> </a:t>
            </a:r>
            <a:r>
              <a:rPr lang="en-US" sz="2400" dirty="0" err="1"/>
              <a:t>og</a:t>
            </a:r>
            <a:r>
              <a:rPr lang="en-US" sz="2400" dirty="0"/>
              <a:t> </a:t>
            </a:r>
            <a:r>
              <a:rPr lang="en-US" sz="2400" dirty="0" err="1"/>
              <a:t>velg</a:t>
            </a:r>
            <a:r>
              <a:rPr lang="en-US" sz="2400" dirty="0"/>
              <a:t>:</a:t>
            </a:r>
          </a:p>
          <a:p>
            <a:r>
              <a:rPr lang="en-US" sz="2400" dirty="0"/>
              <a:t>File/New Entry/ New Contact Group</a:t>
            </a:r>
          </a:p>
          <a:p>
            <a:endParaRPr lang="nb-NO" sz="2400" dirty="0"/>
          </a:p>
          <a:p>
            <a:r>
              <a:rPr lang="nb-NO" sz="2400" dirty="0"/>
              <a:t>2016:</a:t>
            </a:r>
          </a:p>
          <a:p>
            <a:r>
              <a:rPr lang="nb-NO" sz="2400" dirty="0"/>
              <a:t>Du kan bruke knappen New Items for å lage en ny kontaktgruppe</a:t>
            </a:r>
          </a:p>
        </p:txBody>
      </p:sp>
      <p:sp>
        <p:nvSpPr>
          <p:cNvPr id="6" name="TextBox 5"/>
          <p:cNvSpPr txBox="1"/>
          <p:nvPr/>
        </p:nvSpPr>
        <p:spPr>
          <a:xfrm>
            <a:off x="1596737" y="5985165"/>
            <a:ext cx="9362209" cy="461665"/>
          </a:xfrm>
          <a:prstGeom prst="rect">
            <a:avLst/>
          </a:prstGeom>
          <a:noFill/>
        </p:spPr>
        <p:txBody>
          <a:bodyPr wrap="square" rtlCol="0">
            <a:spAutoFit/>
          </a:bodyPr>
          <a:lstStyle/>
          <a:p>
            <a:endParaRPr lang="nb-NO" sz="2400" dirty="0"/>
          </a:p>
        </p:txBody>
      </p:sp>
      <p:sp>
        <p:nvSpPr>
          <p:cNvPr id="7" name="TextBox 6"/>
          <p:cNvSpPr txBox="1"/>
          <p:nvPr/>
        </p:nvSpPr>
        <p:spPr>
          <a:xfrm>
            <a:off x="9405870" y="0"/>
            <a:ext cx="1262130" cy="1049482"/>
          </a:xfrm>
          <a:prstGeom prst="rect">
            <a:avLst/>
          </a:prstGeom>
          <a:noFill/>
        </p:spPr>
        <p:txBody>
          <a:bodyPr wrap="square" rtlCol="0">
            <a:spAutoFit/>
          </a:bodyPr>
          <a:lstStyle/>
          <a:p>
            <a:pPr lvl="0"/>
            <a:r>
              <a:rPr lang="nb-NO" sz="6000" dirty="0">
                <a:solidFill>
                  <a:srgbClr val="FF0000"/>
                </a:solidFill>
                <a:latin typeface="Calibri" panose="020F0502020204030204"/>
              </a:rPr>
              <a:t>18</a:t>
            </a:r>
          </a:p>
        </p:txBody>
      </p:sp>
    </p:spTree>
    <p:extLst>
      <p:ext uri="{BB962C8B-B14F-4D97-AF65-F5344CB8AC3E}">
        <p14:creationId xmlns:p14="http://schemas.microsoft.com/office/powerpoint/2010/main" val="812142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134" y="711004"/>
            <a:ext cx="8961324" cy="3860996"/>
          </a:xfrm>
          <a:prstGeom prst="rect">
            <a:avLst/>
          </a:prstGeom>
          <a:effectLst>
            <a:innerShdw blurRad="114300">
              <a:prstClr val="black"/>
            </a:innerShdw>
          </a:effectLst>
        </p:spPr>
      </p:pic>
      <p:sp>
        <p:nvSpPr>
          <p:cNvPr id="6" name="TextBox 5"/>
          <p:cNvSpPr txBox="1"/>
          <p:nvPr/>
        </p:nvSpPr>
        <p:spPr>
          <a:xfrm>
            <a:off x="2012373" y="5049983"/>
            <a:ext cx="7907482" cy="1200329"/>
          </a:xfrm>
          <a:prstGeom prst="rect">
            <a:avLst/>
          </a:prstGeom>
          <a:noFill/>
        </p:spPr>
        <p:txBody>
          <a:bodyPr wrap="square" rtlCol="0">
            <a:spAutoFit/>
          </a:bodyPr>
          <a:lstStyle/>
          <a:p>
            <a:r>
              <a:rPr lang="nb-NO" sz="2400" dirty="0"/>
              <a:t>Her kan jeg legge til og fjerne medlemmer.</a:t>
            </a:r>
          </a:p>
          <a:p>
            <a:r>
              <a:rPr lang="nb-NO" sz="2400" dirty="0"/>
              <a:t>Jeg kan også legge inn en liste med navn, som jeg f.eks. henter fra Nettskjema.</a:t>
            </a:r>
          </a:p>
        </p:txBody>
      </p:sp>
    </p:spTree>
    <p:extLst>
      <p:ext uri="{BB962C8B-B14F-4D97-AF65-F5344CB8AC3E}">
        <p14:creationId xmlns:p14="http://schemas.microsoft.com/office/powerpoint/2010/main" val="357695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b-NO" smtClean="0"/>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5</a:t>
            </a:fld>
            <a:endParaRPr lang="nb-NO" dirty="0"/>
          </a:p>
        </p:txBody>
      </p:sp>
      <p:sp>
        <p:nvSpPr>
          <p:cNvPr id="7" name="TextBox 6"/>
          <p:cNvSpPr txBox="1"/>
          <p:nvPr/>
        </p:nvSpPr>
        <p:spPr>
          <a:xfrm>
            <a:off x="1475510" y="135082"/>
            <a:ext cx="8769926" cy="769441"/>
          </a:xfrm>
          <a:prstGeom prst="rect">
            <a:avLst/>
          </a:prstGeom>
          <a:noFill/>
        </p:spPr>
        <p:txBody>
          <a:bodyPr wrap="square" rtlCol="0">
            <a:spAutoFit/>
          </a:bodyPr>
          <a:lstStyle/>
          <a:p>
            <a:r>
              <a:rPr lang="nb-NO" sz="4400" b="1" dirty="0"/>
              <a:t>Nettkurs i Outlook</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7364" y="931750"/>
            <a:ext cx="10536381" cy="4721881"/>
          </a:xfrm>
          <a:prstGeom prst="rect">
            <a:avLst/>
          </a:prstGeom>
          <a:effectLst>
            <a:innerShdw blurRad="114300">
              <a:prstClr val="black"/>
            </a:innerShdw>
          </a:effectLst>
        </p:spPr>
      </p:pic>
      <p:sp>
        <p:nvSpPr>
          <p:cNvPr id="3" name="TextBox 2"/>
          <p:cNvSpPr txBox="1"/>
          <p:nvPr/>
        </p:nvSpPr>
        <p:spPr>
          <a:xfrm>
            <a:off x="1475510" y="5667555"/>
            <a:ext cx="9097601" cy="523220"/>
          </a:xfrm>
          <a:prstGeom prst="rect">
            <a:avLst/>
          </a:prstGeom>
          <a:noFill/>
        </p:spPr>
        <p:txBody>
          <a:bodyPr wrap="square" rtlCol="0">
            <a:spAutoFit/>
          </a:bodyPr>
          <a:lstStyle/>
          <a:p>
            <a:r>
              <a:rPr lang="nb-NO" sz="2800" dirty="0"/>
              <a:t>På denne siden legger vi ut små nettkurs om Outlook.</a:t>
            </a:r>
          </a:p>
        </p:txBody>
      </p:sp>
    </p:spTree>
    <p:extLst>
      <p:ext uri="{BB962C8B-B14F-4D97-AF65-F5344CB8AC3E}">
        <p14:creationId xmlns:p14="http://schemas.microsoft.com/office/powerpoint/2010/main" val="29523028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838200"/>
            <a:ext cx="7696200" cy="1143000"/>
          </a:xfrm>
        </p:spPr>
        <p:txBody>
          <a:bodyPr/>
          <a:lstStyle/>
          <a:p>
            <a:pPr>
              <a:lnSpc>
                <a:spcPct val="115000"/>
              </a:lnSpc>
              <a:spcBef>
                <a:spcPts val="1000"/>
              </a:spcBef>
              <a:spcAft>
                <a:spcPts val="0"/>
              </a:spcAft>
            </a:pPr>
            <a:r>
              <a:rPr lang="nb-NO" sz="3600" dirty="0">
                <a:solidFill>
                  <a:srgbClr val="4F81BD"/>
                </a:solidFill>
                <a:latin typeface="Cambria" panose="02040503050406030204" pitchFamily="18" charset="0"/>
                <a:ea typeface="SimSun" panose="02010600030101010101" pitchFamily="2" charset="-122"/>
                <a:cs typeface="Times New Roman" panose="02020603050405020304" pitchFamily="18" charset="0"/>
              </a:rPr>
              <a:t>Kontaktgrupper og adresselister</a:t>
            </a:r>
            <a:br>
              <a:rPr lang="nb-NO" sz="3600" dirty="0">
                <a:solidFill>
                  <a:srgbClr val="4F81BD"/>
                </a:solidFill>
                <a:latin typeface="Cambria" panose="02040503050406030204" pitchFamily="18" charset="0"/>
                <a:ea typeface="SimSun" panose="02010600030101010101" pitchFamily="2" charset="-122"/>
                <a:cs typeface="Times New Roman" panose="02020603050405020304" pitchFamily="18" charset="0"/>
              </a:rPr>
            </a:br>
            <a:endParaRPr lang="nb-NO" dirty="0"/>
          </a:p>
        </p:txBody>
      </p:sp>
      <p:sp>
        <p:nvSpPr>
          <p:cNvPr id="3" name="Content Placeholder 2"/>
          <p:cNvSpPr>
            <a:spLocks noGrp="1"/>
          </p:cNvSpPr>
          <p:nvPr>
            <p:ph idx="4294967295"/>
          </p:nvPr>
        </p:nvSpPr>
        <p:spPr>
          <a:xfrm>
            <a:off x="2514600" y="2060713"/>
            <a:ext cx="7696200" cy="4558937"/>
          </a:xfrm>
        </p:spPr>
        <p:txBody>
          <a:bodyPr/>
          <a:lstStyle/>
          <a:p>
            <a:pPr>
              <a:lnSpc>
                <a:spcPct val="115000"/>
              </a:lnSpc>
              <a:spcAft>
                <a:spcPts val="0"/>
              </a:spcAft>
              <a:buFont typeface="Symbol" panose="05050102010706020507" pitchFamily="18" charset="2"/>
              <a:buChar char=""/>
            </a:pPr>
            <a:r>
              <a:rPr lang="nb-NO" dirty="0">
                <a:latin typeface="Calibri" panose="020F0502020204030204" pitchFamily="34" charset="0"/>
                <a:ea typeface="SimSun" panose="02010600030101010101" pitchFamily="2" charset="-122"/>
                <a:cs typeface="Times New Roman" panose="02020603050405020304" pitchFamily="18" charset="0"/>
              </a:rPr>
              <a:t>Kontaktgrupper  </a:t>
            </a:r>
            <a:endParaRPr lang="nb-NO" dirty="0" smtClean="0">
              <a:latin typeface="Calibri" panose="020F0502020204030204" pitchFamily="34" charset="0"/>
              <a:ea typeface="SimSun" panose="02010600030101010101" pitchFamily="2" charset="-122"/>
              <a:cs typeface="Times New Roman" panose="02020603050405020304" pitchFamily="18" charset="0"/>
            </a:endParaRPr>
          </a:p>
          <a:p>
            <a:pPr marL="0" indent="0">
              <a:lnSpc>
                <a:spcPct val="115000"/>
              </a:lnSpc>
              <a:spcAft>
                <a:spcPts val="0"/>
              </a:spcAft>
              <a:buNone/>
            </a:pPr>
            <a:r>
              <a:rPr lang="nb-NO" dirty="0" smtClean="0">
                <a:latin typeface="Calibri" panose="020F0502020204030204" pitchFamily="34" charset="0"/>
                <a:ea typeface="SimSun" panose="02010600030101010101" pitchFamily="2" charset="-122"/>
                <a:cs typeface="Times New Roman" panose="02020603050405020304" pitchFamily="18" charset="0"/>
              </a:rPr>
              <a:t>(</a:t>
            </a:r>
            <a:r>
              <a:rPr lang="nb-NO" dirty="0">
                <a:latin typeface="Calibri" panose="020F0502020204030204" pitchFamily="34" charset="0"/>
                <a:ea typeface="SimSun" panose="02010600030101010101" pitchFamily="2" charset="-122"/>
                <a:cs typeface="Times New Roman" panose="02020603050405020304" pitchFamily="18" charset="0"/>
              </a:rPr>
              <a:t>Kan nå lages fra New Items)</a:t>
            </a:r>
          </a:p>
          <a:p>
            <a:pPr marL="0" indent="0">
              <a:lnSpc>
                <a:spcPct val="115000"/>
              </a:lnSpc>
              <a:spcAft>
                <a:spcPts val="0"/>
              </a:spcAft>
              <a:buNone/>
            </a:pPr>
            <a:endParaRPr lang="nb-NO"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buFont typeface="Symbol" panose="05050102010706020507" pitchFamily="18" charset="2"/>
              <a:buChar char=""/>
            </a:pPr>
            <a:r>
              <a:rPr lang="nb-NO" dirty="0">
                <a:latin typeface="Calibri" panose="020F0502020204030204" pitchFamily="34" charset="0"/>
                <a:ea typeface="SimSun" panose="02010600030101010101" pitchFamily="2" charset="-122"/>
                <a:cs typeface="Times New Roman" panose="02020603050405020304" pitchFamily="18" charset="0"/>
              </a:rPr>
              <a:t>Exchangegrupper</a:t>
            </a:r>
          </a:p>
          <a:p>
            <a:pPr marL="0" indent="0" fontAlgn="auto">
              <a:spcBef>
                <a:spcPts val="0"/>
              </a:spcBef>
              <a:spcAft>
                <a:spcPts val="0"/>
              </a:spcAft>
              <a:buNone/>
            </a:pPr>
            <a:r>
              <a:rPr lang="nb-NO" sz="1800" kern="1200" dirty="0">
                <a:solidFill>
                  <a:srgbClr val="000000"/>
                </a:solidFill>
              </a:rPr>
              <a:t>Bestille gruppe:</a:t>
            </a:r>
            <a:endParaRPr lang="nb-NO" sz="1800" kern="1200" dirty="0">
              <a:solidFill>
                <a:srgbClr val="000000"/>
              </a:solidFill>
              <a:hlinkClick r:id="rId2"/>
            </a:endParaRPr>
          </a:p>
          <a:p>
            <a:pPr marL="0" indent="0" fontAlgn="auto">
              <a:spcBef>
                <a:spcPts val="0"/>
              </a:spcBef>
              <a:spcAft>
                <a:spcPts val="0"/>
              </a:spcAft>
              <a:buNone/>
            </a:pPr>
            <a:r>
              <a:rPr lang="nb-NO" sz="1800" kern="1200" dirty="0">
                <a:solidFill>
                  <a:srgbClr val="000000"/>
                </a:solidFill>
                <a:hlinkClick r:id="rId3"/>
              </a:rPr>
              <a:t>https://www.uio.no/tjenester/it/e-post-kalender/mer-om-epost-og-kalender/</a:t>
            </a:r>
            <a:endParaRPr lang="nb-NO" dirty="0">
              <a:latin typeface="Calibri" panose="020F0502020204030204" pitchFamily="34" charset="0"/>
              <a:ea typeface="SimSun" panose="02010600030101010101" pitchFamily="2" charset="-122"/>
              <a:cs typeface="Times New Roman" panose="02020603050405020304" pitchFamily="18" charset="0"/>
            </a:endParaRPr>
          </a:p>
          <a:p>
            <a:pPr marL="0" indent="0" fontAlgn="auto">
              <a:spcBef>
                <a:spcPts val="0"/>
              </a:spcBef>
              <a:spcAft>
                <a:spcPts val="0"/>
              </a:spcAft>
              <a:buNone/>
            </a:pPr>
            <a:endParaRPr lang="nb-NO"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0"/>
              </a:spcAft>
              <a:buFont typeface="Symbol" panose="05050102010706020507" pitchFamily="18" charset="2"/>
              <a:buChar char=""/>
            </a:pPr>
            <a:r>
              <a:rPr lang="nb-NO" dirty="0">
                <a:solidFill>
                  <a:srgbClr val="000000"/>
                </a:solidFill>
                <a:latin typeface="Calibri" panose="020F0502020204030204" pitchFamily="34" charset="0"/>
                <a:ea typeface="SimSun" panose="02010600030101010101" pitchFamily="2" charset="-122"/>
                <a:cs typeface="Times New Roman" panose="02020603050405020304" pitchFamily="18" charset="0"/>
              </a:rPr>
              <a:t>E-postlister (Sympa)</a:t>
            </a:r>
          </a:p>
          <a:p>
            <a:pPr marL="0" indent="0">
              <a:lnSpc>
                <a:spcPct val="115000"/>
              </a:lnSpc>
              <a:spcAft>
                <a:spcPts val="1000"/>
              </a:spcAft>
              <a:buNone/>
            </a:pPr>
            <a:r>
              <a:rPr lang="nb-NO" sz="2000" dirty="0">
                <a:latin typeface="Calibri" panose="020F0502020204030204" pitchFamily="34" charset="0"/>
                <a:ea typeface="SimSun" panose="02010600030101010101" pitchFamily="2" charset="-122"/>
                <a:cs typeface="Times New Roman" panose="02020603050405020304" pitchFamily="18" charset="0"/>
                <a:hlinkClick r:id="rId4"/>
              </a:rPr>
              <a:t>http://www.uio.no/tjenester/it/e-post-kalender/e-postlister/</a:t>
            </a:r>
            <a:endParaRPr lang="nb-NO" sz="2000" dirty="0">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nb-NO" dirty="0"/>
          </a:p>
        </p:txBody>
      </p:sp>
      <p:pic>
        <p:nvPicPr>
          <p:cNvPr id="5" name="Picture 4">
            <a:extLst>
              <a:ext uri="{FF2B5EF4-FFF2-40B4-BE49-F238E27FC236}">
                <a16:creationId xmlns:a16="http://schemas.microsoft.com/office/drawing/2014/main" id="{F8D54604-EFE3-417F-A67B-A95384795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132" y="2200956"/>
            <a:ext cx="2039339" cy="2139225"/>
          </a:xfrm>
          <a:prstGeom prst="rect">
            <a:avLst/>
          </a:prstGeom>
          <a:effectLst>
            <a:innerShdw blurRad="114300">
              <a:prstClr val="black"/>
            </a:innerShdw>
          </a:effectLst>
        </p:spPr>
      </p:pic>
      <p:sp>
        <p:nvSpPr>
          <p:cNvPr id="4" name="Rectangle 3">
            <a:extLst>
              <a:ext uri="{FF2B5EF4-FFF2-40B4-BE49-F238E27FC236}">
                <a16:creationId xmlns:a16="http://schemas.microsoft.com/office/drawing/2014/main" id="{CE1B5F12-DEA9-4F19-B13A-894642B6F736}"/>
              </a:ext>
            </a:extLst>
          </p:cNvPr>
          <p:cNvSpPr/>
          <p:nvPr/>
        </p:nvSpPr>
        <p:spPr>
          <a:xfrm>
            <a:off x="9549618" y="91442"/>
            <a:ext cx="1041010" cy="1015663"/>
          </a:xfrm>
          <a:prstGeom prst="rect">
            <a:avLst/>
          </a:prstGeom>
        </p:spPr>
        <p:txBody>
          <a:bodyPr wrap="square">
            <a:spAutoFit/>
          </a:bodyPr>
          <a:lstStyle/>
          <a:p>
            <a:pPr lvl="0"/>
            <a:r>
              <a:rPr lang="nb-NO" sz="6000" dirty="0">
                <a:solidFill>
                  <a:srgbClr val="FF0000"/>
                </a:solidFill>
                <a:latin typeface="Calibri" panose="020F0502020204030204"/>
              </a:rPr>
              <a:t>19</a:t>
            </a:r>
          </a:p>
        </p:txBody>
      </p:sp>
    </p:spTree>
    <p:extLst>
      <p:ext uri="{BB962C8B-B14F-4D97-AF65-F5344CB8AC3E}">
        <p14:creationId xmlns:p14="http://schemas.microsoft.com/office/powerpoint/2010/main" val="2299099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82736" y="394856"/>
            <a:ext cx="6328064" cy="800100"/>
          </a:xfrm>
        </p:spPr>
        <p:txBody>
          <a:bodyPr/>
          <a:lstStyle/>
          <a:p>
            <a:r>
              <a:rPr lang="nb-NO" dirty="0"/>
              <a:t>Auto-Complete List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864" y="1478552"/>
            <a:ext cx="8858899" cy="3457131"/>
          </a:xfrm>
          <a:prstGeom prst="rect">
            <a:avLst/>
          </a:prstGeom>
          <a:effectLst>
            <a:innerShdw blurRad="114300">
              <a:prstClr val="black"/>
            </a:innerShdw>
          </a:effectLst>
        </p:spPr>
      </p:pic>
      <p:sp>
        <p:nvSpPr>
          <p:cNvPr id="5" name="TextBox 4"/>
          <p:cNvSpPr txBox="1"/>
          <p:nvPr/>
        </p:nvSpPr>
        <p:spPr>
          <a:xfrm>
            <a:off x="1690255" y="5237019"/>
            <a:ext cx="8853054" cy="954107"/>
          </a:xfrm>
          <a:prstGeom prst="rect">
            <a:avLst/>
          </a:prstGeom>
          <a:noFill/>
        </p:spPr>
        <p:txBody>
          <a:bodyPr wrap="square" rtlCol="0">
            <a:spAutoFit/>
          </a:bodyPr>
          <a:lstStyle/>
          <a:p>
            <a:r>
              <a:rPr lang="nb-NO" sz="2800" dirty="0"/>
              <a:t>Hvis du lagrer adresser i Auto-Complete List, vil det bli lettere å sette inn adresser.</a:t>
            </a:r>
          </a:p>
        </p:txBody>
      </p:sp>
      <p:sp>
        <p:nvSpPr>
          <p:cNvPr id="6" name="TextBox 5"/>
          <p:cNvSpPr txBox="1"/>
          <p:nvPr/>
        </p:nvSpPr>
        <p:spPr>
          <a:xfrm>
            <a:off x="9599054" y="1"/>
            <a:ext cx="1068946" cy="1015663"/>
          </a:xfrm>
          <a:prstGeom prst="rect">
            <a:avLst/>
          </a:prstGeom>
          <a:noFill/>
        </p:spPr>
        <p:txBody>
          <a:bodyPr wrap="square" rtlCol="0">
            <a:spAutoFit/>
          </a:bodyPr>
          <a:lstStyle/>
          <a:p>
            <a:pPr lvl="0"/>
            <a:r>
              <a:rPr lang="nb-NO" sz="6000" dirty="0">
                <a:solidFill>
                  <a:srgbClr val="FF0000"/>
                </a:solidFill>
                <a:latin typeface="Calibri" panose="020F0502020204030204"/>
              </a:rPr>
              <a:t>20</a:t>
            </a:r>
          </a:p>
        </p:txBody>
      </p:sp>
    </p:spTree>
    <p:extLst>
      <p:ext uri="{BB962C8B-B14F-4D97-AF65-F5344CB8AC3E}">
        <p14:creationId xmlns:p14="http://schemas.microsoft.com/office/powerpoint/2010/main" val="7751278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246" y="678723"/>
            <a:ext cx="6451600" cy="3098800"/>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FE5B17E1-D1DC-4CF1-91A8-8246D653DD3F}"/>
              </a:ext>
            </a:extLst>
          </p:cNvPr>
          <p:cNvSpPr txBox="1"/>
          <p:nvPr/>
        </p:nvSpPr>
        <p:spPr>
          <a:xfrm>
            <a:off x="2818246" y="4105656"/>
            <a:ext cx="7849754" cy="1477328"/>
          </a:xfrm>
          <a:prstGeom prst="rect">
            <a:avLst/>
          </a:prstGeom>
          <a:noFill/>
        </p:spPr>
        <p:txBody>
          <a:bodyPr wrap="square" rtlCol="0">
            <a:spAutoFit/>
          </a:bodyPr>
          <a:lstStyle/>
          <a:p>
            <a:r>
              <a:rPr lang="nb-NO" dirty="0"/>
              <a:t>Det er lett å fjerne adresser som du ikke vil beholde i Auto-Complete List. </a:t>
            </a:r>
          </a:p>
          <a:p>
            <a:endParaRPr lang="nb-NO" dirty="0"/>
          </a:p>
          <a:p>
            <a:r>
              <a:rPr lang="nb-NO" dirty="0"/>
              <a:t>Trykk på              for å fjerne.</a:t>
            </a:r>
          </a:p>
          <a:p>
            <a:endParaRPr lang="nb-NO" dirty="0"/>
          </a:p>
          <a:p>
            <a:r>
              <a:rPr lang="nb-NO" dirty="0"/>
              <a:t>Hvis adressen mangler, trykk Ctrl+K, og adreseboka kommer opp.</a:t>
            </a:r>
          </a:p>
        </p:txBody>
      </p:sp>
      <p:pic>
        <p:nvPicPr>
          <p:cNvPr id="5" name="Picture 4">
            <a:extLst>
              <a:ext uri="{FF2B5EF4-FFF2-40B4-BE49-F238E27FC236}">
                <a16:creationId xmlns:a16="http://schemas.microsoft.com/office/drawing/2014/main" id="{899BC3C9-93E0-498B-88F9-22A91E4CA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948" y="4685570"/>
            <a:ext cx="304800" cy="317500"/>
          </a:xfrm>
          <a:prstGeom prst="rect">
            <a:avLst/>
          </a:prstGeom>
        </p:spPr>
      </p:pic>
    </p:spTree>
    <p:extLst>
      <p:ext uri="{BB962C8B-B14F-4D97-AF65-F5344CB8AC3E}">
        <p14:creationId xmlns:p14="http://schemas.microsoft.com/office/powerpoint/2010/main" val="40877835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7427" y="322119"/>
            <a:ext cx="6203373" cy="633846"/>
          </a:xfrm>
        </p:spPr>
        <p:txBody>
          <a:bodyPr/>
          <a:lstStyle/>
          <a:p>
            <a:r>
              <a:rPr lang="nb-NO" dirty="0"/>
              <a:t>Lese formatert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120" y="2164938"/>
            <a:ext cx="7896735" cy="4318990"/>
          </a:xfrm>
          <a:prstGeom prst="rect">
            <a:avLst/>
          </a:prstGeom>
          <a:effectLst>
            <a:innerShdw blurRad="114300">
              <a:prstClr val="black"/>
            </a:innerShdw>
          </a:effectLst>
        </p:spPr>
      </p:pic>
      <p:sp>
        <p:nvSpPr>
          <p:cNvPr id="6" name="TextBox 5"/>
          <p:cNvSpPr txBox="1"/>
          <p:nvPr/>
        </p:nvSpPr>
        <p:spPr>
          <a:xfrm>
            <a:off x="1835727" y="955966"/>
            <a:ext cx="8707582" cy="1015663"/>
          </a:xfrm>
          <a:prstGeom prst="rect">
            <a:avLst/>
          </a:prstGeom>
          <a:noFill/>
        </p:spPr>
        <p:txBody>
          <a:bodyPr wrap="square" rtlCol="0">
            <a:spAutoFit/>
          </a:bodyPr>
          <a:lstStyle/>
          <a:p>
            <a:r>
              <a:rPr lang="nb-NO" sz="2000" dirty="0"/>
              <a:t>Hvis du vil lese all e-post som formatert:</a:t>
            </a:r>
          </a:p>
          <a:p>
            <a:r>
              <a:rPr lang="nb-NO" sz="2000" dirty="0"/>
              <a:t>Ta bort haken (</a:t>
            </a:r>
            <a:r>
              <a:rPr lang="nb-NO" sz="2000" dirty="0">
                <a:solidFill>
                  <a:srgbClr val="FF0000"/>
                </a:solidFill>
              </a:rPr>
              <a:t>Anbefales ikke</a:t>
            </a:r>
            <a:r>
              <a:rPr lang="nb-NO" sz="2000" dirty="0"/>
              <a:t>)</a:t>
            </a:r>
          </a:p>
          <a:p>
            <a:r>
              <a:rPr lang="nb-NO" sz="2000" dirty="0"/>
              <a:t>File/Options/Trust Center/Email Security/Read all standard mail in plain text</a:t>
            </a:r>
          </a:p>
        </p:txBody>
      </p:sp>
      <p:sp>
        <p:nvSpPr>
          <p:cNvPr id="3" name="TextBox 2"/>
          <p:cNvSpPr txBox="1"/>
          <p:nvPr/>
        </p:nvSpPr>
        <p:spPr>
          <a:xfrm>
            <a:off x="9508901" y="1"/>
            <a:ext cx="1034408" cy="1015663"/>
          </a:xfrm>
          <a:prstGeom prst="rect">
            <a:avLst/>
          </a:prstGeom>
          <a:noFill/>
        </p:spPr>
        <p:txBody>
          <a:bodyPr wrap="square" rtlCol="0">
            <a:spAutoFit/>
          </a:bodyPr>
          <a:lstStyle/>
          <a:p>
            <a:pPr lvl="0"/>
            <a:r>
              <a:rPr lang="nb-NO" sz="6000" dirty="0">
                <a:solidFill>
                  <a:srgbClr val="FF0000"/>
                </a:solidFill>
                <a:latin typeface="Calibri" panose="020F0502020204030204"/>
              </a:rPr>
              <a:t>21</a:t>
            </a:r>
          </a:p>
        </p:txBody>
      </p:sp>
    </p:spTree>
    <p:extLst>
      <p:ext uri="{BB962C8B-B14F-4D97-AF65-F5344CB8AC3E}">
        <p14:creationId xmlns:p14="http://schemas.microsoft.com/office/powerpoint/2010/main" val="3654775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419" y="2149062"/>
            <a:ext cx="5594927" cy="4430269"/>
          </a:xfrm>
          <a:prstGeom prst="rect">
            <a:avLst/>
          </a:prstGeom>
          <a:effectLst>
            <a:innerShdw blurRad="114300">
              <a:prstClr val="black"/>
            </a:innerShdw>
          </a:effectLst>
        </p:spPr>
      </p:pic>
      <p:sp>
        <p:nvSpPr>
          <p:cNvPr id="6" name="TextBox 5"/>
          <p:cNvSpPr txBox="1"/>
          <p:nvPr/>
        </p:nvSpPr>
        <p:spPr>
          <a:xfrm>
            <a:off x="1960419" y="654628"/>
            <a:ext cx="8354291" cy="1384995"/>
          </a:xfrm>
          <a:prstGeom prst="rect">
            <a:avLst/>
          </a:prstGeom>
          <a:noFill/>
        </p:spPr>
        <p:txBody>
          <a:bodyPr wrap="square" rtlCol="0">
            <a:spAutoFit/>
          </a:bodyPr>
          <a:lstStyle/>
          <a:p>
            <a:r>
              <a:rPr lang="nb-NO" sz="2800" dirty="0"/>
              <a:t>Hvis du leser e-posten som ren tekst, kan du skifte til HTML ved å klikke på </a:t>
            </a:r>
            <a:r>
              <a:rPr lang="nb-NO" sz="2800" i="1" dirty="0"/>
              <a:t>We converted this…  </a:t>
            </a:r>
            <a:r>
              <a:rPr lang="nb-NO" sz="2800" dirty="0"/>
              <a:t>og så </a:t>
            </a:r>
            <a:r>
              <a:rPr lang="nb-NO" sz="2800" i="1" dirty="0"/>
              <a:t>Display as HTML</a:t>
            </a:r>
          </a:p>
        </p:txBody>
      </p:sp>
    </p:spTree>
    <p:extLst>
      <p:ext uri="{BB962C8B-B14F-4D97-AF65-F5344CB8AC3E}">
        <p14:creationId xmlns:p14="http://schemas.microsoft.com/office/powerpoint/2010/main" val="2765915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84BC6A-603A-46BA-9571-97B4708869CE}" type="slidenum">
              <a:rPr lang="nb-NO">
                <a:solidFill>
                  <a:prstClr val="black">
                    <a:tint val="75000"/>
                  </a:prstClr>
                </a:solidFill>
                <a:latin typeface="Calibri"/>
              </a:rPr>
              <a:pPr>
                <a:defRPr/>
              </a:pPr>
              <a:t>55</a:t>
            </a:fld>
            <a:endParaRPr lang="nb-NO">
              <a:solidFill>
                <a:prstClr val="black">
                  <a:tint val="75000"/>
                </a:prstClr>
              </a:solidFill>
              <a:latin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692696"/>
            <a:ext cx="4457700" cy="5295900"/>
          </a:xfrm>
          <a:prstGeom prst="rect">
            <a:avLst/>
          </a:prstGeom>
          <a:effectLst>
            <a:innerShdw blurRad="114300">
              <a:prstClr val="black"/>
            </a:inn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7" y="13712"/>
            <a:ext cx="3535365" cy="6858000"/>
          </a:xfrm>
          <a:prstGeom prst="rect">
            <a:avLst/>
          </a:prstGeom>
          <a:effectLst>
            <a:innerShdw blurRad="114300">
              <a:prstClr val="black"/>
            </a:innerShdw>
          </a:effectLst>
        </p:spPr>
      </p:pic>
    </p:spTree>
    <p:extLst>
      <p:ext uri="{BB962C8B-B14F-4D97-AF65-F5344CB8AC3E}">
        <p14:creationId xmlns:p14="http://schemas.microsoft.com/office/powerpoint/2010/main" val="976410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8AC77-0D42-4FF8-A22E-4F1D16989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spTree>
    <p:extLst>
      <p:ext uri="{BB962C8B-B14F-4D97-AF65-F5344CB8AC3E}">
        <p14:creationId xmlns:p14="http://schemas.microsoft.com/office/powerpoint/2010/main" val="12964158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25714-02F0-4E5C-A0E3-360C88EFA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 y="0"/>
            <a:ext cx="12177224" cy="6858000"/>
          </a:xfrm>
          <a:prstGeom prst="rect">
            <a:avLst/>
          </a:prstGeom>
        </p:spPr>
      </p:pic>
    </p:spTree>
    <p:extLst>
      <p:ext uri="{BB962C8B-B14F-4D97-AF65-F5344CB8AC3E}">
        <p14:creationId xmlns:p14="http://schemas.microsoft.com/office/powerpoint/2010/main" val="2609687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ED297-B47E-4EF0-AF5A-36E9AE09F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91953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154" y="240723"/>
            <a:ext cx="6489700" cy="4381500"/>
          </a:xfrm>
          <a:prstGeom prst="rect">
            <a:avLst/>
          </a:prstGeom>
          <a:effectLst>
            <a:innerShdw blurRad="114300">
              <a:prstClr val="black"/>
            </a:innerShdw>
          </a:effectLst>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154" y="4622223"/>
            <a:ext cx="6489700" cy="1498600"/>
          </a:xfrm>
          <a:prstGeom prst="rect">
            <a:avLst/>
          </a:prstGeom>
          <a:effectLst>
            <a:innerShdw blurRad="114300">
              <a:prstClr val="black"/>
            </a:innerShdw>
          </a:effectLst>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44" y="2785368"/>
            <a:ext cx="4315460" cy="3335455"/>
          </a:xfrm>
          <a:prstGeom prst="rect">
            <a:avLst/>
          </a:prstGeom>
          <a:effectLst>
            <a:innerShdw blurRad="114300">
              <a:prstClr val="black"/>
            </a:innerShdw>
          </a:effectLst>
        </p:spPr>
      </p:pic>
      <p:sp>
        <p:nvSpPr>
          <p:cNvPr id="5" name="TekstSylinder 4"/>
          <p:cNvSpPr txBox="1"/>
          <p:nvPr/>
        </p:nvSpPr>
        <p:spPr>
          <a:xfrm>
            <a:off x="347870" y="240723"/>
            <a:ext cx="4532243" cy="584775"/>
          </a:xfrm>
          <a:prstGeom prst="rect">
            <a:avLst/>
          </a:prstGeom>
          <a:noFill/>
        </p:spPr>
        <p:txBody>
          <a:bodyPr wrap="square" rtlCol="0">
            <a:spAutoFit/>
          </a:bodyPr>
          <a:lstStyle/>
          <a:p>
            <a:r>
              <a:rPr lang="nb-NO" sz="3200" b="1" dirty="0" smtClean="0"/>
              <a:t>Ren tekst / HTML</a:t>
            </a:r>
            <a:endParaRPr lang="nb-NO" sz="3200" b="1" dirty="0"/>
          </a:p>
        </p:txBody>
      </p:sp>
      <p:sp>
        <p:nvSpPr>
          <p:cNvPr id="6" name="TekstSylinder 5"/>
          <p:cNvSpPr txBox="1"/>
          <p:nvPr/>
        </p:nvSpPr>
        <p:spPr>
          <a:xfrm>
            <a:off x="347871" y="1331843"/>
            <a:ext cx="4711146" cy="923330"/>
          </a:xfrm>
          <a:prstGeom prst="rect">
            <a:avLst/>
          </a:prstGeom>
          <a:noFill/>
        </p:spPr>
        <p:txBody>
          <a:bodyPr wrap="square" rtlCol="0">
            <a:spAutoFit/>
          </a:bodyPr>
          <a:lstStyle/>
          <a:p>
            <a:r>
              <a:rPr lang="nb-NO" dirty="0" smtClean="0"/>
              <a:t>Under ser vi e-posten når jeg leste den som ren tekst, og til høyre når jeg ba om at den skulle vises som HTML.</a:t>
            </a:r>
            <a:endParaRPr lang="nb-NO" dirty="0"/>
          </a:p>
        </p:txBody>
      </p:sp>
    </p:spTree>
    <p:extLst>
      <p:ext uri="{BB962C8B-B14F-4D97-AF65-F5344CB8AC3E}">
        <p14:creationId xmlns:p14="http://schemas.microsoft.com/office/powerpoint/2010/main" val="3081794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7695" y="365125"/>
            <a:ext cx="11096105" cy="1325563"/>
          </a:xfrm>
        </p:spPr>
        <p:txBody>
          <a:bodyPr/>
          <a:lstStyle/>
          <a:p>
            <a:r>
              <a:rPr lang="nb-NO" dirty="0" smtClean="0"/>
              <a:t>Vi har migrert fra Exchange 2013 til 2019</a:t>
            </a:r>
            <a:endParaRPr lang="nb-NO" dirty="0"/>
          </a:p>
        </p:txBody>
      </p:sp>
      <p:sp>
        <p:nvSpPr>
          <p:cNvPr id="3" name="Plassholder for innhold 2"/>
          <p:cNvSpPr>
            <a:spLocks noGrp="1"/>
          </p:cNvSpPr>
          <p:nvPr>
            <p:ph idx="1"/>
          </p:nvPr>
        </p:nvSpPr>
        <p:spPr>
          <a:xfrm>
            <a:off x="257695" y="1690688"/>
            <a:ext cx="11845636" cy="4486275"/>
          </a:xfrm>
        </p:spPr>
        <p:txBody>
          <a:bodyPr/>
          <a:lstStyle/>
          <a:p>
            <a:pPr marL="0" indent="0">
              <a:buNone/>
            </a:pPr>
            <a:r>
              <a:rPr lang="nb-NO" dirty="0" smtClean="0"/>
              <a:t>E-posten vår ble i  løpet av sommeren og høsten flyttet over til de nye Exchange-serverne.</a:t>
            </a:r>
          </a:p>
          <a:p>
            <a:pPr marL="0" indent="0">
              <a:buNone/>
            </a:pPr>
            <a:endParaRPr lang="nb-NO" dirty="0" smtClean="0"/>
          </a:p>
          <a:p>
            <a:pPr marL="0" indent="0">
              <a:buNone/>
            </a:pPr>
            <a:r>
              <a:rPr lang="nb-NO" b="1" dirty="0" smtClean="0">
                <a:solidFill>
                  <a:srgbClr val="203E51"/>
                </a:solidFill>
                <a:latin typeface="Publico text"/>
              </a:rPr>
              <a:t>Server</a:t>
            </a:r>
            <a:r>
              <a:rPr lang="nb-NO" dirty="0">
                <a:solidFill>
                  <a:srgbClr val="203E51"/>
                </a:solidFill>
                <a:latin typeface="Publico text"/>
              </a:rPr>
              <a:t>, datamaskin eller dataprogram som leverer tjenester til klienter i et nettverk</a:t>
            </a:r>
            <a:r>
              <a:rPr lang="nb-NO" dirty="0" smtClean="0">
                <a:solidFill>
                  <a:srgbClr val="203E51"/>
                </a:solidFill>
                <a:latin typeface="Publico text"/>
              </a:rPr>
              <a:t>. (Kalles også en tjener)</a:t>
            </a:r>
          </a:p>
          <a:p>
            <a:pPr marL="0" indent="0">
              <a:buNone/>
            </a:pPr>
            <a:endParaRPr lang="nb-NO" dirty="0" smtClean="0">
              <a:solidFill>
                <a:srgbClr val="203E51"/>
              </a:solidFill>
              <a:latin typeface="Publico text"/>
            </a:endParaRPr>
          </a:p>
          <a:p>
            <a:pPr marL="0" indent="0">
              <a:buNone/>
            </a:pPr>
            <a:r>
              <a:rPr lang="nb-NO" dirty="0">
                <a:solidFill>
                  <a:srgbClr val="203E51"/>
                </a:solidFill>
                <a:latin typeface="Publico text"/>
              </a:rPr>
              <a:t>En </a:t>
            </a:r>
            <a:r>
              <a:rPr lang="nb-NO" b="1" dirty="0">
                <a:solidFill>
                  <a:srgbClr val="203E51"/>
                </a:solidFill>
                <a:latin typeface="Publico text"/>
              </a:rPr>
              <a:t>klient</a:t>
            </a:r>
            <a:r>
              <a:rPr lang="nb-NO" dirty="0">
                <a:solidFill>
                  <a:srgbClr val="203E51"/>
                </a:solidFill>
                <a:latin typeface="Publico text"/>
              </a:rPr>
              <a:t> kan </a:t>
            </a:r>
            <a:r>
              <a:rPr lang="nb-NO" dirty="0" smtClean="0">
                <a:solidFill>
                  <a:srgbClr val="203E51"/>
                </a:solidFill>
                <a:latin typeface="Publico text"/>
              </a:rPr>
              <a:t>for eksempel være en</a:t>
            </a:r>
            <a:r>
              <a:rPr lang="nb-NO" dirty="0">
                <a:solidFill>
                  <a:srgbClr val="203E51"/>
                </a:solidFill>
                <a:latin typeface="Publico text"/>
              </a:rPr>
              <a:t> datamaskin eller smarttelefon</a:t>
            </a:r>
            <a:r>
              <a:rPr lang="nb-NO" dirty="0" smtClean="0">
                <a:solidFill>
                  <a:srgbClr val="203E51"/>
                </a:solidFill>
                <a:latin typeface="Publico text"/>
              </a:rPr>
              <a:t>.</a:t>
            </a:r>
          </a:p>
          <a:p>
            <a:pPr marL="0" indent="0">
              <a:buNone/>
            </a:pPr>
            <a:r>
              <a:rPr lang="nb-NO" dirty="0" smtClean="0">
                <a:solidFill>
                  <a:srgbClr val="203E51"/>
                </a:solidFill>
                <a:latin typeface="Publico text"/>
              </a:rPr>
              <a:t>Outlook er en klient som bl.a. leser e-posten vår fra en Exchange-server.</a:t>
            </a:r>
          </a:p>
          <a:p>
            <a:pPr marL="0" indent="0">
              <a:buNone/>
            </a:pPr>
            <a:r>
              <a:rPr lang="nb-NO" dirty="0" smtClean="0">
                <a:solidFill>
                  <a:srgbClr val="203E51"/>
                </a:solidFill>
                <a:latin typeface="Publico text"/>
              </a:rPr>
              <a:t>Du kan bruke forskjellige </a:t>
            </a:r>
            <a:r>
              <a:rPr lang="nb-NO" dirty="0" err="1" smtClean="0">
                <a:solidFill>
                  <a:srgbClr val="203E51"/>
                </a:solidFill>
                <a:latin typeface="Publico text"/>
              </a:rPr>
              <a:t>e-postlesere</a:t>
            </a:r>
            <a:r>
              <a:rPr lang="nb-NO" dirty="0" smtClean="0">
                <a:solidFill>
                  <a:srgbClr val="203E51"/>
                </a:solidFill>
                <a:latin typeface="Publico text"/>
              </a:rPr>
              <a:t> (klienter) for å lese e-posten din.</a:t>
            </a:r>
            <a:endParaRPr lang="nb-NO" dirty="0"/>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6</a:t>
            </a:fld>
            <a:endParaRPr lang="nb-NO" dirty="0"/>
          </a:p>
        </p:txBody>
      </p:sp>
    </p:spTree>
    <p:extLst>
      <p:ext uri="{BB962C8B-B14F-4D97-AF65-F5344CB8AC3E}">
        <p14:creationId xmlns:p14="http://schemas.microsoft.com/office/powerpoint/2010/main" val="21536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446810"/>
            <a:ext cx="7696200" cy="592282"/>
          </a:xfrm>
        </p:spPr>
        <p:txBody>
          <a:bodyPr/>
          <a:lstStyle/>
          <a:p>
            <a:r>
              <a:rPr lang="nb-NO" dirty="0"/>
              <a:t>Skrive formatert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336" y="2201015"/>
            <a:ext cx="6858000" cy="1765300"/>
          </a:xfrm>
          <a:prstGeom prst="rect">
            <a:avLst/>
          </a:prstGeom>
          <a:effectLst>
            <a:innerShdw blurRad="114300">
              <a:prstClr val="black"/>
            </a:innerShdw>
          </a:effectLst>
        </p:spPr>
      </p:pic>
      <p:sp>
        <p:nvSpPr>
          <p:cNvPr id="5" name="TextBox 4"/>
          <p:cNvSpPr txBox="1"/>
          <p:nvPr/>
        </p:nvSpPr>
        <p:spPr>
          <a:xfrm>
            <a:off x="2514600" y="1143001"/>
            <a:ext cx="7852064" cy="830997"/>
          </a:xfrm>
          <a:prstGeom prst="rect">
            <a:avLst/>
          </a:prstGeom>
          <a:noFill/>
        </p:spPr>
        <p:txBody>
          <a:bodyPr wrap="square" rtlCol="0">
            <a:spAutoFit/>
          </a:bodyPr>
          <a:lstStyle/>
          <a:p>
            <a:r>
              <a:rPr lang="nb-NO" sz="2400" dirty="0"/>
              <a:t>Hvis du vil skrive all e-post som formatert, kan du bytte ut </a:t>
            </a:r>
            <a:r>
              <a:rPr lang="nb-NO" sz="2400" i="1" dirty="0"/>
              <a:t>Plain Text </a:t>
            </a:r>
            <a:r>
              <a:rPr lang="nb-NO" sz="2400" dirty="0"/>
              <a:t>med </a:t>
            </a:r>
            <a:r>
              <a:rPr lang="nb-NO" sz="2400" i="1" dirty="0"/>
              <a:t>HTML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336" y="4655250"/>
            <a:ext cx="5080000" cy="2082800"/>
          </a:xfrm>
          <a:prstGeom prst="rect">
            <a:avLst/>
          </a:prstGeom>
          <a:effectLst>
            <a:innerShdw blurRad="114300">
              <a:prstClr val="black"/>
            </a:innerShdw>
          </a:effectLst>
        </p:spPr>
      </p:pic>
      <p:sp>
        <p:nvSpPr>
          <p:cNvPr id="9" name="TextBox 8"/>
          <p:cNvSpPr txBox="1"/>
          <p:nvPr/>
        </p:nvSpPr>
        <p:spPr>
          <a:xfrm>
            <a:off x="2587337" y="4125192"/>
            <a:ext cx="7976755" cy="461665"/>
          </a:xfrm>
          <a:prstGeom prst="rect">
            <a:avLst/>
          </a:prstGeom>
          <a:noFill/>
        </p:spPr>
        <p:txBody>
          <a:bodyPr wrap="square" rtlCol="0">
            <a:spAutoFit/>
          </a:bodyPr>
          <a:lstStyle/>
          <a:p>
            <a:r>
              <a:rPr lang="nb-NO" sz="2400" dirty="0"/>
              <a:t>Det er også mulig å skrive en enkelt e-post i HTML</a:t>
            </a:r>
          </a:p>
        </p:txBody>
      </p:sp>
      <p:sp>
        <p:nvSpPr>
          <p:cNvPr id="3" name="TextBox 2"/>
          <p:cNvSpPr txBox="1"/>
          <p:nvPr/>
        </p:nvSpPr>
        <p:spPr>
          <a:xfrm>
            <a:off x="9445337" y="1"/>
            <a:ext cx="1118755" cy="1015663"/>
          </a:xfrm>
          <a:prstGeom prst="rect">
            <a:avLst/>
          </a:prstGeom>
          <a:noFill/>
        </p:spPr>
        <p:txBody>
          <a:bodyPr wrap="square" rtlCol="0">
            <a:spAutoFit/>
          </a:bodyPr>
          <a:lstStyle/>
          <a:p>
            <a:pPr lvl="0"/>
            <a:r>
              <a:rPr lang="nb-NO" sz="6000" dirty="0">
                <a:solidFill>
                  <a:srgbClr val="FF0000"/>
                </a:solidFill>
                <a:latin typeface="Calibri" panose="020F0502020204030204"/>
              </a:rPr>
              <a:t>22</a:t>
            </a:r>
          </a:p>
        </p:txBody>
      </p:sp>
    </p:spTree>
    <p:extLst>
      <p:ext uri="{BB962C8B-B14F-4D97-AF65-F5344CB8AC3E}">
        <p14:creationId xmlns:p14="http://schemas.microsoft.com/office/powerpoint/2010/main" val="3086846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432709"/>
            <a:ext cx="7696200" cy="669471"/>
          </a:xfrm>
        </p:spPr>
        <p:txBody>
          <a:bodyPr/>
          <a:lstStyle/>
          <a:p>
            <a:r>
              <a:rPr lang="nb-NO" dirty="0"/>
              <a:t>Komma og semikolon</a:t>
            </a:r>
          </a:p>
        </p:txBody>
      </p:sp>
      <p:sp>
        <p:nvSpPr>
          <p:cNvPr id="3" name="Content Placeholder 2"/>
          <p:cNvSpPr>
            <a:spLocks noGrp="1"/>
          </p:cNvSpPr>
          <p:nvPr>
            <p:ph idx="4294967295"/>
          </p:nvPr>
        </p:nvSpPr>
        <p:spPr>
          <a:xfrm>
            <a:off x="2514600" y="1083129"/>
            <a:ext cx="7696200" cy="5644242"/>
          </a:xfrm>
        </p:spPr>
        <p:txBody>
          <a:bodyPr/>
          <a:lstStyle/>
          <a:p>
            <a:pPr marL="0" indent="0">
              <a:buNone/>
            </a:pPr>
            <a:r>
              <a:rPr lang="nb-NO" sz="2400" dirty="0"/>
              <a:t>I Outlook skilles adresser med semikolon,</a:t>
            </a:r>
          </a:p>
          <a:p>
            <a:pPr marL="0" indent="0">
              <a:buNone/>
            </a:pPr>
            <a:r>
              <a:rPr lang="nb-NO" sz="2400" dirty="0"/>
              <a:t>men du kan bestemme om komma også skal fungere på samme måte.</a:t>
            </a:r>
          </a:p>
          <a:p>
            <a:pPr marL="0" indent="0">
              <a:buNone/>
            </a:pPr>
            <a:endParaRPr lang="nb-N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008" y="2384879"/>
            <a:ext cx="6642100" cy="3441700"/>
          </a:xfrm>
          <a:prstGeom prst="rect">
            <a:avLst/>
          </a:prstGeom>
          <a:effectLst>
            <a:innerShdw blurRad="114300">
              <a:prstClr val="black"/>
            </a:innerShdw>
          </a:effectLst>
        </p:spPr>
      </p:pic>
      <p:sp>
        <p:nvSpPr>
          <p:cNvPr id="5" name="TextBox 4"/>
          <p:cNvSpPr txBox="1"/>
          <p:nvPr/>
        </p:nvSpPr>
        <p:spPr>
          <a:xfrm>
            <a:off x="2579008" y="5976257"/>
            <a:ext cx="6717392" cy="369332"/>
          </a:xfrm>
          <a:prstGeom prst="rect">
            <a:avLst/>
          </a:prstGeom>
          <a:noFill/>
        </p:spPr>
        <p:txBody>
          <a:bodyPr wrap="square" rtlCol="0">
            <a:spAutoFit/>
          </a:bodyPr>
          <a:lstStyle/>
          <a:p>
            <a:r>
              <a:rPr lang="nb-NO" dirty="0"/>
              <a:t>File/Options/Mail</a:t>
            </a:r>
          </a:p>
        </p:txBody>
      </p:sp>
      <p:sp>
        <p:nvSpPr>
          <p:cNvPr id="6" name="TextBox 5"/>
          <p:cNvSpPr txBox="1"/>
          <p:nvPr/>
        </p:nvSpPr>
        <p:spPr>
          <a:xfrm>
            <a:off x="9611932" y="1"/>
            <a:ext cx="1056068" cy="1015663"/>
          </a:xfrm>
          <a:prstGeom prst="rect">
            <a:avLst/>
          </a:prstGeom>
          <a:noFill/>
        </p:spPr>
        <p:txBody>
          <a:bodyPr wrap="square" rtlCol="0">
            <a:spAutoFit/>
          </a:bodyPr>
          <a:lstStyle/>
          <a:p>
            <a:pPr lvl="0"/>
            <a:r>
              <a:rPr lang="nb-NO" sz="6000" dirty="0">
                <a:solidFill>
                  <a:srgbClr val="FF0000"/>
                </a:solidFill>
                <a:latin typeface="Calibri" panose="020F0502020204030204"/>
              </a:rPr>
              <a:t>23</a:t>
            </a:r>
          </a:p>
        </p:txBody>
      </p:sp>
    </p:spTree>
    <p:extLst>
      <p:ext uri="{BB962C8B-B14F-4D97-AF65-F5344CB8AC3E}">
        <p14:creationId xmlns:p14="http://schemas.microsoft.com/office/powerpoint/2010/main" val="32271570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96836" y="498764"/>
            <a:ext cx="7813964" cy="852054"/>
          </a:xfrm>
        </p:spPr>
        <p:txBody>
          <a:bodyPr/>
          <a:lstStyle/>
          <a:p>
            <a:r>
              <a:rPr lang="nb-NO" dirty="0"/>
              <a:t>Sende en melding på nytt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13477"/>
            <a:ext cx="3035300" cy="2425700"/>
          </a:xfrm>
          <a:prstGeom prst="rect">
            <a:avLst/>
          </a:prstGeom>
          <a:effectLst>
            <a:innerShdw blurRad="114300">
              <a:prstClr val="black"/>
            </a:innerShdw>
          </a:effectLst>
        </p:spPr>
      </p:pic>
      <p:sp>
        <p:nvSpPr>
          <p:cNvPr id="5" name="TextBox 4"/>
          <p:cNvSpPr txBox="1"/>
          <p:nvPr/>
        </p:nvSpPr>
        <p:spPr>
          <a:xfrm>
            <a:off x="5981700" y="1704109"/>
            <a:ext cx="4436918" cy="1938992"/>
          </a:xfrm>
          <a:prstGeom prst="rect">
            <a:avLst/>
          </a:prstGeom>
          <a:noFill/>
        </p:spPr>
        <p:txBody>
          <a:bodyPr wrap="square" rtlCol="0">
            <a:spAutoFit/>
          </a:bodyPr>
          <a:lstStyle/>
          <a:p>
            <a:r>
              <a:rPr lang="nb-NO" sz="2400" dirty="0"/>
              <a:t>Åpne meldingen som du finner i </a:t>
            </a:r>
            <a:r>
              <a:rPr lang="nb-NO" sz="2400" i="1" dirty="0"/>
              <a:t>Sendte Elementer</a:t>
            </a:r>
            <a:r>
              <a:rPr lang="nb-NO" sz="2400" dirty="0"/>
              <a:t>.</a:t>
            </a:r>
          </a:p>
          <a:p>
            <a:endParaRPr lang="nb-NO" sz="2400" dirty="0"/>
          </a:p>
          <a:p>
            <a:r>
              <a:rPr lang="nb-NO" sz="2400" dirty="0"/>
              <a:t>Under Actions finner du </a:t>
            </a:r>
            <a:r>
              <a:rPr lang="nb-NO" sz="2400" i="1" dirty="0"/>
              <a:t>Resend This Message…</a:t>
            </a:r>
          </a:p>
        </p:txBody>
      </p:sp>
      <p:sp>
        <p:nvSpPr>
          <p:cNvPr id="6" name="TextBox 5"/>
          <p:cNvSpPr txBox="1"/>
          <p:nvPr/>
        </p:nvSpPr>
        <p:spPr>
          <a:xfrm>
            <a:off x="2514600" y="4279098"/>
            <a:ext cx="7831282" cy="830997"/>
          </a:xfrm>
          <a:prstGeom prst="rect">
            <a:avLst/>
          </a:prstGeom>
          <a:noFill/>
        </p:spPr>
        <p:txBody>
          <a:bodyPr wrap="square" rtlCol="0">
            <a:spAutoFit/>
          </a:bodyPr>
          <a:lstStyle/>
          <a:p>
            <a:r>
              <a:rPr lang="nb-NO" sz="2400" dirty="0"/>
              <a:t>Nå får du opp meldingen, og kan evt. endre mottakere m.m. før du sender den på nytt.</a:t>
            </a:r>
          </a:p>
        </p:txBody>
      </p:sp>
      <p:sp>
        <p:nvSpPr>
          <p:cNvPr id="7" name="TextBox 6"/>
          <p:cNvSpPr txBox="1"/>
          <p:nvPr/>
        </p:nvSpPr>
        <p:spPr>
          <a:xfrm>
            <a:off x="9586176" y="1"/>
            <a:ext cx="1081825" cy="1015663"/>
          </a:xfrm>
          <a:prstGeom prst="rect">
            <a:avLst/>
          </a:prstGeom>
          <a:noFill/>
        </p:spPr>
        <p:txBody>
          <a:bodyPr wrap="square" rtlCol="0">
            <a:spAutoFit/>
          </a:bodyPr>
          <a:lstStyle/>
          <a:p>
            <a:pPr lvl="0"/>
            <a:r>
              <a:rPr lang="nb-NO" sz="6000" dirty="0">
                <a:solidFill>
                  <a:srgbClr val="FF0000"/>
                </a:solidFill>
                <a:latin typeface="Calibri" panose="020F0502020204030204"/>
              </a:rPr>
              <a:t>24</a:t>
            </a:r>
          </a:p>
        </p:txBody>
      </p:sp>
      <p:sp>
        <p:nvSpPr>
          <p:cNvPr id="3" name="TextBox 2">
            <a:extLst>
              <a:ext uri="{FF2B5EF4-FFF2-40B4-BE49-F238E27FC236}">
                <a16:creationId xmlns:a16="http://schemas.microsoft.com/office/drawing/2014/main" id="{1842F69C-DE77-4B3B-A61A-85CA31A08CDF}"/>
              </a:ext>
            </a:extLst>
          </p:cNvPr>
          <p:cNvSpPr txBox="1"/>
          <p:nvPr/>
        </p:nvSpPr>
        <p:spPr>
          <a:xfrm>
            <a:off x="2629990" y="5476010"/>
            <a:ext cx="5772792" cy="64801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2"/>
            </a:solidFill>
          </a:ln>
          <a:effectLst/>
        </p:spPr>
        <p:txBody>
          <a:bodyPr wrap="square" rtlCol="0">
            <a:spAutoFit/>
          </a:bodyPr>
          <a:lstStyle/>
          <a:p>
            <a:r>
              <a:rPr lang="nb-NO" dirty="0"/>
              <a:t>Videresende flere meldinger:</a:t>
            </a:r>
          </a:p>
          <a:p>
            <a:r>
              <a:rPr lang="nb-NO" dirty="0"/>
              <a:t>Hold Ctrl-tasten nede, marker meldingene, videresend.</a:t>
            </a:r>
          </a:p>
        </p:txBody>
      </p:sp>
    </p:spTree>
    <p:extLst>
      <p:ext uri="{BB962C8B-B14F-4D97-AF65-F5344CB8AC3E}">
        <p14:creationId xmlns:p14="http://schemas.microsoft.com/office/powerpoint/2010/main" val="34595682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52900" y="83129"/>
            <a:ext cx="6057900" cy="768927"/>
          </a:xfrm>
        </p:spPr>
        <p:txBody>
          <a:bodyPr/>
          <a:lstStyle/>
          <a:p>
            <a:r>
              <a:rPr lang="nb-NO" dirty="0"/>
              <a:t>Vedlegg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104" y="1110863"/>
            <a:ext cx="4199082" cy="5584346"/>
          </a:xfrm>
          <a:prstGeom prst="rect">
            <a:avLst/>
          </a:prstGeom>
          <a:effectLst>
            <a:innerShdw blurRad="114300">
              <a:prstClr val="black"/>
            </a:innerShdw>
          </a:effectLst>
        </p:spPr>
      </p:pic>
      <p:sp>
        <p:nvSpPr>
          <p:cNvPr id="5" name="TextBox 4"/>
          <p:cNvSpPr txBox="1"/>
          <p:nvPr/>
        </p:nvSpPr>
        <p:spPr>
          <a:xfrm>
            <a:off x="6386946" y="1111827"/>
            <a:ext cx="4073237" cy="1815882"/>
          </a:xfrm>
          <a:prstGeom prst="rect">
            <a:avLst/>
          </a:prstGeom>
          <a:noFill/>
        </p:spPr>
        <p:txBody>
          <a:bodyPr wrap="square" rtlCol="0">
            <a:spAutoFit/>
          </a:bodyPr>
          <a:lstStyle/>
          <a:p>
            <a:r>
              <a:rPr lang="nb-NO" sz="2800" dirty="0"/>
              <a:t>Nytt i 2016 er at når du trykker </a:t>
            </a:r>
            <a:r>
              <a:rPr lang="nb-NO" sz="2800" i="1" dirty="0"/>
              <a:t>Attach File</a:t>
            </a:r>
            <a:r>
              <a:rPr lang="nb-NO" sz="2800" dirty="0"/>
              <a:t>, så får du opp de siste filene du har jobbet med.</a:t>
            </a:r>
          </a:p>
        </p:txBody>
      </p:sp>
      <p:sp>
        <p:nvSpPr>
          <p:cNvPr id="6" name="TextBox 5"/>
          <p:cNvSpPr txBox="1"/>
          <p:nvPr/>
        </p:nvSpPr>
        <p:spPr>
          <a:xfrm>
            <a:off x="9611932" y="1"/>
            <a:ext cx="965916" cy="1015663"/>
          </a:xfrm>
          <a:prstGeom prst="rect">
            <a:avLst/>
          </a:prstGeom>
          <a:noFill/>
        </p:spPr>
        <p:txBody>
          <a:bodyPr wrap="square" rtlCol="0">
            <a:spAutoFit/>
          </a:bodyPr>
          <a:lstStyle/>
          <a:p>
            <a:pPr lvl="0"/>
            <a:r>
              <a:rPr lang="nb-NO" sz="6000" dirty="0">
                <a:solidFill>
                  <a:srgbClr val="FF0000"/>
                </a:solidFill>
                <a:latin typeface="Calibri" panose="020F0502020204030204"/>
              </a:rPr>
              <a:t>25</a:t>
            </a:r>
          </a:p>
        </p:txBody>
      </p:sp>
    </p:spTree>
    <p:extLst>
      <p:ext uri="{BB962C8B-B14F-4D97-AF65-F5344CB8AC3E}">
        <p14:creationId xmlns:p14="http://schemas.microsoft.com/office/powerpoint/2010/main" val="19949733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8"/>
            <a:ext cx="5763491" cy="681326"/>
          </a:xfrm>
        </p:spPr>
        <p:txBody>
          <a:bodyPr>
            <a:normAutofit fontScale="90000"/>
          </a:bodyPr>
          <a:lstStyle/>
          <a:p>
            <a:r>
              <a:rPr lang="nb-NO" dirty="0"/>
              <a:t>Bcc</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2236" y="1417638"/>
            <a:ext cx="5130800" cy="3810000"/>
          </a:xfrm>
          <a:effectLst>
            <a:innerShdw blurRad="114300">
              <a:prstClr val="black"/>
            </a:innerShdw>
          </a:effectLst>
        </p:spPr>
      </p:pic>
      <p:sp>
        <p:nvSpPr>
          <p:cNvPr id="7" name="TextBox 6"/>
          <p:cNvSpPr txBox="1"/>
          <p:nvPr/>
        </p:nvSpPr>
        <p:spPr>
          <a:xfrm>
            <a:off x="7665027" y="1417638"/>
            <a:ext cx="2878282" cy="3416320"/>
          </a:xfrm>
          <a:prstGeom prst="rect">
            <a:avLst/>
          </a:prstGeom>
          <a:noFill/>
        </p:spPr>
        <p:txBody>
          <a:bodyPr wrap="square" rtlCol="0">
            <a:spAutoFit/>
          </a:bodyPr>
          <a:lstStyle/>
          <a:p>
            <a:r>
              <a:rPr lang="nb-NO" sz="2400" dirty="0"/>
              <a:t>Hvis du vil bruke Bcc,</a:t>
            </a:r>
          </a:p>
          <a:p>
            <a:r>
              <a:rPr lang="nb-NO" sz="2400" dirty="0"/>
              <a:t>så går du til Options og klikker på Bcc.</a:t>
            </a:r>
          </a:p>
          <a:p>
            <a:endParaRPr lang="nb-NO" sz="2400" dirty="0"/>
          </a:p>
          <a:p>
            <a:r>
              <a:rPr lang="nb-NO" sz="2400" dirty="0"/>
              <a:t>Du vil nå få opp Bcc hver gang du skal skrive en ny melding.</a:t>
            </a:r>
          </a:p>
          <a:p>
            <a:endParaRPr lang="nb-NO" sz="2400" dirty="0"/>
          </a:p>
          <a:p>
            <a:endParaRPr lang="nb-NO" sz="2400" dirty="0"/>
          </a:p>
        </p:txBody>
      </p:sp>
      <p:sp>
        <p:nvSpPr>
          <p:cNvPr id="8" name="TextBox 7"/>
          <p:cNvSpPr txBox="1"/>
          <p:nvPr/>
        </p:nvSpPr>
        <p:spPr>
          <a:xfrm>
            <a:off x="2266373" y="5486401"/>
            <a:ext cx="7871691" cy="830997"/>
          </a:xfrm>
          <a:prstGeom prst="rect">
            <a:avLst/>
          </a:prstGeom>
          <a:noFill/>
        </p:spPr>
        <p:txBody>
          <a:bodyPr wrap="square" rtlCol="0">
            <a:spAutoFit/>
          </a:bodyPr>
          <a:lstStyle>
            <a:defPPr>
              <a:defRPr lang="nb-NO"/>
            </a:defPPr>
          </a:lstStyle>
          <a:p>
            <a:r>
              <a:rPr lang="nb-NO" sz="2400" dirty="0"/>
              <a:t>Denne innstillingen ligger i profilen lokalt på maskinen, så du må gjøre dette på nytt hvis du bytter til en annen maskin.</a:t>
            </a:r>
          </a:p>
        </p:txBody>
      </p:sp>
      <p:sp>
        <p:nvSpPr>
          <p:cNvPr id="3" name="TextBox 2"/>
          <p:cNvSpPr txBox="1"/>
          <p:nvPr/>
        </p:nvSpPr>
        <p:spPr>
          <a:xfrm>
            <a:off x="9405870" y="1"/>
            <a:ext cx="1262130" cy="1015663"/>
          </a:xfrm>
          <a:prstGeom prst="rect">
            <a:avLst/>
          </a:prstGeom>
          <a:noFill/>
        </p:spPr>
        <p:txBody>
          <a:bodyPr wrap="square" rtlCol="0">
            <a:spAutoFit/>
          </a:bodyPr>
          <a:lstStyle/>
          <a:p>
            <a:pPr lvl="0"/>
            <a:r>
              <a:rPr lang="nb-NO" sz="6000" dirty="0">
                <a:solidFill>
                  <a:srgbClr val="FF0000"/>
                </a:solidFill>
              </a:rPr>
              <a:t>26</a:t>
            </a:r>
          </a:p>
        </p:txBody>
      </p:sp>
    </p:spTree>
    <p:extLst>
      <p:ext uri="{BB962C8B-B14F-4D97-AF65-F5344CB8AC3E}">
        <p14:creationId xmlns:p14="http://schemas.microsoft.com/office/powerpoint/2010/main" val="6518608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Vise diskusjoner (Tråding)</a:t>
            </a:r>
          </a:p>
        </p:txBody>
      </p:sp>
      <p:sp>
        <p:nvSpPr>
          <p:cNvPr id="3" name="Content Placeholder 2"/>
          <p:cNvSpPr>
            <a:spLocks noGrp="1"/>
          </p:cNvSpPr>
          <p:nvPr>
            <p:ph idx="1"/>
          </p:nvPr>
        </p:nvSpPr>
        <p:spPr>
          <a:xfrm>
            <a:off x="1981200" y="1417639"/>
            <a:ext cx="8686801" cy="5274107"/>
          </a:xfrm>
        </p:spPr>
        <p:txBody>
          <a:bodyPr>
            <a:normAutofit/>
          </a:bodyPr>
          <a:lstStyle/>
          <a:p>
            <a:pPr marL="0" indent="0">
              <a:buNone/>
            </a:pPr>
            <a:r>
              <a:rPr lang="nb-NO" dirty="0"/>
              <a:t>Viser en serie med mottatte meldinger som stammer fra den samme originalmeldingen.</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dirty="0"/>
              <a:t>Slås på under fanen </a:t>
            </a:r>
            <a:r>
              <a:rPr lang="nb-NO" i="1" dirty="0"/>
              <a:t>View</a:t>
            </a:r>
            <a:r>
              <a:rPr lang="nb-NO" dirty="0"/>
              <a:t>, </a:t>
            </a:r>
            <a:r>
              <a:rPr lang="nb-NO" i="1" dirty="0"/>
              <a:t>Show as Conversations, </a:t>
            </a:r>
            <a:r>
              <a:rPr lang="nb-NO" dirty="0"/>
              <a:t>og du kan velge om det skal gjelde for alle mappene dine.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8" y="2683163"/>
            <a:ext cx="4673600" cy="2032000"/>
          </a:xfrm>
          <a:prstGeom prst="rect">
            <a:avLst/>
          </a:prstGeom>
          <a:effectLst>
            <a:innerShdw blurRad="114300">
              <a:prstClr val="black"/>
            </a:innerShdw>
          </a:effectLst>
        </p:spPr>
      </p:pic>
      <p:sp>
        <p:nvSpPr>
          <p:cNvPr id="5" name="TextBox 4"/>
          <p:cNvSpPr txBox="1"/>
          <p:nvPr/>
        </p:nvSpPr>
        <p:spPr>
          <a:xfrm>
            <a:off x="9637690" y="103032"/>
            <a:ext cx="1030310" cy="1015663"/>
          </a:xfrm>
          <a:prstGeom prst="rect">
            <a:avLst/>
          </a:prstGeom>
          <a:noFill/>
        </p:spPr>
        <p:txBody>
          <a:bodyPr wrap="square" rtlCol="0">
            <a:spAutoFit/>
          </a:bodyPr>
          <a:lstStyle/>
          <a:p>
            <a:pPr lvl="0"/>
            <a:r>
              <a:rPr lang="nb-NO" sz="6000" dirty="0">
                <a:solidFill>
                  <a:srgbClr val="FF0000"/>
                </a:solidFill>
              </a:rPr>
              <a:t>27</a:t>
            </a:r>
          </a:p>
        </p:txBody>
      </p:sp>
    </p:spTree>
    <p:extLst>
      <p:ext uri="{BB962C8B-B14F-4D97-AF65-F5344CB8AC3E}">
        <p14:creationId xmlns:p14="http://schemas.microsoft.com/office/powerpoint/2010/main" val="22369096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1063230"/>
            <a:ext cx="6172200" cy="175888"/>
          </a:xfrm>
        </p:spPr>
        <p:txBody>
          <a:bodyPr>
            <a:normAutofit fontScale="90000"/>
          </a:bodyPr>
          <a:lstStyle/>
          <a:p>
            <a:r>
              <a:rPr lang="nb-NO" dirty="0"/>
              <a:t> </a:t>
            </a:r>
          </a:p>
        </p:txBody>
      </p:sp>
      <p:sp>
        <p:nvSpPr>
          <p:cNvPr id="5" name="TextBox 4"/>
          <p:cNvSpPr txBox="1"/>
          <p:nvPr/>
        </p:nvSpPr>
        <p:spPr>
          <a:xfrm>
            <a:off x="7725385" y="529936"/>
            <a:ext cx="4314010" cy="3046988"/>
          </a:xfrm>
          <a:prstGeom prst="rect">
            <a:avLst/>
          </a:prstGeom>
          <a:noFill/>
        </p:spPr>
        <p:txBody>
          <a:bodyPr wrap="square" rtlCol="0">
            <a:spAutoFit/>
          </a:bodyPr>
          <a:lstStyle/>
          <a:p>
            <a:pPr defTabSz="685800"/>
            <a:r>
              <a:rPr lang="nb-NO" sz="2400" dirty="0">
                <a:solidFill>
                  <a:prstClr val="black"/>
                </a:solidFill>
                <a:latin typeface="Calibri"/>
              </a:rPr>
              <a:t>Når vi trykker på trekanten vil meldingene i tråden vises. </a:t>
            </a:r>
          </a:p>
          <a:p>
            <a:pPr defTabSz="685800"/>
            <a:endParaRPr lang="nb-NO" sz="2400" dirty="0" smtClean="0">
              <a:solidFill>
                <a:prstClr val="black"/>
              </a:solidFill>
              <a:latin typeface="Calibri"/>
            </a:endParaRPr>
          </a:p>
          <a:p>
            <a:pPr defTabSz="685800"/>
            <a:endParaRPr lang="nb-NO" sz="2400" dirty="0">
              <a:solidFill>
                <a:prstClr val="black"/>
              </a:solidFill>
              <a:latin typeface="Calibri"/>
            </a:endParaRPr>
          </a:p>
          <a:p>
            <a:pPr defTabSz="685800"/>
            <a:endParaRPr lang="nb-NO" sz="2400" dirty="0">
              <a:solidFill>
                <a:prstClr val="black"/>
              </a:solidFill>
              <a:latin typeface="Calibri"/>
            </a:endParaRPr>
          </a:p>
          <a:p>
            <a:pPr defTabSz="685800"/>
            <a:endParaRPr lang="nb-NO" sz="2400" dirty="0">
              <a:solidFill>
                <a:prstClr val="black"/>
              </a:solidFill>
              <a:latin typeface="Calibri"/>
            </a:endParaRPr>
          </a:p>
          <a:p>
            <a:pPr defTabSz="685800"/>
            <a:r>
              <a:rPr lang="nb-NO" sz="2400" dirty="0">
                <a:solidFill>
                  <a:prstClr val="black"/>
                </a:solidFill>
                <a:latin typeface="Calibri"/>
              </a:rPr>
              <a:t>Trykker en gang til for å få med de som ligger i andre mapper.</a:t>
            </a:r>
          </a:p>
        </p:txBody>
      </p:sp>
      <p:sp>
        <p:nvSpPr>
          <p:cNvPr id="6" name="TextBox 5"/>
          <p:cNvSpPr txBox="1"/>
          <p:nvPr/>
        </p:nvSpPr>
        <p:spPr>
          <a:xfrm>
            <a:off x="7725385" y="4582390"/>
            <a:ext cx="4314010" cy="830997"/>
          </a:xfrm>
          <a:prstGeom prst="rect">
            <a:avLst/>
          </a:prstGeom>
          <a:noFill/>
        </p:spPr>
        <p:txBody>
          <a:bodyPr wrap="square" rtlCol="0">
            <a:spAutoFit/>
          </a:bodyPr>
          <a:lstStyle/>
          <a:p>
            <a:pPr defTabSz="685800"/>
            <a:r>
              <a:rPr lang="nb-NO" sz="2400" dirty="0">
                <a:solidFill>
                  <a:prstClr val="black"/>
                </a:solidFill>
                <a:latin typeface="Calibri"/>
              </a:rPr>
              <a:t>Vi ser at meldinger som er flyttet til andre mapper vises i kursiv.</a:t>
            </a:r>
          </a:p>
        </p:txBody>
      </p:sp>
      <p:pic>
        <p:nvPicPr>
          <p:cNvPr id="9" name="Picture 8">
            <a:extLst>
              <a:ext uri="{FF2B5EF4-FFF2-40B4-BE49-F238E27FC236}">
                <a16:creationId xmlns:a16="http://schemas.microsoft.com/office/drawing/2014/main" id="{32576B0D-EEC4-4623-AB35-2335AE5BD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09" y="270164"/>
            <a:ext cx="7434970" cy="1380780"/>
          </a:xfrm>
          <a:prstGeom prst="rect">
            <a:avLst/>
          </a:prstGeom>
          <a:effectLst>
            <a:innerShdw blurRad="114300">
              <a:prstClr val="black"/>
            </a:innerShdw>
          </a:effectLst>
        </p:spPr>
      </p:pic>
      <p:pic>
        <p:nvPicPr>
          <p:cNvPr id="11" name="Picture 10">
            <a:extLst>
              <a:ext uri="{FF2B5EF4-FFF2-40B4-BE49-F238E27FC236}">
                <a16:creationId xmlns:a16="http://schemas.microsoft.com/office/drawing/2014/main" id="{258679D5-605D-457D-B4A3-B84B2210D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09" y="2053430"/>
            <a:ext cx="7400126" cy="1764443"/>
          </a:xfrm>
          <a:prstGeom prst="rect">
            <a:avLst/>
          </a:prstGeom>
          <a:effectLst>
            <a:innerShdw blurRad="114300">
              <a:prstClr val="black"/>
            </a:innerShdw>
          </a:effectLst>
        </p:spPr>
      </p:pic>
      <p:pic>
        <p:nvPicPr>
          <p:cNvPr id="13" name="Picture 12">
            <a:extLst>
              <a:ext uri="{FF2B5EF4-FFF2-40B4-BE49-F238E27FC236}">
                <a16:creationId xmlns:a16="http://schemas.microsoft.com/office/drawing/2014/main" id="{3FB636C7-E168-411A-B295-5AF303DB8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53" y="4208809"/>
            <a:ext cx="7365282" cy="2270302"/>
          </a:xfrm>
          <a:prstGeom prst="rect">
            <a:avLst/>
          </a:prstGeom>
          <a:effectLst>
            <a:innerShdw blurRad="114300">
              <a:prstClr val="black"/>
            </a:innerShdw>
          </a:effectLst>
        </p:spPr>
      </p:pic>
    </p:spTree>
    <p:extLst>
      <p:ext uri="{BB962C8B-B14F-4D97-AF65-F5344CB8AC3E}">
        <p14:creationId xmlns:p14="http://schemas.microsoft.com/office/powerpoint/2010/main" val="2846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64255"/>
          </a:xfrm>
        </p:spPr>
        <p:txBody>
          <a:bodyPr>
            <a:normAutofit fontScale="90000"/>
          </a:bodyPr>
          <a:lstStyle/>
          <a:p>
            <a:r>
              <a:rPr lang="nb-NO" dirty="0"/>
              <a:t>Hurtigklikk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9421" y="3078630"/>
            <a:ext cx="3060700" cy="1866900"/>
          </a:xfrm>
          <a:effectLst>
            <a:innerShdw blurRad="114300">
              <a:prstClr val="black"/>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087" y="279119"/>
            <a:ext cx="1981200" cy="4927600"/>
          </a:xfrm>
          <a:prstGeom prst="rect">
            <a:avLst/>
          </a:prstGeom>
          <a:effectLst>
            <a:innerShdw blurRad="114300">
              <a:prstClr val="black"/>
            </a:innerShdw>
          </a:effectLst>
        </p:spPr>
      </p:pic>
      <p:sp>
        <p:nvSpPr>
          <p:cNvPr id="7" name="TextBox 6"/>
          <p:cNvSpPr txBox="1"/>
          <p:nvPr/>
        </p:nvSpPr>
        <p:spPr>
          <a:xfrm>
            <a:off x="4708071" y="1316265"/>
            <a:ext cx="5715000" cy="1384995"/>
          </a:xfrm>
          <a:prstGeom prst="rect">
            <a:avLst/>
          </a:prstGeom>
          <a:noFill/>
        </p:spPr>
        <p:txBody>
          <a:bodyPr wrap="square" rtlCol="0">
            <a:spAutoFit/>
          </a:bodyPr>
          <a:lstStyle/>
          <a:p>
            <a:r>
              <a:rPr lang="nb-NO" sz="2800" dirty="0"/>
              <a:t>Du kan lage et hurtigklikk, som gjør at en bestemt kategori settes når du klikker kolonnen for kategori</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67908"/>
            <a:ext cx="9144000" cy="964642"/>
          </a:xfrm>
          <a:prstGeom prst="rect">
            <a:avLst/>
          </a:prstGeom>
          <a:effectLst>
            <a:innerShdw blurRad="114300">
              <a:prstClr val="black"/>
            </a:innerShdw>
          </a:effectLst>
        </p:spPr>
      </p:pic>
      <p:sp>
        <p:nvSpPr>
          <p:cNvPr id="5" name="TextBox 4"/>
          <p:cNvSpPr txBox="1"/>
          <p:nvPr/>
        </p:nvSpPr>
        <p:spPr>
          <a:xfrm>
            <a:off x="9586176" y="1"/>
            <a:ext cx="1081825" cy="1015663"/>
          </a:xfrm>
          <a:prstGeom prst="rect">
            <a:avLst/>
          </a:prstGeom>
          <a:noFill/>
        </p:spPr>
        <p:txBody>
          <a:bodyPr wrap="square" rtlCol="0">
            <a:spAutoFit/>
          </a:bodyPr>
          <a:lstStyle/>
          <a:p>
            <a:pPr lvl="0"/>
            <a:r>
              <a:rPr lang="nb-NO" sz="6000" dirty="0">
                <a:solidFill>
                  <a:srgbClr val="FF0000"/>
                </a:solidFill>
              </a:rPr>
              <a:t>28</a:t>
            </a:r>
          </a:p>
        </p:txBody>
      </p:sp>
    </p:spTree>
    <p:extLst>
      <p:ext uri="{BB962C8B-B14F-4D97-AF65-F5344CB8AC3E}">
        <p14:creationId xmlns:p14="http://schemas.microsoft.com/office/powerpoint/2010/main" val="33194404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4345"/>
            <a:ext cx="8229600" cy="740673"/>
          </a:xfrm>
        </p:spPr>
        <p:txBody>
          <a:bodyPr>
            <a:normAutofit fontScale="90000"/>
          </a:bodyPr>
          <a:lstStyle/>
          <a:p>
            <a:r>
              <a:rPr lang="nb-NO" dirty="0"/>
              <a:t>Favorittmappe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464" y="1244602"/>
            <a:ext cx="3302000" cy="3048000"/>
          </a:xfrm>
          <a:effectLst>
            <a:innerShdw blurRad="114300">
              <a:prstClr val="black"/>
            </a:innerShdw>
          </a:effectLst>
        </p:spPr>
      </p:pic>
      <p:sp>
        <p:nvSpPr>
          <p:cNvPr id="5" name="TextBox 4"/>
          <p:cNvSpPr txBox="1"/>
          <p:nvPr/>
        </p:nvSpPr>
        <p:spPr>
          <a:xfrm>
            <a:off x="5798458" y="929136"/>
            <a:ext cx="4542971" cy="646331"/>
          </a:xfrm>
          <a:prstGeom prst="rect">
            <a:avLst/>
          </a:prstGeom>
          <a:noFill/>
        </p:spPr>
        <p:txBody>
          <a:bodyPr wrap="square" rtlCol="0">
            <a:spAutoFit/>
          </a:bodyPr>
          <a:lstStyle/>
          <a:p>
            <a:r>
              <a:rPr lang="nb-NO" dirty="0"/>
              <a:t>Høyreklikk på mappen du vil vise i Favoritter.</a:t>
            </a:r>
          </a:p>
          <a:p>
            <a:r>
              <a:rPr lang="nb-NO" dirty="0"/>
              <a:t>Velg </a:t>
            </a:r>
            <a:r>
              <a:rPr lang="nb-NO" i="1" dirty="0"/>
              <a:t>Show in Favorites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315" y="2032002"/>
            <a:ext cx="2311400" cy="2260600"/>
          </a:xfrm>
          <a:prstGeom prst="rect">
            <a:avLst/>
          </a:prstGeom>
          <a:effectLst>
            <a:innerShdw blurRad="114300">
              <a:prstClr val="black"/>
            </a:innerShdw>
          </a:effectLst>
        </p:spPr>
      </p:pic>
      <p:sp>
        <p:nvSpPr>
          <p:cNvPr id="7" name="TextBox 6"/>
          <p:cNvSpPr txBox="1"/>
          <p:nvPr/>
        </p:nvSpPr>
        <p:spPr>
          <a:xfrm>
            <a:off x="1926770" y="4709887"/>
            <a:ext cx="7122887" cy="1200329"/>
          </a:xfrm>
          <a:prstGeom prst="rect">
            <a:avLst/>
          </a:prstGeom>
          <a:noFill/>
        </p:spPr>
        <p:txBody>
          <a:bodyPr wrap="square" rtlCol="0">
            <a:spAutoFit/>
          </a:bodyPr>
          <a:lstStyle/>
          <a:p>
            <a:r>
              <a:rPr lang="nb-NO" dirty="0"/>
              <a:t>Når du ikke lengre trenger å ha mappen i Favoritter, så høyreklikker du på den, og fjerner den.</a:t>
            </a:r>
          </a:p>
          <a:p>
            <a:endParaRPr lang="nb-NO" dirty="0"/>
          </a:p>
          <a:p>
            <a:r>
              <a:rPr lang="nb-NO" dirty="0"/>
              <a:t>Du vil ikke se i Favoritter om en mappe har noen undermapper.</a:t>
            </a:r>
          </a:p>
        </p:txBody>
      </p:sp>
      <p:sp>
        <p:nvSpPr>
          <p:cNvPr id="3" name="TextBox 2"/>
          <p:cNvSpPr txBox="1"/>
          <p:nvPr/>
        </p:nvSpPr>
        <p:spPr>
          <a:xfrm>
            <a:off x="9483144" y="1"/>
            <a:ext cx="1184856" cy="1015663"/>
          </a:xfrm>
          <a:prstGeom prst="rect">
            <a:avLst/>
          </a:prstGeom>
          <a:noFill/>
        </p:spPr>
        <p:txBody>
          <a:bodyPr wrap="square" rtlCol="0">
            <a:spAutoFit/>
          </a:bodyPr>
          <a:lstStyle/>
          <a:p>
            <a:pPr lvl="0"/>
            <a:r>
              <a:rPr lang="nb-NO" sz="6000" dirty="0">
                <a:solidFill>
                  <a:srgbClr val="FF0000"/>
                </a:solidFill>
              </a:rPr>
              <a:t>29</a:t>
            </a:r>
          </a:p>
        </p:txBody>
      </p:sp>
    </p:spTree>
    <p:extLst>
      <p:ext uri="{BB962C8B-B14F-4D97-AF65-F5344CB8AC3E}">
        <p14:creationId xmlns:p14="http://schemas.microsoft.com/office/powerpoint/2010/main" val="38674486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894118" cy="1143000"/>
          </a:xfrm>
        </p:spPr>
        <p:txBody>
          <a:bodyPr/>
          <a:lstStyle/>
          <a:p>
            <a:r>
              <a:rPr lang="nb-NO" dirty="0"/>
              <a:t>Utboks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464" y="3530078"/>
            <a:ext cx="2921000" cy="1092200"/>
          </a:xfrm>
          <a:prstGeom prst="rect">
            <a:avLst/>
          </a:prstGeom>
          <a:effectLst>
            <a:innerShdw blurRad="114300">
              <a:prstClr val="black"/>
            </a:innerShdw>
          </a:effectLst>
        </p:spPr>
      </p:pic>
      <p:sp>
        <p:nvSpPr>
          <p:cNvPr id="3" name="Content Placeholder 2"/>
          <p:cNvSpPr>
            <a:spLocks noGrp="1"/>
          </p:cNvSpPr>
          <p:nvPr>
            <p:ph idx="1"/>
          </p:nvPr>
        </p:nvSpPr>
        <p:spPr/>
        <p:txBody>
          <a:bodyPr/>
          <a:lstStyle/>
          <a:p>
            <a:pPr marL="0" indent="0">
              <a:buNone/>
            </a:pPr>
            <a:endParaRPr lang="nb-NO" dirty="0">
              <a:solidFill>
                <a:srgbClr val="FF0000"/>
              </a:solidFill>
            </a:endParaRPr>
          </a:p>
          <a:p>
            <a:pPr marL="0" indent="0">
              <a:buNone/>
            </a:pPr>
            <a:endParaRPr lang="nb-NO" dirty="0">
              <a:solidFill>
                <a:srgbClr val="FF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464" y="1844824"/>
            <a:ext cx="4394200" cy="1270000"/>
          </a:xfrm>
          <a:prstGeom prst="rect">
            <a:avLst/>
          </a:prstGeom>
        </p:spPr>
      </p:pic>
      <p:sp>
        <p:nvSpPr>
          <p:cNvPr id="4" name="TextBox 3"/>
          <p:cNvSpPr txBox="1"/>
          <p:nvPr/>
        </p:nvSpPr>
        <p:spPr>
          <a:xfrm>
            <a:off x="1981200" y="5143389"/>
            <a:ext cx="8073736" cy="830997"/>
          </a:xfrm>
          <a:prstGeom prst="rect">
            <a:avLst/>
          </a:prstGeom>
          <a:noFill/>
        </p:spPr>
        <p:txBody>
          <a:bodyPr wrap="square" rtlCol="0">
            <a:spAutoFit/>
          </a:bodyPr>
          <a:lstStyle/>
          <a:p>
            <a:r>
              <a:rPr lang="nb-NO" sz="2400" dirty="0"/>
              <a:t>Hvis det ligger meldinger i utboksen, så er de </a:t>
            </a:r>
            <a:r>
              <a:rPr lang="nb-NO" sz="2400" dirty="0">
                <a:solidFill>
                  <a:srgbClr val="FF0000"/>
                </a:solidFill>
              </a:rPr>
              <a:t>IKKE</a:t>
            </a:r>
            <a:r>
              <a:rPr lang="nb-NO" sz="2400" dirty="0"/>
              <a:t> sendt!</a:t>
            </a:r>
          </a:p>
          <a:p>
            <a:r>
              <a:rPr lang="nb-NO" sz="2400" dirty="0">
                <a:hlinkClick r:id="rId5"/>
              </a:rPr>
              <a:t>Les mer om dette</a:t>
            </a:r>
            <a:r>
              <a:rPr lang="nb-NO" sz="2400" dirty="0"/>
              <a:t>.</a:t>
            </a:r>
          </a:p>
        </p:txBody>
      </p:sp>
      <p:sp>
        <p:nvSpPr>
          <p:cNvPr id="5" name="TextBox 4"/>
          <p:cNvSpPr txBox="1"/>
          <p:nvPr/>
        </p:nvSpPr>
        <p:spPr>
          <a:xfrm>
            <a:off x="9496024" y="1"/>
            <a:ext cx="1171977" cy="1015663"/>
          </a:xfrm>
          <a:prstGeom prst="rect">
            <a:avLst/>
          </a:prstGeom>
          <a:noFill/>
        </p:spPr>
        <p:txBody>
          <a:bodyPr wrap="square" rtlCol="0">
            <a:spAutoFit/>
          </a:bodyPr>
          <a:lstStyle/>
          <a:p>
            <a:pPr lvl="0"/>
            <a:r>
              <a:rPr lang="nb-NO" sz="6000" dirty="0">
                <a:solidFill>
                  <a:srgbClr val="FF0000"/>
                </a:solidFill>
              </a:rPr>
              <a:t>30</a:t>
            </a:r>
          </a:p>
        </p:txBody>
      </p:sp>
    </p:spTree>
    <p:extLst>
      <p:ext uri="{BB962C8B-B14F-4D97-AF65-F5344CB8AC3E}">
        <p14:creationId xmlns:p14="http://schemas.microsoft.com/office/powerpoint/2010/main" val="1101345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575" y="365126"/>
            <a:ext cx="10913225" cy="657340"/>
          </a:xfrm>
        </p:spPr>
        <p:txBody>
          <a:bodyPr>
            <a:normAutofit fontScale="90000"/>
          </a:bodyPr>
          <a:lstStyle/>
          <a:p>
            <a:r>
              <a:rPr lang="nb-NO" dirty="0" smtClean="0"/>
              <a:t>Versjoner</a:t>
            </a:r>
            <a:endParaRPr lang="nb-NO" dirty="0"/>
          </a:p>
        </p:txBody>
      </p:sp>
      <p:sp>
        <p:nvSpPr>
          <p:cNvPr id="3" name="Plassholder for innhold 2"/>
          <p:cNvSpPr>
            <a:spLocks noGrp="1"/>
          </p:cNvSpPr>
          <p:nvPr>
            <p:ph idx="1"/>
          </p:nvPr>
        </p:nvSpPr>
        <p:spPr>
          <a:xfrm>
            <a:off x="440575" y="1122218"/>
            <a:ext cx="10913225" cy="5054745"/>
          </a:xfrm>
        </p:spPr>
        <p:txBody>
          <a:bodyPr>
            <a:normAutofit/>
          </a:bodyPr>
          <a:lstStyle/>
          <a:p>
            <a:pPr marL="0" lvl="0" indent="0">
              <a:buNone/>
            </a:pPr>
            <a:r>
              <a:rPr lang="nb-NO" dirty="0">
                <a:solidFill>
                  <a:prstClr val="black"/>
                </a:solidFill>
              </a:rPr>
              <a:t>Vi gikk over til Exchange i 2014.</a:t>
            </a:r>
          </a:p>
          <a:p>
            <a:pPr marL="0" lvl="0" indent="0">
              <a:buNone/>
            </a:pPr>
            <a:r>
              <a:rPr lang="nb-NO" dirty="0">
                <a:solidFill>
                  <a:prstClr val="black"/>
                </a:solidFill>
              </a:rPr>
              <a:t>Det var da Exchange 2013 som ble installert på serverne våre.</a:t>
            </a:r>
          </a:p>
          <a:p>
            <a:pPr marL="0" lvl="0" indent="0">
              <a:buNone/>
            </a:pPr>
            <a:r>
              <a:rPr lang="nb-NO" dirty="0">
                <a:solidFill>
                  <a:prstClr val="black"/>
                </a:solidFill>
              </a:rPr>
              <a:t>De fleste begynte å bruke Outlook som </a:t>
            </a:r>
            <a:r>
              <a:rPr lang="nb-NO" dirty="0" err="1">
                <a:solidFill>
                  <a:prstClr val="black"/>
                </a:solidFill>
              </a:rPr>
              <a:t>e-postleser</a:t>
            </a:r>
            <a:r>
              <a:rPr lang="nb-NO" dirty="0">
                <a:solidFill>
                  <a:prstClr val="black"/>
                </a:solidFill>
              </a:rPr>
              <a:t>, og det var versjon 2010 de fleste startet med.</a:t>
            </a:r>
          </a:p>
          <a:p>
            <a:pPr marL="0" lvl="0" indent="0">
              <a:buNone/>
            </a:pPr>
            <a:r>
              <a:rPr lang="nb-NO" dirty="0">
                <a:solidFill>
                  <a:prstClr val="black"/>
                </a:solidFill>
              </a:rPr>
              <a:t>For noen år siden ble versjon 2016 av Outlook rullet ut.</a:t>
            </a:r>
          </a:p>
          <a:p>
            <a:pPr marL="0" lvl="0" indent="0">
              <a:buNone/>
            </a:pPr>
            <a:r>
              <a:rPr lang="nb-NO" dirty="0">
                <a:solidFill>
                  <a:prstClr val="black"/>
                </a:solidFill>
              </a:rPr>
              <a:t>Grunnen til at det ikke byttes med en gang det kommer en ny versjon, er for at man vil være sikker på at feil er rettet, og at man kan gjøre UiO-tilpasninger.</a:t>
            </a:r>
          </a:p>
          <a:p>
            <a:pPr marL="0" lvl="0" indent="0">
              <a:buNone/>
            </a:pPr>
            <a:r>
              <a:rPr lang="nb-NO" dirty="0" smtClean="0">
                <a:solidFill>
                  <a:srgbClr val="1C212A"/>
                </a:solidFill>
                <a:latin typeface="Roboto"/>
              </a:rPr>
              <a:t>Outlook 2019</a:t>
            </a:r>
            <a:r>
              <a:rPr lang="nb-NO" dirty="0">
                <a:solidFill>
                  <a:srgbClr val="1C212A"/>
                </a:solidFill>
                <a:latin typeface="Roboto"/>
              </a:rPr>
              <a:t> </a:t>
            </a:r>
            <a:r>
              <a:rPr lang="nb-NO" dirty="0" smtClean="0">
                <a:solidFill>
                  <a:srgbClr val="1C212A"/>
                </a:solidFill>
                <a:latin typeface="Roboto"/>
              </a:rPr>
              <a:t>?</a:t>
            </a:r>
            <a:endParaRPr lang="nb-NO" dirty="0">
              <a:solidFill>
                <a:srgbClr val="1C212A"/>
              </a:solidFill>
              <a:latin typeface="Roboto"/>
            </a:endParaRPr>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7</a:t>
            </a:fld>
            <a:endParaRPr lang="nb-NO" dirty="0"/>
          </a:p>
        </p:txBody>
      </p:sp>
    </p:spTree>
    <p:extLst>
      <p:ext uri="{BB962C8B-B14F-4D97-AF65-F5344CB8AC3E}">
        <p14:creationId xmlns:p14="http://schemas.microsoft.com/office/powerpoint/2010/main" val="12832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181850" cy="652305"/>
          </a:xfrm>
        </p:spPr>
        <p:txBody>
          <a:bodyPr>
            <a:normAutofit fontScale="90000"/>
          </a:bodyPr>
          <a:lstStyle/>
          <a:p>
            <a:r>
              <a:rPr lang="nb-NO" dirty="0"/>
              <a:t>Søkemappe</a:t>
            </a:r>
          </a:p>
        </p:txBody>
      </p:sp>
      <p:sp>
        <p:nvSpPr>
          <p:cNvPr id="3" name="Content Placeholder 2"/>
          <p:cNvSpPr>
            <a:spLocks noGrp="1"/>
          </p:cNvSpPr>
          <p:nvPr>
            <p:ph idx="1"/>
          </p:nvPr>
        </p:nvSpPr>
        <p:spPr>
          <a:xfrm>
            <a:off x="1892301" y="1212954"/>
            <a:ext cx="8147050" cy="2045175"/>
          </a:xfrm>
        </p:spPr>
        <p:txBody>
          <a:bodyPr>
            <a:normAutofit/>
          </a:bodyPr>
          <a:lstStyle/>
          <a:p>
            <a:pPr marL="0" indent="0">
              <a:lnSpc>
                <a:spcPct val="90000"/>
              </a:lnSpc>
              <a:buNone/>
            </a:pPr>
            <a:r>
              <a:rPr lang="nb-NO" sz="2700" dirty="0"/>
              <a:t>En søkemappe er en virtuell mappe som inneholder e-post som oppfyller visse kriterier du har satt.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659" y="2148987"/>
            <a:ext cx="4165600" cy="2032000"/>
          </a:xfrm>
          <a:prstGeom prst="rect">
            <a:avLst/>
          </a:prstGeom>
          <a:effectLst>
            <a:innerShdw blurRad="114300">
              <a:prstClr val="black"/>
            </a:innerShdw>
          </a:effectLst>
        </p:spPr>
      </p:pic>
      <p:sp>
        <p:nvSpPr>
          <p:cNvPr id="7" name="TextBox 6"/>
          <p:cNvSpPr txBox="1"/>
          <p:nvPr/>
        </p:nvSpPr>
        <p:spPr>
          <a:xfrm>
            <a:off x="6422735" y="2203489"/>
            <a:ext cx="4211782" cy="2045175"/>
          </a:xfrm>
          <a:prstGeom prst="rect">
            <a:avLst/>
          </a:prstGeom>
          <a:noFill/>
        </p:spPr>
        <p:txBody>
          <a:bodyPr wrap="square" rtlCol="0">
            <a:spAutoFit/>
          </a:bodyPr>
          <a:lstStyle/>
          <a:p>
            <a:pPr lvl="0">
              <a:lnSpc>
                <a:spcPct val="90000"/>
              </a:lnSpc>
              <a:spcBef>
                <a:spcPct val="20000"/>
              </a:spcBef>
            </a:pPr>
            <a:r>
              <a:rPr lang="nb-NO" sz="2700" dirty="0"/>
              <a:t>Klikk på </a:t>
            </a:r>
            <a:r>
              <a:rPr lang="nb-NO" sz="2700" i="1" dirty="0"/>
              <a:t>New Search Folder </a:t>
            </a:r>
            <a:r>
              <a:rPr lang="nb-NO" sz="2700" dirty="0"/>
              <a:t>under fanen </a:t>
            </a:r>
            <a:r>
              <a:rPr lang="nb-NO" sz="2700" i="1" dirty="0"/>
              <a:t>Folder.</a:t>
            </a:r>
          </a:p>
          <a:p>
            <a:pPr lvl="0">
              <a:lnSpc>
                <a:spcPct val="90000"/>
              </a:lnSpc>
              <a:spcBef>
                <a:spcPct val="20000"/>
              </a:spcBef>
            </a:pPr>
            <a:r>
              <a:rPr lang="nb-NO" sz="2700" dirty="0"/>
              <a:t>Eller høyreklikk på selve mappen nede i mappeoversikten.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659" y="4449173"/>
            <a:ext cx="1625600" cy="1625600"/>
          </a:xfrm>
          <a:prstGeom prst="rect">
            <a:avLst/>
          </a:prstGeom>
          <a:effectLst>
            <a:innerShdw blurRad="114300">
              <a:prstClr val="black"/>
            </a:innerShdw>
          </a:effectLst>
        </p:spPr>
      </p:pic>
      <p:sp>
        <p:nvSpPr>
          <p:cNvPr id="9" name="TextBox 8"/>
          <p:cNvSpPr txBox="1"/>
          <p:nvPr/>
        </p:nvSpPr>
        <p:spPr>
          <a:xfrm>
            <a:off x="4051301" y="4444186"/>
            <a:ext cx="6336145" cy="2169825"/>
          </a:xfrm>
          <a:prstGeom prst="rect">
            <a:avLst/>
          </a:prstGeom>
          <a:noFill/>
        </p:spPr>
        <p:txBody>
          <a:bodyPr wrap="square" rtlCol="0">
            <a:spAutoFit/>
          </a:bodyPr>
          <a:lstStyle/>
          <a:p>
            <a:r>
              <a:rPr lang="nb-NO" sz="2700" dirty="0"/>
              <a:t>Du kan lage søkemapper som f.eks. inneholder all e-post fra en person, alle med vedlegg o.s.v.</a:t>
            </a:r>
          </a:p>
          <a:p>
            <a:endParaRPr lang="nb-NO" sz="2700" dirty="0"/>
          </a:p>
          <a:p>
            <a:r>
              <a:rPr lang="nb-NO" sz="2700" dirty="0"/>
              <a:t>NB! Søker bare i .ost-filen</a:t>
            </a:r>
          </a:p>
        </p:txBody>
      </p:sp>
      <p:sp>
        <p:nvSpPr>
          <p:cNvPr id="4" name="TextBox 3"/>
          <p:cNvSpPr txBox="1"/>
          <p:nvPr/>
        </p:nvSpPr>
        <p:spPr>
          <a:xfrm>
            <a:off x="9483144" y="1"/>
            <a:ext cx="1184856" cy="1017431"/>
          </a:xfrm>
          <a:prstGeom prst="rect">
            <a:avLst/>
          </a:prstGeom>
          <a:noFill/>
        </p:spPr>
        <p:txBody>
          <a:bodyPr wrap="square" rtlCol="0">
            <a:spAutoFit/>
          </a:bodyPr>
          <a:lstStyle/>
          <a:p>
            <a:pPr lvl="0"/>
            <a:r>
              <a:rPr lang="nb-NO" sz="6000" dirty="0">
                <a:solidFill>
                  <a:srgbClr val="FF0000"/>
                </a:solidFill>
              </a:rPr>
              <a:t>31</a:t>
            </a:r>
          </a:p>
        </p:txBody>
      </p:sp>
    </p:spTree>
    <p:extLst>
      <p:ext uri="{BB962C8B-B14F-4D97-AF65-F5344CB8AC3E}">
        <p14:creationId xmlns:p14="http://schemas.microsoft.com/office/powerpoint/2010/main" val="36026964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DF72-D879-4AE9-9478-C102A6C6DA14}"/>
              </a:ext>
            </a:extLst>
          </p:cNvPr>
          <p:cNvSpPr>
            <a:spLocks noGrp="1"/>
          </p:cNvSpPr>
          <p:nvPr>
            <p:ph type="title"/>
          </p:nvPr>
        </p:nvSpPr>
        <p:spPr/>
        <p:txBody>
          <a:bodyPr/>
          <a:lstStyle/>
          <a:p>
            <a:r>
              <a:rPr lang="nb-NO" dirty="0"/>
              <a:t>Søkemappe</a:t>
            </a:r>
          </a:p>
        </p:txBody>
      </p:sp>
      <p:pic>
        <p:nvPicPr>
          <p:cNvPr id="5" name="Picture 4">
            <a:extLst>
              <a:ext uri="{FF2B5EF4-FFF2-40B4-BE49-F238E27FC236}">
                <a16:creationId xmlns:a16="http://schemas.microsoft.com/office/drawing/2014/main" id="{05D0E3A6-67E5-4189-94E4-10E014A6F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651000"/>
            <a:ext cx="1955800" cy="3911600"/>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64E9E338-031B-452D-9133-C9411A97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976" y="2387600"/>
            <a:ext cx="5838825" cy="1752600"/>
          </a:xfrm>
          <a:prstGeom prst="rect">
            <a:avLst/>
          </a:prstGeom>
          <a:effectLst>
            <a:innerShdw blurRad="114300">
              <a:prstClr val="black"/>
            </a:innerShdw>
          </a:effectLst>
        </p:spPr>
      </p:pic>
      <p:cxnSp>
        <p:nvCxnSpPr>
          <p:cNvPr id="9" name="Straight Arrow Connector 8">
            <a:extLst>
              <a:ext uri="{FF2B5EF4-FFF2-40B4-BE49-F238E27FC236}">
                <a16:creationId xmlns:a16="http://schemas.microsoft.com/office/drawing/2014/main" id="{DE9BB735-DD00-4C4D-BF2F-B843D1FE2AB8}"/>
              </a:ext>
            </a:extLst>
          </p:cNvPr>
          <p:cNvCxnSpPr/>
          <p:nvPr/>
        </p:nvCxnSpPr>
        <p:spPr>
          <a:xfrm>
            <a:off x="3352800" y="1803400"/>
            <a:ext cx="4775200" cy="151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70B0D3-9E39-4526-9635-C9795020F553}"/>
              </a:ext>
            </a:extLst>
          </p:cNvPr>
          <p:cNvCxnSpPr/>
          <p:nvPr/>
        </p:nvCxnSpPr>
        <p:spPr>
          <a:xfrm>
            <a:off x="3352800" y="2717800"/>
            <a:ext cx="4914900" cy="71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B96BD2-171A-4688-A4FF-895623669166}"/>
              </a:ext>
            </a:extLst>
          </p:cNvPr>
          <p:cNvCxnSpPr/>
          <p:nvPr/>
        </p:nvCxnSpPr>
        <p:spPr>
          <a:xfrm>
            <a:off x="3352800" y="3314700"/>
            <a:ext cx="4914900" cy="5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02C5E8-3E73-4FC7-8F3B-B6D607068D15}"/>
              </a:ext>
            </a:extLst>
          </p:cNvPr>
          <p:cNvSpPr txBox="1"/>
          <p:nvPr/>
        </p:nvSpPr>
        <p:spPr>
          <a:xfrm>
            <a:off x="4625976" y="5135418"/>
            <a:ext cx="5838825" cy="369332"/>
          </a:xfrm>
          <a:prstGeom prst="rect">
            <a:avLst/>
          </a:prstGeom>
          <a:noFill/>
        </p:spPr>
        <p:txBody>
          <a:bodyPr wrap="square" rtlCol="0">
            <a:spAutoFit/>
          </a:bodyPr>
          <a:lstStyle/>
          <a:p>
            <a:r>
              <a:rPr lang="nb-NO" dirty="0"/>
              <a:t>NB! En søkemappe leter ikke i Junk Email</a:t>
            </a:r>
          </a:p>
        </p:txBody>
      </p:sp>
    </p:spTree>
    <p:extLst>
      <p:ext uri="{BB962C8B-B14F-4D97-AF65-F5344CB8AC3E}">
        <p14:creationId xmlns:p14="http://schemas.microsoft.com/office/powerpoint/2010/main" val="35037879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690" y="201902"/>
            <a:ext cx="3629732" cy="4525963"/>
          </a:xfrm>
          <a:effectLst>
            <a:innerShdw blurRad="114300">
              <a:prstClr val="black"/>
            </a:innerShdw>
          </a:effectLst>
        </p:spPr>
      </p:pic>
      <p:sp>
        <p:nvSpPr>
          <p:cNvPr id="5" name="TextBox 4"/>
          <p:cNvSpPr txBox="1"/>
          <p:nvPr/>
        </p:nvSpPr>
        <p:spPr>
          <a:xfrm>
            <a:off x="5638801" y="274638"/>
            <a:ext cx="4793673" cy="3970318"/>
          </a:xfrm>
          <a:prstGeom prst="rect">
            <a:avLst/>
          </a:prstGeom>
          <a:noFill/>
        </p:spPr>
        <p:txBody>
          <a:bodyPr wrap="square" rtlCol="0">
            <a:spAutoFit/>
          </a:bodyPr>
          <a:lstStyle/>
          <a:p>
            <a:r>
              <a:rPr lang="nb-NO" sz="2800" dirty="0"/>
              <a:t>Her lager jeg en mappe som skal sortere ut alle e-postene jeg har kategorisert som viktig. </a:t>
            </a:r>
          </a:p>
          <a:p>
            <a:endParaRPr lang="nb-NO" sz="2800" dirty="0"/>
          </a:p>
          <a:p>
            <a:r>
              <a:rPr lang="nb-NO" sz="2800" dirty="0"/>
              <a:t>Når jeg nå åpner søkemappen får jeg en oversikt over e-post jeg har merket.</a:t>
            </a:r>
          </a:p>
          <a:p>
            <a:r>
              <a:rPr lang="nb-NO" sz="2800" dirty="0"/>
              <a:t>Kan være lurt å flytte mappen til favoritter.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194083"/>
            <a:ext cx="9144000" cy="1208091"/>
          </a:xfrm>
          <a:prstGeom prst="rect">
            <a:avLst/>
          </a:prstGeom>
          <a:effectLst>
            <a:innerShdw blurRad="114300">
              <a:prstClr val="black"/>
            </a:innerShdw>
          </a:effectLst>
        </p:spPr>
      </p:pic>
    </p:spTree>
    <p:extLst>
      <p:ext uri="{BB962C8B-B14F-4D97-AF65-F5344CB8AC3E}">
        <p14:creationId xmlns:p14="http://schemas.microsoft.com/office/powerpoint/2010/main" val="8268026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54062"/>
          </a:xfrm>
        </p:spPr>
        <p:txBody>
          <a:bodyPr>
            <a:normAutofit fontScale="90000"/>
          </a:bodyPr>
          <a:lstStyle/>
          <a:p>
            <a:r>
              <a:rPr lang="nb-NO" dirty="0"/>
              <a:t>Hurtigtrinn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036" y="1246909"/>
            <a:ext cx="5029200" cy="1219200"/>
          </a:xfrm>
          <a:prstGeom prst="rect">
            <a:avLst/>
          </a:prstGeom>
          <a:effectLst>
            <a:innerShdw blurRad="114300">
              <a:prstClr val="black"/>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036" y="2934855"/>
            <a:ext cx="7264400" cy="3454400"/>
          </a:xfrm>
          <a:prstGeom prst="rect">
            <a:avLst/>
          </a:prstGeom>
          <a:effectLst>
            <a:innerShdw blurRad="114300">
              <a:prstClr val="black"/>
            </a:innerShdw>
          </a:effectLst>
        </p:spPr>
      </p:pic>
      <p:sp>
        <p:nvSpPr>
          <p:cNvPr id="6" name="TextBox 5"/>
          <p:cNvSpPr txBox="1"/>
          <p:nvPr/>
        </p:nvSpPr>
        <p:spPr>
          <a:xfrm>
            <a:off x="6740236" y="1117845"/>
            <a:ext cx="380307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Hurtigtrinn kan inneholde opptil 12 handlinger. Ligger under fanen </a:t>
            </a:r>
            <a:r>
              <a:rPr kumimoji="0" lang="nb-NO" sz="1800" b="0" i="1" u="none" strike="noStrike" kern="1200" cap="none" spc="0" normalizeH="0" baseline="0" noProof="0" dirty="0">
                <a:ln>
                  <a:noFill/>
                </a:ln>
                <a:solidFill>
                  <a:prstClr val="black"/>
                </a:solidFill>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Vi får opp noen enkle muligheter ved å klikke på den lille pilen nede til høyre i bildet.</a:t>
            </a:r>
          </a:p>
        </p:txBody>
      </p:sp>
      <p:sp>
        <p:nvSpPr>
          <p:cNvPr id="3" name="TextBox 2"/>
          <p:cNvSpPr txBox="1"/>
          <p:nvPr/>
        </p:nvSpPr>
        <p:spPr>
          <a:xfrm>
            <a:off x="9483144" y="1"/>
            <a:ext cx="11848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32</a:t>
            </a:r>
          </a:p>
        </p:txBody>
      </p:sp>
    </p:spTree>
    <p:extLst>
      <p:ext uri="{BB962C8B-B14F-4D97-AF65-F5344CB8AC3E}">
        <p14:creationId xmlns:p14="http://schemas.microsoft.com/office/powerpoint/2010/main" val="14481255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573" y="431800"/>
            <a:ext cx="6477000" cy="355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73" y="4536209"/>
            <a:ext cx="4978400" cy="1193800"/>
          </a:xfrm>
          <a:prstGeom prst="rect">
            <a:avLst/>
          </a:prstGeom>
          <a:effectLst>
            <a:innerShdw blurRad="114300">
              <a:prstClr val="black"/>
            </a:innerShdw>
          </a:effectLst>
        </p:spPr>
      </p:pic>
      <p:sp>
        <p:nvSpPr>
          <p:cNvPr id="6" name="TextBox 5"/>
          <p:cNvSpPr txBox="1"/>
          <p:nvPr/>
        </p:nvSpPr>
        <p:spPr>
          <a:xfrm>
            <a:off x="7561118" y="4536209"/>
            <a:ext cx="29925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Når jeg nå trykker på knappen </a:t>
            </a:r>
            <a:r>
              <a:rPr kumimoji="0" lang="nb-NO" sz="1800" b="0" i="1" u="none" strike="noStrike" kern="1200" cap="none" spc="0" normalizeH="0" baseline="0" noProof="0" dirty="0">
                <a:ln>
                  <a:noFill/>
                </a:ln>
                <a:solidFill>
                  <a:prstClr val="black"/>
                </a:solidFill>
                <a:effectLst/>
                <a:uLnTx/>
                <a:uFillTx/>
                <a:latin typeface="Calibri"/>
                <a:ea typeface="+mn-ea"/>
                <a:cs typeface="+mn-cs"/>
              </a:rPr>
              <a:t>Privat</a:t>
            </a:r>
            <a:r>
              <a:rPr kumimoji="0" lang="nb-NO" sz="1800" b="0" i="0" u="none" strike="noStrike" kern="1200" cap="none" spc="0" normalizeH="0" baseline="0" noProof="0" dirty="0">
                <a:ln>
                  <a:noFill/>
                </a:ln>
                <a:solidFill>
                  <a:prstClr val="black"/>
                </a:solidFill>
                <a:effectLst/>
                <a:uLnTx/>
                <a:uFillTx/>
                <a:latin typeface="Calibri"/>
                <a:ea typeface="+mn-ea"/>
                <a:cs typeface="+mn-cs"/>
              </a:rPr>
              <a:t>, vil e-posten legges i mappen som heter </a:t>
            </a:r>
            <a:r>
              <a:rPr kumimoji="0" lang="nb-NO" sz="1800" b="0" i="1" u="none" strike="noStrike" kern="1200" cap="none" spc="0" normalizeH="0" baseline="0" noProof="0" dirty="0">
                <a:ln>
                  <a:noFill/>
                </a:ln>
                <a:solidFill>
                  <a:prstClr val="black"/>
                </a:solidFill>
                <a:effectLst/>
                <a:uLnTx/>
                <a:uFillTx/>
                <a:latin typeface="Calibri"/>
                <a:ea typeface="+mn-ea"/>
                <a:cs typeface="+mn-cs"/>
              </a:rPr>
              <a:t>Privat</a:t>
            </a:r>
            <a:r>
              <a:rPr kumimoji="0" lang="nb-NO"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676748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a:t>Ferdiglagde svar </a:t>
            </a:r>
            <a:endParaRPr lang="nb-NO"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1700" y="1958181"/>
            <a:ext cx="7848600" cy="3810000"/>
          </a:xfrm>
          <a:effectLst>
            <a:innerShdw blurRad="114300">
              <a:prstClr val="black"/>
            </a:innerShdw>
          </a:effectLst>
        </p:spPr>
      </p:pic>
      <p:sp>
        <p:nvSpPr>
          <p:cNvPr id="3" name="TextBox 2"/>
          <p:cNvSpPr txBox="1"/>
          <p:nvPr/>
        </p:nvSpPr>
        <p:spPr>
          <a:xfrm>
            <a:off x="9457386" y="1"/>
            <a:ext cx="10560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33</a:t>
            </a:r>
          </a:p>
        </p:txBody>
      </p:sp>
    </p:spTree>
    <p:extLst>
      <p:ext uri="{BB962C8B-B14F-4D97-AF65-F5344CB8AC3E}">
        <p14:creationId xmlns:p14="http://schemas.microsoft.com/office/powerpoint/2010/main" val="6953434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131" y="93518"/>
            <a:ext cx="6050542" cy="6693710"/>
          </a:xfrm>
          <a:prstGeom prst="rect">
            <a:avLst/>
          </a:prstGeom>
          <a:effectLst>
            <a:innerShdw blurRad="114300">
              <a:prstClr val="black"/>
            </a:innerShdw>
          </a:effectLst>
        </p:spPr>
      </p:pic>
    </p:spTree>
    <p:extLst>
      <p:ext uri="{BB962C8B-B14F-4D97-AF65-F5344CB8AC3E}">
        <p14:creationId xmlns:p14="http://schemas.microsoft.com/office/powerpoint/2010/main" val="18969693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48" y="58068"/>
            <a:ext cx="5998288" cy="6703970"/>
          </a:xfrm>
          <a:prstGeom prst="rect">
            <a:avLst/>
          </a:prstGeom>
          <a:effectLst>
            <a:innerShdw blurRad="114300">
              <a:prstClr val="black"/>
            </a:innerShdw>
          </a:effectLst>
        </p:spPr>
      </p:pic>
    </p:spTree>
    <p:extLst>
      <p:ext uri="{BB962C8B-B14F-4D97-AF65-F5344CB8AC3E}">
        <p14:creationId xmlns:p14="http://schemas.microsoft.com/office/powerpoint/2010/main" val="15291709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49" y="538596"/>
            <a:ext cx="8191500" cy="4533900"/>
          </a:xfrm>
          <a:prstGeom prst="rect">
            <a:avLst/>
          </a:prstGeom>
          <a:effectLst>
            <a:innerShdw blurRad="114300">
              <a:prstClr val="black"/>
            </a:innerShdw>
          </a:effectLst>
        </p:spPr>
      </p:pic>
      <p:sp>
        <p:nvSpPr>
          <p:cNvPr id="6" name="TextBox 5"/>
          <p:cNvSpPr txBox="1"/>
          <p:nvPr/>
        </p:nvSpPr>
        <p:spPr>
          <a:xfrm>
            <a:off x="1885949" y="5299365"/>
            <a:ext cx="81915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Når jeg nå får en e-post om kurs, kan jeg bare trykke på hurtigknappen </a:t>
            </a:r>
            <a:r>
              <a:rPr kumimoji="0" lang="nb-NO" sz="2800" b="0" i="1" u="none" strike="noStrike" kern="1200" cap="none" spc="0" normalizeH="0" baseline="0" noProof="0" dirty="0">
                <a:ln>
                  <a:noFill/>
                </a:ln>
                <a:solidFill>
                  <a:prstClr val="black"/>
                </a:solidFill>
                <a:effectLst/>
                <a:uLnTx/>
                <a:uFillTx/>
                <a:latin typeface="Calibri"/>
                <a:ea typeface="+mn-ea"/>
                <a:cs typeface="+mn-cs"/>
              </a:rPr>
              <a:t>UIO-kurs</a:t>
            </a:r>
          </a:p>
        </p:txBody>
      </p:sp>
    </p:spTree>
    <p:extLst>
      <p:ext uri="{BB962C8B-B14F-4D97-AF65-F5344CB8AC3E}">
        <p14:creationId xmlns:p14="http://schemas.microsoft.com/office/powerpoint/2010/main" val="18031392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391" y="206663"/>
            <a:ext cx="5689600" cy="5613400"/>
          </a:xfrm>
          <a:prstGeom prst="rect">
            <a:avLst/>
          </a:prstGeom>
          <a:effectLst>
            <a:innerShdw blurRad="114300">
              <a:prstClr val="black"/>
            </a:innerShdw>
          </a:effectLst>
        </p:spPr>
      </p:pic>
      <p:sp>
        <p:nvSpPr>
          <p:cNvPr id="5" name="TextBox 4"/>
          <p:cNvSpPr txBox="1"/>
          <p:nvPr/>
        </p:nvSpPr>
        <p:spPr>
          <a:xfrm>
            <a:off x="2804392" y="6016336"/>
            <a:ext cx="76765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Jeg har også muligheten til å skrive inn en kommentar hvis det er nødvendig.</a:t>
            </a:r>
          </a:p>
        </p:txBody>
      </p:sp>
    </p:spTree>
    <p:extLst>
      <p:ext uri="{BB962C8B-B14F-4D97-AF65-F5344CB8AC3E}">
        <p14:creationId xmlns:p14="http://schemas.microsoft.com/office/powerpoint/2010/main" val="3205978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a:blip r:embed="rId2"/>
          <a:stretch>
            <a:fillRect/>
          </a:stretch>
        </p:blipFill>
        <p:spPr>
          <a:xfrm>
            <a:off x="1428403" y="86502"/>
            <a:ext cx="9335193" cy="6771498"/>
          </a:xfrm>
          <a:prstGeom prst="rect">
            <a:avLst/>
          </a:prstGeom>
        </p:spPr>
      </p:pic>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8</a:t>
            </a:fld>
            <a:endParaRPr lang="nb-NO" dirty="0"/>
          </a:p>
        </p:txBody>
      </p:sp>
    </p:spTree>
    <p:extLst>
      <p:ext uri="{BB962C8B-B14F-4D97-AF65-F5344CB8AC3E}">
        <p14:creationId xmlns:p14="http://schemas.microsoft.com/office/powerpoint/2010/main" val="26682078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Endrede arbeidsoppgaver</a:t>
            </a:r>
            <a:endParaRPr lang="nb-NO" dirty="0"/>
          </a:p>
        </p:txBody>
      </p:sp>
      <p:sp>
        <p:nvSpPr>
          <p:cNvPr id="3" name="Plassholder for innhold 2"/>
          <p:cNvSpPr>
            <a:spLocks noGrp="1"/>
          </p:cNvSpPr>
          <p:nvPr>
            <p:ph idx="1"/>
          </p:nvPr>
        </p:nvSpPr>
        <p:spPr>
          <a:xfrm>
            <a:off x="507077" y="1600201"/>
            <a:ext cx="11313621" cy="4525963"/>
          </a:xfrm>
        </p:spPr>
        <p:txBody>
          <a:bodyPr/>
          <a:lstStyle/>
          <a:p>
            <a:pPr marL="0" indent="0">
              <a:buNone/>
            </a:pPr>
            <a:r>
              <a:rPr lang="nb-NO" dirty="0" smtClean="0"/>
              <a:t>Noen oppgaver er av en slik art at henvendelser bør sendes til en e-postadresse, slik at det ikke blir problemer om du er fraværende, eller ikke utfører disse oppgavene lenger.</a:t>
            </a:r>
          </a:p>
          <a:p>
            <a:pPr marL="0" indent="0">
              <a:buNone/>
            </a:pPr>
            <a:r>
              <a:rPr lang="nb-NO" dirty="0" smtClean="0"/>
              <a:t>Men hvis du har hatt disse oppgavene i mange år, så er det kanskje noen som sender dem rett til deg.</a:t>
            </a:r>
          </a:p>
          <a:p>
            <a:pPr marL="0" indent="0">
              <a:buNone/>
            </a:pPr>
            <a:r>
              <a:rPr lang="nb-NO" dirty="0" smtClean="0"/>
              <a:t>Da kan det være fint med et hurtigtrinn.</a:t>
            </a:r>
          </a:p>
          <a:p>
            <a:pPr marL="0" indent="0">
              <a:buNone/>
            </a:pPr>
            <a:endParaRPr lang="nb-NO" dirty="0"/>
          </a:p>
        </p:txBody>
      </p:sp>
    </p:spTree>
    <p:extLst>
      <p:ext uri="{BB962C8B-B14F-4D97-AF65-F5344CB8AC3E}">
        <p14:creationId xmlns:p14="http://schemas.microsoft.com/office/powerpoint/2010/main" val="6302423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dirty="0" smtClean="0"/>
              <a:t>Hurtigtrinn når du har endret arbeidsoppgaver</a:t>
            </a:r>
            <a:endParaRPr lang="nb-NO" dirty="0"/>
          </a:p>
        </p:txBody>
      </p:sp>
      <p:sp>
        <p:nvSpPr>
          <p:cNvPr id="3" name="Plassholder for innhold 2"/>
          <p:cNvSpPr>
            <a:spLocks noGrp="1"/>
          </p:cNvSpPr>
          <p:nvPr>
            <p:ph idx="1"/>
          </p:nvPr>
        </p:nvSpPr>
        <p:spPr/>
        <p:txBody>
          <a:bodyPr/>
          <a:lstStyle/>
          <a:p>
            <a:pPr marL="0" indent="0">
              <a:buNone/>
            </a:pPr>
            <a:r>
              <a:rPr lang="nb-NO" dirty="0" smtClean="0"/>
              <a:t>Lag et hurtigtrinn som</a:t>
            </a:r>
          </a:p>
          <a:p>
            <a:pPr marL="0" indent="0">
              <a:buNone/>
            </a:pPr>
            <a:endParaRPr lang="nb-NO" dirty="0" smtClean="0"/>
          </a:p>
          <a:p>
            <a:pPr marL="514350" indent="-514350">
              <a:buFont typeface="+mj-lt"/>
              <a:buAutoNum type="arabicPeriod"/>
            </a:pPr>
            <a:r>
              <a:rPr lang="nb-NO" dirty="0" smtClean="0"/>
              <a:t>Sender e-posten videre til rett adresse</a:t>
            </a:r>
          </a:p>
          <a:p>
            <a:pPr marL="514350" indent="-514350">
              <a:buFont typeface="+mj-lt"/>
              <a:buAutoNum type="arabicPeriod"/>
            </a:pPr>
            <a:r>
              <a:rPr lang="nb-NO" dirty="0" smtClean="0"/>
              <a:t>Sender et svar til avsender som forteller at du ikke lenger utfører disse oppgavene</a:t>
            </a:r>
          </a:p>
          <a:p>
            <a:pPr marL="514350" indent="-514350">
              <a:buFont typeface="+mj-lt"/>
              <a:buAutoNum type="arabicPeriod"/>
            </a:pPr>
            <a:r>
              <a:rPr lang="nb-NO" dirty="0" smtClean="0"/>
              <a:t>Legger e-posten i en egen mappe</a:t>
            </a:r>
            <a:endParaRPr lang="nb-NO" dirty="0"/>
          </a:p>
        </p:txBody>
      </p:sp>
    </p:spTree>
    <p:extLst>
      <p:ext uri="{BB962C8B-B14F-4D97-AF65-F5344CB8AC3E}">
        <p14:creationId xmlns:p14="http://schemas.microsoft.com/office/powerpoint/2010/main" val="379289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6432"/>
            <a:ext cx="5517472" cy="568170"/>
          </a:xfrm>
        </p:spPr>
        <p:txBody>
          <a:bodyPr>
            <a:normAutofit fontScale="90000"/>
          </a:bodyPr>
          <a:lstStyle/>
          <a:p>
            <a:r>
              <a:rPr lang="nb-NO" dirty="0" err="1"/>
              <a:t>Quick</a:t>
            </a:r>
            <a:r>
              <a:rPr lang="nb-NO" dirty="0"/>
              <a:t> </a:t>
            </a:r>
            <a:r>
              <a:rPr lang="nb-NO" dirty="0" smtClean="0"/>
              <a:t>Parts (Hurtigdeler)</a:t>
            </a:r>
            <a:endParaRPr lang="nb-NO" dirty="0"/>
          </a:p>
        </p:txBody>
      </p:sp>
      <p:sp>
        <p:nvSpPr>
          <p:cNvPr id="3" name="Content Placeholder 2"/>
          <p:cNvSpPr>
            <a:spLocks noGrp="1"/>
          </p:cNvSpPr>
          <p:nvPr>
            <p:ph idx="1"/>
          </p:nvPr>
        </p:nvSpPr>
        <p:spPr>
          <a:xfrm>
            <a:off x="1754820" y="754603"/>
            <a:ext cx="8780015" cy="1766656"/>
          </a:xfrm>
        </p:spPr>
        <p:txBody>
          <a:bodyPr>
            <a:normAutofit/>
          </a:bodyPr>
          <a:lstStyle/>
          <a:p>
            <a:pPr marL="0" indent="0" fontAlgn="base">
              <a:spcAft>
                <a:spcPct val="0"/>
              </a:spcAft>
              <a:buNone/>
            </a:pPr>
            <a:r>
              <a:rPr lang="nb-NO" sz="2000" kern="0" dirty="0">
                <a:solidFill>
                  <a:srgbClr val="000000"/>
                </a:solidFill>
                <a:latin typeface="Arial"/>
              </a:rPr>
              <a:t>En «Quick Part» kan være et stykke tekst du bruker ofte.</a:t>
            </a:r>
          </a:p>
          <a:p>
            <a:pPr marL="0" indent="0" fontAlgn="base">
              <a:spcAft>
                <a:spcPct val="0"/>
              </a:spcAft>
              <a:buNone/>
            </a:pPr>
            <a:r>
              <a:rPr lang="nb-NO" sz="2000" kern="0" dirty="0">
                <a:solidFill>
                  <a:srgbClr val="000000"/>
                </a:solidFill>
                <a:latin typeface="Arial"/>
              </a:rPr>
              <a:t>Merk teksten og lagre den som «Quick Part».</a:t>
            </a:r>
          </a:p>
          <a:p>
            <a:pPr marL="0" indent="0" fontAlgn="base">
              <a:spcAft>
                <a:spcPct val="0"/>
              </a:spcAft>
              <a:buNone/>
            </a:pPr>
            <a:r>
              <a:rPr lang="nb-NO" sz="2000" kern="0" dirty="0">
                <a:solidFill>
                  <a:srgbClr val="000000"/>
                </a:solidFill>
                <a:latin typeface="Arial"/>
              </a:rPr>
              <a:t>Gi den et nøkkelord slik at du lett kan hente den inn i en e-post.</a:t>
            </a: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a:buNone/>
            </a:pPr>
            <a:endParaRPr lang="nb-N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337" y="2005790"/>
            <a:ext cx="6604986" cy="4683535"/>
          </a:xfrm>
          <a:prstGeom prst="rect">
            <a:avLst/>
          </a:prstGeom>
          <a:effectLst>
            <a:innerShdw blurRad="114300">
              <a:prstClr val="black"/>
            </a:innerShdw>
          </a:effectLst>
        </p:spPr>
      </p:pic>
      <p:sp>
        <p:nvSpPr>
          <p:cNvPr id="5" name="TextBox 4"/>
          <p:cNvSpPr txBox="1"/>
          <p:nvPr/>
        </p:nvSpPr>
        <p:spPr>
          <a:xfrm>
            <a:off x="9560418" y="1"/>
            <a:ext cx="1107583" cy="10174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34</a:t>
            </a:r>
          </a:p>
        </p:txBody>
      </p:sp>
    </p:spTree>
    <p:extLst>
      <p:ext uri="{BB962C8B-B14F-4D97-AF65-F5344CB8AC3E}">
        <p14:creationId xmlns:p14="http://schemas.microsoft.com/office/powerpoint/2010/main" val="22586352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546" y="1348508"/>
            <a:ext cx="4267200" cy="3225800"/>
          </a:xfrm>
          <a:prstGeom prst="rect">
            <a:avLst/>
          </a:prstGeom>
        </p:spPr>
      </p:pic>
      <p:sp>
        <p:nvSpPr>
          <p:cNvPr id="5" name="TextBox 4"/>
          <p:cNvSpPr txBox="1"/>
          <p:nvPr/>
        </p:nvSpPr>
        <p:spPr>
          <a:xfrm>
            <a:off x="2341419" y="446810"/>
            <a:ext cx="5292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Her er nøkkelordet </a:t>
            </a:r>
            <a:r>
              <a:rPr kumimoji="0" lang="nb-NO" sz="3200" b="0" i="1" u="none" strike="noStrike" kern="1200" cap="none" spc="0" normalizeH="0" baseline="0" noProof="0" dirty="0">
                <a:ln>
                  <a:noFill/>
                </a:ln>
                <a:solidFill>
                  <a:prstClr val="black"/>
                </a:solidFill>
                <a:effectLst/>
                <a:uLnTx/>
                <a:uFillTx/>
                <a:latin typeface="Calibri"/>
                <a:ea typeface="+mn-ea"/>
                <a:cs typeface="+mn-cs"/>
              </a:rPr>
              <a:t>Houston</a:t>
            </a:r>
          </a:p>
        </p:txBody>
      </p:sp>
      <p:sp>
        <p:nvSpPr>
          <p:cNvPr id="6" name="TextBox 5"/>
          <p:cNvSpPr txBox="1"/>
          <p:nvPr/>
        </p:nvSpPr>
        <p:spPr>
          <a:xfrm>
            <a:off x="2424546" y="5091545"/>
            <a:ext cx="8066809" cy="147117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sz="2800" b="0" i="0" u="none" strike="noStrike" kern="0" cap="none" spc="0" normalizeH="0" baseline="0" noProof="0" dirty="0">
                <a:ln>
                  <a:noFill/>
                </a:ln>
                <a:solidFill>
                  <a:srgbClr val="000000"/>
                </a:solidFill>
                <a:effectLst/>
                <a:uLnTx/>
                <a:uFillTx/>
                <a:latin typeface="Arial"/>
                <a:ea typeface="+mn-ea"/>
                <a:cs typeface="+mn-cs"/>
              </a:rPr>
              <a:t>Skriv nøkkelordet og trykk </a:t>
            </a:r>
            <a:r>
              <a:rPr kumimoji="0" lang="nb-NO" sz="2800" b="1" i="0" u="none" strike="noStrike" kern="0" cap="none" spc="0" normalizeH="0" baseline="0" noProof="0" dirty="0">
                <a:ln>
                  <a:noFill/>
                </a:ln>
                <a:solidFill>
                  <a:srgbClr val="000000"/>
                </a:solidFill>
                <a:effectLst/>
                <a:uLnTx/>
                <a:uFillTx/>
                <a:latin typeface="Arial"/>
                <a:ea typeface="+mn-ea"/>
                <a:cs typeface="+mn-cs"/>
              </a:rPr>
              <a:t>F3</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sz="2800" b="0" i="0" u="none" strike="noStrike" kern="0" cap="none" spc="0" normalizeH="0" baseline="0" noProof="0" dirty="0">
                <a:ln>
                  <a:noFill/>
                </a:ln>
                <a:solidFill>
                  <a:srgbClr val="000000"/>
                </a:solidFill>
                <a:effectLst/>
                <a:uLnTx/>
                <a:uFillTx/>
                <a:latin typeface="Arial"/>
                <a:ea typeface="+mn-ea"/>
                <a:cs typeface="+mn-cs"/>
              </a:rPr>
              <a:t>Hvis du bare har en Quick Part som begynner med h, så trenger du bare skrive h og </a:t>
            </a:r>
            <a:r>
              <a:rPr kumimoji="0" lang="nb-NO" sz="2800" b="1" i="0" u="none" strike="noStrike" kern="0" cap="none" spc="0" normalizeH="0" baseline="0" noProof="0" dirty="0">
                <a:ln>
                  <a:noFill/>
                </a:ln>
                <a:solidFill>
                  <a:srgbClr val="000000"/>
                </a:solidFill>
                <a:effectLst/>
                <a:uLnTx/>
                <a:uFillTx/>
                <a:latin typeface="Arial"/>
                <a:ea typeface="+mn-ea"/>
                <a:cs typeface="+mn-cs"/>
              </a:rPr>
              <a:t>F3</a:t>
            </a:r>
          </a:p>
        </p:txBody>
      </p:sp>
    </p:spTree>
    <p:extLst>
      <p:ext uri="{BB962C8B-B14F-4D97-AF65-F5344CB8AC3E}">
        <p14:creationId xmlns:p14="http://schemas.microsoft.com/office/powerpoint/2010/main" val="13226041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3DCF-3EBC-447C-8FF0-E5C59C9571FE}"/>
              </a:ext>
            </a:extLst>
          </p:cNvPr>
          <p:cNvSpPr>
            <a:spLocks noGrp="1"/>
          </p:cNvSpPr>
          <p:nvPr>
            <p:ph type="title"/>
          </p:nvPr>
        </p:nvSpPr>
        <p:spPr>
          <a:xfrm>
            <a:off x="1981200" y="274638"/>
            <a:ext cx="7536426" cy="492278"/>
          </a:xfrm>
        </p:spPr>
        <p:txBody>
          <a:bodyPr>
            <a:normAutofit fontScale="90000"/>
          </a:bodyPr>
          <a:lstStyle/>
          <a:p>
            <a:r>
              <a:rPr lang="nb-NO" dirty="0"/>
              <a:t>Et annet eksempel</a:t>
            </a:r>
          </a:p>
        </p:txBody>
      </p:sp>
      <p:sp>
        <p:nvSpPr>
          <p:cNvPr id="6" name="TextBox 5">
            <a:extLst>
              <a:ext uri="{FF2B5EF4-FFF2-40B4-BE49-F238E27FC236}">
                <a16:creationId xmlns:a16="http://schemas.microsoft.com/office/drawing/2014/main" id="{21D0B926-20B2-47E8-99E3-6EE6358F1220}"/>
              </a:ext>
            </a:extLst>
          </p:cNvPr>
          <p:cNvSpPr txBox="1"/>
          <p:nvPr/>
        </p:nvSpPr>
        <p:spPr>
          <a:xfrm>
            <a:off x="6096001" y="936757"/>
            <a:ext cx="4572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Agenda til et møte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Merker alt,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og legger det til som Quickpart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Gir den navnet «Årsmøte»</a:t>
            </a:r>
          </a:p>
        </p:txBody>
      </p:sp>
      <p:pic>
        <p:nvPicPr>
          <p:cNvPr id="8" name="Picture 7">
            <a:extLst>
              <a:ext uri="{FF2B5EF4-FFF2-40B4-BE49-F238E27FC236}">
                <a16:creationId xmlns:a16="http://schemas.microsoft.com/office/drawing/2014/main" id="{D8028A79-3C39-42BF-B8BC-5714E4899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801" y="818817"/>
            <a:ext cx="3190528" cy="5570261"/>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D299888A-BACD-4F9B-AC9E-D44F5A04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00" y="3045590"/>
            <a:ext cx="2694950" cy="2209312"/>
          </a:xfrm>
          <a:prstGeom prst="rect">
            <a:avLst/>
          </a:prstGeom>
        </p:spPr>
      </p:pic>
      <p:sp>
        <p:nvSpPr>
          <p:cNvPr id="11" name="TextBox 10">
            <a:extLst>
              <a:ext uri="{FF2B5EF4-FFF2-40B4-BE49-F238E27FC236}">
                <a16:creationId xmlns:a16="http://schemas.microsoft.com/office/drawing/2014/main" id="{BA1589C9-1243-4BE8-B4DC-C285C77DF841}"/>
              </a:ext>
            </a:extLst>
          </p:cNvPr>
          <p:cNvSpPr txBox="1"/>
          <p:nvPr/>
        </p:nvSpPr>
        <p:spPr>
          <a:xfrm>
            <a:off x="6017342" y="5551912"/>
            <a:ext cx="4419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I en ny e-post skriver du så «Årsmøte» og trykker F3</a:t>
            </a:r>
          </a:p>
        </p:txBody>
      </p:sp>
    </p:spTree>
    <p:extLst>
      <p:ext uri="{BB962C8B-B14F-4D97-AF65-F5344CB8AC3E}">
        <p14:creationId xmlns:p14="http://schemas.microsoft.com/office/powerpoint/2010/main" val="11099052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2E61-EDB8-4821-9FB8-B8DA6E926DD7}"/>
              </a:ext>
            </a:extLst>
          </p:cNvPr>
          <p:cNvSpPr>
            <a:spLocks noGrp="1"/>
          </p:cNvSpPr>
          <p:nvPr>
            <p:ph type="title"/>
          </p:nvPr>
        </p:nvSpPr>
        <p:spPr/>
        <p:txBody>
          <a:bodyPr/>
          <a:lstStyle/>
          <a:p>
            <a:pPr algn="l"/>
            <a:r>
              <a:rPr lang="nb-NO" dirty="0"/>
              <a:t>Slette en Quick Part</a:t>
            </a:r>
          </a:p>
        </p:txBody>
      </p:sp>
      <p:sp>
        <p:nvSpPr>
          <p:cNvPr id="3" name="Content Placeholder 2">
            <a:extLst>
              <a:ext uri="{FF2B5EF4-FFF2-40B4-BE49-F238E27FC236}">
                <a16:creationId xmlns:a16="http://schemas.microsoft.com/office/drawing/2014/main" id="{2C4C81ED-414E-4476-9243-988446582BDF}"/>
              </a:ext>
            </a:extLst>
          </p:cNvPr>
          <p:cNvSpPr>
            <a:spLocks noGrp="1"/>
          </p:cNvSpPr>
          <p:nvPr>
            <p:ph idx="1"/>
          </p:nvPr>
        </p:nvSpPr>
        <p:spPr/>
        <p:txBody>
          <a:bodyPr>
            <a:normAutofit lnSpcReduction="10000"/>
          </a:bodyPr>
          <a:lstStyle/>
          <a:p>
            <a:pPr marL="0" indent="0">
              <a:buNone/>
            </a:pPr>
            <a:r>
              <a:rPr lang="nb-NO" dirty="0"/>
              <a:t>Hvis man vil slette en Quick Part</a:t>
            </a:r>
          </a:p>
          <a:p>
            <a:pPr marL="0" indent="0">
              <a:buNone/>
            </a:pPr>
            <a:r>
              <a:rPr lang="nb-NO" dirty="0"/>
              <a:t>så må man sette HTML-format.</a:t>
            </a:r>
          </a:p>
          <a:p>
            <a:pPr marL="0" indent="0">
              <a:buNone/>
            </a:pPr>
            <a:r>
              <a:rPr lang="nb-NO" dirty="0"/>
              <a:t>Åpne en ny e-post</a:t>
            </a:r>
          </a:p>
          <a:p>
            <a:pPr marL="0" indent="0">
              <a:buNone/>
            </a:pPr>
            <a:r>
              <a:rPr lang="nb-NO" dirty="0"/>
              <a:t>Format Text / HTML</a:t>
            </a:r>
          </a:p>
          <a:p>
            <a:pPr marL="0" indent="0">
              <a:buNone/>
            </a:pPr>
            <a:endParaRPr lang="nb-NO" dirty="0"/>
          </a:p>
          <a:p>
            <a:pPr marL="0" indent="0">
              <a:buNone/>
            </a:pPr>
            <a:r>
              <a:rPr lang="nb-NO" dirty="0"/>
              <a:t>Gå til Quick Parts-knappen</a:t>
            </a:r>
          </a:p>
          <a:p>
            <a:pPr marL="0" indent="0">
              <a:buNone/>
            </a:pPr>
            <a:r>
              <a:rPr lang="nb-NO" dirty="0"/>
              <a:t>Høyreklikk på en av Quick Partene,</a:t>
            </a:r>
          </a:p>
          <a:p>
            <a:pPr marL="0" indent="0">
              <a:buNone/>
            </a:pPr>
            <a:r>
              <a:rPr lang="nb-NO" dirty="0"/>
              <a:t>og velg "Organize and Delete..."</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41884465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274638"/>
            <a:ext cx="11582400" cy="1143000"/>
          </a:xfrm>
        </p:spPr>
        <p:txBody>
          <a:bodyPr/>
          <a:lstStyle/>
          <a:p>
            <a:r>
              <a:rPr lang="nb-NO" dirty="0" smtClean="0"/>
              <a:t>Når e-post slettes</a:t>
            </a:r>
            <a:endParaRPr lang="nb-NO" dirty="0"/>
          </a:p>
        </p:txBody>
      </p:sp>
      <p:sp>
        <p:nvSpPr>
          <p:cNvPr id="3" name="Plassholder for innhold 2"/>
          <p:cNvSpPr>
            <a:spLocks noGrp="1"/>
          </p:cNvSpPr>
          <p:nvPr>
            <p:ph idx="1"/>
          </p:nvPr>
        </p:nvSpPr>
        <p:spPr>
          <a:xfrm>
            <a:off x="615142" y="3067396"/>
            <a:ext cx="10967258" cy="3058768"/>
          </a:xfrm>
        </p:spPr>
        <p:txBody>
          <a:bodyPr/>
          <a:lstStyle/>
          <a:p>
            <a:pPr marL="0" indent="0" algn="ctr">
              <a:buNone/>
            </a:pPr>
            <a:r>
              <a:rPr lang="nb-NO" dirty="0" smtClean="0"/>
              <a:t>Når vi tømmer søppelbøtta, forsvinner e-postene som er der.</a:t>
            </a:r>
          </a:p>
          <a:p>
            <a:pPr marL="0" indent="0">
              <a:buNone/>
            </a:pPr>
            <a:endParaRPr lang="nb-NO" dirty="0"/>
          </a:p>
          <a:p>
            <a:pPr marL="0" indent="0" algn="ctr">
              <a:buNone/>
            </a:pPr>
            <a:r>
              <a:rPr lang="nb-NO" dirty="0" smtClean="0"/>
              <a:t>Kan vi få lagt dem tilbake?</a:t>
            </a:r>
            <a:endParaRPr lang="nb-NO" dirty="0"/>
          </a:p>
        </p:txBody>
      </p:sp>
      <p:pic>
        <p:nvPicPr>
          <p:cNvPr id="5" name="Bilde 4"/>
          <p:cNvPicPr>
            <a:picLocks noChangeAspect="1"/>
          </p:cNvPicPr>
          <p:nvPr/>
        </p:nvPicPr>
        <p:blipFill>
          <a:blip r:embed="rId2"/>
          <a:stretch>
            <a:fillRect/>
          </a:stretch>
        </p:blipFill>
        <p:spPr>
          <a:xfrm>
            <a:off x="4862415" y="1402996"/>
            <a:ext cx="1652159" cy="1658256"/>
          </a:xfrm>
          <a:prstGeom prst="rect">
            <a:avLst/>
          </a:prstGeom>
        </p:spPr>
      </p:pic>
    </p:spTree>
    <p:extLst>
      <p:ext uri="{BB962C8B-B14F-4D97-AF65-F5344CB8AC3E}">
        <p14:creationId xmlns:p14="http://schemas.microsoft.com/office/powerpoint/2010/main" val="9502152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Gjenopprette e-post</a:t>
            </a:r>
          </a:p>
        </p:txBody>
      </p:sp>
      <p:pic>
        <p:nvPicPr>
          <p:cNvPr id="4" name="Content Placeholder 3"/>
          <p:cNvPicPr>
            <a:picLocks noGrp="1" noChangeAspect="1"/>
          </p:cNvPicPr>
          <p:nvPr>
            <p:ph idx="1"/>
          </p:nvPr>
        </p:nvPicPr>
        <p:blipFill>
          <a:blip r:embed="rId3"/>
          <a:stretch>
            <a:fillRect/>
          </a:stretch>
        </p:blipFill>
        <p:spPr>
          <a:xfrm>
            <a:off x="3438525" y="1556792"/>
            <a:ext cx="5314950" cy="1714500"/>
          </a:xfrm>
          <a:prstGeom prst="rect">
            <a:avLst/>
          </a:prstGeom>
          <a:effectLst>
            <a:innerShdw blurRad="114300">
              <a:prstClr val="black"/>
            </a:innerShdw>
          </a:effectLst>
        </p:spPr>
      </p:pic>
      <p:sp>
        <p:nvSpPr>
          <p:cNvPr id="5" name="TextBox 4"/>
          <p:cNvSpPr txBox="1"/>
          <p:nvPr/>
        </p:nvSpPr>
        <p:spPr>
          <a:xfrm>
            <a:off x="2495600" y="3789040"/>
            <a:ext cx="817240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0" cap="none" spc="0" normalizeH="0" baseline="0" noProof="0" dirty="0">
                <a:ln>
                  <a:noFill/>
                </a:ln>
                <a:solidFill>
                  <a:sysClr val="windowText" lastClr="000000"/>
                </a:solidFill>
                <a:effectLst/>
                <a:uLnTx/>
                <a:uFillTx/>
                <a:latin typeface="Calibri"/>
                <a:ea typeface="+mn-ea"/>
                <a:cs typeface="+mn-cs"/>
              </a:rPr>
              <a:t>Du kan selv legge tilbake e-poster som du har slettet de siste 90 dagene.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0" cap="none" spc="0" normalizeH="0" baseline="0" noProof="0" dirty="0">
                <a:ln>
                  <a:noFill/>
                </a:ln>
                <a:solidFill>
                  <a:sysClr val="windowText" lastClr="000000"/>
                </a:solidFill>
                <a:effectLst/>
                <a:uLnTx/>
                <a:uFillTx/>
                <a:latin typeface="Calibri"/>
                <a:ea typeface="+mn-ea"/>
                <a:cs typeface="+mn-cs"/>
              </a:rPr>
              <a:t>Stå i en tom mappe hvis du skal legge tilbake mange e-poster.</a:t>
            </a:r>
            <a:endParaRPr kumimoji="0" lang="nb-NO" sz="24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hlinkClick r:id="rId4"/>
              </a:rPr>
              <a:t>http://www.uio.no/tjenester/it/e-post-kalender/outlook/hjelp/e-post/recover.html</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TextBox 2"/>
          <p:cNvSpPr txBox="1"/>
          <p:nvPr/>
        </p:nvSpPr>
        <p:spPr>
          <a:xfrm>
            <a:off x="9676328" y="1"/>
            <a:ext cx="991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35</a:t>
            </a:r>
          </a:p>
        </p:txBody>
      </p:sp>
    </p:spTree>
    <p:extLst>
      <p:ext uri="{BB962C8B-B14F-4D97-AF65-F5344CB8AC3E}">
        <p14:creationId xmlns:p14="http://schemas.microsoft.com/office/powerpoint/2010/main" val="240081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1" y="4059936"/>
            <a:ext cx="8600703"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E-postene du legger tilbake vil legge seg inn igjen med den datoene du mottok dem, ikke datoen de ble slettet. (De legger seg i mappen du står 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Mapper legger seg IKKE som en mappe, men som enkeltvise e-poster.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94959F1-39FD-4A7A-9ED9-4CEC4ADE6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071" y="510015"/>
            <a:ext cx="7734300" cy="3314700"/>
          </a:xfrm>
          <a:prstGeom prst="rect">
            <a:avLst/>
          </a:prstGeom>
        </p:spPr>
      </p:pic>
    </p:spTree>
    <p:extLst>
      <p:ext uri="{BB962C8B-B14F-4D97-AF65-F5344CB8AC3E}">
        <p14:creationId xmlns:p14="http://schemas.microsoft.com/office/powerpoint/2010/main" val="2232929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7B4D-32CA-477A-93F6-317F374B4FF8}"/>
              </a:ext>
            </a:extLst>
          </p:cNvPr>
          <p:cNvSpPr>
            <a:spLocks noGrp="1"/>
          </p:cNvSpPr>
          <p:nvPr>
            <p:ph type="title"/>
          </p:nvPr>
        </p:nvSpPr>
        <p:spPr>
          <a:xfrm>
            <a:off x="1981200" y="274639"/>
            <a:ext cx="8229600" cy="805225"/>
          </a:xfrm>
        </p:spPr>
        <p:txBody>
          <a:bodyPr/>
          <a:lstStyle/>
          <a:p>
            <a:r>
              <a:rPr lang="nb-NO" dirty="0"/>
              <a:t>Outlook / OWA (mail.uio.no)</a:t>
            </a:r>
          </a:p>
        </p:txBody>
      </p:sp>
      <p:sp>
        <p:nvSpPr>
          <p:cNvPr id="4" name="TextBox 3">
            <a:extLst>
              <a:ext uri="{FF2B5EF4-FFF2-40B4-BE49-F238E27FC236}">
                <a16:creationId xmlns:a16="http://schemas.microsoft.com/office/drawing/2014/main" id="{B36EF510-4463-4E54-A9B7-510E8AC10B9C}"/>
              </a:ext>
            </a:extLst>
          </p:cNvPr>
          <p:cNvSpPr txBox="1"/>
          <p:nvPr/>
        </p:nvSpPr>
        <p:spPr>
          <a:xfrm>
            <a:off x="638354" y="1079864"/>
            <a:ext cx="1104181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du bruker OWA for å legge tilbake slettet e-post, vil e-postene ligge etter den dato de opprinnelig kom inn, og det blir ikke så lett å finne alle som er slettet på en og samme dato.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2400" b="0" i="0" u="none" strike="noStrike" kern="1200" cap="none" spc="0" normalizeH="0" baseline="0" noProof="0" dirty="0">
                <a:ln>
                  <a:noFill/>
                </a:ln>
                <a:solidFill>
                  <a:prstClr val="black"/>
                </a:solidFill>
                <a:effectLst/>
                <a:uLnTx/>
                <a:uFillTx/>
                <a:latin typeface="Calibri"/>
                <a:ea typeface="+mn-ea"/>
                <a:cs typeface="+mn-cs"/>
                <a:hlinkClick r:id="rId2"/>
              </a:rPr>
              <a:t>https://www.uio.no/tjenester/it/e-post-kalender/webmail/hjelp/e-post/recover.html</a:t>
            </a: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I Outlook vil du finne alle e-postene som er slettet på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samme  </a:t>
            </a:r>
            <a:r>
              <a:rPr kumimoji="0" lang="nb-NO" sz="2400" b="0" i="0" u="none" strike="noStrike" kern="1200" cap="none" spc="0" normalizeH="0" baseline="0" noProof="0" dirty="0">
                <a:ln>
                  <a:noFill/>
                </a:ln>
                <a:solidFill>
                  <a:prstClr val="black"/>
                </a:solidFill>
                <a:effectLst/>
                <a:uLnTx/>
                <a:uFillTx/>
                <a:latin typeface="Calibri"/>
                <a:ea typeface="+mn-ea"/>
                <a:cs typeface="+mn-cs"/>
              </a:rPr>
              <a:t>dag, liggende etter hverandre. Det blir da lettere å legge tilbake alle e-postene fra en periode.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Du bør også stå i en tom mappe når du henter dem tilbake, slik at de ikke havner etter opprinnelig ankomstdato i Innboksen.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du ikke har tilgang til Outlook, kan du bruke Outlook fra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kiosk.uio.no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smtClean="0">
                <a:ln>
                  <a:noFill/>
                </a:ln>
                <a:solidFill>
                  <a:srgbClr val="FF0000"/>
                </a:solidFill>
                <a:effectLst/>
                <a:uLnTx/>
                <a:uFillTx/>
                <a:latin typeface="Calibri"/>
                <a:ea typeface="+mn-ea"/>
                <a:cs typeface="+mn-cs"/>
              </a:rPr>
              <a:t>OWA:</a:t>
            </a:r>
            <a:endParaRPr kumimoji="0" lang="nb-NO"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smtClean="0">
                <a:ln>
                  <a:noFill/>
                </a:ln>
                <a:solidFill>
                  <a:srgbClr val="FF0000"/>
                </a:solidFill>
                <a:effectLst/>
                <a:uLnTx/>
                <a:uFillTx/>
                <a:latin typeface="Calibri"/>
                <a:ea typeface="+mn-ea"/>
                <a:cs typeface="+mn-cs"/>
              </a:rPr>
              <a:t>Det er forskjell på Exchange 2013 og 2019 !</a:t>
            </a:r>
            <a:endParaRPr kumimoji="0" lang="nb-NO"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943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C94B1-33FA-419F-9406-21244965C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4" y="103909"/>
            <a:ext cx="10307781" cy="6619009"/>
          </a:xfrm>
          <a:prstGeom prst="rect">
            <a:avLst/>
          </a:prstGeom>
        </p:spPr>
      </p:pic>
    </p:spTree>
    <p:extLst>
      <p:ext uri="{BB962C8B-B14F-4D97-AF65-F5344CB8AC3E}">
        <p14:creationId xmlns:p14="http://schemas.microsoft.com/office/powerpoint/2010/main" val="28516617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Regler (filter)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557582"/>
            <a:ext cx="4318000" cy="1930400"/>
          </a:xfrm>
          <a:prstGeom prst="rect">
            <a:avLst/>
          </a:prstGeom>
          <a:effectLst>
            <a:innerShdw blurRad="114300">
              <a:prstClr val="black"/>
            </a:innerShdw>
          </a:effectLst>
        </p:spPr>
      </p:pic>
      <p:sp>
        <p:nvSpPr>
          <p:cNvPr id="5" name="TextBox 4"/>
          <p:cNvSpPr txBox="1"/>
          <p:nvPr/>
        </p:nvSpPr>
        <p:spPr>
          <a:xfrm>
            <a:off x="1981201" y="1417638"/>
            <a:ext cx="84893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Du kan lage egne regler som filtrerer e-post som kommer inn. Disse blir da automatisk behandlet og legges f.eks. i spesielle mapper.</a:t>
            </a:r>
          </a:p>
        </p:txBody>
      </p:sp>
      <p:sp>
        <p:nvSpPr>
          <p:cNvPr id="6" name="TextBox 5"/>
          <p:cNvSpPr txBox="1"/>
          <p:nvPr/>
        </p:nvSpPr>
        <p:spPr>
          <a:xfrm>
            <a:off x="6470073" y="3553692"/>
            <a:ext cx="41979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Her står jeg i en e-post fra Bestselgerklubben når jeg klikker på </a:t>
            </a:r>
            <a:r>
              <a:rPr kumimoji="0" lang="nb-NO" sz="3200" b="1" i="0" u="none" strike="noStrike" kern="1200" cap="none" spc="0" normalizeH="0" baseline="0" noProof="0" dirty="0">
                <a:ln>
                  <a:noFill/>
                </a:ln>
                <a:solidFill>
                  <a:prstClr val="black"/>
                </a:solidFill>
                <a:effectLst/>
                <a:uLnTx/>
                <a:uFillTx/>
                <a:latin typeface="Calibri"/>
                <a:ea typeface="+mn-ea"/>
                <a:cs typeface="+mn-cs"/>
              </a:rPr>
              <a:t>Rules</a:t>
            </a:r>
            <a:r>
              <a:rPr kumimoji="0" lang="nb-NO" sz="3200" b="0" i="1" u="none" strike="noStrike" kern="1200" cap="none" spc="0" normalizeH="0" baseline="0" noProof="0" dirty="0">
                <a:ln>
                  <a:noFill/>
                </a:ln>
                <a:solidFill>
                  <a:prstClr val="black"/>
                </a:solidFill>
                <a:effectLst/>
                <a:uLnTx/>
                <a:uFillTx/>
                <a:latin typeface="Calibri"/>
                <a:ea typeface="+mn-ea"/>
                <a:cs typeface="+mn-cs"/>
              </a:rPr>
              <a:t> og velger </a:t>
            </a:r>
            <a:r>
              <a:rPr kumimoji="0" lang="nb-NO" sz="3200" b="1" i="1" u="none" strike="noStrike" kern="1200" cap="none" spc="0" normalizeH="0" baseline="0" noProof="0" dirty="0">
                <a:ln>
                  <a:noFill/>
                </a:ln>
                <a:solidFill>
                  <a:prstClr val="black"/>
                </a:solidFill>
                <a:effectLst/>
                <a:uLnTx/>
                <a:uFillTx/>
                <a:latin typeface="Calibri"/>
                <a:ea typeface="+mn-ea"/>
                <a:cs typeface="+mn-cs"/>
              </a:rPr>
              <a:t>Create Rule…</a:t>
            </a:r>
          </a:p>
        </p:txBody>
      </p:sp>
      <p:sp>
        <p:nvSpPr>
          <p:cNvPr id="3" name="TextBox 2"/>
          <p:cNvSpPr txBox="1"/>
          <p:nvPr/>
        </p:nvSpPr>
        <p:spPr>
          <a:xfrm>
            <a:off x="9611932" y="0"/>
            <a:ext cx="1056068" cy="103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36</a:t>
            </a:r>
          </a:p>
        </p:txBody>
      </p:sp>
    </p:spTree>
    <p:extLst>
      <p:ext uri="{BB962C8B-B14F-4D97-AF65-F5344CB8AC3E}">
        <p14:creationId xmlns:p14="http://schemas.microsoft.com/office/powerpoint/2010/main" val="7671026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650" y="567459"/>
            <a:ext cx="5727700" cy="3644900"/>
          </a:xfrm>
          <a:prstGeom prst="rect">
            <a:avLst/>
          </a:prstGeom>
        </p:spPr>
      </p:pic>
      <p:sp>
        <p:nvSpPr>
          <p:cNvPr id="5" name="TextBox 4"/>
          <p:cNvSpPr txBox="1"/>
          <p:nvPr/>
        </p:nvSpPr>
        <p:spPr>
          <a:xfrm>
            <a:off x="2168236" y="4603173"/>
            <a:ext cx="849976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Nå vil e-post som kommer fra </a:t>
            </a:r>
            <a:r>
              <a:rPr kumimoji="0" lang="nb-NO" sz="3200" b="0" i="1" u="none" strike="noStrike" kern="1200" cap="none" spc="0" normalizeH="0" baseline="0" noProof="0" dirty="0">
                <a:ln>
                  <a:noFill/>
                </a:ln>
                <a:solidFill>
                  <a:prstClr val="black"/>
                </a:solidFill>
                <a:effectLst/>
                <a:uLnTx/>
                <a:uFillTx/>
                <a:latin typeface="Calibri"/>
                <a:ea typeface="+mn-ea"/>
                <a:cs typeface="+mn-cs"/>
              </a:rPr>
              <a:t>Bestselgerklubben</a:t>
            </a:r>
            <a:r>
              <a:rPr kumimoji="0" lang="nb-NO" sz="3200" b="0" i="0" u="none" strike="noStrike" kern="1200" cap="none" spc="0" normalizeH="0" baseline="0" noProof="0" dirty="0">
                <a:ln>
                  <a:noFill/>
                </a:ln>
                <a:solidFill>
                  <a:prstClr val="black"/>
                </a:solidFill>
                <a:effectLst/>
                <a:uLnTx/>
                <a:uFillTx/>
                <a:latin typeface="Calibri"/>
                <a:ea typeface="+mn-ea"/>
                <a:cs typeface="+mn-cs"/>
              </a:rPr>
              <a:t> legges i mappen som heter </a:t>
            </a:r>
            <a:r>
              <a:rPr kumimoji="0" lang="nb-NO" sz="3200" b="0" i="1" u="none" strike="noStrike" kern="1200" cap="none" spc="0" normalizeH="0" baseline="0" noProof="0" dirty="0">
                <a:ln>
                  <a:noFill/>
                </a:ln>
                <a:solidFill>
                  <a:prstClr val="black"/>
                </a:solidFill>
                <a:effectLst/>
                <a:uLnTx/>
                <a:uFillTx/>
                <a:latin typeface="Calibri"/>
                <a:ea typeface="+mn-ea"/>
                <a:cs typeface="+mn-cs"/>
              </a:rPr>
              <a:t>Bokklubber</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740459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671" y="249382"/>
            <a:ext cx="4595213" cy="5548745"/>
          </a:xfrm>
          <a:prstGeom prst="rect">
            <a:avLst/>
          </a:prstGeom>
        </p:spPr>
      </p:pic>
      <p:sp>
        <p:nvSpPr>
          <p:cNvPr id="6" name="TextBox 5"/>
          <p:cNvSpPr txBox="1"/>
          <p:nvPr/>
        </p:nvSpPr>
        <p:spPr>
          <a:xfrm>
            <a:off x="7394864" y="249383"/>
            <a:ext cx="30861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Du kan filtrere på mange forskjellige ting, f.eks. e-post som inneholder spesielle ord.</a:t>
            </a:r>
          </a:p>
        </p:txBody>
      </p:sp>
      <p:pic>
        <p:nvPicPr>
          <p:cNvPr id="3" name="Picture 2">
            <a:extLst>
              <a:ext uri="{FF2B5EF4-FFF2-40B4-BE49-F238E27FC236}">
                <a16:creationId xmlns:a16="http://schemas.microsoft.com/office/drawing/2014/main" id="{03B4BB4A-559A-4152-BABE-54524713A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884" y="2871250"/>
            <a:ext cx="4022080" cy="2119745"/>
          </a:xfrm>
          <a:prstGeom prst="rect">
            <a:avLst/>
          </a:prstGeom>
        </p:spPr>
      </p:pic>
    </p:spTree>
    <p:extLst>
      <p:ext uri="{BB962C8B-B14F-4D97-AF65-F5344CB8AC3E}">
        <p14:creationId xmlns:p14="http://schemas.microsoft.com/office/powerpoint/2010/main" val="5130895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861E-A854-4D29-B1E7-28C2AFE4ED56}"/>
              </a:ext>
            </a:extLst>
          </p:cNvPr>
          <p:cNvSpPr>
            <a:spLocks noGrp="1"/>
          </p:cNvSpPr>
          <p:nvPr>
            <p:ph type="title"/>
          </p:nvPr>
        </p:nvSpPr>
        <p:spPr>
          <a:xfrm>
            <a:off x="1986917" y="246185"/>
            <a:ext cx="7032392" cy="801858"/>
          </a:xfrm>
        </p:spPr>
        <p:txBody>
          <a:bodyPr>
            <a:normAutofit/>
          </a:bodyPr>
          <a:lstStyle/>
          <a:p>
            <a:r>
              <a:rPr lang="nb-NO" b="1" dirty="0"/>
              <a:t>Lage et eget Spamfilter</a:t>
            </a:r>
          </a:p>
        </p:txBody>
      </p:sp>
      <p:sp>
        <p:nvSpPr>
          <p:cNvPr id="3" name="Content Placeholder 2">
            <a:extLst>
              <a:ext uri="{FF2B5EF4-FFF2-40B4-BE49-F238E27FC236}">
                <a16:creationId xmlns:a16="http://schemas.microsoft.com/office/drawing/2014/main" id="{07A4895E-81BB-4841-ADA2-E60A0A656F06}"/>
              </a:ext>
            </a:extLst>
          </p:cNvPr>
          <p:cNvSpPr>
            <a:spLocks noGrp="1"/>
          </p:cNvSpPr>
          <p:nvPr>
            <p:ph idx="1"/>
          </p:nvPr>
        </p:nvSpPr>
        <p:spPr>
          <a:xfrm>
            <a:off x="2037472" y="1048044"/>
            <a:ext cx="8547661" cy="5113765"/>
          </a:xfrm>
        </p:spPr>
        <p:txBody>
          <a:bodyPr>
            <a:normAutofit fontScale="77500" lnSpcReduction="20000"/>
          </a:bodyPr>
          <a:lstStyle/>
          <a:p>
            <a:pPr marL="0" indent="0">
              <a:buNone/>
            </a:pPr>
            <a:endParaRPr lang="nb-NO" sz="2400" dirty="0" smtClean="0"/>
          </a:p>
          <a:p>
            <a:pPr marL="0" indent="0">
              <a:buNone/>
            </a:pPr>
            <a:r>
              <a:rPr lang="nb-NO" sz="3400" dirty="0" smtClean="0"/>
              <a:t>På </a:t>
            </a:r>
            <a:r>
              <a:rPr lang="nb-NO" sz="3400" dirty="0"/>
              <a:t>båndet under fanen </a:t>
            </a:r>
            <a:r>
              <a:rPr lang="nb-NO" sz="3400" b="1" dirty="0"/>
              <a:t>Home</a:t>
            </a:r>
            <a:r>
              <a:rPr lang="nb-NO" sz="3400" dirty="0"/>
              <a:t> velger jeg </a:t>
            </a:r>
            <a:r>
              <a:rPr lang="nb-NO" sz="3400" b="1" dirty="0"/>
              <a:t>Manage Rules &amp; Alert… </a:t>
            </a:r>
            <a:r>
              <a:rPr lang="nb-NO" sz="3400" dirty="0"/>
              <a:t>under knappen </a:t>
            </a:r>
            <a:r>
              <a:rPr lang="nb-NO" sz="3400" b="1" dirty="0"/>
              <a:t>Rules</a:t>
            </a:r>
            <a:r>
              <a:rPr lang="nb-NO" sz="3400" dirty="0"/>
              <a:t>.</a:t>
            </a:r>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smtClean="0"/>
          </a:p>
          <a:p>
            <a:pPr marL="0" indent="0">
              <a:buNone/>
            </a:pPr>
            <a:endParaRPr lang="nb-NO" sz="2400" dirty="0" smtClean="0"/>
          </a:p>
          <a:p>
            <a:pPr marL="0" indent="0">
              <a:buNone/>
            </a:pPr>
            <a:endParaRPr lang="nb-NO" sz="2400" dirty="0"/>
          </a:p>
          <a:p>
            <a:pPr marL="0" indent="0">
              <a:buNone/>
            </a:pPr>
            <a:endParaRPr lang="nb-NO" sz="2400" dirty="0" smtClean="0"/>
          </a:p>
          <a:p>
            <a:pPr marL="0" indent="0">
              <a:buNone/>
            </a:pPr>
            <a:endParaRPr lang="nb-NO" sz="2400" dirty="0"/>
          </a:p>
          <a:p>
            <a:pPr marL="0" indent="0">
              <a:buNone/>
            </a:pPr>
            <a:endParaRPr lang="nb-NO" sz="2400" dirty="0" smtClean="0"/>
          </a:p>
          <a:p>
            <a:pPr marL="0" indent="0">
              <a:buNone/>
            </a:pPr>
            <a:r>
              <a:rPr lang="nb-NO" sz="3100" dirty="0" smtClean="0"/>
              <a:t>Velger </a:t>
            </a:r>
            <a:r>
              <a:rPr lang="nb-NO" sz="3100" b="1" dirty="0"/>
              <a:t>New Rule…</a:t>
            </a:r>
          </a:p>
          <a:p>
            <a:pPr marL="0" indent="0">
              <a:buNone/>
            </a:pPr>
            <a:endParaRPr lang="nb-NO" sz="2400" dirty="0"/>
          </a:p>
        </p:txBody>
      </p:sp>
      <p:pic>
        <p:nvPicPr>
          <p:cNvPr id="5" name="Picture 4">
            <a:extLst>
              <a:ext uri="{FF2B5EF4-FFF2-40B4-BE49-F238E27FC236}">
                <a16:creationId xmlns:a16="http://schemas.microsoft.com/office/drawing/2014/main" id="{C63757B5-92D6-46C0-A9ED-603328DCC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599" y="2369127"/>
            <a:ext cx="8200393" cy="2514601"/>
          </a:xfrm>
          <a:prstGeom prst="rect">
            <a:avLst/>
          </a:prstGeom>
          <a:effectLst>
            <a:innerShdw blurRad="114300">
              <a:prstClr val="black"/>
            </a:innerShdw>
          </a:effectLst>
        </p:spPr>
      </p:pic>
      <p:sp>
        <p:nvSpPr>
          <p:cNvPr id="4" name="Rectangle 3">
            <a:extLst>
              <a:ext uri="{FF2B5EF4-FFF2-40B4-BE49-F238E27FC236}">
                <a16:creationId xmlns:a16="http://schemas.microsoft.com/office/drawing/2014/main" id="{18BE9560-36D2-42F3-8113-6DAEC4B3494E}"/>
              </a:ext>
            </a:extLst>
          </p:cNvPr>
          <p:cNvSpPr/>
          <p:nvPr/>
        </p:nvSpPr>
        <p:spPr>
          <a:xfrm>
            <a:off x="10635687" y="91442"/>
            <a:ext cx="128268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37</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4486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C6E47-A158-4E00-B89B-E6B352FB3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71" y="465698"/>
            <a:ext cx="4854938" cy="5862365"/>
          </a:xfrm>
          <a:prstGeom prst="rect">
            <a:avLst/>
          </a:prstGeom>
        </p:spPr>
      </p:pic>
      <p:sp>
        <p:nvSpPr>
          <p:cNvPr id="6" name="TextBox 5">
            <a:extLst>
              <a:ext uri="{FF2B5EF4-FFF2-40B4-BE49-F238E27FC236}">
                <a16:creationId xmlns:a16="http://schemas.microsoft.com/office/drawing/2014/main" id="{288F241F-6D63-4D43-B64A-883A6D9AFD02}"/>
              </a:ext>
            </a:extLst>
          </p:cNvPr>
          <p:cNvSpPr txBox="1"/>
          <p:nvPr/>
        </p:nvSpPr>
        <p:spPr>
          <a:xfrm>
            <a:off x="6216366" y="1070610"/>
            <a:ext cx="4396216"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Apply rule on messages I receive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Trykker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Next &gt;</a:t>
            </a:r>
          </a:p>
        </p:txBody>
      </p:sp>
    </p:spTree>
    <p:extLst>
      <p:ext uri="{BB962C8B-B14F-4D97-AF65-F5344CB8AC3E}">
        <p14:creationId xmlns:p14="http://schemas.microsoft.com/office/powerpoint/2010/main" val="42477517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E92DD-6E75-4850-A4AE-78CE8A17A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832" y="311998"/>
            <a:ext cx="5016647" cy="6057629"/>
          </a:xfrm>
          <a:prstGeom prst="rect">
            <a:avLst/>
          </a:prstGeom>
        </p:spPr>
      </p:pic>
      <p:pic>
        <p:nvPicPr>
          <p:cNvPr id="9" name="Picture 8">
            <a:extLst>
              <a:ext uri="{FF2B5EF4-FFF2-40B4-BE49-F238E27FC236}">
                <a16:creationId xmlns:a16="http://schemas.microsoft.com/office/drawing/2014/main" id="{683E9F2D-B814-40D9-9231-2554D4115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908" y="3772865"/>
            <a:ext cx="4927188" cy="2596762"/>
          </a:xfrm>
          <a:prstGeom prst="rect">
            <a:avLst/>
          </a:prstGeom>
        </p:spPr>
      </p:pic>
      <p:sp>
        <p:nvSpPr>
          <p:cNvPr id="10" name="TextBox 9">
            <a:extLst>
              <a:ext uri="{FF2B5EF4-FFF2-40B4-BE49-F238E27FC236}">
                <a16:creationId xmlns:a16="http://schemas.microsoft.com/office/drawing/2014/main" id="{FDAA88D5-4921-4BBA-95A0-AC686D21EC5E}"/>
              </a:ext>
            </a:extLst>
          </p:cNvPr>
          <p:cNvSpPr txBox="1"/>
          <p:nvPr/>
        </p:nvSpPr>
        <p:spPr>
          <a:xfrm>
            <a:off x="6078417" y="311998"/>
            <a:ext cx="5694483" cy="290848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Haker av for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With specific words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in the subect or body»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Klikker på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specific words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under Step 2</a:t>
            </a:r>
            <a:endPar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Legger inn ord eller fraser og </a:t>
            </a:r>
            <a:r>
              <a:rPr kumimoji="0" lang="nb-NO"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trykker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1" i="0" u="none" strike="noStrike" kern="1200" cap="none" spc="0" normalizeH="0" baseline="0" noProof="0" dirty="0" err="1" smtClean="0">
                <a:ln>
                  <a:noFill/>
                </a:ln>
                <a:solidFill>
                  <a:prstClr val="black"/>
                </a:solidFill>
                <a:effectLst/>
                <a:uLnTx/>
                <a:uFillTx/>
                <a:latin typeface="Calibri" panose="020F0502020204030204"/>
                <a:ea typeface="+mn-ea"/>
                <a:cs typeface="+mn-cs"/>
              </a:rPr>
              <a:t>Add</a:t>
            </a:r>
            <a:endParaRPr kumimoji="0" lang="nb-NO" sz="2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1" i="0" u="none" strike="noStrike" kern="1200" cap="none" spc="0" normalizeH="0" baseline="0" noProof="0" dirty="0">
                <a:ln>
                  <a:noFill/>
                </a:ln>
                <a:solidFill>
                  <a:prstClr val="black"/>
                </a:solidFill>
                <a:effectLst/>
                <a:uLnTx/>
                <a:uFillTx/>
                <a:latin typeface="Calibri" panose="020F0502020204030204"/>
                <a:ea typeface="+mn-ea"/>
                <a:cs typeface="+mn-cs"/>
              </a:rPr>
              <a:t>OK</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1" i="0" u="none" strike="noStrike" kern="1200" cap="none" spc="0" normalizeH="0" baseline="0" noProof="0" dirty="0">
                <a:ln>
                  <a:noFill/>
                </a:ln>
                <a:solidFill>
                  <a:prstClr val="black"/>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0934883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8B1B8-3FB3-41F1-8594-980503CCA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8" y="281258"/>
            <a:ext cx="5016290" cy="6057197"/>
          </a:xfrm>
          <a:prstGeom prst="rect">
            <a:avLst/>
          </a:prstGeom>
        </p:spPr>
      </p:pic>
      <p:pic>
        <p:nvPicPr>
          <p:cNvPr id="7" name="Picture 6">
            <a:extLst>
              <a:ext uri="{FF2B5EF4-FFF2-40B4-BE49-F238E27FC236}">
                <a16:creationId xmlns:a16="http://schemas.microsoft.com/office/drawing/2014/main" id="{BA935276-FA7B-43E2-A95B-F0AABF8D3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49" y="3590970"/>
            <a:ext cx="3113757" cy="2583392"/>
          </a:xfrm>
          <a:prstGeom prst="rect">
            <a:avLst/>
          </a:prstGeom>
        </p:spPr>
      </p:pic>
      <p:sp>
        <p:nvSpPr>
          <p:cNvPr id="8" name="TextBox 7">
            <a:extLst>
              <a:ext uri="{FF2B5EF4-FFF2-40B4-BE49-F238E27FC236}">
                <a16:creationId xmlns:a16="http://schemas.microsoft.com/office/drawing/2014/main" id="{55ADCB90-CAB5-426B-B563-9A3C4723F971}"/>
              </a:ext>
            </a:extLst>
          </p:cNvPr>
          <p:cNvSpPr txBox="1"/>
          <p:nvPr/>
        </p:nvSpPr>
        <p:spPr>
          <a:xfrm>
            <a:off x="5607012" y="281257"/>
            <a:ext cx="5131327" cy="267765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Haker av for «move to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specified</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folder»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Trykker på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specified</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under Step 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Velger mappe </a:t>
            </a:r>
            <a:endParaRPr kumimoji="0" lang="nb-NO"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OK</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Finish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Apply</a:t>
            </a:r>
          </a:p>
        </p:txBody>
      </p:sp>
    </p:spTree>
    <p:extLst>
      <p:ext uri="{BB962C8B-B14F-4D97-AF65-F5344CB8AC3E}">
        <p14:creationId xmlns:p14="http://schemas.microsoft.com/office/powerpoint/2010/main" val="16927874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BA52AD-5387-4EA7-A8D2-B8D099CC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75" y="333048"/>
            <a:ext cx="7108660" cy="5797587"/>
          </a:xfrm>
          <a:prstGeom prst="rect">
            <a:avLst/>
          </a:prstGeom>
        </p:spPr>
      </p:pic>
      <p:pic>
        <p:nvPicPr>
          <p:cNvPr id="7" name="Picture 6">
            <a:extLst>
              <a:ext uri="{FF2B5EF4-FFF2-40B4-BE49-F238E27FC236}">
                <a16:creationId xmlns:a16="http://schemas.microsoft.com/office/drawing/2014/main" id="{21725457-177C-43A4-8CF6-F4E824C26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691" y="3639538"/>
            <a:ext cx="3731672" cy="1732562"/>
          </a:xfrm>
          <a:prstGeom prst="rect">
            <a:avLst/>
          </a:prstGeom>
        </p:spPr>
      </p:pic>
      <p:sp>
        <p:nvSpPr>
          <p:cNvPr id="8" name="TextBox 7">
            <a:extLst>
              <a:ext uri="{FF2B5EF4-FFF2-40B4-BE49-F238E27FC236}">
                <a16:creationId xmlns:a16="http://schemas.microsoft.com/office/drawing/2014/main" id="{4FCE09D1-0B8F-487D-B754-C74DC53D79C2}"/>
              </a:ext>
            </a:extLst>
          </p:cNvPr>
          <p:cNvSpPr txBox="1"/>
          <p:nvPr/>
        </p:nvSpPr>
        <p:spPr>
          <a:xfrm>
            <a:off x="7516837" y="333049"/>
            <a:ext cx="4089807" cy="22159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Åpner</a:t>
            </a:r>
            <a:r>
              <a:rPr kumimoji="0" lang="nb-NO" sz="2400" b="1" i="0" u="none" strike="noStrike" kern="1200" cap="none" spc="0" normalizeH="0" baseline="0" noProof="0" dirty="0">
                <a:ln>
                  <a:noFill/>
                </a:ln>
                <a:solidFill>
                  <a:srgbClr val="000000"/>
                </a:solidFill>
                <a:effectLst/>
                <a:uLnTx/>
                <a:uFillTx/>
                <a:latin typeface="Calibri" panose="020F0502020204030204"/>
                <a:ea typeface="+mn-ea"/>
                <a:cs typeface="+mn-cs"/>
              </a:rPr>
              <a:t> Manage Rules &amp; Alert…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00000"/>
                </a:solidFill>
                <a:effectLst/>
                <a:uLnTx/>
                <a:uFillTx/>
                <a:latin typeface="Calibri" panose="020F0502020204030204"/>
                <a:ea typeface="+mn-ea"/>
                <a:cs typeface="+mn-cs"/>
              </a:rPr>
              <a:t>Velger </a:t>
            </a:r>
            <a:r>
              <a:rPr kumimoji="0" lang="nb-NO" sz="2400" b="1" i="0" u="none" strike="noStrike" kern="1200" cap="none" spc="0" normalizeH="0" baseline="0" noProof="0" dirty="0">
                <a:ln>
                  <a:noFill/>
                </a:ln>
                <a:solidFill>
                  <a:srgbClr val="000000"/>
                </a:solidFill>
                <a:effectLst/>
                <a:uLnTx/>
                <a:uFillTx/>
                <a:latin typeface="Calibri" panose="020F0502020204030204"/>
                <a:ea typeface="+mn-ea"/>
                <a:cs typeface="+mn-cs"/>
              </a:rPr>
              <a:t>Change Rule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Rename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Gir den et fornuftig navn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OK , Apply , OK</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85413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5F84D0-F0C0-4FF5-9962-FBC9B30B3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1" y="348552"/>
            <a:ext cx="6771134" cy="5522312"/>
          </a:xfrm>
          <a:prstGeom prst="rect">
            <a:avLst/>
          </a:prstGeom>
        </p:spPr>
      </p:pic>
      <p:sp>
        <p:nvSpPr>
          <p:cNvPr id="6" name="TextBox 5">
            <a:extLst>
              <a:ext uri="{FF2B5EF4-FFF2-40B4-BE49-F238E27FC236}">
                <a16:creationId xmlns:a16="http://schemas.microsoft.com/office/drawing/2014/main" id="{A1D80683-57F6-4E25-865F-7EF52DED4AC1}"/>
              </a:ext>
            </a:extLst>
          </p:cNvPr>
          <p:cNvSpPr txBox="1"/>
          <p:nvPr/>
        </p:nvSpPr>
        <p:spPr>
          <a:xfrm>
            <a:off x="7348026" y="407963"/>
            <a:ext cx="4705429"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Senere kan du markere regelen, klikke på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Viagra or…</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i Rule description, og legge inn flere ord eller fraser. (Ctrl+v for å lime inn)</a:t>
            </a:r>
          </a:p>
        </p:txBody>
      </p:sp>
    </p:spTree>
    <p:extLst>
      <p:ext uri="{BB962C8B-B14F-4D97-AF65-F5344CB8AC3E}">
        <p14:creationId xmlns:p14="http://schemas.microsoft.com/office/powerpoint/2010/main" val="13774259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812B-5F10-4099-8E4C-3CD8E2A0B468}"/>
              </a:ext>
            </a:extLst>
          </p:cNvPr>
          <p:cNvSpPr>
            <a:spLocks noGrp="1"/>
          </p:cNvSpPr>
          <p:nvPr>
            <p:ph type="title"/>
          </p:nvPr>
        </p:nvSpPr>
        <p:spPr>
          <a:xfrm>
            <a:off x="1059873" y="140678"/>
            <a:ext cx="5978663" cy="872197"/>
          </a:xfrm>
        </p:spPr>
        <p:txBody>
          <a:bodyPr>
            <a:normAutofit/>
          </a:bodyPr>
          <a:lstStyle/>
          <a:p>
            <a:r>
              <a:rPr lang="nb-NO" b="1" dirty="0"/>
              <a:t>Kjøre et filter manuelt</a:t>
            </a:r>
          </a:p>
        </p:txBody>
      </p:sp>
      <p:pic>
        <p:nvPicPr>
          <p:cNvPr id="5" name="Picture 4">
            <a:extLst>
              <a:ext uri="{FF2B5EF4-FFF2-40B4-BE49-F238E27FC236}">
                <a16:creationId xmlns:a16="http://schemas.microsoft.com/office/drawing/2014/main" id="{C91FAF39-5572-43A3-B3CD-1CDE5347D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73" y="1981709"/>
            <a:ext cx="6874455" cy="2299346"/>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3AE541B0-7179-4EF0-BDC1-5DA664B3C6B3}"/>
              </a:ext>
            </a:extLst>
          </p:cNvPr>
          <p:cNvSpPr txBox="1"/>
          <p:nvPr/>
        </p:nvSpPr>
        <p:spPr>
          <a:xfrm>
            <a:off x="1059873" y="914400"/>
            <a:ext cx="6393660"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Du kan kjøre et filter manuelt. (Run Rules Now…)</a:t>
            </a:r>
          </a:p>
        </p:txBody>
      </p:sp>
      <p:pic>
        <p:nvPicPr>
          <p:cNvPr id="8" name="Picture 7">
            <a:extLst>
              <a:ext uri="{FF2B5EF4-FFF2-40B4-BE49-F238E27FC236}">
                <a16:creationId xmlns:a16="http://schemas.microsoft.com/office/drawing/2014/main" id="{CCD38E1D-1C27-4B3D-9889-BF7F263BC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605" y="1981709"/>
            <a:ext cx="3218764" cy="3660554"/>
          </a:xfrm>
          <a:prstGeom prst="rect">
            <a:avLst/>
          </a:prstGeom>
        </p:spPr>
      </p:pic>
      <p:sp>
        <p:nvSpPr>
          <p:cNvPr id="9" name="TextBox 8">
            <a:extLst>
              <a:ext uri="{FF2B5EF4-FFF2-40B4-BE49-F238E27FC236}">
                <a16:creationId xmlns:a16="http://schemas.microsoft.com/office/drawing/2014/main" id="{944A32BB-9DFE-4A19-B383-8C80032E03A7}"/>
              </a:ext>
            </a:extLst>
          </p:cNvPr>
          <p:cNvSpPr txBox="1"/>
          <p:nvPr/>
        </p:nvSpPr>
        <p:spPr>
          <a:xfrm>
            <a:off x="955965" y="5008418"/>
            <a:ext cx="6830292"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kjøres da på mappen du står 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Test regler du lager!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er lett å gjøre feil slik at du mister e-post.</a:t>
            </a:r>
          </a:p>
        </p:txBody>
      </p:sp>
      <p:sp>
        <p:nvSpPr>
          <p:cNvPr id="3" name="Rectangle 2">
            <a:extLst>
              <a:ext uri="{FF2B5EF4-FFF2-40B4-BE49-F238E27FC236}">
                <a16:creationId xmlns:a16="http://schemas.microsoft.com/office/drawing/2014/main" id="{3DE2D659-9AAD-45C9-B7A3-A0A039753831}"/>
              </a:ext>
            </a:extLst>
          </p:cNvPr>
          <p:cNvSpPr/>
          <p:nvPr/>
        </p:nvSpPr>
        <p:spPr>
          <a:xfrm flipH="1">
            <a:off x="10583437" y="140678"/>
            <a:ext cx="13453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38</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736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io-4">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64785</TotalTime>
  <Words>4935</Words>
  <Application>Microsoft Office PowerPoint</Application>
  <PresentationFormat>Widescreen</PresentationFormat>
  <Paragraphs>784</Paragraphs>
  <Slides>153</Slides>
  <Notes>20</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153</vt:i4>
      </vt:variant>
    </vt:vector>
  </HeadingPairs>
  <TitlesOfParts>
    <vt:vector size="177" baseType="lpstr">
      <vt:lpstr>SimSun</vt:lpstr>
      <vt:lpstr>Arial</vt:lpstr>
      <vt:lpstr>Arial Black</vt:lpstr>
      <vt:lpstr>Calibri</vt:lpstr>
      <vt:lpstr>Calibri Light</vt:lpstr>
      <vt:lpstr>Cambria</vt:lpstr>
      <vt:lpstr>Georgia</vt:lpstr>
      <vt:lpstr>Publico text</vt:lpstr>
      <vt:lpstr>Roboto</vt:lpstr>
      <vt:lpstr>Symbol</vt:lpstr>
      <vt:lpstr>Times New Roman</vt:lpstr>
      <vt:lpstr>Wingdings</vt:lpstr>
      <vt:lpstr>ヒラギノ角ゴ Pro W3</vt:lpstr>
      <vt:lpstr>1_Office-tema</vt:lpstr>
      <vt:lpstr>uio-4</vt:lpstr>
      <vt:lpstr>2_Office-tema</vt:lpstr>
      <vt:lpstr>4_Office-tema</vt:lpstr>
      <vt:lpstr>Office Theme</vt:lpstr>
      <vt:lpstr>5_Office Theme</vt:lpstr>
      <vt:lpstr>Office-tema</vt:lpstr>
      <vt:lpstr>3_Office-tema</vt:lpstr>
      <vt:lpstr>1_Office Theme</vt:lpstr>
      <vt:lpstr>3_Office Theme</vt:lpstr>
      <vt:lpstr>2_Office Theme</vt:lpstr>
      <vt:lpstr>Mer enn 60 e-posttips</vt:lpstr>
      <vt:lpstr>Er vi tilbake til det normale?</vt:lpstr>
      <vt:lpstr>PowerPoint Presentation</vt:lpstr>
      <vt:lpstr>PowerPoint Presentation</vt:lpstr>
      <vt:lpstr>PowerPoint Presentation</vt:lpstr>
      <vt:lpstr>Vi har migrert fra Exchange 2013 til 2019</vt:lpstr>
      <vt:lpstr>Versjoner</vt:lpstr>
      <vt:lpstr>PowerPoint Presentation</vt:lpstr>
      <vt:lpstr>PowerPoint Presentation</vt:lpstr>
      <vt:lpstr>Hvordan leser vi e-posten vår? Outlook/OWA (webmail)</vt:lpstr>
      <vt:lpstr>OWA 2019  Hvis du er flyttet, vil OWA se slik ut.</vt:lpstr>
      <vt:lpstr>Da kjører vi på…</vt:lpstr>
      <vt:lpstr>Profil</vt:lpstr>
      <vt:lpstr>Er båndet forsvunnet?</vt:lpstr>
      <vt:lpstr>Dobbeltklikk på en av fanene</vt:lpstr>
      <vt:lpstr>Quick Access Toolbar</vt:lpstr>
      <vt:lpstr>PowerPoint Presentation</vt:lpstr>
      <vt:lpstr>Tastatursnarveier</vt:lpstr>
      <vt:lpstr>PowerPoint Presentation</vt:lpstr>
      <vt:lpstr>Musearm (Aktuelt nå som hjemmekontor brukes mye)</vt:lpstr>
      <vt:lpstr>Bedriftshelsetjenesten</vt:lpstr>
      <vt:lpstr>Skifte mellom moduler ved hjelp av hurtigtaster</vt:lpstr>
      <vt:lpstr>PowerPoint Presentation</vt:lpstr>
      <vt:lpstr>Navigasjonsruten</vt:lpstr>
      <vt:lpstr>Personruten</vt:lpstr>
      <vt:lpstr>PowerPoint Presentation</vt:lpstr>
      <vt:lpstr>Gjøremålsfeltet (To-Do-Bar)</vt:lpstr>
      <vt:lpstr>Flagge en melding</vt:lpstr>
      <vt:lpstr>PowerPoint Presentation</vt:lpstr>
      <vt:lpstr>Hvordan få større skrift i leseruten</vt:lpstr>
      <vt:lpstr>PowerPoint Presentation</vt:lpstr>
      <vt:lpstr>PowerPoint Presentation</vt:lpstr>
      <vt:lpstr>PowerPoint Presentation</vt:lpstr>
      <vt:lpstr>Forandre innholdsruten</vt:lpstr>
      <vt:lpstr>Backstage-visningen</vt:lpstr>
      <vt:lpstr>Er Outlook satt opp riktig?</vt:lpstr>
      <vt:lpstr>Automatisk svar</vt:lpstr>
      <vt:lpstr>PowerPoint Presentation</vt:lpstr>
      <vt:lpstr>Bufret Exchange-modus</vt:lpstr>
      <vt:lpstr>PowerPoint Presentation</vt:lpstr>
      <vt:lpstr>Hvordan hente eldre e-post </vt:lpstr>
      <vt:lpstr>Hvis dette valget ikke er der</vt:lpstr>
      <vt:lpstr>.ost og .pst</vt:lpstr>
      <vt:lpstr>Adresseboken</vt:lpstr>
      <vt:lpstr>Kontakter</vt:lpstr>
      <vt:lpstr>Søke etter adresser</vt:lpstr>
      <vt:lpstr>Lage en kontakt</vt:lpstr>
      <vt:lpstr>Kontaktgruppe</vt:lpstr>
      <vt:lpstr>PowerPoint Presentation</vt:lpstr>
      <vt:lpstr>Kontaktgrupper og adresselister </vt:lpstr>
      <vt:lpstr>Auto-Complete List</vt:lpstr>
      <vt:lpstr>PowerPoint Presentation</vt:lpstr>
      <vt:lpstr>Lese formatert</vt:lpstr>
      <vt:lpstr>PowerPoint Presentation</vt:lpstr>
      <vt:lpstr>PowerPoint Presentation</vt:lpstr>
      <vt:lpstr>PowerPoint Presentation</vt:lpstr>
      <vt:lpstr>PowerPoint Presentation</vt:lpstr>
      <vt:lpstr>PowerPoint Presentation</vt:lpstr>
      <vt:lpstr>PowerPoint Presentation</vt:lpstr>
      <vt:lpstr>Skrive formatert</vt:lpstr>
      <vt:lpstr>Komma og semikolon</vt:lpstr>
      <vt:lpstr>Sende en melding på nytt</vt:lpstr>
      <vt:lpstr>Vedlegg</vt:lpstr>
      <vt:lpstr>Bcc</vt:lpstr>
      <vt:lpstr>Vise diskusjoner (Tråding)</vt:lpstr>
      <vt:lpstr> </vt:lpstr>
      <vt:lpstr>Hurtigklikk</vt:lpstr>
      <vt:lpstr>Favorittmappe</vt:lpstr>
      <vt:lpstr>Utboks</vt:lpstr>
      <vt:lpstr>Søkemappe</vt:lpstr>
      <vt:lpstr>Søkemappe</vt:lpstr>
      <vt:lpstr>PowerPoint Presentation</vt:lpstr>
      <vt:lpstr>Hurtigtrinn</vt:lpstr>
      <vt:lpstr>PowerPoint Presentation</vt:lpstr>
      <vt:lpstr>Ferdiglagde svar </vt:lpstr>
      <vt:lpstr>PowerPoint Presentation</vt:lpstr>
      <vt:lpstr>PowerPoint Presentation</vt:lpstr>
      <vt:lpstr>PowerPoint Presentation</vt:lpstr>
      <vt:lpstr>PowerPoint Presentation</vt:lpstr>
      <vt:lpstr>Endrede arbeidsoppgaver</vt:lpstr>
      <vt:lpstr>Hurtigtrinn når du har endret arbeidsoppgaver</vt:lpstr>
      <vt:lpstr>Quick Parts (Hurtigdeler)</vt:lpstr>
      <vt:lpstr>PowerPoint Presentation</vt:lpstr>
      <vt:lpstr>Et annet eksempel</vt:lpstr>
      <vt:lpstr>Slette en Quick Part</vt:lpstr>
      <vt:lpstr>Når e-post slettes</vt:lpstr>
      <vt:lpstr>Gjenopprette e-post</vt:lpstr>
      <vt:lpstr>PowerPoint Presentation</vt:lpstr>
      <vt:lpstr>Outlook / OWA (mail.uio.no)</vt:lpstr>
      <vt:lpstr>Regler (filter)</vt:lpstr>
      <vt:lpstr>PowerPoint Presentation</vt:lpstr>
      <vt:lpstr>PowerPoint Presentation</vt:lpstr>
      <vt:lpstr>Lage et eget Spamfilter</vt:lpstr>
      <vt:lpstr>PowerPoint Presentation</vt:lpstr>
      <vt:lpstr>PowerPoint Presentation</vt:lpstr>
      <vt:lpstr>PowerPoint Presentation</vt:lpstr>
      <vt:lpstr>PowerPoint Presentation</vt:lpstr>
      <vt:lpstr>PowerPoint Presentation</vt:lpstr>
      <vt:lpstr>Kjøre et filter manuelt</vt:lpstr>
      <vt:lpstr>brukerinfo.uio.no</vt:lpstr>
      <vt:lpstr>Spam og spampoeng</vt:lpstr>
      <vt:lpstr>PowerPoint Presentation</vt:lpstr>
      <vt:lpstr>UIO-only</vt:lpstr>
      <vt:lpstr>Fulle headere</vt:lpstr>
      <vt:lpstr>PowerPoint Presentation</vt:lpstr>
      <vt:lpstr>PowerPoint Presentation</vt:lpstr>
      <vt:lpstr>E-post som blir avvist</vt:lpstr>
      <vt:lpstr>Ordfilter</vt:lpstr>
      <vt:lpstr>PowerPoint Presentation</vt:lpstr>
      <vt:lpstr>PowerPoint Presentation</vt:lpstr>
      <vt:lpstr>PowerPoint Presentation</vt:lpstr>
      <vt:lpstr>PowerPoint Presentation</vt:lpstr>
      <vt:lpstr>Hvis e-post som ikke er spam havner i Junk</vt:lpstr>
      <vt:lpstr>Junk</vt:lpstr>
      <vt:lpstr>Junk Email Options</vt:lpstr>
      <vt:lpstr>Blokkere et språk</vt:lpstr>
      <vt:lpstr>Slette e-post i Junk-mappen</vt:lpstr>
      <vt:lpstr>Slettede elementer</vt:lpstr>
      <vt:lpstr>Slettet mappe</vt:lpstr>
      <vt:lpstr>Slett et sted, og du sletter «over alt»!</vt:lpstr>
      <vt:lpstr>Notater</vt:lpstr>
      <vt:lpstr>PowerPoint Presentation</vt:lpstr>
      <vt:lpstr>Søke i notatene</vt:lpstr>
      <vt:lpstr>PowerPoint Presentation</vt:lpstr>
      <vt:lpstr>PowerPoint Presentation</vt:lpstr>
      <vt:lpstr>Hvordan lage en template</vt:lpstr>
      <vt:lpstr>PowerPoint Presentation</vt:lpstr>
      <vt:lpstr>Bruke en template</vt:lpstr>
      <vt:lpstr>PowerPoint Presentation</vt:lpstr>
      <vt:lpstr>Sende en e-post forsinket</vt:lpstr>
      <vt:lpstr>PowerPoint Presentation</vt:lpstr>
      <vt:lpstr>Fjerne Date:Today, Yesterday o.s.v.</vt:lpstr>
      <vt:lpstr>Legge inn eller endre bilde</vt:lpstr>
      <vt:lpstr>Melde seg av en liste</vt:lpstr>
      <vt:lpstr>Se hvor mye som er brukt av kvoten</vt:lpstr>
      <vt:lpstr>PowerPoint Presentation</vt:lpstr>
      <vt:lpstr>Lage et hurtigtrinn</vt:lpstr>
      <vt:lpstr>PowerPoint Presentation</vt:lpstr>
      <vt:lpstr>PowerPoint Presentation</vt:lpstr>
      <vt:lpstr>PowerPoint Presentation</vt:lpstr>
      <vt:lpstr>E-post og kalender på nettbrett og mobil</vt:lpstr>
      <vt:lpstr>60 </vt:lpstr>
      <vt:lpstr>Zoom og Teams</vt:lpstr>
      <vt:lpstr>Legge til en kolonne i innholdsruten </vt:lpstr>
      <vt:lpstr>PowerPoint Presentation</vt:lpstr>
      <vt:lpstr>Bruke søkebåndet</vt:lpstr>
      <vt:lpstr>More</vt:lpstr>
      <vt:lpstr>Operatorer</vt:lpstr>
      <vt:lpstr>Skjermskudd</vt:lpstr>
      <vt:lpstr>PowerPoint Presentation</vt:lpstr>
      <vt:lpstr>Oversette</vt:lpstr>
      <vt:lpstr>                  Hjelp</vt:lpstr>
      <vt:lpstr>Takk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 enn 50 e-posttips</dc:title>
  <dc:creator>Steinar Skogheim</dc:creator>
  <cp:lastModifiedBy>Steinar Skogheim</cp:lastModifiedBy>
  <cp:revision>196</cp:revision>
  <cp:lastPrinted>2021-10-15T13:01:16Z</cp:lastPrinted>
  <dcterms:created xsi:type="dcterms:W3CDTF">2019-03-13T13:34:29Z</dcterms:created>
  <dcterms:modified xsi:type="dcterms:W3CDTF">2021-10-27T09:26:40Z</dcterms:modified>
</cp:coreProperties>
</file>