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  <p:sldMasterId id="2147483733" r:id="rId3"/>
    <p:sldMasterId id="2147483757" r:id="rId4"/>
    <p:sldMasterId id="2147483793" r:id="rId5"/>
  </p:sldMasterIdLst>
  <p:notesMasterIdLst>
    <p:notesMasterId r:id="rId73"/>
  </p:notesMasterIdLst>
  <p:handoutMasterIdLst>
    <p:handoutMasterId r:id="rId74"/>
  </p:handoutMasterIdLst>
  <p:sldIdLst>
    <p:sldId id="256" r:id="rId6"/>
    <p:sldId id="338" r:id="rId7"/>
    <p:sldId id="416" r:id="rId8"/>
    <p:sldId id="417" r:id="rId9"/>
    <p:sldId id="401" r:id="rId10"/>
    <p:sldId id="379" r:id="rId11"/>
    <p:sldId id="285" r:id="rId12"/>
    <p:sldId id="258" r:id="rId13"/>
    <p:sldId id="257" r:id="rId14"/>
    <p:sldId id="260" r:id="rId15"/>
    <p:sldId id="332" r:id="rId16"/>
    <p:sldId id="275" r:id="rId17"/>
    <p:sldId id="330" r:id="rId18"/>
    <p:sldId id="336" r:id="rId19"/>
    <p:sldId id="380" r:id="rId20"/>
    <p:sldId id="393" r:id="rId21"/>
    <p:sldId id="263" r:id="rId22"/>
    <p:sldId id="264" r:id="rId23"/>
    <p:sldId id="270" r:id="rId24"/>
    <p:sldId id="325" r:id="rId25"/>
    <p:sldId id="326" r:id="rId26"/>
    <p:sldId id="286" r:id="rId27"/>
    <p:sldId id="391" r:id="rId28"/>
    <p:sldId id="287" r:id="rId29"/>
    <p:sldId id="288" r:id="rId30"/>
    <p:sldId id="394" r:id="rId31"/>
    <p:sldId id="265" r:id="rId32"/>
    <p:sldId id="266" r:id="rId33"/>
    <p:sldId id="312" r:id="rId34"/>
    <p:sldId id="313" r:id="rId35"/>
    <p:sldId id="267" r:id="rId36"/>
    <p:sldId id="268" r:id="rId37"/>
    <p:sldId id="276" r:id="rId38"/>
    <p:sldId id="392" r:id="rId39"/>
    <p:sldId id="269" r:id="rId40"/>
    <p:sldId id="277" r:id="rId41"/>
    <p:sldId id="314" r:id="rId42"/>
    <p:sldId id="342" r:id="rId43"/>
    <p:sldId id="315" r:id="rId44"/>
    <p:sldId id="316" r:id="rId45"/>
    <p:sldId id="337" r:id="rId46"/>
    <p:sldId id="317" r:id="rId47"/>
    <p:sldId id="318" r:id="rId48"/>
    <p:sldId id="308" r:id="rId49"/>
    <p:sldId id="309" r:id="rId50"/>
    <p:sldId id="333" r:id="rId51"/>
    <p:sldId id="307" r:id="rId52"/>
    <p:sldId id="278" r:id="rId53"/>
    <p:sldId id="321" r:id="rId54"/>
    <p:sldId id="324" r:id="rId55"/>
    <p:sldId id="271" r:id="rId56"/>
    <p:sldId id="272" r:id="rId57"/>
    <p:sldId id="364" r:id="rId58"/>
    <p:sldId id="274" r:id="rId59"/>
    <p:sldId id="279" r:id="rId60"/>
    <p:sldId id="282" r:id="rId61"/>
    <p:sldId id="280" r:id="rId62"/>
    <p:sldId id="376" r:id="rId63"/>
    <p:sldId id="284" r:id="rId64"/>
    <p:sldId id="289" r:id="rId65"/>
    <p:sldId id="290" r:id="rId66"/>
    <p:sldId id="291" r:id="rId67"/>
    <p:sldId id="292" r:id="rId68"/>
    <p:sldId id="293" r:id="rId69"/>
    <p:sldId id="294" r:id="rId70"/>
    <p:sldId id="295" r:id="rId71"/>
    <p:sldId id="418" r:id="rId72"/>
  </p:sldIdLst>
  <p:sldSz cx="9144000" cy="6858000" type="screen4x3"/>
  <p:notesSz cx="6794500" cy="99314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D09A98-59AC-4F7D-8797-2D06127B9CB5}">
          <p14:sldIdLst>
            <p14:sldId id="256"/>
            <p14:sldId id="338"/>
            <p14:sldId id="416"/>
            <p14:sldId id="417"/>
            <p14:sldId id="401"/>
            <p14:sldId id="379"/>
            <p14:sldId id="285"/>
            <p14:sldId id="258"/>
            <p14:sldId id="257"/>
            <p14:sldId id="260"/>
            <p14:sldId id="332"/>
            <p14:sldId id="275"/>
            <p14:sldId id="330"/>
            <p14:sldId id="336"/>
            <p14:sldId id="380"/>
            <p14:sldId id="393"/>
            <p14:sldId id="263"/>
            <p14:sldId id="264"/>
            <p14:sldId id="270"/>
            <p14:sldId id="325"/>
            <p14:sldId id="326"/>
            <p14:sldId id="286"/>
            <p14:sldId id="391"/>
            <p14:sldId id="287"/>
            <p14:sldId id="288"/>
            <p14:sldId id="394"/>
            <p14:sldId id="265"/>
            <p14:sldId id="266"/>
            <p14:sldId id="312"/>
            <p14:sldId id="313"/>
            <p14:sldId id="267"/>
            <p14:sldId id="268"/>
            <p14:sldId id="276"/>
            <p14:sldId id="392"/>
            <p14:sldId id="269"/>
            <p14:sldId id="277"/>
            <p14:sldId id="314"/>
            <p14:sldId id="342"/>
            <p14:sldId id="315"/>
            <p14:sldId id="316"/>
            <p14:sldId id="337"/>
            <p14:sldId id="317"/>
            <p14:sldId id="318"/>
            <p14:sldId id="308"/>
            <p14:sldId id="309"/>
            <p14:sldId id="333"/>
            <p14:sldId id="307"/>
            <p14:sldId id="278"/>
            <p14:sldId id="321"/>
            <p14:sldId id="324"/>
            <p14:sldId id="271"/>
            <p14:sldId id="272"/>
            <p14:sldId id="364"/>
            <p14:sldId id="274"/>
            <p14:sldId id="279"/>
            <p14:sldId id="282"/>
            <p14:sldId id="280"/>
            <p14:sldId id="376"/>
            <p14:sldId id="284"/>
            <p14:sldId id="289"/>
            <p14:sldId id="290"/>
            <p14:sldId id="291"/>
            <p14:sldId id="292"/>
            <p14:sldId id="293"/>
            <p14:sldId id="294"/>
            <p14:sldId id="295"/>
            <p14:sldId id="418"/>
          </p14:sldIdLst>
        </p14:section>
      </p14:sectionLst>
    </p:ex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8" autoAdjust="0"/>
    <p:restoredTop sz="96233" autoAdjust="0"/>
  </p:normalViewPr>
  <p:slideViewPr>
    <p:cSldViewPr snapToGrid="0">
      <p:cViewPr varScale="1">
        <p:scale>
          <a:sx n="83" d="100"/>
          <a:sy n="83" d="100"/>
        </p:scale>
        <p:origin x="1219" y="8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74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79349E4-D2FF-460B-AF63-16C0B39EECE8}" type="datetimeFigureOut">
              <a:rPr lang="nb-NO" smtClean="0"/>
              <a:t>11.11.2020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6" y="9433107"/>
            <a:ext cx="2944283" cy="49829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E54C8DCC-508E-4590-8566-67F2F91D87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106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283" cy="49829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1625C7F5-E6D4-4805-8C61-977BD8D587EC}" type="datetimeFigureOut">
              <a:rPr lang="nb-NO" smtClean="0"/>
              <a:t>11.11.2020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829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07"/>
            <a:ext cx="2944283" cy="498294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83B47021-181D-4E7D-B804-09C9F9C674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677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641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http://www.uio.no/tjenester/it/e-post-kalender/outlook/hjelp/e-post/ferdiglagde-svar.html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6491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776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648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59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6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226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770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Hvis listen blir for lang (over 1000 ?)</a:t>
            </a:r>
          </a:p>
          <a:p>
            <a:r>
              <a:rPr lang="nb-NO" dirty="0"/>
              <a:t>Vil Outlook bare vise dem som er mest brukt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803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19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at e-post blir liggende i utboksen,</a:t>
            </a:r>
            <a:r>
              <a:rPr lang="nb-NO" baseline="0" dirty="0"/>
              <a:t> er et problem som har eksistert i flere versjoner av Outlook.</a:t>
            </a:r>
          </a:p>
          <a:p>
            <a:endParaRPr lang="nb-NO" baseline="0" dirty="0"/>
          </a:p>
          <a:p>
            <a:r>
              <a:rPr lang="nb-NO" baseline="0" dirty="0"/>
              <a:t>Les mer her:</a:t>
            </a:r>
            <a:endParaRPr lang="nb-NO" dirty="0"/>
          </a:p>
          <a:p>
            <a:r>
              <a:rPr lang="nb-NO" dirty="0"/>
              <a:t>http://www.uio.no/tjenester/it/e-post-kalender/outlook/hjelp/e-post/outbox.html</a:t>
            </a:r>
          </a:p>
          <a:p>
            <a:endParaRPr lang="nb-NO" dirty="0"/>
          </a:p>
          <a:p>
            <a:r>
              <a:rPr lang="nb-NO" dirty="0"/>
              <a:t>Det er lurt og legge</a:t>
            </a:r>
            <a:r>
              <a:rPr lang="nb-NO" baseline="0" dirty="0"/>
              <a:t> utboksen sammen med favorittmappene, slik at det blir lettere å se om e-post blir liggende der.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7021-181D-4E7D-B804-09C9F9C67431}" type="slidenum">
              <a:rPr lang="nb-NO" smtClean="0"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890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357E-13E4-47A0-8302-5A92AA26D0A0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37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EDCB-CD9D-4CA9-8F8A-2FD8776DB38B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96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51F5-B013-4CB6-BC29-05591066544D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113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7667-FBB3-4407-B4D3-B4778CA42C05}" type="datetime1">
              <a:rPr lang="nb-NO" smtClean="0"/>
              <a:t>11.11.2020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0928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92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6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28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06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83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7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A7C1-8CCE-4E53-9171-F4A1969F441D}" type="datetime1">
              <a:rPr lang="nb-NO" smtClean="0"/>
              <a:t>11.11.2020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Steinar Skogheim, Gruppe for meldingstjenester, USIT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213D218-3088-451B-986D-86B6E632DFC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2709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4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02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47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28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1295400" y="1905000"/>
            <a:ext cx="6934200" cy="1143000"/>
          </a:xfrm>
        </p:spPr>
        <p:txBody>
          <a:bodyPr anchor="b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3048000"/>
            <a:ext cx="7315200" cy="1752600"/>
          </a:xfrm>
        </p:spPr>
        <p:txBody>
          <a:bodyPr/>
          <a:lstStyle>
            <a:lvl1pPr marL="0" indent="0">
              <a:buFontTx/>
              <a:buNone/>
              <a:defRPr sz="3000" b="1" i="0">
                <a:latin typeface="Arial"/>
                <a:cs typeface="Arial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50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08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72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6038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6326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729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94C65-3FD3-4B71-A281-7E082DF04A0D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382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019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664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529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2181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7261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C879-3EBA-4961-9712-C190E073295D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4635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114A-5CE7-490A-87AD-8C91FC8125FD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0283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6501-2E09-4E9F-A731-EE8755DF0712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127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8A52-A35B-416F-B607-A5FC0543F365}" type="datetime1">
              <a:rPr lang="nb-NO" smtClean="0"/>
              <a:t>11.11.2020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3377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ABAD-1E8A-41BF-A13A-3394D04C714E}" type="datetime1">
              <a:rPr lang="nb-NO" smtClean="0"/>
              <a:t>11.11.2020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740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0390-3F3E-460C-8DA4-8F09167E63A7}" type="datetime1">
              <a:rPr lang="nb-NO" smtClean="0"/>
              <a:t>11.11.2020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029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E7F3-9BF5-4BB8-BE48-BD89C6E4B5E9}" type="datetime1">
              <a:rPr lang="nb-NO" smtClean="0"/>
              <a:t>11.11.2020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3717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EF52-8B0B-44F1-A8B6-14692A5103B0}" type="datetime1">
              <a:rPr lang="nb-NO" smtClean="0"/>
              <a:t>11.11.2020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347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BF57-74D3-4D8E-88F1-B0E117A47808}" type="datetime1">
              <a:rPr lang="nb-NO" smtClean="0"/>
              <a:t>11.11.2020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2371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C5D2-C0B7-4592-8C8A-28A7C09A444E}" type="datetime1">
              <a:rPr lang="nb-NO" smtClean="0"/>
              <a:t>11.11.2020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5813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968E-272F-431E-9BC5-3063446C2A83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1837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23812-91F3-4152-B523-2CB55EBEA1C4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468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29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78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04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5974E-829A-4B27-9F01-E7F16CC3C91A}" type="datetime1">
              <a:rPr lang="nb-NO" smtClean="0"/>
              <a:t>11.11.2020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9634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97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67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47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11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13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14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8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0A09-ADE2-4AB9-B240-23659373C785}" type="datetime1">
              <a:rPr lang="nb-NO" smtClean="0"/>
              <a:t>11.11.2020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4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0B85-EA7C-452B-9839-003FC2FF798C}" type="datetime1">
              <a:rPr lang="nb-NO" smtClean="0"/>
              <a:t>11.11.2020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Steinar Skogheim, Gruppe for meldingstjenester, USIT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789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D4EE-15EF-48D9-95D0-BB560F63D51A}" type="datetime1">
              <a:rPr lang="nb-NO" smtClean="0"/>
              <a:t>11.11.2020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884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7D20-8EA8-42DE-95A2-62CE2CEFAC0B}" type="datetime1">
              <a:rPr lang="nb-NO" smtClean="0"/>
              <a:t>11.11.2020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910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EDEE3-D5D5-4458-89F4-1B4932C68550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Steinar Skogheim, Gruppe for meldingstjenester, USIT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3D218-3088-451B-986D-86B6E632DFC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14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  <a:ea typeface="ヒラギノ角ゴ Pro W3" charset="-128"/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  <a:ea typeface="ヒラギノ角ゴ Pro W3" charset="-128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  <a:ea typeface="ヒラギノ角ゴ Pro W3" charset="-128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  <a:ea typeface="ヒラギノ角ゴ Pro W3" charset="-128"/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540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91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C110B-474B-46C7-B580-91395136B66F}" type="datetime1">
              <a:rPr lang="nb-NO" smtClean="0"/>
              <a:t>11.11.2020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4BC6A-603A-46BA-9571-97B470886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40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A16E5-087B-4E6E-BCD8-41E8DA8FC410}" type="datetimeFigureOut">
              <a:rPr lang="nb-NO" smtClean="0">
                <a:solidFill>
                  <a:prstClr val="black">
                    <a:tint val="75000"/>
                  </a:prstClr>
                </a:solidFill>
                <a:ea typeface="ヒラギノ角ゴ Pro W3" charset="-128"/>
              </a:rPr>
              <a:pPr/>
              <a:t>11.11.2020</a:t>
            </a:fld>
            <a:endParaRPr lang="nb-NO">
              <a:solidFill>
                <a:prstClr val="black">
                  <a:tint val="75000"/>
                </a:prstClr>
              </a:solidFill>
              <a:ea typeface="ヒラギノ角ゴ Pro W3" charset="-128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  <a:ea typeface="ヒラギノ角ゴ Pro W3" charset="-128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4BC6A-603A-46BA-9571-97B4708869CE}" type="slidenum">
              <a:rPr lang="nb-NO" smtClean="0">
                <a:solidFill>
                  <a:prstClr val="black">
                    <a:tint val="75000"/>
                  </a:prstClr>
                </a:solidFill>
                <a:ea typeface="ヒラギノ角ゴ Pro W3" charset="-128"/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130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io.no/tjenester/it/e-post-kalender/e-postlister/" TargetMode="External"/><Relationship Id="rId2" Type="http://schemas.openxmlformats.org/officeDocument/2006/relationships/hyperlink" Target="https://nettskjema.uio.no/answer/58655.html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uio.no/tjenester/it/e-post-kalender/outlook/hjelp/e-post/outbox.html" TargetMode="External"/><Relationship Id="rId4" Type="http://schemas.openxmlformats.org/officeDocument/2006/relationships/image" Target="../media/image7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io.no/tjenester/it/e-post-kalender/outlook/hjelp/oppsett/profil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073" y="1016001"/>
            <a:ext cx="8141277" cy="1764144"/>
          </a:xfrm>
        </p:spPr>
        <p:txBody>
          <a:bodyPr>
            <a:normAutofit/>
          </a:bodyPr>
          <a:lstStyle/>
          <a:p>
            <a:r>
              <a:rPr lang="nb-NO" sz="4800" b="1" dirty="0"/>
              <a:t>Mer enn </a:t>
            </a:r>
            <a:r>
              <a:rPr lang="nb-NO" sz="4800" b="1" dirty="0" smtClean="0"/>
              <a:t>60 e-posttips (Del 1)</a:t>
            </a:r>
            <a:endParaRPr lang="nb-NO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018" y="2882902"/>
            <a:ext cx="8986982" cy="3473450"/>
          </a:xfrm>
        </p:spPr>
        <p:txBody>
          <a:bodyPr>
            <a:noAutofit/>
          </a:bodyPr>
          <a:lstStyle/>
          <a:p>
            <a:r>
              <a:rPr lang="nb-NO" sz="2400" dirty="0"/>
              <a:t>Et «lynkurs» som gjennomgår de viktigste mulighetene i </a:t>
            </a:r>
            <a:r>
              <a:rPr lang="nb-NO" sz="2400" dirty="0" smtClean="0"/>
              <a:t>Outlook</a:t>
            </a:r>
            <a:endParaRPr lang="nb-NO" sz="2400" dirty="0"/>
          </a:p>
          <a:p>
            <a:endParaRPr lang="nb-NO" sz="2400" dirty="0"/>
          </a:p>
          <a:p>
            <a:r>
              <a:rPr lang="nb-NO" sz="2400" dirty="0" smtClean="0"/>
              <a:t>Nettkurs 11.november 2020</a:t>
            </a:r>
            <a:endParaRPr lang="nb-NO" sz="2400" dirty="0"/>
          </a:p>
          <a:p>
            <a:r>
              <a:rPr lang="nb-NO" sz="2400" dirty="0" smtClean="0"/>
              <a:t>10.00 </a:t>
            </a:r>
            <a:r>
              <a:rPr lang="nb-NO" sz="2400" smtClean="0"/>
              <a:t>– 11.00</a:t>
            </a:r>
            <a:endParaRPr lang="nb-NO" sz="2400" dirty="0"/>
          </a:p>
          <a:p>
            <a:r>
              <a:rPr lang="nb-NO" sz="2400" dirty="0"/>
              <a:t>Steinar Skogheim</a:t>
            </a:r>
          </a:p>
          <a:p>
            <a:r>
              <a:rPr lang="nb-NO" sz="2400" dirty="0"/>
              <a:t>USIT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1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569ADD-3496-4FD1-9093-F77AC0E3E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21" y="142010"/>
            <a:ext cx="19177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Quick Access Toolbar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690689"/>
            <a:ext cx="3792081" cy="2573198"/>
          </a:xfrm>
          <a:effectLst>
            <a:innerShdw blurRad="114300">
              <a:prstClr val="black"/>
            </a:inn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628649" y="4740965"/>
            <a:ext cx="7886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Verktøylinje for hurtigtilgang</a:t>
            </a:r>
          </a:p>
          <a:p>
            <a:r>
              <a:rPr lang="nb-NO" dirty="0"/>
              <a:t>Denne ligger oppe til venstre, og er den sammme uansett hvilken modul du er i.</a:t>
            </a:r>
          </a:p>
          <a:p>
            <a:r>
              <a:rPr lang="nb-NO" dirty="0"/>
              <a:t>Du kan tilpasse den til ditt eget behov.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03842" y="244699"/>
            <a:ext cx="1146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46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97735" y="6356351"/>
            <a:ext cx="5743977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Steinar Skogheim, Gruppe for meldingstjenester, USIT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3D218-3088-451B-986D-86B6E632DFCC}" type="slidenum">
              <a:rPr kumimoji="0" lang="nb-N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0" y="544032"/>
            <a:ext cx="5199306" cy="50119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655365" y="623545"/>
            <a:ext cx="33395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Du kan velge fra en liste med de mest brukte alternativene, men du kan også finne andre valg ved hjelp av </a:t>
            </a:r>
            <a:b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nb-NO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More Commands…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DFDB0-04E3-436B-8E1C-5555D6FB327E}"/>
              </a:ext>
            </a:extLst>
          </p:cNvPr>
          <p:cNvSpPr txBox="1"/>
          <p:nvPr/>
        </p:nvSpPr>
        <p:spPr>
          <a:xfrm>
            <a:off x="5746173" y="2753591"/>
            <a:ext cx="3248739" cy="1200329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Du kan også høyreklikke på en knapp hvor som helst på et av båndene, og velge</a:t>
            </a:r>
          </a:p>
          <a:p>
            <a:r>
              <a:rPr lang="nb-NO" dirty="0"/>
              <a:t>«Add to Quick Access Toolbar»</a:t>
            </a:r>
          </a:p>
        </p:txBody>
      </p:sp>
    </p:spTree>
    <p:extLst>
      <p:ext uri="{BB962C8B-B14F-4D97-AF65-F5344CB8AC3E}">
        <p14:creationId xmlns:p14="http://schemas.microsoft.com/office/powerpoint/2010/main" val="8928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469" y="310017"/>
            <a:ext cx="7886700" cy="751341"/>
          </a:xfrm>
        </p:spPr>
        <p:txBody>
          <a:bodyPr/>
          <a:lstStyle/>
          <a:p>
            <a:r>
              <a:rPr lang="nb-NO" b="1" dirty="0"/>
              <a:t>Tastatursnarveier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1358"/>
            <a:ext cx="7886700" cy="511560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Du kan enkelt aktivere de forskjellige knappene på båndet uten å bruke musa.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129"/>
            <a:ext cx="6553200" cy="2032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464"/>
            <a:ext cx="8966200" cy="2082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629401" y="1972129"/>
            <a:ext cx="2432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Trykk ned Alt-tasten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Trykk bokstaven for kategorien du vil gå 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Trykk bokstaven for kommandoen du vil benytte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15350" y="310017"/>
            <a:ext cx="547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1243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09" y="2329287"/>
            <a:ext cx="6502400" cy="2946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081825" y="862885"/>
            <a:ext cx="6618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Pek på Reply-knappen med musa, og du får opp hva tastesnarveien er.</a:t>
            </a:r>
          </a:p>
        </p:txBody>
      </p:sp>
    </p:spTree>
    <p:extLst>
      <p:ext uri="{BB962C8B-B14F-4D97-AF65-F5344CB8AC3E}">
        <p14:creationId xmlns:p14="http://schemas.microsoft.com/office/powerpoint/2010/main" val="42448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B759F-73BF-4447-B8F3-740BC54B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365126"/>
            <a:ext cx="8589554" cy="749571"/>
          </a:xfrm>
        </p:spPr>
        <p:txBody>
          <a:bodyPr>
            <a:normAutofit fontScale="90000"/>
          </a:bodyPr>
          <a:lstStyle/>
          <a:p>
            <a:r>
              <a:rPr lang="nb-NO" dirty="0" err="1" smtClean="0"/>
              <a:t>Musearm</a:t>
            </a:r>
            <a:r>
              <a:rPr lang="nb-NO" dirty="0" smtClean="0"/>
              <a:t> (Aktuelt nå som hjemmekontor brukes mye)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44E81-B92A-4F01-95FD-3C0731FC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AE1BC-5404-4B20-B530-FC50A600C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68690-A30A-42A6-92CA-2C11C350544B}"/>
              </a:ext>
            </a:extLst>
          </p:cNvPr>
          <p:cNvSpPr txBox="1"/>
          <p:nvPr/>
        </p:nvSpPr>
        <p:spPr>
          <a:xfrm>
            <a:off x="452846" y="1262743"/>
            <a:ext cx="84386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Musearm er en samlebetegnelse på belastningsskader i skulder og spesielt underarm.</a:t>
            </a:r>
          </a:p>
          <a:p>
            <a:r>
              <a:rPr lang="nb-NO" dirty="0"/>
              <a:t>Hovedårsaken er feil arbeidsstilling når en bruker tastatur og mus.</a:t>
            </a:r>
          </a:p>
          <a:p>
            <a:endParaRPr lang="nb-NO" dirty="0"/>
          </a:p>
          <a:p>
            <a:r>
              <a:rPr lang="nb-NO" dirty="0"/>
              <a:t>Forebygging er utrolig viktig. Lar du det gå så langt at du får problemer med musearm eller andre belastningsskader, er det gjerne litt </a:t>
            </a:r>
            <a:r>
              <a:rPr lang="nb-NO" dirty="0" smtClean="0"/>
              <a:t>for sent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B25AD-7BEE-43ED-9F81-4A9122ED6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6" y="3036743"/>
            <a:ext cx="2762250" cy="1657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FA2DB8-4EA7-4EF3-92F8-CB5FF64DA539}"/>
              </a:ext>
            </a:extLst>
          </p:cNvPr>
          <p:cNvSpPr txBox="1"/>
          <p:nvPr/>
        </p:nvSpPr>
        <p:spPr>
          <a:xfrm>
            <a:off x="3865418" y="3408218"/>
            <a:ext cx="5018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Det finnes mange forskjellige ergonomiske varianter. Selv om noen kan være dyre, så er de fleste innspart etter en sykedag.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C2F6D-E720-4435-8FFF-8A2BE4F6B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16" y="4316879"/>
            <a:ext cx="2962712" cy="2222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5F88D7-7C7E-41B2-BB7B-D897BD02C9E9}"/>
              </a:ext>
            </a:extLst>
          </p:cNvPr>
          <p:cNvSpPr txBox="1"/>
          <p:nvPr/>
        </p:nvSpPr>
        <p:spPr>
          <a:xfrm>
            <a:off x="6605019" y="5956183"/>
            <a:ext cx="1763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Rullemus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7C45C1-B8AA-4E8C-A07F-6672112D52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94" y="4760492"/>
            <a:ext cx="1799439" cy="13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406020" cy="1325563"/>
          </a:xfrm>
        </p:spPr>
        <p:txBody>
          <a:bodyPr/>
          <a:lstStyle/>
          <a:p>
            <a:r>
              <a:rPr lang="nb-NO" b="1" dirty="0"/>
              <a:t>Skifte mellom moduler ved hjelp av hurtigtaster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/>
              <a:t>Ctrl+1   Vise e-postmodulen</a:t>
            </a:r>
          </a:p>
          <a:p>
            <a:pPr marL="0" indent="0">
              <a:buNone/>
            </a:pPr>
            <a:r>
              <a:rPr lang="nb-NO" sz="2800" dirty="0">
                <a:solidFill>
                  <a:prstClr val="black"/>
                </a:solidFill>
              </a:rPr>
              <a:t>Ctrl+2   Vise kalendermodulen</a:t>
            </a:r>
          </a:p>
          <a:p>
            <a:pPr marL="0" indent="0">
              <a:buNone/>
            </a:pPr>
            <a:r>
              <a:rPr lang="nb-NO" sz="2800" dirty="0">
                <a:solidFill>
                  <a:prstClr val="black"/>
                </a:solidFill>
              </a:rPr>
              <a:t>Ctrl+3   Vise kontaktmodulen</a:t>
            </a:r>
          </a:p>
          <a:p>
            <a:pPr marL="0" indent="0">
              <a:buNone/>
            </a:pPr>
            <a:r>
              <a:rPr lang="nb-NO" sz="2800" dirty="0">
                <a:solidFill>
                  <a:prstClr val="black"/>
                </a:solidFill>
              </a:rPr>
              <a:t>Ctrl+4   Vise oppgavemodulen</a:t>
            </a:r>
          </a:p>
          <a:p>
            <a:pPr marL="0" indent="0">
              <a:buNone/>
            </a:pPr>
            <a:r>
              <a:rPr lang="nb-NO" sz="2800" dirty="0">
                <a:solidFill>
                  <a:prstClr val="black"/>
                </a:solidFill>
              </a:rPr>
              <a:t>Ctrl+5   Vise notatmodulen</a:t>
            </a:r>
          </a:p>
          <a:p>
            <a:pPr marL="0" indent="0">
              <a:buNone/>
            </a:pPr>
            <a:r>
              <a:rPr lang="nb-NO" sz="2800" dirty="0">
                <a:solidFill>
                  <a:prstClr val="black"/>
                </a:solidFill>
              </a:rPr>
              <a:t>Ctrl+6   Vise mappelisten i navigasjonsruten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6" name="TextBox 5"/>
          <p:cNvSpPr txBox="1"/>
          <p:nvPr/>
        </p:nvSpPr>
        <p:spPr>
          <a:xfrm>
            <a:off x="8345510" y="0"/>
            <a:ext cx="68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D4792-2645-4E6E-8578-AB2AE32982E8}"/>
              </a:ext>
            </a:extLst>
          </p:cNvPr>
          <p:cNvSpPr txBox="1"/>
          <p:nvPr/>
        </p:nvSpPr>
        <p:spPr>
          <a:xfrm>
            <a:off x="742950" y="5153025"/>
            <a:ext cx="829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Søk på «Hurtigtaster i Outlook 2016», så får du opp flere sider med hurtigtaster.</a:t>
            </a:r>
          </a:p>
        </p:txBody>
      </p:sp>
    </p:spTree>
    <p:extLst>
      <p:ext uri="{BB962C8B-B14F-4D97-AF65-F5344CB8AC3E}">
        <p14:creationId xmlns:p14="http://schemas.microsoft.com/office/powerpoint/2010/main" val="26338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73065-E09A-446C-B073-094A8C69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E8B41-9B2B-4050-B97B-CF764A07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4A3B9-8938-4FA8-9220-0E07F3DB6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50"/>
            <a:ext cx="9144000" cy="4827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6A773-FC2F-445A-ABAC-588D4ABF1AB6}"/>
              </a:ext>
            </a:extLst>
          </p:cNvPr>
          <p:cNvSpPr txBox="1"/>
          <p:nvPr/>
        </p:nvSpPr>
        <p:spPr>
          <a:xfrm>
            <a:off x="1166070" y="120679"/>
            <a:ext cx="5746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/>
              <a:t>Vinduene i Outlook</a:t>
            </a:r>
          </a:p>
        </p:txBody>
      </p:sp>
    </p:spTree>
    <p:extLst>
      <p:ext uri="{BB962C8B-B14F-4D97-AF65-F5344CB8AC3E}">
        <p14:creationId xmlns:p14="http://schemas.microsoft.com/office/powerpoint/2010/main" val="1617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1853"/>
          </a:xfrm>
        </p:spPr>
        <p:txBody>
          <a:bodyPr/>
          <a:lstStyle/>
          <a:p>
            <a:r>
              <a:rPr lang="nb-NO" b="1" dirty="0"/>
              <a:t>Personruten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17</a:t>
            </a:fld>
            <a:endParaRPr lang="nb-NO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03129"/>
            <a:ext cx="3810000" cy="2844800"/>
          </a:xfr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4681331" y="1503129"/>
            <a:ext cx="4114800" cy="1965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Personruten nederst i meldingsvinduet viser omfattende informasjon om din tidligere kommunikasjon med hver meldingsdeltaker.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7932" y="365126"/>
            <a:ext cx="875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744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3" y="886595"/>
            <a:ext cx="7112000" cy="2247900"/>
          </a:xfrm>
          <a:effectLst>
            <a:innerShdw blurRad="114300">
              <a:prstClr val="black"/>
            </a:inn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18</a:t>
            </a:fld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908423" y="3442447"/>
            <a:ext cx="7213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Personruten kan minimeres.</a:t>
            </a:r>
          </a:p>
          <a:p>
            <a:endParaRPr lang="nb-NO" sz="2400" dirty="0"/>
          </a:p>
          <a:p>
            <a:r>
              <a:rPr lang="nb-NO" sz="2400" i="1" dirty="0"/>
              <a:t>Bufret Exchange-modus </a:t>
            </a:r>
            <a:r>
              <a:rPr lang="nb-NO" sz="2400" dirty="0"/>
              <a:t>må være aktivert for at du skal få detaljvisning.</a:t>
            </a:r>
          </a:p>
        </p:txBody>
      </p:sp>
    </p:spTree>
    <p:extLst>
      <p:ext uri="{BB962C8B-B14F-4D97-AF65-F5344CB8AC3E}">
        <p14:creationId xmlns:p14="http://schemas.microsoft.com/office/powerpoint/2010/main" val="41894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678"/>
            <a:ext cx="7886700" cy="1063502"/>
          </a:xfrm>
        </p:spPr>
        <p:txBody>
          <a:bodyPr/>
          <a:lstStyle/>
          <a:p>
            <a:r>
              <a:rPr lang="nb-NO" b="1" dirty="0"/>
              <a:t>Gjøremålsfeltet (To-Do-Bar)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45773" y="6356351"/>
            <a:ext cx="3569277" cy="365125"/>
          </a:xfrm>
        </p:spPr>
        <p:txBody>
          <a:bodyPr/>
          <a:lstStyle/>
          <a:p>
            <a:r>
              <a:rPr lang="nb-NO" dirty="0"/>
              <a:t>Steinar Skogheim, Gruppe for meldingstjenester, USIT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6" y="987879"/>
            <a:ext cx="2648527" cy="217557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477982" y="3574473"/>
            <a:ext cx="52907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Lar deg holde oversikt og tilgang til de nærmeste avtaler, oppgaver og flaggede meldinger. Du kan gjøre innstillinger for gjøremålsfeltet ved å klikke på </a:t>
            </a:r>
            <a:r>
              <a:rPr lang="nb-NO" sz="2800" i="1" dirty="0"/>
              <a:t>To-Do-Bar</a:t>
            </a:r>
            <a:r>
              <a:rPr lang="nb-NO" sz="2800" dirty="0"/>
              <a:t> under </a:t>
            </a:r>
            <a:r>
              <a:rPr lang="nb-NO" sz="2800" i="1" dirty="0"/>
              <a:t>View</a:t>
            </a:r>
          </a:p>
          <a:p>
            <a:r>
              <a:rPr lang="nb-NO" sz="2800" i="1" dirty="0"/>
              <a:t>(Alt+F2 for å vise eller skjule)</a:t>
            </a:r>
          </a:p>
          <a:p>
            <a:endParaRPr lang="nb-NO" sz="28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86" y="127722"/>
            <a:ext cx="2746664" cy="648392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8515351" y="127722"/>
            <a:ext cx="628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3260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AC67-17CA-4F31-A003-626BCD13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43DBD-A418-4E3D-93D2-A7005295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DCA1F-C3DB-47D4-9103-BABC944F0142}"/>
              </a:ext>
            </a:extLst>
          </p:cNvPr>
          <p:cNvSpPr txBox="1"/>
          <p:nvPr/>
        </p:nvSpPr>
        <p:spPr>
          <a:xfrm>
            <a:off x="529937" y="238991"/>
            <a:ext cx="81464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Dette er et kurs som opprinnelig var laget til de nå nedlagte «Lynkursdagene».</a:t>
            </a:r>
          </a:p>
          <a:p>
            <a:endParaRPr lang="nb-NO" sz="3600" dirty="0"/>
          </a:p>
          <a:p>
            <a:r>
              <a:rPr lang="nb-NO" sz="3600" dirty="0"/>
              <a:t>Vi skal ramse opp over </a:t>
            </a:r>
            <a:r>
              <a:rPr lang="nb-NO" sz="3600" dirty="0" smtClean="0"/>
              <a:t>60 </a:t>
            </a:r>
            <a:r>
              <a:rPr lang="nb-NO" sz="3600" dirty="0"/>
              <a:t>tips og muligheter i Outlook e-post, og håper at alle får med seg noe </a:t>
            </a:r>
            <a:r>
              <a:rPr lang="nb-NO" sz="3600" dirty="0" smtClean="0"/>
              <a:t>nyttig.</a:t>
            </a:r>
          </a:p>
          <a:p>
            <a:endParaRPr lang="nb-NO" sz="3600" dirty="0"/>
          </a:p>
          <a:p>
            <a:r>
              <a:rPr lang="nb-NO" sz="3600" dirty="0" smtClean="0"/>
              <a:t>Det er mulig å bruke Chat underveis.</a:t>
            </a:r>
            <a:endParaRPr lang="nb-NO" sz="3600" dirty="0"/>
          </a:p>
          <a:p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12672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1229"/>
          </a:xfrm>
        </p:spPr>
        <p:txBody>
          <a:bodyPr/>
          <a:lstStyle/>
          <a:p>
            <a:r>
              <a:rPr lang="nb-NO" b="1" dirty="0"/>
              <a:t>Flagge en melding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20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3" y="1138381"/>
            <a:ext cx="2489200" cy="3251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740727" y="1138381"/>
            <a:ext cx="51123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Klikker du på flagget ved siden av en melding, blir meldingen merket med et flagg, og dukker opp i oppgavelisten.</a:t>
            </a:r>
          </a:p>
          <a:p>
            <a:r>
              <a:rPr lang="nb-NO" sz="2800" dirty="0"/>
              <a:t>Høyreklikker du, så vil du få opp valgene til venstre.</a:t>
            </a:r>
          </a:p>
          <a:p>
            <a:r>
              <a:rPr lang="nb-NO" sz="2800" dirty="0"/>
              <a:t>Klikker du på Tomorrow, vil du få et varsel neste dag.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673" y="4914900"/>
            <a:ext cx="7998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Du kan også få opp opp disse merkede meldingene i kalenderen din.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65206" y="365127"/>
            <a:ext cx="68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272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21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2477077"/>
            <a:ext cx="4927600" cy="3213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827" y="748145"/>
            <a:ext cx="6982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Velger du Custom, så får du opp denne boksen, og kan bl.a. velge når du skal minnes på dette med en alarm.</a:t>
            </a:r>
          </a:p>
        </p:txBody>
      </p:sp>
    </p:spTree>
    <p:extLst>
      <p:ext uri="{BB962C8B-B14F-4D97-AF65-F5344CB8AC3E}">
        <p14:creationId xmlns:p14="http://schemas.microsoft.com/office/powerpoint/2010/main" val="19811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41456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Hvordan få større skrift i leseruten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22</a:t>
            </a:fld>
            <a:endParaRPr lang="nb-NO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8" y="2213264"/>
            <a:ext cx="2781300" cy="647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656" y="3266439"/>
            <a:ext cx="7498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Denne gjelder bare for meldingen du står i, men du kan gjøre det permanent på denne måten:</a:t>
            </a:r>
          </a:p>
          <a:p>
            <a:endParaRPr lang="nb-NO" sz="2800" dirty="0"/>
          </a:p>
          <a:p>
            <a:r>
              <a:rPr lang="nb-NO" sz="2800" dirty="0"/>
              <a:t>File/Options/Mail</a:t>
            </a:r>
          </a:p>
          <a:p>
            <a:r>
              <a:rPr lang="nb-NO" sz="2800" dirty="0"/>
              <a:t>Stationary and Fonts (Under Compose message)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656" y="1257300"/>
            <a:ext cx="6633626" cy="95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2800">
                <a:solidFill>
                  <a:prstClr val="black"/>
                </a:solidFill>
              </a:rPr>
              <a:t>Nederst på høyreside finnes det en mulighet til å lage skriften i leseruten større:</a:t>
            </a:r>
            <a:endParaRPr lang="nb-NO" sz="2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5057" y="90152"/>
            <a:ext cx="687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52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29250-C8C0-468B-A9A7-44E9854C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BC572-56F7-42DC-9CAA-AD715FED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23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282AD-E77A-4A23-A53B-AD61DF1A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4800" cy="304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542DD-AB30-4FB7-B4BC-6CAD1DCF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46" y="681930"/>
            <a:ext cx="5254104" cy="54941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52D70-EE8F-47B8-A1E4-C906BE65F49E}"/>
              </a:ext>
            </a:extLst>
          </p:cNvPr>
          <p:cNvSpPr txBox="1"/>
          <p:nvPr/>
        </p:nvSpPr>
        <p:spPr>
          <a:xfrm>
            <a:off x="175099" y="99586"/>
            <a:ext cx="896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Hvordan gjøre teksten i e-posten lettere å lese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E394B-7D37-4951-B70B-E3294B074195}"/>
              </a:ext>
            </a:extLst>
          </p:cNvPr>
          <p:cNvSpPr txBox="1"/>
          <p:nvPr/>
        </p:nvSpPr>
        <p:spPr>
          <a:xfrm>
            <a:off x="6208889" y="1790453"/>
            <a:ext cx="2856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Velg Options</a:t>
            </a:r>
          </a:p>
          <a:p>
            <a:r>
              <a:rPr lang="nb-NO" sz="3600" dirty="0"/>
              <a:t>(Alternativer)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44C01-199A-4FB1-8496-94EF9BA70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42327"/>
            <a:ext cx="6816939" cy="48140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59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24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25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365126"/>
            <a:ext cx="8661400" cy="5168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53619" y="5798127"/>
            <a:ext cx="851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Du får samme fontstørrelse når du skal skrive en melding.</a:t>
            </a:r>
          </a:p>
        </p:txBody>
      </p:sp>
    </p:spTree>
    <p:extLst>
      <p:ext uri="{BB962C8B-B14F-4D97-AF65-F5344CB8AC3E}">
        <p14:creationId xmlns:p14="http://schemas.microsoft.com/office/powerpoint/2010/main" val="35170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4B7F-8E9D-4561-91F6-E074B3CC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24" y="1"/>
            <a:ext cx="7800126" cy="993422"/>
          </a:xfrm>
        </p:spPr>
        <p:txBody>
          <a:bodyPr>
            <a:normAutofit/>
          </a:bodyPr>
          <a:lstStyle/>
          <a:p>
            <a:r>
              <a:rPr lang="nb-NO" sz="4000" b="1" dirty="0"/>
              <a:t>Forandre innholdsruten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1F12A-697D-4D9F-9543-0563106E3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24" y="1430448"/>
            <a:ext cx="7800126" cy="4746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dirty="0"/>
              <a:t>Det er også mulig å endre bokstavstørrelse i innholdsruten.</a:t>
            </a:r>
          </a:p>
          <a:p>
            <a:pPr marL="0" indent="0">
              <a:buNone/>
            </a:pPr>
            <a:r>
              <a:rPr lang="nb-NO" sz="3200" dirty="0"/>
              <a:t>(Den som lister opp e-postene)</a:t>
            </a:r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r>
              <a:rPr lang="nb-NO" sz="3200" dirty="0"/>
              <a:t>Høyreklikk på linjen med From, Subect…</a:t>
            </a:r>
          </a:p>
          <a:p>
            <a:pPr marL="0" indent="0">
              <a:buNone/>
            </a:pPr>
            <a:r>
              <a:rPr lang="nb-NO" sz="3200" dirty="0"/>
              <a:t>View Settings</a:t>
            </a:r>
          </a:p>
          <a:p>
            <a:pPr marL="0" indent="0">
              <a:buNone/>
            </a:pPr>
            <a:r>
              <a:rPr lang="nb-NO" sz="3200" dirty="0"/>
              <a:t>Other Settings </a:t>
            </a:r>
          </a:p>
          <a:p>
            <a:pPr marL="0" indent="0">
              <a:buNone/>
            </a:pPr>
            <a:r>
              <a:rPr lang="nb-NO" sz="3200" dirty="0"/>
              <a:t>Row Font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F6685-A2D6-45C4-9120-DDDA5725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A6E70-75D6-432B-8EC3-EA0B6D29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75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4587"/>
          </a:xfrm>
        </p:spPr>
        <p:txBody>
          <a:bodyPr/>
          <a:lstStyle/>
          <a:p>
            <a:r>
              <a:rPr lang="nb-NO" dirty="0"/>
              <a:t>Backstage-visningen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27</a:t>
            </a:fld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620486" y="1102179"/>
            <a:ext cx="789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Trykk på File oppe til venstre, eller Alt+F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8" y="1593976"/>
            <a:ext cx="5026347" cy="52559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41" y="1691635"/>
            <a:ext cx="2773817" cy="205467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8100811" y="154546"/>
            <a:ext cx="1043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209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985"/>
            <a:ext cx="7876309" cy="1143000"/>
          </a:xfrm>
        </p:spPr>
        <p:txBody>
          <a:bodyPr/>
          <a:lstStyle/>
          <a:p>
            <a:r>
              <a:rPr lang="nb-NO" dirty="0"/>
              <a:t>Er Outlook satt opp riktig?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936" y="4935558"/>
            <a:ext cx="8343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角ゴ Pro W3" charset="-128"/>
              </a:rPr>
              <a:t>Hvis det står IMAP i stedet for Microsoft Exchange,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角ゴ Pro W3" charset="-128"/>
              </a:rPr>
              <a:t>så er det feil.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821" y="1484784"/>
            <a:ext cx="766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ヒラギノ角ゴ Pro W3" charset="-128"/>
              </a:rPr>
              <a:t>Se i Backstage-visningen (Trykk på File):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2266481"/>
            <a:ext cx="7812360" cy="19374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049296" y="227985"/>
            <a:ext cx="965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587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20885" cy="678873"/>
          </a:xfrm>
        </p:spPr>
        <p:txBody>
          <a:bodyPr>
            <a:normAutofit fontScale="90000"/>
          </a:bodyPr>
          <a:lstStyle/>
          <a:p>
            <a:r>
              <a:rPr lang="nb-NO" dirty="0"/>
              <a:t>Automatisk svar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37" y="997527"/>
            <a:ext cx="5660736" cy="5523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72023" y="0"/>
            <a:ext cx="1056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485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36" y="79952"/>
            <a:ext cx="6028910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1326636" y="4784436"/>
            <a:ext cx="7078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Nede til venstre ser vi at video er slått av</a:t>
            </a:r>
          </a:p>
          <a:p>
            <a:r>
              <a:rPr lang="nb-NO" sz="2800" dirty="0" smtClean="0"/>
              <a:t>Vi kan også slå av vår egen mikrofon (Mute)</a:t>
            </a:r>
          </a:p>
          <a:p>
            <a:r>
              <a:rPr lang="nb-NO" sz="2800" dirty="0" smtClean="0"/>
              <a:t>Chat gir mulighet til å stille spørsmål underveis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77253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95250"/>
            <a:ext cx="68326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Bufret Exchange-modus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Dette betyr at du laster ned hele eller deler av exchange-filen din til lokal maskin. Du vil da kunne ha tilgang til e-posten din selv om du ikke er på nett. (Ikke ny e-post)</a:t>
            </a:r>
          </a:p>
          <a:p>
            <a:pPr marL="0" indent="0">
              <a:buNone/>
            </a:pPr>
            <a:r>
              <a:rPr lang="nb-NO" dirty="0"/>
              <a:t>Aktiveres fra:</a:t>
            </a:r>
          </a:p>
          <a:p>
            <a:pPr marL="0" indent="0">
              <a:buNone/>
            </a:pPr>
            <a:r>
              <a:rPr lang="nb-NO" dirty="0"/>
              <a:t>File/Account Settings/Account Settings…</a:t>
            </a:r>
          </a:p>
          <a:p>
            <a:pPr marL="0" indent="0">
              <a:buNone/>
            </a:pPr>
            <a:r>
              <a:rPr lang="nb-NO" dirty="0"/>
              <a:t>Velg e-mail account</a:t>
            </a:r>
          </a:p>
          <a:p>
            <a:pPr marL="0" indent="0">
              <a:buNone/>
            </a:pPr>
            <a:r>
              <a:rPr lang="nb-NO" dirty="0"/>
              <a:t>Velg Change under E-mail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07628" y="0"/>
            <a:ext cx="1107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415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11150"/>
            <a:ext cx="88138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hente eldre e-post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6" y="2521242"/>
            <a:ext cx="8229600" cy="1925452"/>
          </a:xfr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1417638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Hvis Outlook bare viser e-post for den perioden du har oppgitt når du aktiverte bufret exchange-modus, kan du hente resten ved å klikke på </a:t>
            </a:r>
            <a:r>
              <a:rPr lang="nb-NO" i="1" dirty="0"/>
              <a:t>Click here to view more on Microsoft Exchange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6" y="4704568"/>
            <a:ext cx="8278586" cy="20352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7894749" y="0"/>
            <a:ext cx="1249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21728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C620-F9A2-4757-B693-64641912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8686800" cy="1143000"/>
          </a:xfrm>
        </p:spPr>
        <p:txBody>
          <a:bodyPr>
            <a:normAutofit/>
          </a:bodyPr>
          <a:lstStyle/>
          <a:p>
            <a:r>
              <a:rPr lang="nb-NO" sz="3600" dirty="0"/>
              <a:t>Hvis dette valget ikke er der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EB66FD-0655-485C-9275-22FF368D8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54" y="1468022"/>
            <a:ext cx="4394200" cy="914400"/>
          </a:xfrm>
          <a:effectLst>
            <a:innerShdw blurRad="114300">
              <a:prstClr val="black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6CB0A0-9953-4B69-B576-76B9CFAAB8E3}"/>
              </a:ext>
            </a:extLst>
          </p:cNvPr>
          <p:cNvSpPr txBox="1"/>
          <p:nvPr/>
        </p:nvSpPr>
        <p:spPr>
          <a:xfrm>
            <a:off x="121920" y="2540001"/>
            <a:ext cx="918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hjelper det som oftest å starte Outlook på nytt.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A74FD-C767-49EC-A347-826DF9EE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429000"/>
            <a:ext cx="4876800" cy="24257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9941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.ost og .pst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Datafilen du får når du bruker bufret exchange-modus har endelsen </a:t>
            </a:r>
            <a:r>
              <a:rPr lang="nb-NO" i="1" dirty="0"/>
              <a:t>.ost</a:t>
            </a:r>
          </a:p>
          <a:p>
            <a:pPr marL="0" indent="0">
              <a:buNone/>
            </a:pPr>
            <a:r>
              <a:rPr lang="nb-NO" dirty="0"/>
              <a:t>Hvis du f.eks. arkiverer Outlook-mapper vil datafilen få endelsen </a:t>
            </a:r>
            <a:r>
              <a:rPr lang="nb-NO" i="1" dirty="0"/>
              <a:t>.pst</a:t>
            </a:r>
          </a:p>
          <a:p>
            <a:pPr marL="0" indent="0">
              <a:buNone/>
            </a:pPr>
            <a:r>
              <a:rPr lang="nb-NO" dirty="0"/>
              <a:t>En pst-fil kan importeres  til Outlook:</a:t>
            </a:r>
          </a:p>
          <a:p>
            <a:pPr marL="0" indent="0">
              <a:buNone/>
            </a:pPr>
            <a:r>
              <a:rPr lang="nb-NO" dirty="0"/>
              <a:t>File / Open &amp; Export / Import/Export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3234" y="0"/>
            <a:ext cx="1300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026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620486"/>
            <a:ext cx="7696200" cy="530678"/>
          </a:xfrm>
        </p:spPr>
        <p:txBody>
          <a:bodyPr/>
          <a:lstStyle/>
          <a:p>
            <a:r>
              <a:rPr lang="nb-NO" dirty="0"/>
              <a:t>Adresseboken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844" y="5587429"/>
            <a:ext cx="426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Velg «Flere kolonner»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000" kern="0" dirty="0">
                <a:solidFill>
                  <a:srgbClr val="000000"/>
                </a:solidFill>
              </a:rPr>
              <a:t>Da kan du også søke på etternavn</a:t>
            </a:r>
            <a:endParaRPr kumimoji="0" lang="nb-NO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68992" y="167425"/>
            <a:ext cx="1159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6" y="1604225"/>
            <a:ext cx="8814444" cy="34302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72F1E-C8A2-47BA-9E21-9525B71FCE81}"/>
              </a:ext>
            </a:extLst>
          </p:cNvPr>
          <p:cNvSpPr txBox="1"/>
          <p:nvPr/>
        </p:nvSpPr>
        <p:spPr>
          <a:xfrm>
            <a:off x="6087291" y="5408023"/>
            <a:ext cx="2325189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nb-NO" dirty="0"/>
              <a:t>Åpne adresseboken:</a:t>
            </a:r>
          </a:p>
          <a:p>
            <a:r>
              <a:rPr lang="nb-NO" dirty="0"/>
              <a:t>Ctrl+Shift+B</a:t>
            </a:r>
          </a:p>
        </p:txBody>
      </p:sp>
    </p:spTree>
    <p:extLst>
      <p:ext uri="{BB962C8B-B14F-4D97-AF65-F5344CB8AC3E}">
        <p14:creationId xmlns:p14="http://schemas.microsoft.com/office/powerpoint/2010/main" val="14473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13364" y="1"/>
            <a:ext cx="5673436" cy="945572"/>
          </a:xfrm>
        </p:spPr>
        <p:txBody>
          <a:bodyPr/>
          <a:lstStyle/>
          <a:p>
            <a:r>
              <a:rPr lang="nb-NO" dirty="0"/>
              <a:t>Kontakter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45572"/>
            <a:ext cx="7484351" cy="5277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4749" y="1"/>
            <a:ext cx="1249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601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7EA3-42D2-468F-9E99-11A2F2129E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492" y="292608"/>
            <a:ext cx="8570308" cy="777240"/>
          </a:xfrm>
        </p:spPr>
        <p:txBody>
          <a:bodyPr/>
          <a:lstStyle/>
          <a:p>
            <a:r>
              <a:rPr lang="nb-NO" dirty="0"/>
              <a:t>Lage en kontakt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8F76B-2C44-479F-A0F5-FCEFFF4E1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45" y="1096840"/>
            <a:ext cx="5780993" cy="434216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1954F-A310-4A7C-82E6-0A9DF0D3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" y="1096840"/>
            <a:ext cx="2930769" cy="439615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E8FA97-66A2-47A6-8887-16F7CD6BAEE8}"/>
              </a:ext>
            </a:extLst>
          </p:cNvPr>
          <p:cNvSpPr txBox="1"/>
          <p:nvPr/>
        </p:nvSpPr>
        <p:spPr>
          <a:xfrm>
            <a:off x="116492" y="5709138"/>
            <a:ext cx="8888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Du kan også høyreklikke på avsenderadressen i en åpen e-post og velge at adressen skal legges inn i kontaktlisten din.</a:t>
            </a:r>
          </a:p>
        </p:txBody>
      </p:sp>
    </p:spTree>
    <p:extLst>
      <p:ext uri="{BB962C8B-B14F-4D97-AF65-F5344CB8AC3E}">
        <p14:creationId xmlns:p14="http://schemas.microsoft.com/office/powerpoint/2010/main" val="258060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66554" y="228600"/>
            <a:ext cx="6120245" cy="696191"/>
          </a:xfrm>
        </p:spPr>
        <p:txBody>
          <a:bodyPr/>
          <a:lstStyle/>
          <a:p>
            <a:r>
              <a:rPr lang="nb-NO" dirty="0"/>
              <a:t>Kontaktgruppe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1049482"/>
            <a:ext cx="4826000" cy="4724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898736" y="1174173"/>
            <a:ext cx="42452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Du kan lage dine egne kontaktgrupper. </a:t>
            </a:r>
          </a:p>
          <a:p>
            <a:r>
              <a:rPr lang="nb-NO" sz="2000" dirty="0"/>
              <a:t>Disse vil bli liggende blant dine kontakter.</a:t>
            </a:r>
          </a:p>
          <a:p>
            <a:endParaRPr lang="nb-NO" sz="2000" dirty="0"/>
          </a:p>
          <a:p>
            <a:r>
              <a:rPr lang="en-US" sz="2000" dirty="0" err="1"/>
              <a:t>Åpne</a:t>
            </a:r>
            <a:r>
              <a:rPr lang="en-US" sz="2000" dirty="0"/>
              <a:t> </a:t>
            </a:r>
            <a:r>
              <a:rPr lang="en-US" sz="2000" dirty="0" err="1"/>
              <a:t>adresseboka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velg</a:t>
            </a:r>
            <a:r>
              <a:rPr lang="en-US" sz="2000" dirty="0"/>
              <a:t>:</a:t>
            </a:r>
          </a:p>
          <a:p>
            <a:r>
              <a:rPr lang="en-US" sz="2000" dirty="0"/>
              <a:t>File/New Entry/ New Contact Group</a:t>
            </a:r>
          </a:p>
          <a:p>
            <a:endParaRPr lang="nb-NO" sz="2000" dirty="0"/>
          </a:p>
          <a:p>
            <a:r>
              <a:rPr lang="nb-NO" sz="2000" dirty="0"/>
              <a:t>2016:</a:t>
            </a:r>
          </a:p>
          <a:p>
            <a:r>
              <a:rPr lang="nb-NO" sz="2000" dirty="0"/>
              <a:t>Du kan bruke knappen New Items for å lage en ny kontaktgruppe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36" y="5985164"/>
            <a:ext cx="936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881870" y="0"/>
            <a:ext cx="1262130" cy="104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1214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51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909" y="277091"/>
            <a:ext cx="8063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 smtClean="0"/>
              <a:t>Nettkurs i Outlook</a:t>
            </a:r>
            <a:endParaRPr lang="nb-NO" sz="4400" b="1" dirty="0"/>
          </a:p>
        </p:txBody>
      </p:sp>
    </p:spTree>
    <p:extLst>
      <p:ext uri="{BB962C8B-B14F-4D97-AF65-F5344CB8AC3E}">
        <p14:creationId xmlns:p14="http://schemas.microsoft.com/office/powerpoint/2010/main" val="29523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" y="711004"/>
            <a:ext cx="8961324" cy="38609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88373" y="5049982"/>
            <a:ext cx="790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Her kan jeg legge til og fjerne medlemmer.</a:t>
            </a:r>
          </a:p>
          <a:p>
            <a:r>
              <a:rPr lang="nb-NO" sz="2400" dirty="0"/>
              <a:t>Jeg kan også legge inn en liste med navn, som jeg f.eks. henter fra Nettskjema.</a:t>
            </a:r>
          </a:p>
        </p:txBody>
      </p:sp>
    </p:spTree>
    <p:extLst>
      <p:ext uri="{BB962C8B-B14F-4D97-AF65-F5344CB8AC3E}">
        <p14:creationId xmlns:p14="http://schemas.microsoft.com/office/powerpoint/2010/main" val="3576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838200"/>
            <a:ext cx="7696200" cy="1143000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3600" dirty="0">
                <a:solidFill>
                  <a:srgbClr val="4F81BD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Kontaktgrupper og adresselister</a:t>
            </a:r>
            <a:br>
              <a:rPr lang="nb-NO" sz="3600" dirty="0">
                <a:solidFill>
                  <a:srgbClr val="4F81BD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981199"/>
            <a:ext cx="7696200" cy="4558937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Kontaktgrupper  (Kan nå lages fra New Items)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nb-NO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Exchangegrupper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kern="1200" dirty="0">
                <a:solidFill>
                  <a:srgbClr val="000000"/>
                </a:solidFill>
              </a:rPr>
              <a:t>Bestille gruppe:</a:t>
            </a:r>
            <a:endParaRPr lang="nb-NO" sz="1800" kern="1200" dirty="0">
              <a:solidFill>
                <a:srgbClr val="000000"/>
              </a:solidFill>
              <a:hlinkClick r:id="rId2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kern="1200" dirty="0">
                <a:solidFill>
                  <a:srgbClr val="000000"/>
                </a:solidFill>
                <a:hlinkClick r:id="rId2"/>
              </a:rPr>
              <a:t>https://nettskjema.uio</a:t>
            </a:r>
            <a:r>
              <a:rPr lang="nb-NO" sz="1800" kern="1200" dirty="0">
                <a:solidFill>
                  <a:srgbClr val="000000"/>
                </a:solidFill>
                <a:highlight>
                  <a:srgbClr val="FFFF00"/>
                </a:highlight>
                <a:hlinkClick r:id="rId2"/>
              </a:rPr>
              <a:t>.n</a:t>
            </a:r>
            <a:r>
              <a:rPr lang="nb-NO" sz="1800" kern="1200" dirty="0">
                <a:solidFill>
                  <a:srgbClr val="000000"/>
                </a:solidFill>
                <a:hlinkClick r:id="rId2"/>
              </a:rPr>
              <a:t>o/answer/58655.html</a:t>
            </a:r>
            <a:endParaRPr lang="nb-NO" sz="1800" kern="1200" dirty="0">
              <a:solidFill>
                <a:srgbClr val="000000"/>
              </a:solidFill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nb-NO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nb-NO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E-postlister (Sympa)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nb-NO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hlinkClick r:id="rId3"/>
              </a:rPr>
              <a:t>http://www.uio.no/tjenester/it/e-post-kalender/e-postlister/</a:t>
            </a:r>
            <a:endParaRPr lang="nb-NO" sz="20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54604-EFE3-417F-A67B-A95384795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53" y="2859496"/>
            <a:ext cx="2039339" cy="21392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1B5F12-DEA9-4F19-B13A-894642B6F736}"/>
              </a:ext>
            </a:extLst>
          </p:cNvPr>
          <p:cNvSpPr/>
          <p:nvPr/>
        </p:nvSpPr>
        <p:spPr>
          <a:xfrm>
            <a:off x="8025618" y="91441"/>
            <a:ext cx="1041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2990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58736" y="394856"/>
            <a:ext cx="6328064" cy="800100"/>
          </a:xfrm>
        </p:spPr>
        <p:txBody>
          <a:bodyPr/>
          <a:lstStyle/>
          <a:p>
            <a:r>
              <a:rPr lang="nb-NO" dirty="0"/>
              <a:t>Auto-Complete List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" y="1478551"/>
            <a:ext cx="8858899" cy="34571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66255" y="5237018"/>
            <a:ext cx="8853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Hvis du lagrer adresser i Auto-Complete List, vil det bli lettere å sette inn adresser.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5054" y="0"/>
            <a:ext cx="1068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751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46" y="678723"/>
            <a:ext cx="6451600" cy="3098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B17E1-D1DC-4CF1-91A8-8246D653DD3F}"/>
              </a:ext>
            </a:extLst>
          </p:cNvPr>
          <p:cNvSpPr txBox="1"/>
          <p:nvPr/>
        </p:nvSpPr>
        <p:spPr>
          <a:xfrm>
            <a:off x="1294246" y="4105656"/>
            <a:ext cx="7849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Det er lett å fjerne adresser som du ikke vil beholde i Auto-Complete List. </a:t>
            </a:r>
          </a:p>
          <a:p>
            <a:endParaRPr lang="nb-NO" dirty="0"/>
          </a:p>
          <a:p>
            <a:r>
              <a:rPr lang="nb-NO" dirty="0"/>
              <a:t>Trykk på              for å fjerne.</a:t>
            </a:r>
          </a:p>
          <a:p>
            <a:endParaRPr lang="nb-NO" dirty="0"/>
          </a:p>
          <a:p>
            <a:r>
              <a:rPr lang="nb-NO" dirty="0"/>
              <a:t>Hvis adressen mangler, trykk Ctrl+K, og adreseboka kommer opp.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BC3C9-93E0-498B-88F9-22A91E4CA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948" y="4685570"/>
            <a:ext cx="304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83426" y="322119"/>
            <a:ext cx="6203373" cy="633846"/>
          </a:xfrm>
        </p:spPr>
        <p:txBody>
          <a:bodyPr/>
          <a:lstStyle/>
          <a:p>
            <a:r>
              <a:rPr lang="nb-NO" dirty="0"/>
              <a:t>Lese formatert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9" y="2164938"/>
            <a:ext cx="7896735" cy="431899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11727" y="955965"/>
            <a:ext cx="870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Hvis du vil lese all e-post som formatert:</a:t>
            </a:r>
          </a:p>
          <a:p>
            <a:r>
              <a:rPr lang="nb-NO" sz="2000" dirty="0"/>
              <a:t>Ta bort haken (</a:t>
            </a:r>
            <a:r>
              <a:rPr lang="nb-NO" sz="2000" dirty="0">
                <a:solidFill>
                  <a:srgbClr val="FF0000"/>
                </a:solidFill>
              </a:rPr>
              <a:t>Anbefales ikke</a:t>
            </a:r>
            <a:r>
              <a:rPr lang="nb-NO" sz="2000" dirty="0"/>
              <a:t>)</a:t>
            </a:r>
          </a:p>
          <a:p>
            <a:r>
              <a:rPr lang="nb-NO" sz="2000" dirty="0"/>
              <a:t>File/Options/Trust Center/Email Security/Read all standard mail in plain text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84901" y="0"/>
            <a:ext cx="1034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547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149061"/>
            <a:ext cx="5594927" cy="443026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36418" y="654627"/>
            <a:ext cx="835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Hvis du leser e-posten som ren tekst, kan du skifte til HTML ved å klikke på </a:t>
            </a:r>
            <a:r>
              <a:rPr lang="nb-NO" sz="2800" i="1" dirty="0"/>
              <a:t>We converted this…  </a:t>
            </a:r>
            <a:r>
              <a:rPr lang="nb-NO" sz="2800" dirty="0"/>
              <a:t>og så </a:t>
            </a:r>
            <a:r>
              <a:rPr lang="nb-NO" sz="2800" i="1" dirty="0"/>
              <a:t>Display as HTML</a:t>
            </a:r>
          </a:p>
        </p:txBody>
      </p:sp>
    </p:spTree>
    <p:extLst>
      <p:ext uri="{BB962C8B-B14F-4D97-AF65-F5344CB8AC3E}">
        <p14:creationId xmlns:p14="http://schemas.microsoft.com/office/powerpoint/2010/main" val="27659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84BC6A-603A-46BA-9571-97B4708869C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457700" cy="5295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712"/>
            <a:ext cx="3535365" cy="685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9764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446810"/>
            <a:ext cx="7696200" cy="592282"/>
          </a:xfrm>
        </p:spPr>
        <p:txBody>
          <a:bodyPr/>
          <a:lstStyle/>
          <a:p>
            <a:r>
              <a:rPr lang="nb-NO" dirty="0"/>
              <a:t>Skrive formatert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36" y="2201015"/>
            <a:ext cx="6858000" cy="1765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90600" y="1143000"/>
            <a:ext cx="785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Hvis du vil skrive all e-post som formatert, kan du bytte ut </a:t>
            </a:r>
            <a:r>
              <a:rPr lang="nb-NO" sz="2400" i="1" dirty="0"/>
              <a:t>Plain Text </a:t>
            </a:r>
            <a:r>
              <a:rPr lang="nb-NO" sz="2400" dirty="0"/>
              <a:t>med </a:t>
            </a:r>
            <a:r>
              <a:rPr lang="nb-NO" sz="2400" i="1" dirty="0"/>
              <a:t>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36" y="4655250"/>
            <a:ext cx="5080000" cy="2082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063336" y="4125191"/>
            <a:ext cx="797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Det er også mulig å skrive en enkelt e-post i 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1336" y="0"/>
            <a:ext cx="1118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0868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432708"/>
            <a:ext cx="7696200" cy="669471"/>
          </a:xfrm>
        </p:spPr>
        <p:txBody>
          <a:bodyPr/>
          <a:lstStyle/>
          <a:p>
            <a:r>
              <a:rPr lang="nb-NO" dirty="0"/>
              <a:t>Komma og semikolon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083129"/>
            <a:ext cx="7696200" cy="5644242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I Outlook skilles adresser med semikolon,</a:t>
            </a:r>
          </a:p>
          <a:p>
            <a:pPr marL="0" indent="0">
              <a:buNone/>
            </a:pPr>
            <a:r>
              <a:rPr lang="nb-NO" sz="2400" dirty="0"/>
              <a:t>men du kan bestemme om komma også skal fungere på samme måte.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8" y="2384879"/>
            <a:ext cx="6642100" cy="34417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055008" y="5976257"/>
            <a:ext cx="671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File/Options/Mail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7932" y="0"/>
            <a:ext cx="1056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2271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2836" y="498764"/>
            <a:ext cx="7813964" cy="852054"/>
          </a:xfrm>
        </p:spPr>
        <p:txBody>
          <a:bodyPr/>
          <a:lstStyle/>
          <a:p>
            <a:r>
              <a:rPr lang="nb-NO" dirty="0"/>
              <a:t>Sende en melding på nytt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13477"/>
            <a:ext cx="3035300" cy="24257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457700" y="1704109"/>
            <a:ext cx="4436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Åpne meldingen som du finner i </a:t>
            </a:r>
            <a:r>
              <a:rPr lang="nb-NO" sz="2400" i="1" dirty="0"/>
              <a:t>Sendte Elementer</a:t>
            </a:r>
            <a:r>
              <a:rPr lang="nb-NO" sz="2400" dirty="0"/>
              <a:t>.</a:t>
            </a:r>
          </a:p>
          <a:p>
            <a:endParaRPr lang="nb-NO" sz="2400" dirty="0"/>
          </a:p>
          <a:p>
            <a:r>
              <a:rPr lang="nb-NO" sz="2400" dirty="0"/>
              <a:t>Under Actions finner du </a:t>
            </a:r>
            <a:r>
              <a:rPr lang="nb-NO" sz="2400" i="1" dirty="0"/>
              <a:t>Resend This Message…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4279097"/>
            <a:ext cx="7831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Nå får du opp meldingen, og kan evt. endre mottakere m.m. før du sender den på nytt.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2175" y="0"/>
            <a:ext cx="1081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42F69C-DE77-4B3B-A61A-85CA31A08CDF}"/>
              </a:ext>
            </a:extLst>
          </p:cNvPr>
          <p:cNvSpPr txBox="1"/>
          <p:nvPr/>
        </p:nvSpPr>
        <p:spPr>
          <a:xfrm>
            <a:off x="1105990" y="5476009"/>
            <a:ext cx="5772792" cy="64801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2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nb-NO" dirty="0"/>
              <a:t>Videresende flere meldinger:</a:t>
            </a:r>
          </a:p>
          <a:p>
            <a:r>
              <a:rPr lang="nb-NO" dirty="0"/>
              <a:t>Hold Ctrl-tasten nede, marker meldingene, videresend.</a:t>
            </a:r>
          </a:p>
        </p:txBody>
      </p:sp>
    </p:spTree>
    <p:extLst>
      <p:ext uri="{BB962C8B-B14F-4D97-AF65-F5344CB8AC3E}">
        <p14:creationId xmlns:p14="http://schemas.microsoft.com/office/powerpoint/2010/main" val="34595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6C94B1-33FA-419F-9406-21244965C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48" y="643466"/>
            <a:ext cx="709690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6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28900" y="83128"/>
            <a:ext cx="6057900" cy="768927"/>
          </a:xfrm>
        </p:spPr>
        <p:txBody>
          <a:bodyPr/>
          <a:lstStyle/>
          <a:p>
            <a:r>
              <a:rPr lang="nb-NO" dirty="0"/>
              <a:t>Vedlegg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4" y="1110863"/>
            <a:ext cx="4199082" cy="55843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862945" y="1111827"/>
            <a:ext cx="4073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Nytt i 2016 er at når du trykker </a:t>
            </a:r>
            <a:r>
              <a:rPr lang="nb-NO" sz="2800" i="1" dirty="0"/>
              <a:t>Attach File</a:t>
            </a:r>
            <a:r>
              <a:rPr lang="nb-NO" sz="2800" dirty="0"/>
              <a:t>, så får du opp de siste filene du har jobbet med.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7932" y="0"/>
            <a:ext cx="96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  <a:latin typeface="Calibri" panose="020F0502020204030204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949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63491" cy="681326"/>
          </a:xfrm>
        </p:spPr>
        <p:txBody>
          <a:bodyPr>
            <a:normAutofit fontScale="90000"/>
          </a:bodyPr>
          <a:lstStyle/>
          <a:p>
            <a:r>
              <a:rPr lang="nb-NO" dirty="0"/>
              <a:t>Bcc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6" y="1417638"/>
            <a:ext cx="5130800" cy="3810000"/>
          </a:xfr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141027" y="1417638"/>
            <a:ext cx="28782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Hvis du vil bruke Bcc,</a:t>
            </a:r>
          </a:p>
          <a:p>
            <a:r>
              <a:rPr lang="nb-NO" sz="2400" dirty="0"/>
              <a:t>så går du til Options og klikker på Bcc.</a:t>
            </a:r>
          </a:p>
          <a:p>
            <a:endParaRPr lang="nb-NO" sz="2400" dirty="0"/>
          </a:p>
          <a:p>
            <a:r>
              <a:rPr lang="nb-NO" sz="2400" dirty="0"/>
              <a:t>Du vil nå få opp Bcc hver gang du skal skrive en ny melding.</a:t>
            </a:r>
          </a:p>
          <a:p>
            <a:endParaRPr lang="nb-NO" sz="2400" dirty="0"/>
          </a:p>
          <a:p>
            <a:endParaRPr lang="nb-NO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42372" y="5486400"/>
            <a:ext cx="7871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</a:lstStyle>
          <a:p>
            <a:r>
              <a:rPr lang="nb-NO" sz="2400" dirty="0"/>
              <a:t>Denne innstillingen ligger i profilen lokalt på maskinen, så du må gjøre dette på nytt hvis du bytter til en annen maskin.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81870" y="0"/>
            <a:ext cx="1262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6518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Vise diskusjoner (Tråding)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686801" cy="527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Viser en serie med mottatte meldinger som stammer fra den samme originalmeldingen.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Slås på under fanen </a:t>
            </a:r>
            <a:r>
              <a:rPr lang="nb-NO" i="1" dirty="0"/>
              <a:t>View</a:t>
            </a:r>
            <a:r>
              <a:rPr lang="nb-NO" dirty="0"/>
              <a:t>, </a:t>
            </a:r>
            <a:r>
              <a:rPr lang="nb-NO" i="1" dirty="0"/>
              <a:t>Show as Conversations, </a:t>
            </a:r>
            <a:r>
              <a:rPr lang="nb-NO" dirty="0"/>
              <a:t>og du kan velge om det skal gjelde for alle mappene dine.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2683163"/>
            <a:ext cx="4673600" cy="2032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8113690" y="103031"/>
            <a:ext cx="1030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369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63230"/>
            <a:ext cx="6172200" cy="175888"/>
          </a:xfrm>
        </p:spPr>
        <p:txBody>
          <a:bodyPr>
            <a:normAutofit fontScale="90000"/>
          </a:bodyPr>
          <a:lstStyle/>
          <a:p>
            <a:r>
              <a:rPr lang="nb-NO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1383" y="1239117"/>
            <a:ext cx="2843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b-NO" dirty="0">
                <a:solidFill>
                  <a:prstClr val="black"/>
                </a:solidFill>
                <a:latin typeface="Calibri"/>
              </a:rPr>
              <a:t>Når vi trykker på trekanten vil meldingene i tråden vises. </a:t>
            </a:r>
          </a:p>
          <a:p>
            <a:pPr defTabSz="685800"/>
            <a:endParaRPr lang="nb-NO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nb-NO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nb-NO" dirty="0">
                <a:solidFill>
                  <a:prstClr val="black"/>
                </a:solidFill>
                <a:latin typeface="Calibri"/>
              </a:rPr>
              <a:t>To ganger for å få med de som ligger i andre mapper.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1383" y="3994421"/>
            <a:ext cx="301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b-NO" dirty="0">
                <a:solidFill>
                  <a:prstClr val="black"/>
                </a:solidFill>
                <a:latin typeface="Calibri"/>
              </a:rPr>
              <a:t>Vi ser at meldinger som er flyttet til andre mapper vises i kursiv.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76B0D-EEC4-4623-AB35-2335AE5BD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5" y="1239117"/>
            <a:ext cx="5334000" cy="990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8679D5-605D-457D-B4A3-B84B2210D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0" y="2405605"/>
            <a:ext cx="5353050" cy="12763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B636C7-E168-411A-B295-5AF303DB8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0" y="3811230"/>
            <a:ext cx="5314950" cy="1638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80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4255"/>
          </a:xfrm>
        </p:spPr>
        <p:txBody>
          <a:bodyPr>
            <a:normAutofit fontScale="90000"/>
          </a:bodyPr>
          <a:lstStyle/>
          <a:p>
            <a:r>
              <a:rPr lang="nb-NO" dirty="0"/>
              <a:t>Hurtigklikk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21" y="3078630"/>
            <a:ext cx="3060700" cy="1866900"/>
          </a:xfrm>
          <a:effectLst>
            <a:innerShdw blurRad="114300">
              <a:prstClr val="black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7" y="279119"/>
            <a:ext cx="1981200" cy="4927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184071" y="1316264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Du kan lage et hurtigklikk, som gjør at en bestemt kategori settes når du klikker kolonnen for kategori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7908"/>
            <a:ext cx="9144000" cy="96464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8062175" y="0"/>
            <a:ext cx="1081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3194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44"/>
            <a:ext cx="8229600" cy="740673"/>
          </a:xfrm>
        </p:spPr>
        <p:txBody>
          <a:bodyPr>
            <a:normAutofit fontScale="90000"/>
          </a:bodyPr>
          <a:lstStyle/>
          <a:p>
            <a:r>
              <a:rPr lang="nb-NO" dirty="0"/>
              <a:t>Favorittmappe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4" y="1244602"/>
            <a:ext cx="3302000" cy="3048000"/>
          </a:xfr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274457" y="929135"/>
            <a:ext cx="4542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Høyreklikk på mappen du vil vise i Favoritter.</a:t>
            </a:r>
          </a:p>
          <a:p>
            <a:r>
              <a:rPr lang="nb-NO" dirty="0"/>
              <a:t>Velg </a:t>
            </a:r>
            <a:r>
              <a:rPr lang="nb-NO" i="1" dirty="0"/>
              <a:t>Show in Favorites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15" y="2032002"/>
            <a:ext cx="2311400" cy="2260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02769" y="4709886"/>
            <a:ext cx="7122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Når du ikke lengre trenger å ha mappen i Favoritter, så høyreklikker du på den, og fjerner den.</a:t>
            </a:r>
          </a:p>
          <a:p>
            <a:endParaRPr lang="nb-NO" dirty="0"/>
          </a:p>
          <a:p>
            <a:r>
              <a:rPr lang="nb-NO" dirty="0"/>
              <a:t>Du vil ikke se i Favoritter om en mappe har noen undermapper.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59144" y="0"/>
            <a:ext cx="118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8674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94118" cy="1143000"/>
          </a:xfrm>
        </p:spPr>
        <p:txBody>
          <a:bodyPr/>
          <a:lstStyle/>
          <a:p>
            <a:r>
              <a:rPr lang="nb-NO" dirty="0"/>
              <a:t>Utboks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64" y="3530078"/>
            <a:ext cx="2921000" cy="1092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64" y="1844824"/>
            <a:ext cx="4394200" cy="127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143388"/>
            <a:ext cx="8073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Hvis det ligger meldinger i utboksen, så er de </a:t>
            </a:r>
            <a:r>
              <a:rPr lang="nb-NO" sz="2400" dirty="0">
                <a:solidFill>
                  <a:srgbClr val="FF0000"/>
                </a:solidFill>
              </a:rPr>
              <a:t>IKKE</a:t>
            </a:r>
            <a:r>
              <a:rPr lang="nb-NO" sz="2400" dirty="0"/>
              <a:t> sendt!</a:t>
            </a:r>
          </a:p>
          <a:p>
            <a:r>
              <a:rPr lang="nb-NO" sz="2400" dirty="0">
                <a:hlinkClick r:id="rId5"/>
              </a:rPr>
              <a:t>Les mer om dette</a:t>
            </a:r>
            <a:r>
              <a:rPr lang="nb-NO" sz="2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72023" y="0"/>
            <a:ext cx="117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013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181850" cy="652305"/>
          </a:xfrm>
        </p:spPr>
        <p:txBody>
          <a:bodyPr>
            <a:normAutofit fontScale="90000"/>
          </a:bodyPr>
          <a:lstStyle/>
          <a:p>
            <a:r>
              <a:rPr lang="nb-NO" dirty="0"/>
              <a:t>Søkemappe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1212953"/>
            <a:ext cx="8147050" cy="20451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700" dirty="0"/>
              <a:t>En søkemappe er en virtuell mappe som inneholder e-post som oppfyller visse kriterier du har satt.         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9" y="2148987"/>
            <a:ext cx="4165600" cy="2032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898735" y="2203488"/>
            <a:ext cx="4211782" cy="2045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nb-NO" sz="2700" dirty="0"/>
              <a:t>Klikk på </a:t>
            </a:r>
            <a:r>
              <a:rPr lang="nb-NO" sz="2700" i="1" dirty="0"/>
              <a:t>New Search Folder </a:t>
            </a:r>
            <a:r>
              <a:rPr lang="nb-NO" sz="2700" dirty="0"/>
              <a:t>under fanen </a:t>
            </a:r>
            <a:r>
              <a:rPr lang="nb-NO" sz="2700" i="1" dirty="0"/>
              <a:t>Folder.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nb-NO" sz="2700" dirty="0"/>
              <a:t>Eller høyreklikk på selve mappen nede i mappeoversikten.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9" y="4449173"/>
            <a:ext cx="1625600" cy="1625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527300" y="4444185"/>
            <a:ext cx="633614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Du kan lage søkemapper som f.eks. inneholder all e-post fra en person, alle med vedlegg o.s.v.</a:t>
            </a:r>
          </a:p>
          <a:p>
            <a:endParaRPr lang="nb-NO" sz="2700" dirty="0"/>
          </a:p>
          <a:p>
            <a:r>
              <a:rPr lang="nb-NO" sz="2700" dirty="0"/>
              <a:t>NB! Søker bare i .ost-filen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59144" y="0"/>
            <a:ext cx="1184856" cy="1017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6026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DF72-D879-4AE9-9478-C102A6C6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Søkemappe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0E3A6-67E5-4189-94E4-10E014A6F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51000"/>
            <a:ext cx="1955800" cy="3911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9E338-031B-452D-9133-C9411A97A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75" y="2387600"/>
            <a:ext cx="5838825" cy="17526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9BB735-DD00-4C4D-BF2F-B843D1FE2AB8}"/>
              </a:ext>
            </a:extLst>
          </p:cNvPr>
          <p:cNvCxnSpPr/>
          <p:nvPr/>
        </p:nvCxnSpPr>
        <p:spPr>
          <a:xfrm>
            <a:off x="1828800" y="1803400"/>
            <a:ext cx="4775200" cy="1511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70B0D3-9E39-4526-9635-C9795020F553}"/>
              </a:ext>
            </a:extLst>
          </p:cNvPr>
          <p:cNvCxnSpPr/>
          <p:nvPr/>
        </p:nvCxnSpPr>
        <p:spPr>
          <a:xfrm>
            <a:off x="1828800" y="2717800"/>
            <a:ext cx="4914900" cy="71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B96BD2-171A-4688-A4FF-895623669166}"/>
              </a:ext>
            </a:extLst>
          </p:cNvPr>
          <p:cNvCxnSpPr/>
          <p:nvPr/>
        </p:nvCxnSpPr>
        <p:spPr>
          <a:xfrm>
            <a:off x="1828800" y="3314700"/>
            <a:ext cx="4914900" cy="55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B02C5E8-3E73-4FC7-8F3B-B6D607068D15}"/>
              </a:ext>
            </a:extLst>
          </p:cNvPr>
          <p:cNvSpPr txBox="1"/>
          <p:nvPr/>
        </p:nvSpPr>
        <p:spPr>
          <a:xfrm>
            <a:off x="3101975" y="5135418"/>
            <a:ext cx="583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NB! En søkemappe leter ikke i Junk Email</a:t>
            </a:r>
          </a:p>
        </p:txBody>
      </p:sp>
    </p:spTree>
    <p:extLst>
      <p:ext uri="{BB962C8B-B14F-4D97-AF65-F5344CB8AC3E}">
        <p14:creationId xmlns:p14="http://schemas.microsoft.com/office/powerpoint/2010/main" val="35037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" y="201901"/>
            <a:ext cx="3629732" cy="4525963"/>
          </a:xfr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114800" y="274638"/>
            <a:ext cx="47936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Her lager jeg en mappe som skal sortere ut alle e-postene jeg har kategorisert som viktig. </a:t>
            </a:r>
          </a:p>
          <a:p>
            <a:endParaRPr lang="nb-NO" sz="2800" dirty="0"/>
          </a:p>
          <a:p>
            <a:r>
              <a:rPr lang="nb-NO" sz="2800" dirty="0"/>
              <a:t>Når jeg nå åpner søkemappen får jeg en oversikt over e-post jeg har merket.</a:t>
            </a:r>
          </a:p>
          <a:p>
            <a:r>
              <a:rPr lang="nb-NO" sz="2800" dirty="0"/>
              <a:t>Kan være lurt å flytte mappen til favoritter.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082"/>
            <a:ext cx="9144000" cy="12080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8268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6746" y="152952"/>
            <a:ext cx="8075734" cy="1264686"/>
          </a:xfrm>
        </p:spPr>
        <p:txBody>
          <a:bodyPr/>
          <a:lstStyle/>
          <a:p>
            <a:pPr algn="ctr"/>
            <a:r>
              <a:rPr lang="nb-NO" b="1" dirty="0"/>
              <a:t>Hvordan leser vi e-posten vår?</a:t>
            </a:r>
            <a:br>
              <a:rPr lang="nb-NO" b="1" dirty="0"/>
            </a:br>
            <a:r>
              <a:rPr lang="nb-NO" b="1" dirty="0"/>
              <a:t>Outlook/OWA (webmail)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1176337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13664"/>
            <a:ext cx="12128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77751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8" y="3140968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6" y="3645024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467544" y="21136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Exchange 2013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6372200" y="59492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Outlook 2016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5724128" y="386104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OWA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via en nettleser (mail.uio.no)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7" y="5373216"/>
            <a:ext cx="21161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3513137" y="4869160"/>
            <a:ext cx="1994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kiosk.uio.no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5210616"/>
            <a:ext cx="172819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Her ligger  dine e-post og kalenderdata</a:t>
            </a:r>
          </a:p>
        </p:txBody>
      </p:sp>
      <p:sp>
        <p:nvSpPr>
          <p:cNvPr id="8" name="Right Arrow 7"/>
          <p:cNvSpPr/>
          <p:nvPr/>
        </p:nvSpPr>
        <p:spPr>
          <a:xfrm rot="16200000">
            <a:off x="739393" y="4792650"/>
            <a:ext cx="607566" cy="153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619672" y="3645024"/>
            <a:ext cx="5040560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80002">
            <a:off x="1512065" y="2504794"/>
            <a:ext cx="512718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nb-NO" dirty="0"/>
              <a:t>Hurtigtrinn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1246909"/>
            <a:ext cx="5029200" cy="1219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2934855"/>
            <a:ext cx="7264400" cy="3454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216236" y="1117845"/>
            <a:ext cx="3803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Hurtigtrinn kan inneholde opptil 12 handlinger. Ligger under fanen </a:t>
            </a:r>
            <a:r>
              <a:rPr lang="nb-NO" i="1" dirty="0"/>
              <a:t>Home.</a:t>
            </a:r>
          </a:p>
          <a:p>
            <a:r>
              <a:rPr lang="nb-NO" dirty="0"/>
              <a:t>Vi får opp noen enkle muligheter ved å klikke på den lille pilen nede til høyre i bildet.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59144" y="0"/>
            <a:ext cx="118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2727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" y="431800"/>
            <a:ext cx="6477000" cy="35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3" y="4536209"/>
            <a:ext cx="4978400" cy="119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037118" y="4536209"/>
            <a:ext cx="2992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Når jeg nå trykker på knappen </a:t>
            </a:r>
            <a:r>
              <a:rPr lang="nb-NO" i="1" dirty="0"/>
              <a:t>Privat</a:t>
            </a:r>
            <a:r>
              <a:rPr lang="nb-NO" dirty="0"/>
              <a:t>, vil e-posten legges i mappen som heter </a:t>
            </a:r>
            <a:r>
              <a:rPr lang="nb-NO" i="1" dirty="0"/>
              <a:t>Privat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2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Ferdiglagde svar 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958181"/>
            <a:ext cx="7848600" cy="3810000"/>
          </a:xfrm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7933386" y="0"/>
            <a:ext cx="1056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8900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31" y="93518"/>
            <a:ext cx="6050542" cy="66937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88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48" y="58068"/>
            <a:ext cx="5998288" cy="67039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26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538596"/>
            <a:ext cx="8191500" cy="4533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61949" y="5299364"/>
            <a:ext cx="8191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Når jeg nå får en e-post om kurs, kan jeg bare trykke på hurtigknappen </a:t>
            </a:r>
            <a:r>
              <a:rPr lang="nb-NO" sz="2800" i="1" dirty="0"/>
              <a:t>UIO-kurs</a:t>
            </a:r>
          </a:p>
        </p:txBody>
      </p:sp>
    </p:spTree>
    <p:extLst>
      <p:ext uri="{BB962C8B-B14F-4D97-AF65-F5344CB8AC3E}">
        <p14:creationId xmlns:p14="http://schemas.microsoft.com/office/powerpoint/2010/main" val="34753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91" y="206663"/>
            <a:ext cx="5689600" cy="5613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280391" y="6016336"/>
            <a:ext cx="767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Jeg har også muligheten til å skrive inn en kommentar hvis det er nødvendig.</a:t>
            </a:r>
          </a:p>
        </p:txBody>
      </p:sp>
    </p:spTree>
    <p:extLst>
      <p:ext uri="{BB962C8B-B14F-4D97-AF65-F5344CB8AC3E}">
        <p14:creationId xmlns:p14="http://schemas.microsoft.com/office/powerpoint/2010/main" val="11897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800" dirty="0" smtClean="0"/>
              <a:t>Vi fortsetter 18.november 10-11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65315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Profil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Når du starter Outlook for første gang på en maskin, vil det lages en profil som ligger lokalt på maskinen.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Noen av innstillingene du foretar i Oulook, vil ikke være satt hvis du bruker Outlook på en annen maskin. </a:t>
            </a:r>
            <a:r>
              <a:rPr lang="nb-NO"/>
              <a:t>De </a:t>
            </a:r>
            <a:r>
              <a:rPr lang="nb-NO" dirty="0"/>
              <a:t>følger </a:t>
            </a:r>
            <a:r>
              <a:rPr lang="nb-NO"/>
              <a:t>med profilen. </a:t>
            </a:r>
            <a:br>
              <a:rPr lang="nb-NO"/>
            </a:br>
            <a:r>
              <a:rPr lang="nb-NO" dirty="0"/>
              <a:t>(Noen av innstillingene legger seg i .ost-filen)                            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Hvis du av en eller annen grunn må slette profilen, vil den opprettes på nytt neste gang du starter Outlook.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>
                <a:hlinkClick r:id="rId2"/>
              </a:rPr>
              <a:t>Om profilen i Outlook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6" name="TextBox 5"/>
          <p:cNvSpPr txBox="1"/>
          <p:nvPr/>
        </p:nvSpPr>
        <p:spPr>
          <a:xfrm>
            <a:off x="8319751" y="143267"/>
            <a:ext cx="65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552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1131094"/>
            <a:ext cx="6858000" cy="994172"/>
          </a:xfrm>
        </p:spPr>
        <p:txBody>
          <a:bodyPr/>
          <a:lstStyle/>
          <a:p>
            <a:r>
              <a:rPr lang="nb-NO" dirty="0"/>
              <a:t>Er båndet forsvunnet?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2354612"/>
            <a:ext cx="5829300" cy="1828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8229600" y="393916"/>
            <a:ext cx="955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6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832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70" y="1751364"/>
            <a:ext cx="4638675" cy="2581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Steinar Skogheim, Gruppe for meldingstjenester, USIT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D218-3088-451B-986D-86B6E632DFCC}" type="slidenum">
              <a:rPr lang="nb-NO" smtClean="0"/>
              <a:t>9</a:t>
            </a:fld>
            <a:endParaRPr lang="nb-NO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500026" y="351738"/>
            <a:ext cx="7015323" cy="1325563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nb-NO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Dobbeltklikk på en av fanene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1673679" y="5159829"/>
            <a:ext cx="4188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Eller trykk Ctrl+F1</a:t>
            </a:r>
          </a:p>
        </p:txBody>
      </p:sp>
    </p:spTree>
    <p:extLst>
      <p:ext uri="{BB962C8B-B14F-4D97-AF65-F5344CB8AC3E}">
        <p14:creationId xmlns:p14="http://schemas.microsoft.com/office/powerpoint/2010/main" val="6374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io-4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35879</TotalTime>
  <Words>2093</Words>
  <Application>Microsoft Office PowerPoint</Application>
  <PresentationFormat>On-screen Show (4:3)</PresentationFormat>
  <Paragraphs>328</Paragraphs>
  <Slides>67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SimSun</vt:lpstr>
      <vt:lpstr>Arial</vt:lpstr>
      <vt:lpstr>Calibri</vt:lpstr>
      <vt:lpstr>Calibri Light</vt:lpstr>
      <vt:lpstr>Cambria</vt:lpstr>
      <vt:lpstr>Symbol</vt:lpstr>
      <vt:lpstr>Times New Roman</vt:lpstr>
      <vt:lpstr>ヒラギノ角ゴ Pro W3</vt:lpstr>
      <vt:lpstr>Office Theme</vt:lpstr>
      <vt:lpstr>1_Office-tema</vt:lpstr>
      <vt:lpstr>uio-4</vt:lpstr>
      <vt:lpstr>2_Office-tema</vt:lpstr>
      <vt:lpstr>4_Office-tema</vt:lpstr>
      <vt:lpstr>Mer enn 60 e-posttips (Del 1)</vt:lpstr>
      <vt:lpstr>PowerPoint Presentation</vt:lpstr>
      <vt:lpstr>PowerPoint Presentation</vt:lpstr>
      <vt:lpstr>PowerPoint Presentation</vt:lpstr>
      <vt:lpstr>PowerPoint Presentation</vt:lpstr>
      <vt:lpstr>Hvordan leser vi e-posten vår? Outlook/OWA (webmail)</vt:lpstr>
      <vt:lpstr>Profil</vt:lpstr>
      <vt:lpstr>Er båndet forsvunnet?</vt:lpstr>
      <vt:lpstr>Dobbeltklikk på en av fanene</vt:lpstr>
      <vt:lpstr>Quick Access Toolbar</vt:lpstr>
      <vt:lpstr>PowerPoint Presentation</vt:lpstr>
      <vt:lpstr>Tastatursnarveier</vt:lpstr>
      <vt:lpstr>PowerPoint Presentation</vt:lpstr>
      <vt:lpstr>Musearm (Aktuelt nå som hjemmekontor brukes mye)</vt:lpstr>
      <vt:lpstr>Skifte mellom moduler ved hjelp av hurtigtaster</vt:lpstr>
      <vt:lpstr>PowerPoint Presentation</vt:lpstr>
      <vt:lpstr>Personruten</vt:lpstr>
      <vt:lpstr>PowerPoint Presentation</vt:lpstr>
      <vt:lpstr>Gjøremålsfeltet (To-Do-Bar)</vt:lpstr>
      <vt:lpstr>Flagge en melding</vt:lpstr>
      <vt:lpstr>PowerPoint Presentation</vt:lpstr>
      <vt:lpstr>Hvordan få større skrift i leseruten</vt:lpstr>
      <vt:lpstr>PowerPoint Presentation</vt:lpstr>
      <vt:lpstr>PowerPoint Presentation</vt:lpstr>
      <vt:lpstr>PowerPoint Presentation</vt:lpstr>
      <vt:lpstr>Forandre innholdsruten</vt:lpstr>
      <vt:lpstr>Backstage-visningen</vt:lpstr>
      <vt:lpstr>Er Outlook satt opp riktig?</vt:lpstr>
      <vt:lpstr>Automatisk svar</vt:lpstr>
      <vt:lpstr>PowerPoint Presentation</vt:lpstr>
      <vt:lpstr>Bufret Exchange-modus</vt:lpstr>
      <vt:lpstr>PowerPoint Presentation</vt:lpstr>
      <vt:lpstr>Hvordan hente eldre e-post </vt:lpstr>
      <vt:lpstr>Hvis dette valget ikke er der</vt:lpstr>
      <vt:lpstr>.ost og .pst</vt:lpstr>
      <vt:lpstr>Adresseboken</vt:lpstr>
      <vt:lpstr>Kontakter</vt:lpstr>
      <vt:lpstr>Lage en kontakt</vt:lpstr>
      <vt:lpstr>Kontaktgruppe</vt:lpstr>
      <vt:lpstr>PowerPoint Presentation</vt:lpstr>
      <vt:lpstr>Kontaktgrupper og adresselister </vt:lpstr>
      <vt:lpstr>Auto-Complete List</vt:lpstr>
      <vt:lpstr>PowerPoint Presentation</vt:lpstr>
      <vt:lpstr>Lese formatert</vt:lpstr>
      <vt:lpstr>PowerPoint Presentation</vt:lpstr>
      <vt:lpstr>PowerPoint Presentation</vt:lpstr>
      <vt:lpstr>Skrive formatert</vt:lpstr>
      <vt:lpstr>Komma og semikolon</vt:lpstr>
      <vt:lpstr>Sende en melding på nytt</vt:lpstr>
      <vt:lpstr>Vedlegg</vt:lpstr>
      <vt:lpstr>Bcc</vt:lpstr>
      <vt:lpstr>Vise diskusjoner (Tråding)</vt:lpstr>
      <vt:lpstr> </vt:lpstr>
      <vt:lpstr>Hurtigklikk</vt:lpstr>
      <vt:lpstr>Favorittmappe</vt:lpstr>
      <vt:lpstr>Utboks</vt:lpstr>
      <vt:lpstr>Søkemappe</vt:lpstr>
      <vt:lpstr>Søkemappe</vt:lpstr>
      <vt:lpstr>PowerPoint Presentation</vt:lpstr>
      <vt:lpstr>Hurtigtrinn</vt:lpstr>
      <vt:lpstr>PowerPoint Presentation</vt:lpstr>
      <vt:lpstr>Ferdiglagde svar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 enn 50 e-posttips</dc:title>
  <dc:creator>Steinar Skogheim</dc:creator>
  <cp:lastModifiedBy>Steinar Skogheim</cp:lastModifiedBy>
  <cp:revision>80</cp:revision>
  <cp:lastPrinted>2019-11-04T13:13:16Z</cp:lastPrinted>
  <dcterms:created xsi:type="dcterms:W3CDTF">2019-03-13T13:34:29Z</dcterms:created>
  <dcterms:modified xsi:type="dcterms:W3CDTF">2020-11-11T10:30:11Z</dcterms:modified>
</cp:coreProperties>
</file>