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10" r:id="rId6"/>
    <p:sldMasterId id="2147483722" r:id="rId7"/>
    <p:sldMasterId id="2147483734" r:id="rId8"/>
  </p:sldMasterIdLst>
  <p:notesMasterIdLst>
    <p:notesMasterId r:id="rId78"/>
  </p:notesMasterIdLst>
  <p:handoutMasterIdLst>
    <p:handoutMasterId r:id="rId79"/>
  </p:handoutMasterIdLst>
  <p:sldIdLst>
    <p:sldId id="256" r:id="rId9"/>
    <p:sldId id="391" r:id="rId10"/>
    <p:sldId id="258" r:id="rId11"/>
    <p:sldId id="327" r:id="rId12"/>
    <p:sldId id="328" r:id="rId13"/>
    <p:sldId id="262" r:id="rId14"/>
    <p:sldId id="263" r:id="rId15"/>
    <p:sldId id="260" r:id="rId16"/>
    <p:sldId id="322" r:id="rId17"/>
    <p:sldId id="266" r:id="rId18"/>
    <p:sldId id="267" r:id="rId19"/>
    <p:sldId id="26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270" r:id="rId28"/>
    <p:sldId id="271" r:id="rId29"/>
    <p:sldId id="309" r:id="rId30"/>
    <p:sldId id="310" r:id="rId31"/>
    <p:sldId id="320" r:id="rId32"/>
    <p:sldId id="286" r:id="rId33"/>
    <p:sldId id="376" r:id="rId34"/>
    <p:sldId id="274" r:id="rId35"/>
    <p:sldId id="275" r:id="rId36"/>
    <p:sldId id="293" r:id="rId37"/>
    <p:sldId id="289" r:id="rId38"/>
    <p:sldId id="290" r:id="rId39"/>
    <p:sldId id="393" r:id="rId40"/>
    <p:sldId id="282" r:id="rId41"/>
    <p:sldId id="291" r:id="rId42"/>
    <p:sldId id="273" r:id="rId43"/>
    <p:sldId id="292" r:id="rId44"/>
    <p:sldId id="294" r:id="rId45"/>
    <p:sldId id="295" r:id="rId46"/>
    <p:sldId id="296" r:id="rId47"/>
    <p:sldId id="386" r:id="rId48"/>
    <p:sldId id="297" r:id="rId49"/>
    <p:sldId id="298" r:id="rId50"/>
    <p:sldId id="299" r:id="rId51"/>
    <p:sldId id="300" r:id="rId52"/>
    <p:sldId id="331" r:id="rId53"/>
    <p:sldId id="387" r:id="rId54"/>
    <p:sldId id="388" r:id="rId55"/>
    <p:sldId id="323" r:id="rId56"/>
    <p:sldId id="313" r:id="rId57"/>
    <p:sldId id="390" r:id="rId58"/>
    <p:sldId id="389" r:id="rId59"/>
    <p:sldId id="324" r:id="rId60"/>
    <p:sldId id="325" r:id="rId61"/>
    <p:sldId id="302" r:id="rId62"/>
    <p:sldId id="316" r:id="rId63"/>
    <p:sldId id="315" r:id="rId64"/>
    <p:sldId id="317" r:id="rId65"/>
    <p:sldId id="308" r:id="rId66"/>
    <p:sldId id="332" r:id="rId67"/>
    <p:sldId id="301" r:id="rId68"/>
    <p:sldId id="303" r:id="rId69"/>
    <p:sldId id="304" r:id="rId70"/>
    <p:sldId id="305" r:id="rId71"/>
    <p:sldId id="307" r:id="rId72"/>
    <p:sldId id="377" r:id="rId73"/>
    <p:sldId id="378" r:id="rId74"/>
    <p:sldId id="312" r:id="rId75"/>
    <p:sldId id="326" r:id="rId76"/>
    <p:sldId id="392" r:id="rId77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9C70DC-3D64-45D3-8CC9-D89A59F1A0DE}">
          <p14:sldIdLst>
            <p14:sldId id="256"/>
            <p14:sldId id="391"/>
            <p14:sldId id="258"/>
            <p14:sldId id="327"/>
            <p14:sldId id="328"/>
            <p14:sldId id="262"/>
            <p14:sldId id="263"/>
            <p14:sldId id="260"/>
            <p14:sldId id="322"/>
            <p14:sldId id="266"/>
            <p14:sldId id="267"/>
            <p14:sldId id="268"/>
            <p14:sldId id="379"/>
            <p14:sldId id="380"/>
            <p14:sldId id="381"/>
            <p14:sldId id="382"/>
            <p14:sldId id="383"/>
            <p14:sldId id="384"/>
            <p14:sldId id="385"/>
            <p14:sldId id="270"/>
            <p14:sldId id="271"/>
            <p14:sldId id="309"/>
            <p14:sldId id="310"/>
            <p14:sldId id="320"/>
            <p14:sldId id="286"/>
            <p14:sldId id="376"/>
            <p14:sldId id="274"/>
            <p14:sldId id="275"/>
            <p14:sldId id="293"/>
            <p14:sldId id="289"/>
            <p14:sldId id="290"/>
            <p14:sldId id="393"/>
            <p14:sldId id="282"/>
            <p14:sldId id="291"/>
            <p14:sldId id="273"/>
            <p14:sldId id="292"/>
            <p14:sldId id="294"/>
            <p14:sldId id="295"/>
            <p14:sldId id="296"/>
            <p14:sldId id="386"/>
            <p14:sldId id="297"/>
            <p14:sldId id="298"/>
            <p14:sldId id="299"/>
            <p14:sldId id="300"/>
            <p14:sldId id="331"/>
            <p14:sldId id="387"/>
            <p14:sldId id="388"/>
            <p14:sldId id="323"/>
            <p14:sldId id="313"/>
            <p14:sldId id="390"/>
            <p14:sldId id="389"/>
            <p14:sldId id="324"/>
            <p14:sldId id="325"/>
            <p14:sldId id="302"/>
            <p14:sldId id="316"/>
            <p14:sldId id="315"/>
            <p14:sldId id="317"/>
            <p14:sldId id="308"/>
            <p14:sldId id="332"/>
            <p14:sldId id="301"/>
            <p14:sldId id="303"/>
            <p14:sldId id="304"/>
            <p14:sldId id="305"/>
            <p14:sldId id="307"/>
            <p14:sldId id="377"/>
            <p14:sldId id="378"/>
            <p14:sldId id="312"/>
            <p14:sldId id="326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97" autoAdjust="0"/>
    <p:restoredTop sz="94660"/>
  </p:normalViewPr>
  <p:slideViewPr>
    <p:cSldViewPr snapToGrid="0">
      <p:cViewPr varScale="1">
        <p:scale>
          <a:sx n="88" d="100"/>
          <a:sy n="88" d="100"/>
        </p:scale>
        <p:origin x="63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6E2ABC-7ACC-4A19-8357-D0E20236AD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7780C-C871-4A87-BED4-A9FAB48B07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A4F43-9D48-4858-8F91-92E6582469C5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06EB2-EA4C-4DC2-A9E8-C13EB5B059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5F9DD4-3A01-4CC6-8547-F65EE58F46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C05CE-4075-4B5F-A356-7E6C745EE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67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8075-1417-4340-9607-0CCC182527BD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DFB61-B730-4355-87F8-66B3A4AAEC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4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at e-post blir liggende i utboksen,</a:t>
            </a:r>
            <a:r>
              <a:rPr lang="nb-NO" baseline="0" dirty="0"/>
              <a:t> er et problem som har eksistert i flere versjoner av Outlook.</a:t>
            </a:r>
          </a:p>
          <a:p>
            <a:endParaRPr lang="nb-NO" baseline="0" dirty="0"/>
          </a:p>
          <a:p>
            <a:r>
              <a:rPr lang="nb-NO" baseline="0" dirty="0"/>
              <a:t>Les mer her:</a:t>
            </a:r>
            <a:endParaRPr lang="nb-NO" dirty="0"/>
          </a:p>
          <a:p>
            <a:r>
              <a:rPr lang="nb-NO" dirty="0"/>
              <a:t>http://www.uio.no/tjenester/it/e-post-kalender/outlook/hjelp/e-post/outbox.html</a:t>
            </a:r>
          </a:p>
          <a:p>
            <a:endParaRPr lang="nb-NO" dirty="0"/>
          </a:p>
          <a:p>
            <a:r>
              <a:rPr lang="nb-NO" dirty="0"/>
              <a:t>Det er lurt og legge</a:t>
            </a:r>
            <a:r>
              <a:rPr lang="nb-NO" baseline="0" dirty="0"/>
              <a:t> utboksen sammen med favorittmappene, slik at det blir lettere å se om e-post blir liggende der.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7021-181D-4E7D-B804-09C9F9C6743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45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7021-181D-4E7D-B804-09C9F9C6743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52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Søkefeltet fungerer med operatorer</a:t>
            </a:r>
          </a:p>
          <a:p>
            <a:r>
              <a:rPr lang="nb-NO" dirty="0"/>
              <a:t>f.eks. Didriksen NOT RT NOT JIRA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F699B-1E37-4A94-9002-4C8413142495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395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http://www.uio.no/tjenester/it/e-post-kalender/mer-om-epost-og-kalender/headere.html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47021-181D-4E7D-B804-09C9F9C6743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63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F016-A674-4593-BA09-D875D616A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86E6E-94B6-4A5B-AAC8-96442255D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06670-7D75-4D07-AFAF-51B6470A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6116-72DE-403E-B6AB-B319F24E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20E7-2658-46E3-A8FE-EB9805DD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50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640-637E-4EF0-BEF3-E2E8E6FF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B15E-25F1-4757-A1CA-A1A04A9C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223D-3267-4A28-B5E3-D2279BE4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6C31-EB26-4BC2-AB28-E0D53D5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838C-9262-4FC4-846B-8F124274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8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7D602-6717-4F6A-A93B-F135841B4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E7F01-9D75-4BF7-AFB4-3F5B2D98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3747-1A99-475E-8EEA-34174A0C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D57C-D771-4FC5-B6D6-360A0735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F645-6297-4E17-83F0-AA6D1C77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470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1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40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43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26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2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81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94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026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38A1-6F50-49BA-B682-9AC55FCC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9417-6156-4356-A755-F288E440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1FDA-7EC8-445F-9DC6-ECD181BD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0671-B90E-494C-9D01-D4D160D0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CAB8-833E-4DD0-B7FC-C33CD5E3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6519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920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676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2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6" indent="0" algn="ctr">
              <a:buNone/>
              <a:defRPr/>
            </a:lvl2pPr>
            <a:lvl3pPr marL="914210" indent="0" algn="ctr">
              <a:buNone/>
              <a:defRPr/>
            </a:lvl3pPr>
            <a:lvl4pPr marL="1371316" indent="0" algn="ctr">
              <a:buNone/>
              <a:defRPr/>
            </a:lvl4pPr>
            <a:lvl5pPr marL="1828421" indent="0" algn="ctr">
              <a:buNone/>
              <a:defRPr/>
            </a:lvl5pPr>
            <a:lvl6pPr marL="2285526" indent="0" algn="ctr">
              <a:buNone/>
              <a:defRPr/>
            </a:lvl6pPr>
            <a:lvl7pPr marL="2742630" indent="0" algn="ctr">
              <a:buNone/>
              <a:defRPr/>
            </a:lvl7pPr>
            <a:lvl8pPr marL="3199736" indent="0" algn="ctr">
              <a:buNone/>
              <a:defRPr/>
            </a:lvl8pPr>
            <a:lvl9pPr marL="36568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666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1441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6" indent="0">
              <a:buNone/>
              <a:defRPr sz="1800"/>
            </a:lvl2pPr>
            <a:lvl3pPr marL="914210" indent="0">
              <a:buNone/>
              <a:defRPr sz="1600"/>
            </a:lvl3pPr>
            <a:lvl4pPr marL="1371316" indent="0">
              <a:buNone/>
              <a:defRPr sz="1400"/>
            </a:lvl4pPr>
            <a:lvl5pPr marL="1828421" indent="0">
              <a:buNone/>
              <a:defRPr sz="1400"/>
            </a:lvl5pPr>
            <a:lvl6pPr marL="2285526" indent="0">
              <a:buNone/>
              <a:defRPr sz="1400"/>
            </a:lvl6pPr>
            <a:lvl7pPr marL="2742630" indent="0">
              <a:buNone/>
              <a:defRPr sz="1400"/>
            </a:lvl7pPr>
            <a:lvl8pPr marL="3199736" indent="0">
              <a:buNone/>
              <a:defRPr sz="1400"/>
            </a:lvl8pPr>
            <a:lvl9pPr marL="365684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07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1" y="1981201"/>
            <a:ext cx="50270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084" y="1981201"/>
            <a:ext cx="50292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352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6202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351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04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5AE2-E6FD-4B31-98C6-8F02253A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98E1C-8889-4DDE-B65A-CC7EA343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9624-455F-406C-BFBB-57BFC559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83AF-4118-4DD2-9180-CBB275FB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62F2-A524-4565-A40A-518F2333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9527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7963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064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39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3" y="838203"/>
            <a:ext cx="2563284" cy="52562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838203"/>
            <a:ext cx="7493000" cy="52562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214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6" y="2286001"/>
            <a:ext cx="9243484" cy="1141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096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49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93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32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96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74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D6ED-D4E4-4063-94C3-F304D766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7C77-2C84-4F11-BC39-A2AA23C48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CE4FF-7789-4D32-B281-534082BC2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7E9B4-0FD0-40ED-9F57-5DFAE70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B3E68-A1CA-468D-85D3-4745223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BB478-04AA-47C2-89BC-405CC98A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885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41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18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61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86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86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35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4357E-13E4-47A0-8302-5A92AA26D0A0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215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A7C1-8CCE-4E53-9171-F4A1969F441D}" type="datetime1">
              <a:rPr lang="nb-NO" smtClean="0"/>
              <a:t>12.05.2020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8213D218-3088-451B-986D-86B6E632DFCC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29267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4C65-3FD3-4B71-A281-7E082DF04A0D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1010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10390-3F3E-460C-8DA4-8F09167E63A7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67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809F-51D0-4922-95F7-C668E6DB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7F72D-7971-4E3E-8CDE-CFE94CAD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94E9-FB5F-4620-AE97-209C9E05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663C8-44C9-4BE8-9A52-2EAFFA9DF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860BC-0822-4E44-AB55-7B242F87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C6A5F-BFE4-4892-A741-D8A0C166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A4A51-9733-4F90-975B-1D7065C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A1130-BAB2-4F38-AFE4-2ABE934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849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974E-829A-4B27-9F01-E7F16CC3C91A}" type="datetime1">
              <a:rPr lang="nb-NO" smtClean="0"/>
              <a:t>12.05.2020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721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C0A09-ADE2-4AB9-B240-23659373C785}" type="datetime1">
              <a:rPr lang="nb-NO" smtClean="0"/>
              <a:t>12.05.2020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142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0B85-EA7C-452B-9839-003FC2FF798C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99178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D4EE-15EF-48D9-95D0-BB560F63D51A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020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7D20-8EA8-42DE-95A2-62CE2CEFAC0B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703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EDCB-CD9D-4CA9-8F8A-2FD8776DB38B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232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51F5-B013-4CB6-BC29-05591066544D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648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7667-FBB3-4407-B4D3-B4778CA42C05}" type="datetime1">
              <a:rPr lang="nb-NO" smtClean="0"/>
              <a:t>12.05.2020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054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F016-A674-4593-BA09-D875D616A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86E6E-94B6-4A5B-AAC8-96442255D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06670-7D75-4D07-AFAF-51B6470A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E6116-72DE-403E-B6AB-B319F24E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B20E7-2658-46E3-A8FE-EB9805DD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411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38A1-6F50-49BA-B682-9AC55FCC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B9417-6156-4356-A755-F288E440F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A1FDA-7EC8-445F-9DC6-ECD181BD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0671-B90E-494C-9D01-D4D160D0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CAB8-833E-4DD0-B7FC-C33CD5E3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893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87E-BB43-4430-A8AC-529BCD51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D79EF-0C09-49D4-AF9A-64EE2D91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72971-331A-42A0-8326-6F398A30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4947F-F24A-444A-B547-6650496B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604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5AE2-E6FD-4B31-98C6-8F02253A3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98E1C-8889-4DDE-B65A-CC7EA343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9624-455F-406C-BFBB-57BFC559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983AF-4118-4DD2-9180-CBB275FB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C62F2-A524-4565-A40A-518F23330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718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D6ED-D4E4-4063-94C3-F304D7666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47C77-2C84-4F11-BC39-A2AA23C48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CE4FF-7789-4D32-B281-534082BC2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7E9B4-0FD0-40ED-9F57-5DFAE70B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B3E68-A1CA-468D-85D3-474522397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BB478-04AA-47C2-89BC-405CC98A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580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F809F-51D0-4922-95F7-C668E6DBB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7F72D-7971-4E3E-8CDE-CFE94CADC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894E9-FB5F-4620-AE97-209C9E05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663C8-44C9-4BE8-9A52-2EAFFA9DF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860BC-0822-4E44-AB55-7B242F878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9C6A5F-BFE4-4892-A741-D8A0C166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5A4A51-9733-4F90-975B-1D7065C3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AA1130-BAB2-4F38-AFE4-2ABE934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0406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9487E-BB43-4430-A8AC-529BCD51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D79EF-0C09-49D4-AF9A-64EE2D912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72971-331A-42A0-8326-6F398A30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4947F-F24A-444A-B547-6650496B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652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B449-6248-429B-9758-1FEEFD87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48984-E2F4-44E2-B6B3-B1F51D11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F8E7-0781-4C89-9748-6B4B36E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8342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D10D-77BE-4BB1-B78E-91B99CB9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D9A4-B7AF-4466-868B-B816E1D9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856B-836B-43EE-B171-EE357B80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88368-48B0-4EA0-B7CD-396F748C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59DAE-90BB-4D95-B820-D03EFB2A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84F67-9858-4304-9614-E38CF632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052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CB34-1457-4028-9EAF-1A2D8CF0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CF3F4-FEE0-4489-925F-6825E7AE0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DC982-086B-4C7D-8613-2CE1B15FC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BA8AA-DB81-4418-8589-C84E73A2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3C15-A856-4F38-BBB4-F419DB98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1182-3906-4254-A5BB-CF48EFA9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1489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B640-637E-4EF0-BEF3-E2E8E6FF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B15E-25F1-4757-A1CA-A1A04A9CD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223D-3267-4A28-B5E3-D2279BE4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E6C31-EB26-4BC2-AB28-E0D53D50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41838C-9262-4FC4-846B-8F124274A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254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7D602-6717-4F6A-A93B-F135841B4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E7F01-9D75-4BF7-AFB4-3F5B2D98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73747-1A99-475E-8EEA-34174A0C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D57C-D771-4FC5-B6D6-360A0735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3F645-6297-4E17-83F0-AA6D1C77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88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A173-24C9-4038-B58D-892A3A938BB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21BF1-BF5B-4EBB-A04D-0DBAE3397F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E8262-994B-425B-B92E-AA92CF3865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055FCC-A9CA-4FC0-AC34-A568A3F9BBCE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57CF0-13A7-44B7-9555-471912C39B1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7E24D-35F1-4E18-B5A5-2DABF2D91C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784CB4-ED66-4C24-A530-01E7666E924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07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B449-6248-429B-9758-1FEEFD87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048984-E2F4-44E2-B6B3-B1F51D11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6F8E7-0781-4C89-9748-6B4B36E1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44371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4410-7989-4A3D-881B-62A1E388DD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4000">
                <a:latin typeface="Arial Black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E1E6F-7ABD-4A47-B045-4D7D5D5DD9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AAC89C-5E89-412F-9646-3F284AD3F6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9E2ACF06-ECA7-48FC-BB4C-54F925634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2" y="2342482"/>
            <a:ext cx="11466640" cy="11141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1E0AE8AD-4F4A-4EB4-9BC2-40769D90E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01"/>
            <a:ext cx="12191996" cy="1904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65774712"/>
      </p:ext>
    </p:extLst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5472F-D9AA-4D52-B94E-CDD9091F57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A503B-58E8-4273-8449-9F53BAC12D4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itchFamily="34"/>
                <a:cs typeface="Arial" pitchFamily="34"/>
              </a:defRPr>
            </a:lvl1pPr>
            <a:lvl2pPr>
              <a:defRPr sz="2800">
                <a:latin typeface="Arial" pitchFamily="34"/>
                <a:cs typeface="Arial" pitchFamily="34"/>
              </a:defRPr>
            </a:lvl2pPr>
            <a:lvl3pPr>
              <a:defRPr sz="2400">
                <a:latin typeface="Arial" pitchFamily="34"/>
                <a:cs typeface="Arial" pitchFamily="34"/>
              </a:defRPr>
            </a:lvl3pPr>
            <a:lvl4pPr>
              <a:defRPr sz="2000">
                <a:latin typeface="Arial" pitchFamily="34"/>
                <a:cs typeface="Arial" pitchFamily="34"/>
              </a:defRPr>
            </a:lvl4pPr>
            <a:lvl5pPr>
              <a:defRPr sz="2000">
                <a:latin typeface="Arial" pitchFamily="34"/>
                <a:cs typeface="Arial" pitchFamily="3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CB269-74B1-420A-8DBC-C72FC4AD959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6ABE82-A66A-4097-8206-D4EC0B447C3B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90AA6-179F-4929-8A70-D89E79C70C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31766-173E-422D-A978-58BC0F54AC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4ACAEF-52AC-4974-91F2-32AAF67879CB}" type="slidenum">
              <a:t>‹#›</a:t>
            </a:fld>
            <a:endParaRPr lang="nb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C44BFE1-B647-4DDA-8126-E4934E5D0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49" y="230191"/>
            <a:ext cx="1407956" cy="2134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637913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7611-ADAA-42B6-AD49-DEEF51EFCE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AEF30-BBFE-468F-B8D3-60C46AC045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0151E-E8EF-4468-B8B2-A7ADD738CA5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BBF14-9E7A-4284-86EB-E80A6AFA8D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7609CC-CA85-4BC7-AF1D-B2DFB64E22BF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12FD7-9437-468D-8FB2-13E0293FDC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E2094-AB21-4398-97D6-C35F73872F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D5F200-E411-4D27-AEA7-7B1A354F6ED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6463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A325-A282-4EEA-85AC-0E5272BF72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BFDD5-27B2-47E1-9989-10F2D65A5D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C072A-BB4B-4CAC-BED8-681067100C1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387022-E227-478E-86BE-1FD3C93F3C9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FC97A-BC47-4A3B-B097-2F9398912FC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ABBCAC-EE67-4E97-ACDA-9860B998D1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6BBC22-E1F0-42CC-9BFD-2A9B85125D38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1D393-8364-46D8-A2E8-7737F08B916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B4274F-F9BD-4981-8622-F27326C34F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CE71E-B1BD-4F7D-AA5E-B64E0453D9C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9633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DD85-ED26-4260-8857-85DD128ECA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C8315F-7176-44DB-B155-E6C7E00094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FDFB09-4064-4104-B72D-F3B8980770CF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34A26A-5077-4B50-99BF-E15BB84D35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3BA97-BD74-4F6A-8963-4E9E56B534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53304B-0725-4A48-AAF5-466140B2B9F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658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F6D21-4A73-44C6-A0BF-B22286808F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2C1272-C4DA-48AC-AA3A-9636A76C1F9B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6DCF8-F048-450C-A1AD-F71CAF27D2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DDEEB-ED01-43FF-8059-A19C942C0B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BEEA64-300C-441D-891B-441A8CF3590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2177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D711-25E0-4402-88D0-DBD88CB90D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BFED-6597-42F3-A131-114E4513D4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383D5-9E77-4008-B516-85DC00192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26225-44C5-4B64-895A-B3CDDD262D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0F7D59-2C06-4CFF-9DA2-4DB62BD8D0EE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51FF8-174C-4786-8903-FE138D8FFA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053EA-B340-4044-8B64-2063C6D632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3C0064-9333-4124-9710-9766EF13425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9039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01F5A-FDB6-4269-A1BC-64D016DCBE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3C5E7-D6C6-4519-91B9-81A4359C4014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8D6B5-0F69-426F-A1E1-BB3432FFB29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159E2-6D9A-400B-A9A6-28D5657290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504276-B810-487C-A6DC-A839499F05F1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B1502-3F7F-457A-8A44-B6FD980014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2432F-6817-467E-85A6-7B749412985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DEB76B-17AF-44C4-8CE1-BEB7310E025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92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4996-162B-4E86-AE67-C58188087E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37D8C-19D0-4B82-A892-988DF679DE4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00352-CAFB-4324-AE2F-E323643B6C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CB7877-CAF3-4B4A-AA4A-3258DCF0F9F5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98407-5D7F-43D9-AD38-51990176C7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0999D-02DE-41DF-A6AE-94302625DE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D6E4A9-4845-413A-9EB8-EDCA9C7357F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42517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BEF76-DA46-49C5-BFF7-A1911B0D32D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CD622-CD5B-463A-BE67-E4A9568A967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178C3-C1CC-4E34-93AA-C51900E0F0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6B205B-7F52-4151-85BD-6B1083C07B53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1812F-AB3E-42BB-A8FD-875B4E5E93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F62E-F069-4889-BAE3-814634D6FE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065E39-951B-4CBA-9716-678B27A5152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29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D10D-77BE-4BB1-B78E-91B99CB9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D9A4-B7AF-4466-868B-B816E1D90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3856B-836B-43EE-B171-EE357B804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88368-48B0-4EA0-B7CD-396F748C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59DAE-90BB-4D95-B820-D03EFB2AC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84F67-9858-4304-9614-E38CF632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839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65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199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93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955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6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002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02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23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188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3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CB34-1457-4028-9EAF-1A2D8CF0E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BCF3F4-FEE0-4489-925F-6825E7AE0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DC982-086B-4C7D-8613-2CE1B15FC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BA8AA-DB81-4418-8589-C84E73A25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3C15-A856-4F38-BBB4-F419DB98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1182-3906-4254-A5BB-CF48EFA9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83016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3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74EF5-9336-4F13-92FC-BC1F9F30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4859-55D8-42A3-A7A4-A098A098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9823-9962-4080-A49B-59FA03AAB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C10F-8EC0-4CCD-8535-642291DD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CF80-3754-4740-9619-006DA87F1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09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25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20803" y="838201"/>
            <a:ext cx="10259484" cy="11414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3" y="1981201"/>
            <a:ext cx="10259484" cy="4113213"/>
          </a:xfrm>
          <a:prstGeom prst="rect">
            <a:avLst/>
          </a:prstGeom>
          <a:noFill/>
          <a:ln w="25560">
            <a:noFill/>
            <a:round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86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2pPr>
      <a:lvl3pPr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3pPr>
      <a:lvl4pPr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4pPr>
      <a:lvl5pPr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5pPr>
      <a:lvl6pPr marL="2514079" indent="-228553"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6pPr>
      <a:lvl7pPr marL="2971184" indent="-228553"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7pPr>
      <a:lvl8pPr marL="3428289" indent="-228553"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8pPr>
      <a:lvl9pPr marL="3885394" indent="-228553" algn="ctr" defTabSz="449171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829" indent="-342829" algn="l" defTabSz="449171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96" indent="-285690" algn="l" defTabSz="449171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764" indent="-228553" algn="l" defTabSz="449171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9868" indent="-228553" algn="l" defTabSz="449171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974" indent="-228553" algn="l" defTabSz="449171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079" indent="-228553" algn="l" defTabSz="449171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184" indent="-228553" algn="l" defTabSz="449171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289" indent="-228553" algn="l" defTabSz="449171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394" indent="-228553" algn="l" defTabSz="449171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5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DEE3-D5D5-4458-89F4-1B4932C68550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Steinar Skogheim, Gruppe for meldingstjenester, USIT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3D218-3088-451B-986D-86B6E632DFC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69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74EF5-9336-4F13-92FC-BC1F9F30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54859-55D8-42A3-A7A4-A098A0982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39823-9962-4080-A49B-59FA03AAB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4420-10A8-4B33-9B52-64F5E876752C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C10F-8EC0-4CCD-8535-642291DD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4CF80-3754-4740-9619-006DA87F1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379D-808C-462B-9D83-2625ABA921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854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39446-76F9-418F-AC44-FA05DF2F9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5EC70-D681-40FE-9B5B-06A678D529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E167-41AC-4077-A979-686A1114FA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C62D6823-3825-4944-B871-5FF659E2300B}" type="datetime1">
              <a:rPr lang="nb-NO"/>
              <a:pPr lvl="0"/>
              <a:t>12.05.2020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61701-0CBD-4038-9DF9-0752D7C6812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618B3-A68A-42BE-93C7-74677E2F2C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E61C1FC-17FB-4265-BBC9-1F07CBA3D2DA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18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16E5-087B-4E6E-BCD8-41E8DA8FC410}" type="datetimeFigureOut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12.05.2020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4BC6A-603A-46BA-9571-97B4708869CE}" type="slidenum">
              <a:rPr lang="nb-NO" smtClean="0">
                <a:solidFill>
                  <a:prstClr val="black">
                    <a:tint val="75000"/>
                  </a:prstClr>
                </a:solidFill>
                <a:ea typeface="ヒラギノ角ゴ Pro W3" charset="-128"/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93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steinar.skogheim@usit.uio.n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://www.uio.no/tjenester/it/e-post-kalender/outlook/hjelp/e-post/outbox.html" TargetMode="Externa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tjenester/it/e-post-kalender/outlook/hjelp/oppsett/profil.html" TargetMode="Externa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uio.no/tjenester/it/e-post-kalender/outlook/hjelp/e-post/recover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io.no/tjenester/it/e-post-kalender/webmail/hjelp/e-post/recover.html" TargetMode="Externa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tjenester/it/e-post-kalender/mer-om-epost-og-kalender/spam.html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uio.no/tjenester/it/e-post-kalender/mer-om-epost-og-kalender/headere.html" TargetMode="External"/><Relationship Id="rId4" Type="http://schemas.openxmlformats.org/officeDocument/2006/relationships/image" Target="../media/image6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nettskjema.no/a/145719" TargetMode="External"/><Relationship Id="rId2" Type="http://schemas.openxmlformats.org/officeDocument/2006/relationships/hyperlink" Target="https://www.uio.no/for-ansatte/kompetanse/tema/data/e-post-og-kalender/kurs-zoom/" TargetMode="External"/><Relationship Id="rId1" Type="http://schemas.openxmlformats.org/officeDocument/2006/relationships/slideLayout" Target="../slideLayouts/slideLayout81.xml"/><Relationship Id="rId4" Type="http://schemas.openxmlformats.org/officeDocument/2006/relationships/hyperlink" Target="mailto:steinar.skogheim@usit.uio.n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7C20-7FC3-4100-B057-36688EB05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942" y="452846"/>
            <a:ext cx="10511245" cy="1149531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222222"/>
                </a:solidFill>
                <a:latin typeface="Arial" panose="020B0604020202020204" pitchFamily="34" charset="0"/>
              </a:rPr>
              <a:t>Hvor ble det av e-posten min?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2F4ED-B02F-43C1-9C46-B2859A6B1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982" y="4587963"/>
            <a:ext cx="10415451" cy="2161181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nb-NO" dirty="0"/>
              <a:t>Steinar </a:t>
            </a:r>
            <a:r>
              <a:rPr lang="nb-NO" dirty="0" smtClean="0"/>
              <a:t>Skogheim</a:t>
            </a:r>
          </a:p>
          <a:p>
            <a:pPr algn="l"/>
            <a:r>
              <a:rPr lang="nb-NO" dirty="0" smtClean="0">
                <a:hlinkClick r:id="rId2"/>
              </a:rPr>
              <a:t>steinar.skogheim@usit.uio.no</a:t>
            </a:r>
            <a:endParaRPr lang="nb-NO" dirty="0" smtClean="0"/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Kursenes nettside:</a:t>
            </a:r>
          </a:p>
          <a:p>
            <a:pPr algn="l"/>
            <a:endParaRPr lang="nb-NO" dirty="0" smtClean="0"/>
          </a:p>
          <a:p>
            <a:pPr algn="l"/>
            <a:r>
              <a:rPr lang="nb-NO" dirty="0"/>
              <a:t>https://www.uio.no/for-ansatte/kompetanse/tema/data/e-post-og-kalender/kurs-zoom/index.html</a:t>
            </a:r>
          </a:p>
          <a:p>
            <a:pPr algn="l"/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53737" y="2203269"/>
            <a:ext cx="966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Nettkurs onsdag 13.mai</a:t>
            </a:r>
          </a:p>
          <a:p>
            <a:r>
              <a:rPr lang="nb-NO" sz="3600" dirty="0" smtClean="0"/>
              <a:t>Kl.12:00 – 13:00</a:t>
            </a:r>
            <a:endParaRPr lang="nb-NO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36" y="1748485"/>
            <a:ext cx="2981202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8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Bufret Exchange-modus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Dette betyr at du laster ned hele eller deler av exchange-filen din til lokal maskin. Du vil da kunne ha tilgang til e-posten din selv om du ikke er på nett. (Ikke ny e-post)</a:t>
            </a:r>
          </a:p>
          <a:p>
            <a:pPr marL="0" indent="0">
              <a:buNone/>
            </a:pPr>
            <a:r>
              <a:rPr lang="nb-NO" dirty="0"/>
              <a:t>Aktiveres fra:</a:t>
            </a:r>
          </a:p>
          <a:p>
            <a:pPr marL="0" indent="0">
              <a:buNone/>
            </a:pPr>
            <a:r>
              <a:rPr lang="nb-NO" dirty="0"/>
              <a:t>File/Account Settings/Account Settings…</a:t>
            </a:r>
          </a:p>
          <a:p>
            <a:pPr marL="0" indent="0">
              <a:buNone/>
            </a:pPr>
            <a:r>
              <a:rPr lang="nb-NO" dirty="0"/>
              <a:t>Velg e-mail account</a:t>
            </a:r>
          </a:p>
          <a:p>
            <a:pPr marL="0" indent="0">
              <a:buNone/>
            </a:pPr>
            <a:r>
              <a:rPr lang="nb-NO" dirty="0"/>
              <a:t>Velg Change under E-mail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6A67DF-7BE8-4024-8943-65A073041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160" y="2926080"/>
            <a:ext cx="4114800" cy="304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415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311150"/>
            <a:ext cx="88138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638" y="56408"/>
            <a:ext cx="10972800" cy="1143000"/>
          </a:xfrm>
        </p:spPr>
        <p:txBody>
          <a:bodyPr/>
          <a:lstStyle/>
          <a:p>
            <a:r>
              <a:rPr lang="nb-NO" dirty="0"/>
              <a:t>Hvordan hente eldre e-post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6" y="2521242"/>
            <a:ext cx="8229600" cy="1925452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38398" y="1063039"/>
            <a:ext cx="10462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  <a:latin typeface="Calibri"/>
              </a:rPr>
              <a:t>Outlook viser bare e-post fra den perioden du har oppgitt når du aktiverte bufret exchange-modus. Du kan hente resten ved å klikke på </a:t>
            </a:r>
            <a:r>
              <a:rPr lang="nb-NO" sz="2400" i="1" dirty="0">
                <a:solidFill>
                  <a:prstClr val="black"/>
                </a:solidFill>
                <a:latin typeface="Calibri"/>
              </a:rPr>
              <a:t>Click here to view more on Microsoft Exchange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86" y="4704568"/>
            <a:ext cx="8278586" cy="20352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21728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C620-F9A2-4757-B693-64641912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274638"/>
            <a:ext cx="8686800" cy="1143000"/>
          </a:xfrm>
        </p:spPr>
        <p:txBody>
          <a:bodyPr>
            <a:normAutofit/>
          </a:bodyPr>
          <a:lstStyle/>
          <a:p>
            <a:r>
              <a:rPr lang="nb-NO" sz="3600" dirty="0"/>
              <a:t>Hvis dette valget ikke er der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EB66FD-0655-485C-9275-22FF368D8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54" y="1468022"/>
            <a:ext cx="4394200" cy="914400"/>
          </a:xfrm>
          <a:effectLst>
            <a:innerShdw blurRad="114300">
              <a:prstClr val="black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6CB0A0-9953-4B69-B576-76B9CFAAB8E3}"/>
              </a:ext>
            </a:extLst>
          </p:cNvPr>
          <p:cNvSpPr txBox="1"/>
          <p:nvPr/>
        </p:nvSpPr>
        <p:spPr>
          <a:xfrm>
            <a:off x="1645920" y="2540002"/>
            <a:ext cx="9180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prstClr val="black"/>
                </a:solidFill>
                <a:latin typeface="Calibri"/>
              </a:rPr>
              <a:t>hjelper det som oftest å starte Outlook på nytt.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A74FD-C767-49EC-A347-826DF9EE9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3429000"/>
            <a:ext cx="4876800" cy="24257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6346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58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Organisere e-posten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er viktig at vi organiserer e-posten vår slik at det blir lettere å finne den igjen.</a:t>
            </a:r>
          </a:p>
          <a:p>
            <a:pPr marL="0" indent="0">
              <a:buNone/>
            </a:pPr>
            <a:r>
              <a:rPr lang="nb-NO" dirty="0" smtClean="0"/>
              <a:t>Bruk fornuftige navn på mapper og undermapper.</a:t>
            </a:r>
          </a:p>
          <a:p>
            <a:pPr marL="0" indent="0">
              <a:buNone/>
            </a:pPr>
            <a:r>
              <a:rPr lang="nb-NO" dirty="0" smtClean="0"/>
              <a:t>I Favorittmapper kan du legge de mappene du bruker mest i øyeblikket, eller som er viktig å ha oversikt over.</a:t>
            </a:r>
          </a:p>
          <a:p>
            <a:pPr marL="0" indent="0">
              <a:buNone/>
            </a:pPr>
            <a:r>
              <a:rPr lang="nb-NO" dirty="0" smtClean="0"/>
              <a:t>(f.eks. </a:t>
            </a:r>
            <a:r>
              <a:rPr lang="nb-NO" b="1" dirty="0" smtClean="0"/>
              <a:t>Utboks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673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345"/>
            <a:ext cx="8229600" cy="740673"/>
          </a:xfrm>
        </p:spPr>
        <p:txBody>
          <a:bodyPr>
            <a:normAutofit fontScale="90000"/>
          </a:bodyPr>
          <a:lstStyle/>
          <a:p>
            <a:r>
              <a:rPr lang="nb-NO" dirty="0"/>
              <a:t>Favorittmappe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64" y="1244602"/>
            <a:ext cx="3302000" cy="3048000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98458" y="929136"/>
            <a:ext cx="4542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  <a:latin typeface="Calibri"/>
              </a:rPr>
              <a:t>Høyreklikk på mappen du vil vise i Favoritter.</a:t>
            </a:r>
          </a:p>
          <a:p>
            <a:r>
              <a:rPr lang="nb-NO" dirty="0">
                <a:solidFill>
                  <a:prstClr val="black"/>
                </a:solidFill>
                <a:latin typeface="Calibri"/>
              </a:rPr>
              <a:t>Velg </a:t>
            </a:r>
            <a:r>
              <a:rPr lang="nb-NO" i="1" dirty="0">
                <a:solidFill>
                  <a:prstClr val="black"/>
                </a:solidFill>
                <a:latin typeface="Calibri"/>
              </a:rPr>
              <a:t>Show in Favorites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15" y="2032002"/>
            <a:ext cx="2311400" cy="2260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926770" y="4709887"/>
            <a:ext cx="7122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  <a:latin typeface="Calibri"/>
              </a:rPr>
              <a:t>Når du ikke lengre trenger å ha mappen i Favoritter, så høyreklikker du på den, og fjerner den.</a:t>
            </a:r>
          </a:p>
          <a:p>
            <a:endParaRPr lang="nb-NO" dirty="0">
              <a:solidFill>
                <a:prstClr val="black"/>
              </a:solidFill>
              <a:latin typeface="Calibri"/>
            </a:endParaRPr>
          </a:p>
          <a:p>
            <a:r>
              <a:rPr lang="nb-NO" dirty="0">
                <a:solidFill>
                  <a:prstClr val="black"/>
                </a:solidFill>
                <a:latin typeface="Calibri"/>
              </a:rPr>
              <a:t>Du vil ikke se i Favoritter om en mappe har noen undermapper.</a:t>
            </a:r>
          </a:p>
        </p:txBody>
      </p:sp>
    </p:spTree>
    <p:extLst>
      <p:ext uri="{BB962C8B-B14F-4D97-AF65-F5344CB8AC3E}">
        <p14:creationId xmlns:p14="http://schemas.microsoft.com/office/powerpoint/2010/main" val="31721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4894118" cy="1143000"/>
          </a:xfrm>
        </p:spPr>
        <p:txBody>
          <a:bodyPr/>
          <a:lstStyle/>
          <a:p>
            <a:r>
              <a:rPr lang="nb-NO" dirty="0"/>
              <a:t>Utboks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64" y="3530078"/>
            <a:ext cx="2921000" cy="1092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464" y="1844824"/>
            <a:ext cx="4394200" cy="127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143389"/>
            <a:ext cx="807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  <a:latin typeface="Calibri"/>
              </a:rPr>
              <a:t>Hvis det ligger meldinger i utboksen, så er de </a:t>
            </a:r>
            <a:r>
              <a:rPr lang="nb-NO" sz="2400" dirty="0">
                <a:solidFill>
                  <a:srgbClr val="FF0000"/>
                </a:solidFill>
                <a:latin typeface="Calibri"/>
              </a:rPr>
              <a:t>IKKE</a:t>
            </a:r>
            <a:r>
              <a:rPr lang="nb-NO" sz="2400" dirty="0">
                <a:solidFill>
                  <a:prstClr val="black"/>
                </a:solidFill>
                <a:latin typeface="Calibri"/>
              </a:rPr>
              <a:t> sendt!</a:t>
            </a:r>
          </a:p>
          <a:p>
            <a:r>
              <a:rPr lang="nb-NO" sz="2400" dirty="0">
                <a:solidFill>
                  <a:prstClr val="black"/>
                </a:solidFill>
                <a:latin typeface="Calibri"/>
                <a:hlinkClick r:id="rId5"/>
              </a:rPr>
              <a:t>Les mer om dette</a:t>
            </a:r>
            <a:r>
              <a:rPr lang="nb-NO" sz="24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5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213669" cy="114300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</a:pPr>
            <a:r>
              <a:rPr lang="nb-NO" sz="4800" dirty="0">
                <a:solidFill>
                  <a:srgbClr val="222222"/>
                </a:solidFill>
                <a:latin typeface="Arial" panose="020B0604020202020204" pitchFamily="34" charset="0"/>
                <a:ea typeface="+mn-ea"/>
                <a:cs typeface="+mn-cs"/>
              </a:rPr>
              <a:t>Hvorfor skjer dette?</a:t>
            </a:r>
            <a:r>
              <a:rPr lang="nb-NO" sz="2500" dirty="0">
                <a:solidFill>
                  <a:srgbClr val="222222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nb-NO" sz="2500" dirty="0">
                <a:solidFill>
                  <a:srgbClr val="222222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nb-NO" dirty="0" smtClean="0">
                <a:solidFill>
                  <a:srgbClr val="444444"/>
                </a:solidFill>
                <a:latin typeface="Arial" panose="020B0604020202020204" pitchFamily="34" charset="0"/>
              </a:rPr>
              <a:t>Vi </a:t>
            </a:r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tror dette skyldes en feil i programvaren til Microsoft Outlook.</a:t>
            </a:r>
            <a:b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</a:br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Noen forslag på hva som kan utløse denne feilen:</a:t>
            </a:r>
          </a:p>
          <a:p>
            <a:pPr fontAlgn="base"/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Ustabil nettforbindelse</a:t>
            </a:r>
          </a:p>
          <a:p>
            <a:pPr fontAlgn="base"/>
            <a:r>
              <a:rPr lang="nb-NO" dirty="0" err="1">
                <a:solidFill>
                  <a:srgbClr val="444444"/>
                </a:solidFill>
                <a:latin typeface="Arial" panose="020B0604020202020204" pitchFamily="34" charset="0"/>
              </a:rPr>
              <a:t>Størelsen</a:t>
            </a:r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 på meldingen</a:t>
            </a:r>
          </a:p>
          <a:p>
            <a:pPr fontAlgn="base"/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Formatet på adressen (f.eks. fnutter, eller at det er feil i din personlige adressebok)</a:t>
            </a:r>
          </a:p>
          <a:p>
            <a:pPr fontAlgn="base"/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En </a:t>
            </a:r>
            <a:r>
              <a:rPr lang="nb-NO" dirty="0" err="1">
                <a:solidFill>
                  <a:srgbClr val="444444"/>
                </a:solidFill>
                <a:latin typeface="Arial" panose="020B0604020202020204" pitchFamily="34" charset="0"/>
              </a:rPr>
              <a:t>Add-on</a:t>
            </a:r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 ( iTunes har vært i søkelyset)</a:t>
            </a:r>
          </a:p>
          <a:p>
            <a:pPr fontAlgn="base"/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Outlook henger og må startes på nytt</a:t>
            </a:r>
          </a:p>
          <a:p>
            <a:pPr fontAlgn="base"/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Feil i profilen. </a:t>
            </a:r>
            <a:r>
              <a:rPr lang="nb-NO" u="sng" dirty="0">
                <a:solidFill>
                  <a:srgbClr val="2771BB"/>
                </a:solidFill>
                <a:latin typeface="Arial" panose="020B0604020202020204" pitchFamily="34" charset="0"/>
                <a:hlinkClick r:id="rId2"/>
              </a:rPr>
              <a:t>Lag en ny profil</a:t>
            </a:r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.</a:t>
            </a:r>
          </a:p>
          <a:p>
            <a:pPr fontAlgn="base"/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Feil i Utboks. (Ta kopi av e-posten, avslutt Outlook og slett </a:t>
            </a:r>
            <a:r>
              <a:rPr lang="nb-NO" dirty="0" err="1">
                <a:solidFill>
                  <a:srgbClr val="444444"/>
                </a:solidFill>
                <a:latin typeface="Arial" panose="020B0604020202020204" pitchFamily="34" charset="0"/>
              </a:rPr>
              <a:t>Utboksen</a:t>
            </a:r>
            <a:r>
              <a:rPr lang="nb-NO" dirty="0">
                <a:solidFill>
                  <a:srgbClr val="444444"/>
                </a:solidFill>
                <a:latin typeface="Arial" panose="020B0604020202020204" pitchFamily="34" charset="0"/>
              </a:rPr>
              <a:t>.) </a:t>
            </a:r>
            <a:endParaRPr lang="nb-NO" b="0" i="0" u="none" strike="noStrike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58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436429" cy="1143000"/>
          </a:xfrm>
        </p:spPr>
        <p:txBody>
          <a:bodyPr/>
          <a:lstStyle/>
          <a:p>
            <a:r>
              <a:rPr lang="nb-NO" dirty="0"/>
              <a:t>Tråding (Vise diskusjoner)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686801" cy="527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Viser en serie med mottatte meldinger som stammer fra den samme originalmeldingen.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Slås på under fanen </a:t>
            </a:r>
            <a:r>
              <a:rPr lang="nb-NO" i="1" dirty="0"/>
              <a:t>View</a:t>
            </a:r>
            <a:r>
              <a:rPr lang="nb-NO" dirty="0"/>
              <a:t>, </a:t>
            </a:r>
            <a:r>
              <a:rPr lang="nb-NO" i="1" dirty="0"/>
              <a:t>Show as Conversations, </a:t>
            </a:r>
            <a:r>
              <a:rPr lang="nb-NO" dirty="0"/>
              <a:t>og du kan velge om det skal gjelde for alle mappene dine.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8" y="2683163"/>
            <a:ext cx="4673600" cy="203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2369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34517"/>
          </a:xfrm>
        </p:spPr>
        <p:txBody>
          <a:bodyPr>
            <a:normAutofit fontScale="90000"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8512" y="509156"/>
            <a:ext cx="35622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  <a:latin typeface="Calibri"/>
              </a:rPr>
              <a:t>Når vi trykker på trekanten vil meldingene i tråden vises. </a:t>
            </a:r>
          </a:p>
          <a:p>
            <a:endParaRPr lang="nb-NO" sz="2400" dirty="0">
              <a:solidFill>
                <a:prstClr val="black"/>
              </a:solidFill>
              <a:latin typeface="Calibri"/>
            </a:endParaRPr>
          </a:p>
          <a:p>
            <a:endParaRPr lang="nb-NO" sz="2400" dirty="0">
              <a:solidFill>
                <a:prstClr val="black"/>
              </a:solidFill>
              <a:latin typeface="Calibri"/>
            </a:endParaRPr>
          </a:p>
          <a:p>
            <a:r>
              <a:rPr lang="nb-NO" sz="2400" dirty="0" smtClean="0">
                <a:solidFill>
                  <a:prstClr val="black"/>
                </a:solidFill>
                <a:latin typeface="Calibri"/>
              </a:rPr>
              <a:t>Trykker en gang til for </a:t>
            </a:r>
            <a:r>
              <a:rPr lang="nb-NO" sz="2400" dirty="0">
                <a:solidFill>
                  <a:prstClr val="black"/>
                </a:solidFill>
                <a:latin typeface="Calibri"/>
              </a:rPr>
              <a:t>å få med de som ligger i andre mapper.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68511" y="4182894"/>
            <a:ext cx="4017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  <a:latin typeface="Calibri"/>
              </a:rPr>
              <a:t>Vi ser at meldinger som er flyttet til andre mapper vises i kursiv.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76B0D-EEC4-4623-AB35-2335AE5BD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6" y="509156"/>
            <a:ext cx="7112000" cy="1320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8679D5-605D-457D-B4A3-B84B2210D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6" y="2064473"/>
            <a:ext cx="7137400" cy="1701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B636C7-E168-411A-B295-5AF303DB8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66" y="3938640"/>
            <a:ext cx="7086600" cy="2184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1949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011853"/>
          </a:xfrm>
        </p:spPr>
        <p:txBody>
          <a:bodyPr/>
          <a:lstStyle/>
          <a:p>
            <a:r>
              <a:rPr lang="nb-NO" b="1" dirty="0"/>
              <a:t>Personruten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Steinar Skogheim, Gruppe for meldingstjenester, USIT</a:t>
            </a:r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22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1503129"/>
            <a:ext cx="3810000" cy="2844800"/>
          </a:xfr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425440" y="1503129"/>
            <a:ext cx="6111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prstClr val="black"/>
                </a:solidFill>
                <a:latin typeface="Calibri" panose="020F0502020204030204"/>
              </a:rPr>
              <a:t>Personruten nederst i meldingsvinduet viser omfattende informasjon om din tidligere kommunikasjon med hver meldingsdeltaker.</a:t>
            </a:r>
          </a:p>
        </p:txBody>
      </p:sp>
    </p:spTree>
    <p:extLst>
      <p:ext uri="{BB962C8B-B14F-4D97-AF65-F5344CB8AC3E}">
        <p14:creationId xmlns:p14="http://schemas.microsoft.com/office/powerpoint/2010/main" val="29744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3" y="886595"/>
            <a:ext cx="7112000" cy="2247900"/>
          </a:xfrm>
          <a:effectLst>
            <a:innerShdw blurRad="114300">
              <a:prstClr val="black"/>
            </a:inn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Steinar Skogheim, Gruppe for meldingstjenester, USIT</a:t>
            </a:r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23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2424" y="3442447"/>
            <a:ext cx="7213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  <a:latin typeface="Calibri" panose="020F0502020204030204"/>
              </a:rPr>
              <a:t>Personruten kan minimeres.</a:t>
            </a:r>
          </a:p>
          <a:p>
            <a:endParaRPr lang="nb-NO" sz="2400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nb-NO" sz="2400" i="1" dirty="0">
                <a:solidFill>
                  <a:prstClr val="black"/>
                </a:solidFill>
                <a:latin typeface="Calibri" panose="020F0502020204030204"/>
              </a:rPr>
              <a:t>Bufret Exchange-modus </a:t>
            </a:r>
            <a:r>
              <a:rPr lang="nb-NO" sz="2400" dirty="0">
                <a:solidFill>
                  <a:prstClr val="black"/>
                </a:solidFill>
                <a:latin typeface="Calibri" panose="020F0502020204030204"/>
              </a:rPr>
              <a:t>må være aktivert for at du skal få detaljvisning.</a:t>
            </a:r>
          </a:p>
        </p:txBody>
      </p:sp>
    </p:spTree>
    <p:extLst>
      <p:ext uri="{BB962C8B-B14F-4D97-AF65-F5344CB8AC3E}">
        <p14:creationId xmlns:p14="http://schemas.microsoft.com/office/powerpoint/2010/main" val="4189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EAD7-7545-4520-91F1-E11D29AA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65602"/>
          </a:xfrm>
        </p:spPr>
        <p:txBody>
          <a:bodyPr/>
          <a:lstStyle/>
          <a:p>
            <a:r>
              <a:rPr lang="nb-NO" dirty="0"/>
              <a:t>Flytte e-poster til en annen mappe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2B47B-B62D-4DD9-B9AD-9F68F8630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9521"/>
            <a:ext cx="10515600" cy="5107442"/>
          </a:xfrm>
        </p:spPr>
        <p:txBody>
          <a:bodyPr/>
          <a:lstStyle/>
          <a:p>
            <a:pPr marL="0" indent="0">
              <a:buNone/>
            </a:pPr>
            <a:r>
              <a:rPr lang="nb-NO" sz="2800" dirty="0"/>
              <a:t>Hvis vi drar en e-post til en annen mappe med musa, er det en sjanse for at vi slipper den i feil mappe.</a:t>
            </a:r>
          </a:p>
          <a:p>
            <a:pPr marL="0" indent="0">
              <a:buNone/>
            </a:pPr>
            <a:r>
              <a:rPr lang="nb-NO" sz="2800" dirty="0"/>
              <a:t>Vi kan velge knappen </a:t>
            </a:r>
            <a:r>
              <a:rPr lang="nb-NO" sz="2800" b="1" dirty="0"/>
              <a:t>Move</a:t>
            </a:r>
            <a:r>
              <a:rPr lang="nb-NO" sz="2800" dirty="0"/>
              <a:t> på fanen </a:t>
            </a:r>
            <a:r>
              <a:rPr lang="nb-NO" sz="2800" b="1" dirty="0"/>
              <a:t>Home</a:t>
            </a:r>
            <a:r>
              <a:rPr lang="nb-NO" sz="2800" dirty="0"/>
              <a:t>, og velge hvor e-posten skal legges.</a:t>
            </a:r>
          </a:p>
          <a:p>
            <a:pPr marL="0" indent="0">
              <a:buNone/>
            </a:pPr>
            <a:r>
              <a:rPr lang="nb-NO" sz="2800" dirty="0"/>
              <a:t>Vi kan høyreklikke på e-posten, og velge hvor den skal flyttes.</a:t>
            </a:r>
          </a:p>
          <a:p>
            <a:pPr marL="0" indent="0">
              <a:buNone/>
            </a:pPr>
            <a:r>
              <a:rPr lang="nb-NO" sz="2800" dirty="0"/>
              <a:t>I disse to alternativene vil vi få opp de siste mappene vi flyttet noe til.</a:t>
            </a:r>
          </a:p>
          <a:p>
            <a:pPr marL="0" indent="0">
              <a:buNone/>
            </a:pPr>
            <a:r>
              <a:rPr lang="nb-NO" sz="2800" dirty="0"/>
              <a:t>Vi kan også lage et hurtigtrinn (Quick Step) som legger e-postene i en mappe.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B93D7-90C0-4FA1-B6A9-BED62C61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Steinar Skogheim, Gruppe for meldingstjenester, USIT</a:t>
            </a: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10DFF-DCAA-4D55-B043-5B6773E5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 smtClean="0"/>
              <a:pPr/>
              <a:t>24</a:t>
            </a:fld>
            <a:endParaRPr lang="nb-NO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BE59F8-E322-4934-BDB7-B71505A14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49" y="4907681"/>
            <a:ext cx="4826000" cy="1143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09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876444"/>
          </a:xfrm>
        </p:spPr>
        <p:txBody>
          <a:bodyPr>
            <a:normAutofit/>
          </a:bodyPr>
          <a:lstStyle/>
          <a:p>
            <a:r>
              <a:rPr lang="nb-NO" dirty="0"/>
              <a:t>Søkemappe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08684"/>
            <a:ext cx="8210551" cy="194944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2700" dirty="0"/>
              <a:t>En søkemappe er en virtuell mappe som inneholder e-post som oppfyller visse kriterier du har satt.              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283407"/>
            <a:ext cx="4165600" cy="2032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317673" y="2495249"/>
            <a:ext cx="4211782" cy="204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2700" dirty="0">
                <a:solidFill>
                  <a:prstClr val="black"/>
                </a:solidFill>
                <a:latin typeface="Calibri"/>
              </a:rPr>
              <a:t>Klikk på </a:t>
            </a:r>
            <a:r>
              <a:rPr lang="nb-NO" sz="2700" i="1" dirty="0">
                <a:solidFill>
                  <a:prstClr val="black"/>
                </a:solidFill>
                <a:latin typeface="Calibri"/>
              </a:rPr>
              <a:t>New Search Folder </a:t>
            </a:r>
            <a:r>
              <a:rPr lang="nb-NO" sz="2700" dirty="0">
                <a:solidFill>
                  <a:prstClr val="black"/>
                </a:solidFill>
                <a:latin typeface="Calibri"/>
              </a:rPr>
              <a:t>under fanen </a:t>
            </a:r>
            <a:r>
              <a:rPr lang="nb-NO" sz="2700" i="1" dirty="0">
                <a:solidFill>
                  <a:prstClr val="black"/>
                </a:solidFill>
                <a:latin typeface="Calibri"/>
              </a:rPr>
              <a:t>Folder.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b-NO" sz="2700" dirty="0">
                <a:solidFill>
                  <a:prstClr val="black"/>
                </a:solidFill>
                <a:latin typeface="Calibri"/>
              </a:rPr>
              <a:t>Eller høyreklikk på selve mappen nede i mappeoversikten.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4477330"/>
            <a:ext cx="1625600" cy="1625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909270" y="4540424"/>
            <a:ext cx="647817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700" dirty="0">
                <a:solidFill>
                  <a:prstClr val="black"/>
                </a:solidFill>
                <a:latin typeface="Calibri"/>
              </a:rPr>
              <a:t>Du kan lage søkemapper som f.eks. inneholder all e-post fra en person, alle med vedlegg o.s.v.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CE536-CD9A-4DBA-9CF4-D67D010808D1}"/>
              </a:ext>
            </a:extLst>
          </p:cNvPr>
          <p:cNvSpPr txBox="1"/>
          <p:nvPr/>
        </p:nvSpPr>
        <p:spPr>
          <a:xfrm>
            <a:off x="1930400" y="6258187"/>
            <a:ext cx="929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NB! </a:t>
            </a:r>
            <a:r>
              <a:rPr lang="nb-NO" dirty="0"/>
              <a:t>Viser bare det som ligger i .ost-filen  </a:t>
            </a:r>
          </a:p>
        </p:txBody>
      </p:sp>
    </p:spTree>
    <p:extLst>
      <p:ext uri="{BB962C8B-B14F-4D97-AF65-F5344CB8AC3E}">
        <p14:creationId xmlns:p14="http://schemas.microsoft.com/office/powerpoint/2010/main" val="8842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ADF72-D879-4AE9-9478-C102A6C6D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Søkemappe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0E3A6-67E5-4189-94E4-10E014A6F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651000"/>
            <a:ext cx="1955800" cy="3911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E9E338-031B-452D-9133-C9411A97A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76" y="2387600"/>
            <a:ext cx="5838825" cy="1752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9BB735-DD00-4C4D-BF2F-B843D1FE2AB8}"/>
              </a:ext>
            </a:extLst>
          </p:cNvPr>
          <p:cNvCxnSpPr/>
          <p:nvPr/>
        </p:nvCxnSpPr>
        <p:spPr>
          <a:xfrm>
            <a:off x="3352800" y="1803400"/>
            <a:ext cx="4775200" cy="151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70B0D3-9E39-4526-9635-C9795020F553}"/>
              </a:ext>
            </a:extLst>
          </p:cNvPr>
          <p:cNvCxnSpPr/>
          <p:nvPr/>
        </p:nvCxnSpPr>
        <p:spPr>
          <a:xfrm>
            <a:off x="3352800" y="2717800"/>
            <a:ext cx="4914900" cy="71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B96BD2-171A-4688-A4FF-895623669166}"/>
              </a:ext>
            </a:extLst>
          </p:cNvPr>
          <p:cNvCxnSpPr/>
          <p:nvPr/>
        </p:nvCxnSpPr>
        <p:spPr>
          <a:xfrm>
            <a:off x="3352800" y="3314700"/>
            <a:ext cx="4914900" cy="55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7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798E-7AD6-4CEB-8390-1FEA2C100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Legge til en kolonne i innholdsruten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86539-DC5B-4115-AA95-17E96D897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2" y="1815555"/>
            <a:ext cx="11696131" cy="8960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6FB97-6BA0-41B6-A499-77709C9CD150}"/>
              </a:ext>
            </a:extLst>
          </p:cNvPr>
          <p:cNvSpPr txBox="1"/>
          <p:nvPr/>
        </p:nvSpPr>
        <p:spPr>
          <a:xfrm>
            <a:off x="859808" y="3109547"/>
            <a:ext cx="52171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Hvis vi vil legge til en kolonne, høyreklikker vi på raden med kolonnenavn og velger «View Settings…»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E2563B-6FFA-4479-9354-5E90A19F6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01" y="3246461"/>
            <a:ext cx="2159000" cy="21717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4ABBB-20FF-450D-9603-047E918DA08C}"/>
              </a:ext>
            </a:extLst>
          </p:cNvPr>
          <p:cNvSpPr txBox="1"/>
          <p:nvPr/>
        </p:nvSpPr>
        <p:spPr>
          <a:xfrm>
            <a:off x="524300" y="6048375"/>
            <a:ext cx="11525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(Eller velge </a:t>
            </a:r>
            <a:r>
              <a:rPr lang="nb-NO" sz="3200" b="1" dirty="0"/>
              <a:t>Add Columns </a:t>
            </a:r>
            <a:r>
              <a:rPr lang="nb-NO" sz="3200" dirty="0"/>
              <a:t>på fanen </a:t>
            </a:r>
            <a:r>
              <a:rPr lang="nb-NO" sz="3200" b="1" dirty="0"/>
              <a:t>View</a:t>
            </a:r>
            <a:r>
              <a:rPr lang="nb-NO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98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91E7D6-26CA-4DCA-9222-36FB426A3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1" y="273713"/>
            <a:ext cx="4208534" cy="2844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A0F37E-4D87-4FEE-80BE-6FC22A247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1" y="3318361"/>
            <a:ext cx="4208534" cy="3425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A420D-3CC5-4151-BD07-97EB0E677AD4}"/>
              </a:ext>
            </a:extLst>
          </p:cNvPr>
          <p:cNvSpPr txBox="1"/>
          <p:nvPr/>
        </p:nvSpPr>
        <p:spPr>
          <a:xfrm>
            <a:off x="5247564" y="369247"/>
            <a:ext cx="6496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Velg «Columns…»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45B69-9DB3-4E07-BFCA-1144A656B89E}"/>
              </a:ext>
            </a:extLst>
          </p:cNvPr>
          <p:cNvSpPr txBox="1"/>
          <p:nvPr/>
        </p:nvSpPr>
        <p:spPr>
          <a:xfrm>
            <a:off x="5445457" y="3318361"/>
            <a:ext cx="6100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Velg «All Mail fields»</a:t>
            </a:r>
          </a:p>
          <a:p>
            <a:r>
              <a:rPr lang="nb-NO" sz="3600" dirty="0"/>
              <a:t>Velg den kolonnen du trenger, f.eks. «In Folder»</a:t>
            </a:r>
          </a:p>
          <a:p>
            <a:r>
              <a:rPr lang="nb-NO" sz="3600" dirty="0"/>
              <a:t>Trykk på «Add-&gt;» og «OK»</a:t>
            </a:r>
          </a:p>
        </p:txBody>
      </p:sp>
    </p:spTree>
    <p:extLst>
      <p:ext uri="{BB962C8B-B14F-4D97-AF65-F5344CB8AC3E}">
        <p14:creationId xmlns:p14="http://schemas.microsoft.com/office/powerpoint/2010/main" val="11761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7B30-97AC-4A33-9090-4D6BA1981CF0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txBody>
          <a:bodyPr/>
          <a:lstStyle/>
          <a:p>
            <a:pPr algn="l"/>
            <a:r>
              <a:rPr lang="nb-NO" dirty="0"/>
              <a:t>Sortere på kolonnenavn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C6E19-E661-4EB6-9373-BAA2B73AA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4770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Som oftest sorterer vi på kolonnen «mottatt».</a:t>
            </a:r>
          </a:p>
          <a:p>
            <a:pPr marL="0" indent="0">
              <a:buNone/>
            </a:pPr>
            <a:r>
              <a:rPr lang="nb-NO" dirty="0"/>
              <a:t>Vi kan også sortere på alle de andre kolonnene.</a:t>
            </a:r>
          </a:p>
          <a:p>
            <a:pPr marL="0" indent="0">
              <a:buNone/>
            </a:pPr>
            <a:r>
              <a:rPr lang="nb-NO" dirty="0"/>
              <a:t>Hvis vi står på en e-post av den typen vi skal finne, slipper vi å scrolle mye i etterkant.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A8A9E-9664-4A12-AA53-F49276D9B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80" y="548324"/>
            <a:ext cx="4534535" cy="58826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8044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F411-83A6-48A2-AD2C-BEAFFF9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Når mengden av e-post øker, kan det være problematisk å finne igjen en viktig e-post.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BAA7E-9FF6-4B3A-8AB2-CDC0BEDB5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1057"/>
            <a:ext cx="10515600" cy="3705906"/>
          </a:xfrm>
        </p:spPr>
        <p:txBody>
          <a:bodyPr/>
          <a:lstStyle/>
          <a:p>
            <a:r>
              <a:rPr lang="nb-NO" dirty="0"/>
              <a:t>Hvordan organiserer vi e-posten vår slik at dette blir lettere?</a:t>
            </a:r>
          </a:p>
          <a:p>
            <a:r>
              <a:rPr lang="nb-NO" dirty="0"/>
              <a:t>Hvordan bruker vi søkefunksjonen i Outlook?</a:t>
            </a:r>
          </a:p>
          <a:p>
            <a:r>
              <a:rPr lang="nb-NO" dirty="0"/>
              <a:t>Hvordan henter vi tilbake e-post som er slettet?</a:t>
            </a:r>
          </a:p>
          <a:p>
            <a:r>
              <a:rPr lang="nb-NO" dirty="0"/>
              <a:t>Hvordan tar vi egen backup av e-post?</a:t>
            </a:r>
          </a:p>
          <a:p>
            <a:r>
              <a:rPr lang="nb-NO" dirty="0"/>
              <a:t>Hvorfor mister vi e-post?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Men først litt om hvordan e-post ved UiO fungerer…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574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01229"/>
          </a:xfrm>
        </p:spPr>
        <p:txBody>
          <a:bodyPr/>
          <a:lstStyle/>
          <a:p>
            <a:r>
              <a:rPr lang="nb-NO" b="1" dirty="0"/>
              <a:t>Flagge en melding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Steinar Skogheim, Gruppe for meldingstjenester, USIT</a:t>
            </a:r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30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73" y="1138381"/>
            <a:ext cx="2489200" cy="3251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264727" y="1138381"/>
            <a:ext cx="51123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Klikker du på flagget ved siden av en melding, blir meldingen merket med et flagg, og dukker opp i oppgavelisten.</a:t>
            </a:r>
          </a:p>
          <a:p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Høyreklikker du, så vil du få opp valgene til venstre.</a:t>
            </a:r>
          </a:p>
          <a:p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Klikker du på Tomorrow, vil du få et varsel neste dag.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3674" y="4914901"/>
            <a:ext cx="7998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Du kan også få opp opp disse merkede meldingene i kalenderen din. </a:t>
            </a:r>
          </a:p>
        </p:txBody>
      </p:sp>
    </p:spTree>
    <p:extLst>
      <p:ext uri="{BB962C8B-B14F-4D97-AF65-F5344CB8AC3E}">
        <p14:creationId xmlns:p14="http://schemas.microsoft.com/office/powerpoint/2010/main" val="16272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Steinar Skogheim, Gruppe for meldingstjenester, USIT</a:t>
            </a:r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3D218-3088-451B-986D-86B6E632DFCC}" type="slidenum">
              <a:rPr lang="nb-NO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/>
              <a:t>31</a:t>
            </a:fld>
            <a:endParaRPr lang="nb-NO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2477077"/>
            <a:ext cx="4927600" cy="3213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5828" y="748146"/>
            <a:ext cx="69826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 panose="020F0502020204030204"/>
              </a:rPr>
              <a:t>Velger du Custom, så får du opp denne boksen, og kan bl.a. velge når du skal minnes på dette med en alarm.</a:t>
            </a:r>
          </a:p>
        </p:txBody>
      </p:sp>
    </p:spTree>
    <p:extLst>
      <p:ext uri="{BB962C8B-B14F-4D97-AF65-F5344CB8AC3E}">
        <p14:creationId xmlns:p14="http://schemas.microsoft.com/office/powerpoint/2010/main" val="1981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90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949C-7F7C-474D-8AD6-270BE064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0977349" cy="1009935"/>
          </a:xfrm>
        </p:spPr>
        <p:txBody>
          <a:bodyPr/>
          <a:lstStyle/>
          <a:p>
            <a:r>
              <a:rPr lang="nb-NO" dirty="0"/>
              <a:t>Søke i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2F0C-C98E-402C-856B-22B5B5D8D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660" y="1009935"/>
            <a:ext cx="11946340" cy="5116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/>
              <a:t>Søkefunksjonen i Outlook er basert på søketeknologien i  Windows. </a:t>
            </a:r>
          </a:p>
          <a:p>
            <a:pPr marL="0" indent="0">
              <a:buNone/>
            </a:pPr>
            <a:r>
              <a:rPr lang="nb-NO" sz="2800" dirty="0"/>
              <a:t>Du kan søke etter elementer i alle modulene i Outlook,</a:t>
            </a:r>
          </a:p>
          <a:p>
            <a:pPr marL="0" indent="0">
              <a:buNone/>
            </a:pPr>
            <a:r>
              <a:rPr lang="nb-NO" sz="2800" dirty="0"/>
              <a:t>E-post, kalender, kontakter, notater…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1178C-651D-407E-829C-1172F339C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814326"/>
            <a:ext cx="5676900" cy="1498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40D601-C90F-4926-A59B-0F21A7608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597256"/>
            <a:ext cx="11328400" cy="2019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C2C052-739E-426C-8A2B-8ED5A81FF4D8}"/>
              </a:ext>
            </a:extLst>
          </p:cNvPr>
          <p:cNvSpPr txBox="1"/>
          <p:nvPr/>
        </p:nvSpPr>
        <p:spPr>
          <a:xfrm>
            <a:off x="6755642" y="2927931"/>
            <a:ext cx="50045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Når du setter musepekeren i søkefeltet, vil søkebåndet dukke opp.</a:t>
            </a:r>
          </a:p>
        </p:txBody>
      </p:sp>
    </p:spTree>
    <p:extLst>
      <p:ext uri="{BB962C8B-B14F-4D97-AF65-F5344CB8AC3E}">
        <p14:creationId xmlns:p14="http://schemas.microsoft.com/office/powerpoint/2010/main" val="25330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716D-61CA-4899-83CA-BF51BF3C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File / Options / Search  (Backstage-visningen)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F426C-B5BB-475C-A7C2-C0878539D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87974"/>
            <a:ext cx="8245253" cy="49765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20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00EF1-B60E-42EC-8AA9-E17DE5AE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2" y="274638"/>
            <a:ext cx="7451677" cy="661533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nb-NO" sz="3600" dirty="0">
                <a:solidFill>
                  <a:prstClr val="black"/>
                </a:solidFill>
                <a:ea typeface="+mn-ea"/>
                <a:cs typeface="+mn-cs"/>
              </a:rPr>
              <a:t>Begrense antall treff som vises ved søk</a:t>
            </a:r>
            <a:endParaRPr lang="nb-NO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1C158F-8D8D-4B8A-A0A6-8E5AD378C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49" y="1140888"/>
            <a:ext cx="6148865" cy="50142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4BACC7-37C4-4084-944A-54C6BE63779B}"/>
              </a:ext>
            </a:extLst>
          </p:cNvPr>
          <p:cNvSpPr txBox="1"/>
          <p:nvPr/>
        </p:nvSpPr>
        <p:spPr>
          <a:xfrm>
            <a:off x="6837528" y="1140888"/>
            <a:ext cx="48586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Når «Improve search speed by limiting the number of results shown» var haket av, fikk jeg bare opp 250 treff.</a:t>
            </a:r>
          </a:p>
        </p:txBody>
      </p:sp>
    </p:spTree>
    <p:extLst>
      <p:ext uri="{BB962C8B-B14F-4D97-AF65-F5344CB8AC3E}">
        <p14:creationId xmlns:p14="http://schemas.microsoft.com/office/powerpoint/2010/main" val="37671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7061-B1FC-4271-BE74-37D8EA8C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Hurtig filtrering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B02DB-F102-45DD-8BC8-D1DD4AED0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03969"/>
            <a:ext cx="2349500" cy="3632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96FE75-528B-41B5-AD88-09820A87EF5A}"/>
              </a:ext>
            </a:extLst>
          </p:cNvPr>
          <p:cNvSpPr txBox="1"/>
          <p:nvPr/>
        </p:nvSpPr>
        <p:spPr>
          <a:xfrm>
            <a:off x="3521123" y="1803969"/>
            <a:ext cx="8488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Helt til høyre på båndet som heter «Home», finner vi en knapp som heter «Filter Email».</a:t>
            </a:r>
          </a:p>
          <a:p>
            <a:r>
              <a:rPr lang="nb-NO" sz="3600" dirty="0"/>
              <a:t>Her er det noen ferdiglagde valg, og velger vi et av disse får vi opp søkebåndet, og kan så innsnevre søket hvis vi får for mange treff.</a:t>
            </a:r>
          </a:p>
        </p:txBody>
      </p:sp>
    </p:spTree>
    <p:extLst>
      <p:ext uri="{BB962C8B-B14F-4D97-AF65-F5344CB8AC3E}">
        <p14:creationId xmlns:p14="http://schemas.microsoft.com/office/powerpoint/2010/main" val="28970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3DD3-DD1E-403A-8574-1BBB5B23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Bruke søkebåndet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252F1-5D10-47D2-9083-A4C2524DF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417638"/>
            <a:ext cx="11328400" cy="2019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412E5B-F50B-4E61-AF80-9A1AAA08F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078029"/>
            <a:ext cx="10491339" cy="7856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0394FF-6822-41A4-A6EE-4CD37A68B9AA}"/>
              </a:ext>
            </a:extLst>
          </p:cNvPr>
          <p:cNvSpPr txBox="1"/>
          <p:nvPr/>
        </p:nvSpPr>
        <p:spPr>
          <a:xfrm>
            <a:off x="431800" y="3780430"/>
            <a:ext cx="1132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Her har jeg valgt alle som har vedlegg, og så alle som kommer fra «steinar».</a:t>
            </a:r>
          </a:p>
          <a:p>
            <a:r>
              <a:rPr lang="nb-NO" sz="2800" dirty="0"/>
              <a:t>Til slutt har jeg valgt emne, men ikke fyllt ut ennå.</a:t>
            </a:r>
          </a:p>
        </p:txBody>
      </p:sp>
    </p:spTree>
    <p:extLst>
      <p:ext uri="{BB962C8B-B14F-4D97-AF65-F5344CB8AC3E}">
        <p14:creationId xmlns:p14="http://schemas.microsoft.com/office/powerpoint/2010/main" val="24143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9625-CE02-4C16-AE46-5413BBEB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496" y="0"/>
            <a:ext cx="7410734" cy="914400"/>
          </a:xfrm>
        </p:spPr>
        <p:txBody>
          <a:bodyPr>
            <a:normAutofit/>
          </a:bodyPr>
          <a:lstStyle/>
          <a:p>
            <a:r>
              <a:rPr lang="nb-NO" dirty="0"/>
              <a:t>More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BD1B0-C70A-4057-A454-B9CDD5E4E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2" y="122829"/>
            <a:ext cx="1851983" cy="649633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5D5CF3-DD85-4337-B3F5-0BCF09AB5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56" y="4068885"/>
            <a:ext cx="5791200" cy="1346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A2E2F7-BDDD-42BD-9B49-023E59BEA178}"/>
              </a:ext>
            </a:extLst>
          </p:cNvPr>
          <p:cNvSpPr txBox="1"/>
          <p:nvPr/>
        </p:nvSpPr>
        <p:spPr>
          <a:xfrm>
            <a:off x="2770496" y="1173707"/>
            <a:ext cx="8707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Hvis vi bruker knappen som heter «More», får vi opp flere valg.</a:t>
            </a:r>
          </a:p>
          <a:p>
            <a:r>
              <a:rPr lang="nb-NO" sz="3600" dirty="0"/>
              <a:t>Vi får også opp boksen under, som gjør det lettere å endre søkekriteriene. </a:t>
            </a:r>
          </a:p>
        </p:txBody>
      </p:sp>
    </p:spTree>
    <p:extLst>
      <p:ext uri="{BB962C8B-B14F-4D97-AF65-F5344CB8AC3E}">
        <p14:creationId xmlns:p14="http://schemas.microsoft.com/office/powerpoint/2010/main" val="38011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4B8B-47F5-4347-B287-198129083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5534"/>
            <a:ext cx="10972800" cy="791570"/>
          </a:xfrm>
        </p:spPr>
        <p:txBody>
          <a:bodyPr>
            <a:normAutofit/>
          </a:bodyPr>
          <a:lstStyle/>
          <a:p>
            <a:r>
              <a:rPr lang="nb-NO" dirty="0"/>
              <a:t>Operatorer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DEF36-A841-4CC2-8EDE-E9B11AC2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87104"/>
            <a:ext cx="11332191" cy="52390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Skriver du inn 2 ord med mellomrom, er det det samme som </a:t>
            </a:r>
            <a:r>
              <a:rPr lang="nb-NO" dirty="0">
                <a:solidFill>
                  <a:srgbClr val="FF0000"/>
                </a:solidFill>
              </a:rPr>
              <a:t>AND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Hvis du vil ha treff på alle som har et av ordene, bruker du </a:t>
            </a:r>
            <a:r>
              <a:rPr lang="nb-NO" dirty="0">
                <a:solidFill>
                  <a:srgbClr val="FF0000"/>
                </a:solidFill>
              </a:rPr>
              <a:t>OR</a:t>
            </a:r>
            <a:r>
              <a:rPr lang="nb-NO" dirty="0"/>
              <a:t>.</a:t>
            </a:r>
          </a:p>
          <a:p>
            <a:pPr marL="0" indent="0">
              <a:buNone/>
            </a:pPr>
            <a:r>
              <a:rPr lang="nb-NO" dirty="0"/>
              <a:t>Søker du på Steinar, men legger til </a:t>
            </a:r>
            <a:r>
              <a:rPr lang="nb-NO" dirty="0">
                <a:solidFill>
                  <a:srgbClr val="FF0000"/>
                </a:solidFill>
              </a:rPr>
              <a:t>NOT</a:t>
            </a:r>
            <a:r>
              <a:rPr lang="nb-NO" dirty="0"/>
              <a:t> Skogheim, vil du få alle som heter Steinar med unntak av Steinar Skogheim.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&gt;</a:t>
            </a:r>
            <a:r>
              <a:rPr lang="nb-NO" dirty="0"/>
              <a:t> 6MB vil hente ut de som er større enn 6 MB.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&lt;</a:t>
            </a:r>
            <a:r>
              <a:rPr lang="nb-NO" dirty="0"/>
              <a:t>  vil hente ut de som er mindre.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«</a:t>
            </a:r>
            <a:r>
              <a:rPr lang="nb-NO" dirty="0"/>
              <a:t>Kurs i Outlook</a:t>
            </a:r>
            <a:r>
              <a:rPr lang="nb-NO" dirty="0">
                <a:solidFill>
                  <a:srgbClr val="FF0000"/>
                </a:solidFill>
              </a:rPr>
              <a:t>»  </a:t>
            </a:r>
            <a:r>
              <a:rPr lang="nb-NO" dirty="0"/>
              <a:t>vil lete ordene i eksakt denne rekkefølgen</a:t>
            </a:r>
          </a:p>
          <a:p>
            <a:pPr marL="0" indent="0">
              <a:buNone/>
            </a:pPr>
            <a:r>
              <a:rPr lang="nb-NO" dirty="0">
                <a:solidFill>
                  <a:srgbClr val="FF0000"/>
                </a:solidFill>
              </a:rPr>
              <a:t>mottatt:=01.01.2018 </a:t>
            </a:r>
            <a:r>
              <a:rPr lang="nb-NO" dirty="0"/>
              <a:t>gir alle som er mottatt 1.januar 2018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NB! Outlook søker også gjennom vedleggene.</a:t>
            </a:r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6C94B1-33FA-419F-9406-21244965C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2" y="0"/>
            <a:ext cx="8744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6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BF76-15C9-4D43-82C6-81F63C26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Hvis du ikke klarer å finne e-posten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2F61B-FAD4-4338-8066-BE7952805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600" dirty="0"/>
              <a:t>De fleste som tror de har mistet en hel mappe, har ved et uhell klart å dra den inn i en annen mappe. Så sjekk undermappene.</a:t>
            </a:r>
          </a:p>
          <a:p>
            <a:pPr marL="0" indent="0">
              <a:buNone/>
            </a:pPr>
            <a:r>
              <a:rPr lang="nb-NO" sz="3600" dirty="0"/>
              <a:t>NB! Undermapper vises ikke under Favoritter!</a:t>
            </a:r>
          </a:p>
          <a:p>
            <a:pPr marL="0" indent="0">
              <a:buNone/>
            </a:pPr>
            <a:endParaRPr lang="nb-NO" sz="3600" dirty="0"/>
          </a:p>
          <a:p>
            <a:pPr marL="0" indent="0">
              <a:buNone/>
            </a:pPr>
            <a:r>
              <a:rPr lang="nb-NO" sz="3600" dirty="0"/>
              <a:t>Hvis du ikke finner e-posten, må du gå til fanen </a:t>
            </a:r>
            <a:r>
              <a:rPr lang="nb-NO" sz="3600" b="1" dirty="0"/>
              <a:t>Folder</a:t>
            </a:r>
            <a:r>
              <a:rPr lang="nb-NO" sz="3600" dirty="0"/>
              <a:t> og velge </a:t>
            </a:r>
            <a:r>
              <a:rPr lang="nb-NO" sz="3600" b="1" dirty="0"/>
              <a:t>Recover Deleted Items</a:t>
            </a:r>
          </a:p>
        </p:txBody>
      </p:sp>
    </p:spTree>
    <p:extLst>
      <p:ext uri="{BB962C8B-B14F-4D97-AF65-F5344CB8AC3E}">
        <p14:creationId xmlns:p14="http://schemas.microsoft.com/office/powerpoint/2010/main" val="142670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Gjenopprette e-post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8525" y="1556792"/>
            <a:ext cx="5314950" cy="17145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495600" y="3789040"/>
            <a:ext cx="8172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3200" kern="0" dirty="0">
                <a:solidFill>
                  <a:sysClr val="windowText" lastClr="000000"/>
                </a:solidFill>
                <a:latin typeface="Calibri"/>
              </a:rPr>
              <a:t>Du kan selv legge tilbake e-poster som du har slettet de siste 90 dagene.</a:t>
            </a:r>
          </a:p>
          <a:p>
            <a:pPr>
              <a:defRPr/>
            </a:pPr>
            <a:r>
              <a:rPr lang="nb-NO" sz="3200" kern="0" dirty="0">
                <a:solidFill>
                  <a:sysClr val="windowText" lastClr="000000"/>
                </a:solidFill>
                <a:latin typeface="Calibri"/>
              </a:rPr>
              <a:t>Stå i en tom mappe hvis du skal legge tilbake mange e-poster.</a:t>
            </a:r>
            <a:endParaRPr lang="nb-NO" sz="24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nb-NO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nb-NO" kern="0" dirty="0">
                <a:solidFill>
                  <a:sysClr val="windowText" lastClr="000000"/>
                </a:solidFill>
                <a:latin typeface="Calibri"/>
                <a:hlinkClick r:id="rId4"/>
              </a:rPr>
              <a:t>http://www.uio.no/tjenester/it/e-post-kalender/outlook/hjelp/e-post/recover.html</a:t>
            </a:r>
            <a:endParaRPr lang="nb-NO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nb-NO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0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512" y="4919008"/>
            <a:ext cx="11649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E-postene du legger tilbake vil legge seg inn igjen med den datoene du mottok dem, ikke datoen de ble slettet. (De legger seg i mappen du står i)</a:t>
            </a:r>
          </a:p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Mapper legger seg IKKE som en mappe, men som enkeltvise e-poster.</a:t>
            </a:r>
          </a:p>
          <a:p>
            <a:endParaRPr lang="nb-NO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959F1-39FD-4A7A-9ED9-4CEC4ADE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7" y="292924"/>
            <a:ext cx="10312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1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7B4D-32CA-477A-93F6-317F374B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493" y="0"/>
            <a:ext cx="8641307" cy="968992"/>
          </a:xfrm>
        </p:spPr>
        <p:txBody>
          <a:bodyPr>
            <a:normAutofit/>
          </a:bodyPr>
          <a:lstStyle/>
          <a:p>
            <a:r>
              <a:rPr lang="nb-NO" dirty="0"/>
              <a:t>Outlook / OWA (mail.uio.no)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EF510-4463-4E54-A9B7-510E8AC10B9C}"/>
              </a:ext>
            </a:extLst>
          </p:cNvPr>
          <p:cNvSpPr txBox="1"/>
          <p:nvPr/>
        </p:nvSpPr>
        <p:spPr>
          <a:xfrm>
            <a:off x="614149" y="968992"/>
            <a:ext cx="1098644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Hvis du bruker OWA for å legge tilbake slettet e-post, vil e-postene ligge etter den dato de opprinnelig kom inn, og det blir ikke så lett å finne alle som er slettet på en og samme dato.</a:t>
            </a:r>
          </a:p>
          <a:p>
            <a:r>
              <a:rPr lang="nb-NO" sz="24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nb-NO" sz="1600" dirty="0">
                <a:solidFill>
                  <a:prstClr val="black"/>
                </a:solidFill>
                <a:latin typeface="Calibri"/>
                <a:hlinkClick r:id="rId2"/>
              </a:rPr>
              <a:t>https://www.uio.no/tjenester/it/e-post-kalender/webmail/hjelp/e-post/recover.html</a:t>
            </a:r>
            <a:endParaRPr lang="nb-NO" sz="1600" dirty="0">
              <a:solidFill>
                <a:prstClr val="black"/>
              </a:solidFill>
              <a:latin typeface="Calibri"/>
            </a:endParaRPr>
          </a:p>
          <a:p>
            <a:endParaRPr lang="nb-NO" sz="2400" dirty="0">
              <a:solidFill>
                <a:prstClr val="black"/>
              </a:solidFill>
              <a:latin typeface="Calibri"/>
            </a:endParaRPr>
          </a:p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I Outlook vil du finne alle e-postene som er slettet på en dag, liggende etter hverandre. Det blir da lettere å legge tilbake alle e-postene fra en periode.</a:t>
            </a:r>
          </a:p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Du bør også stå i en tom mappe når du henter dem tilbake, slik at de ikke havner etter opprinnelig ankomstdato i Innboksen. </a:t>
            </a:r>
          </a:p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Hvis du ikke har tilgang til Outlook, kan du bruke Outlook fra en terminalserver.</a:t>
            </a:r>
          </a:p>
          <a:p>
            <a:endParaRPr lang="nb-NO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4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4EFB-2D53-4065-B065-B959353D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575335" cy="1143000"/>
          </a:xfrm>
        </p:spPr>
        <p:txBody>
          <a:bodyPr>
            <a:normAutofit/>
          </a:bodyPr>
          <a:lstStyle/>
          <a:p>
            <a:r>
              <a:rPr lang="nb-NO" sz="4800" dirty="0"/>
              <a:t>OWA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99752-11AC-41F2-9E09-E7806EF4A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25" y="188011"/>
            <a:ext cx="7700445" cy="6301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E29BC5-B270-47BF-B150-0F5EE063E3F5}"/>
              </a:ext>
            </a:extLst>
          </p:cNvPr>
          <p:cNvSpPr txBox="1"/>
          <p:nvPr/>
        </p:nvSpPr>
        <p:spPr>
          <a:xfrm>
            <a:off x="317634" y="1533883"/>
            <a:ext cx="385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Operatorer fungerer i søkefeltet</a:t>
            </a:r>
          </a:p>
        </p:txBody>
      </p:sp>
    </p:spTree>
    <p:extLst>
      <p:ext uri="{BB962C8B-B14F-4D97-AF65-F5344CB8AC3E}">
        <p14:creationId xmlns:p14="http://schemas.microsoft.com/office/powerpoint/2010/main" val="6539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Demo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683931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endParaRPr lang="nb-NO" sz="7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52450"/>
            <a:ext cx="4495483" cy="35321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19" y="2222859"/>
            <a:ext cx="6129042" cy="34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70338-A2A0-49AC-B29F-328D97C63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443" y="107004"/>
            <a:ext cx="5070961" cy="846307"/>
          </a:xfrm>
        </p:spPr>
        <p:txBody>
          <a:bodyPr>
            <a:normAutofit/>
          </a:bodyPr>
          <a:lstStyle/>
          <a:p>
            <a:pPr algn="l"/>
            <a:r>
              <a:rPr lang="nb-NO" dirty="0"/>
              <a:t>Spam og spampoeng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32A9A0-6229-4248-A2A2-5BBE10D7B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3" y="1039838"/>
            <a:ext cx="5913633" cy="5614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5DE282-F20E-4034-94F5-CC5916892C47}"/>
              </a:ext>
            </a:extLst>
          </p:cNvPr>
          <p:cNvSpPr txBox="1"/>
          <p:nvPr/>
        </p:nvSpPr>
        <p:spPr>
          <a:xfrm>
            <a:off x="6712085" y="5768502"/>
            <a:ext cx="535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hlinkClick r:id="rId3"/>
              </a:rPr>
              <a:t>Innstillinger for uønsket e-post/spam</a:t>
            </a:r>
            <a:endParaRPr lang="nb-NO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BB223-542E-4491-8936-BA8653818488}"/>
              </a:ext>
            </a:extLst>
          </p:cNvPr>
          <p:cNvSpPr txBox="1"/>
          <p:nvPr/>
        </p:nvSpPr>
        <p:spPr>
          <a:xfrm>
            <a:off x="6887183" y="1039838"/>
            <a:ext cx="49124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Grensene for de forskjellige spamnivåene er for tiden 3,5 og 7 spampoeng.</a:t>
            </a:r>
          </a:p>
          <a:p>
            <a:r>
              <a:rPr lang="nb-NO" sz="3600" dirty="0"/>
              <a:t>Sørg for at e-poster du avviser havner i en egen spam-mappe.</a:t>
            </a:r>
          </a:p>
        </p:txBody>
      </p:sp>
    </p:spTree>
    <p:extLst>
      <p:ext uri="{BB962C8B-B14F-4D97-AF65-F5344CB8AC3E}">
        <p14:creationId xmlns:p14="http://schemas.microsoft.com/office/powerpoint/2010/main" val="28105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B7C1-BE3E-4E19-B1BC-A09A0961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Bruk </a:t>
            </a:r>
            <a:r>
              <a:rPr lang="nb-NO" dirty="0">
                <a:solidFill>
                  <a:srgbClr val="FF0000"/>
                </a:solidFill>
              </a:rPr>
              <a:t>ikke</a:t>
            </a:r>
            <a:r>
              <a:rPr lang="nb-NO" dirty="0"/>
              <a:t> Dropspam  (brukerinfo.uio.no)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3161-CB84-4E30-8FE2-794534852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7220"/>
            <a:ext cx="5524500" cy="3175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AFC6D1-996C-4593-B2C0-A81C252DC80A}"/>
              </a:ext>
            </a:extLst>
          </p:cNvPr>
          <p:cNvSpPr txBox="1"/>
          <p:nvPr/>
        </p:nvSpPr>
        <p:spPr>
          <a:xfrm>
            <a:off x="6263640" y="1887220"/>
            <a:ext cx="5928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Noen bruker strengeste filternivå og Dropspam, og da forsvinner all e-post med mer enn 3 spampoeng. Noen av disse kan være legetim e-post!</a:t>
            </a:r>
          </a:p>
        </p:txBody>
      </p:sp>
    </p:spTree>
    <p:extLst>
      <p:ext uri="{BB962C8B-B14F-4D97-AF65-F5344CB8AC3E}">
        <p14:creationId xmlns:p14="http://schemas.microsoft.com/office/powerpoint/2010/main" val="2004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BB140-BA63-47B9-B16E-C3408064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UiO-MX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E9C98C-4F73-4663-A4D1-5669D4FEF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1417638"/>
            <a:ext cx="9385300" cy="248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DE6280-40E2-4AA5-9945-6DFDD26D8B77}"/>
              </a:ext>
            </a:extLst>
          </p:cNvPr>
          <p:cNvSpPr txBox="1"/>
          <p:nvPr/>
        </p:nvSpPr>
        <p:spPr>
          <a:xfrm>
            <a:off x="1403350" y="4302579"/>
            <a:ext cx="9385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Det som er verd å merke seg her er at antall e-post som aksepteres av UiO er noenlunde fast i størrelse, mens mengden som avvises varierer tildels mye og speiler nok mer hvordan trykket mot UiO varierer over tid.</a:t>
            </a:r>
          </a:p>
        </p:txBody>
      </p:sp>
    </p:spTree>
    <p:extLst>
      <p:ext uri="{BB962C8B-B14F-4D97-AF65-F5344CB8AC3E}">
        <p14:creationId xmlns:p14="http://schemas.microsoft.com/office/powerpoint/2010/main" val="25664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474AEB7-37A9-4D23-BA9F-FEE0021500C1}"/>
              </a:ext>
            </a:extLst>
          </p:cNvPr>
          <p:cNvSpPr/>
          <p:nvPr/>
        </p:nvSpPr>
        <p:spPr>
          <a:xfrm>
            <a:off x="1759325" y="2269191"/>
            <a:ext cx="1371600" cy="1240492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31A0564-59F3-4B78-8885-3241A2CF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84" y="2343149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A68A688-6624-4404-BF61-B6F32813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55" y="2384827"/>
            <a:ext cx="1085851" cy="10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B415476-AF1C-4F3B-B1F6-E68851A9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10" y="2532460"/>
            <a:ext cx="882253" cy="8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D2698-46DF-42F7-835B-E026605E2742}"/>
              </a:ext>
            </a:extLst>
          </p:cNvPr>
          <p:cNvSpPr txBox="1"/>
          <p:nvPr/>
        </p:nvSpPr>
        <p:spPr>
          <a:xfrm>
            <a:off x="4294096" y="2107826"/>
            <a:ext cx="7530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MX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1299C-0DD7-4951-A250-105499503428}"/>
              </a:ext>
            </a:extLst>
          </p:cNvPr>
          <p:cNvSpPr txBox="1"/>
          <p:nvPr/>
        </p:nvSpPr>
        <p:spPr>
          <a:xfrm>
            <a:off x="6351892" y="2107826"/>
            <a:ext cx="1143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Exchange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5E507C7-D6B8-4218-8FCD-F0BA3CF40406}"/>
              </a:ext>
            </a:extLst>
          </p:cNvPr>
          <p:cNvSpPr/>
          <p:nvPr/>
        </p:nvSpPr>
        <p:spPr>
          <a:xfrm>
            <a:off x="3379695" y="2733115"/>
            <a:ext cx="717341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B9743B3-E287-493E-A802-EA6B2630DC77}"/>
              </a:ext>
            </a:extLst>
          </p:cNvPr>
          <p:cNvSpPr/>
          <p:nvPr/>
        </p:nvSpPr>
        <p:spPr>
          <a:xfrm>
            <a:off x="3377846" y="2733115"/>
            <a:ext cx="717341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42096E-AD52-4E0C-BCF4-15863E8A5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415" y="2847728"/>
            <a:ext cx="731584" cy="1812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7D4FB8-7DAD-4485-95F5-0EA2658B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165" y="2818841"/>
            <a:ext cx="731584" cy="201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F2F3-7A64-4C4B-9217-8231B6D86FA9}"/>
              </a:ext>
            </a:extLst>
          </p:cNvPr>
          <p:cNvSpPr txBox="1"/>
          <p:nvPr/>
        </p:nvSpPr>
        <p:spPr>
          <a:xfrm>
            <a:off x="4095185" y="3731559"/>
            <a:ext cx="1500980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Svartelister 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SpamAssassin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ClamAV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Ordfilter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Bilder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3B411-8DAE-4D12-A26E-AE7034BE0E12}"/>
              </a:ext>
            </a:extLst>
          </p:cNvPr>
          <p:cNvSpPr txBox="1"/>
          <p:nvPr/>
        </p:nvSpPr>
        <p:spPr>
          <a:xfrm>
            <a:off x="3130926" y="1514154"/>
            <a:ext cx="276336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Over 11 spampoeng avvises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25146-A035-4DD8-8F8E-F4061A5C13E0}"/>
              </a:ext>
            </a:extLst>
          </p:cNvPr>
          <p:cNvSpPr txBox="1"/>
          <p:nvPr/>
        </p:nvSpPr>
        <p:spPr>
          <a:xfrm>
            <a:off x="6096000" y="3747677"/>
            <a:ext cx="16002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 dist="127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Personlige filter (Regler)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EAF3D-E119-4A94-8FDD-AC028766DAC9}"/>
              </a:ext>
            </a:extLst>
          </p:cNvPr>
          <p:cNvSpPr txBox="1"/>
          <p:nvPr/>
        </p:nvSpPr>
        <p:spPr>
          <a:xfrm>
            <a:off x="8542999" y="3747677"/>
            <a:ext cx="145264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Lokale filter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(På klienten)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24E56-4483-4593-8BA3-EB62616716E3}"/>
              </a:ext>
            </a:extLst>
          </p:cNvPr>
          <p:cNvSpPr txBox="1"/>
          <p:nvPr/>
        </p:nvSpPr>
        <p:spPr>
          <a:xfrm>
            <a:off x="6327748" y="966669"/>
            <a:ext cx="1368452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Innstillinger i brukerinfo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7A259-AE04-4507-914D-C62C1F0F2CE8}"/>
              </a:ext>
            </a:extLst>
          </p:cNvPr>
          <p:cNvSpPr txBox="1"/>
          <p:nvPr/>
        </p:nvSpPr>
        <p:spPr>
          <a:xfrm>
            <a:off x="8207189" y="978275"/>
            <a:ext cx="178845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Junk-innstillinger i Outlook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4C7027-9B57-4C11-B710-A9F3A3565CE4}"/>
              </a:ext>
            </a:extLst>
          </p:cNvPr>
          <p:cNvCxnSpPr>
            <a:endCxn id="15" idx="3"/>
          </p:cNvCxnSpPr>
          <p:nvPr/>
        </p:nvCxnSpPr>
        <p:spPr>
          <a:xfrm flipH="1">
            <a:off x="7494892" y="1709099"/>
            <a:ext cx="712298" cy="548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598373-43EC-4E7C-B1F0-F3C11D14BCA4}"/>
              </a:ext>
            </a:extLst>
          </p:cNvPr>
          <p:cNvCxnSpPr>
            <a:stCxn id="13" idx="2"/>
          </p:cNvCxnSpPr>
          <p:nvPr/>
        </p:nvCxnSpPr>
        <p:spPr>
          <a:xfrm>
            <a:off x="9249337" y="3429001"/>
            <a:ext cx="19987" cy="30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85CF6F-98B6-487C-AF24-AB2A9C45D993}"/>
              </a:ext>
            </a:extLst>
          </p:cNvPr>
          <p:cNvCxnSpPr>
            <a:stCxn id="3" idx="0"/>
          </p:cNvCxnSpPr>
          <p:nvPr/>
        </p:nvCxnSpPr>
        <p:spPr>
          <a:xfrm flipV="1">
            <a:off x="4845675" y="3429001"/>
            <a:ext cx="0" cy="30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7309D0-3B73-4523-992C-D25990E9522E}"/>
              </a:ext>
            </a:extLst>
          </p:cNvPr>
          <p:cNvCxnSpPr>
            <a:cxnSpLocks/>
          </p:cNvCxnSpPr>
          <p:nvPr/>
        </p:nvCxnSpPr>
        <p:spPr>
          <a:xfrm flipV="1">
            <a:off x="6754906" y="3429001"/>
            <a:ext cx="0" cy="30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ACFCDA-F5A3-4A18-AE58-00AACE0B531D}"/>
              </a:ext>
            </a:extLst>
          </p:cNvPr>
          <p:cNvCxnSpPr/>
          <p:nvPr/>
        </p:nvCxnSpPr>
        <p:spPr>
          <a:xfrm flipH="1">
            <a:off x="5297184" y="1673291"/>
            <a:ext cx="1325466" cy="80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C60671-E0EA-4D9F-91AC-253446FBE44B}"/>
              </a:ext>
            </a:extLst>
          </p:cNvPr>
          <p:cNvCxnSpPr>
            <a:cxnSpLocks/>
          </p:cNvCxnSpPr>
          <p:nvPr/>
        </p:nvCxnSpPr>
        <p:spPr>
          <a:xfrm>
            <a:off x="4845675" y="1977712"/>
            <a:ext cx="0" cy="365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4474AEB7-37A9-4D23-BA9F-FEE0021500C1}"/>
              </a:ext>
            </a:extLst>
          </p:cNvPr>
          <p:cNvSpPr/>
          <p:nvPr/>
        </p:nvSpPr>
        <p:spPr>
          <a:xfrm>
            <a:off x="1759325" y="2269191"/>
            <a:ext cx="1371600" cy="1240492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D31A0564-59F3-4B78-8885-3241A2CFB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84" y="2343149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A68A688-6624-4404-BF61-B6F32813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55" y="2384827"/>
            <a:ext cx="1085851" cy="108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6B415476-AF1C-4F3B-B1F6-E68851A9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10" y="2532460"/>
            <a:ext cx="882253" cy="8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3D2698-46DF-42F7-835B-E026605E2742}"/>
              </a:ext>
            </a:extLst>
          </p:cNvPr>
          <p:cNvSpPr txBox="1"/>
          <p:nvPr/>
        </p:nvSpPr>
        <p:spPr>
          <a:xfrm>
            <a:off x="4294096" y="2107826"/>
            <a:ext cx="7530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MX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C1299C-0DD7-4951-A250-105499503428}"/>
              </a:ext>
            </a:extLst>
          </p:cNvPr>
          <p:cNvSpPr txBox="1"/>
          <p:nvPr/>
        </p:nvSpPr>
        <p:spPr>
          <a:xfrm>
            <a:off x="6351892" y="2107826"/>
            <a:ext cx="1143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sz="1350" dirty="0">
                <a:solidFill>
                  <a:prstClr val="black"/>
                </a:solidFill>
                <a:latin typeface="Calibri" panose="020F0502020204030204"/>
              </a:rPr>
              <a:t>Exchange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5E507C7-D6B8-4218-8FCD-F0BA3CF40406}"/>
              </a:ext>
            </a:extLst>
          </p:cNvPr>
          <p:cNvSpPr/>
          <p:nvPr/>
        </p:nvSpPr>
        <p:spPr>
          <a:xfrm>
            <a:off x="3379695" y="2733115"/>
            <a:ext cx="717341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B9743B3-E287-493E-A802-EA6B2630DC77}"/>
              </a:ext>
            </a:extLst>
          </p:cNvPr>
          <p:cNvSpPr/>
          <p:nvPr/>
        </p:nvSpPr>
        <p:spPr>
          <a:xfrm>
            <a:off x="3377846" y="2733115"/>
            <a:ext cx="717341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nb-NO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42096E-AD52-4E0C-BCF4-15863E8A5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1415" y="2847728"/>
            <a:ext cx="731584" cy="1812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7D4FB8-7DAD-4485-95F5-0EA2658B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165" y="2818841"/>
            <a:ext cx="731584" cy="201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F2F3-7A64-4C4B-9217-8231B6D86FA9}"/>
              </a:ext>
            </a:extLst>
          </p:cNvPr>
          <p:cNvSpPr txBox="1"/>
          <p:nvPr/>
        </p:nvSpPr>
        <p:spPr>
          <a:xfrm>
            <a:off x="4095185" y="3731559"/>
            <a:ext cx="1500980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Svartelister 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SpamAssassin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ClamAV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Ordfilter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Bilder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3B411-8DAE-4D12-A26E-AE7034BE0E12}"/>
              </a:ext>
            </a:extLst>
          </p:cNvPr>
          <p:cNvSpPr txBox="1"/>
          <p:nvPr/>
        </p:nvSpPr>
        <p:spPr>
          <a:xfrm>
            <a:off x="3130926" y="1514154"/>
            <a:ext cx="2763369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Over 11 spampoeng avvises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25146-A035-4DD8-8F8E-F4061A5C13E0}"/>
              </a:ext>
            </a:extLst>
          </p:cNvPr>
          <p:cNvSpPr txBox="1"/>
          <p:nvPr/>
        </p:nvSpPr>
        <p:spPr>
          <a:xfrm>
            <a:off x="6096000" y="3747677"/>
            <a:ext cx="160020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 dist="127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Personlige filter (Regler)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EAF3D-E119-4A94-8FDD-AC028766DAC9}"/>
              </a:ext>
            </a:extLst>
          </p:cNvPr>
          <p:cNvSpPr txBox="1"/>
          <p:nvPr/>
        </p:nvSpPr>
        <p:spPr>
          <a:xfrm>
            <a:off x="8542999" y="3747677"/>
            <a:ext cx="1452649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Lokale filter</a:t>
            </a:r>
          </a:p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(På klienten)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24E56-4483-4593-8BA3-EB62616716E3}"/>
              </a:ext>
            </a:extLst>
          </p:cNvPr>
          <p:cNvSpPr txBox="1"/>
          <p:nvPr/>
        </p:nvSpPr>
        <p:spPr>
          <a:xfrm>
            <a:off x="6327748" y="966669"/>
            <a:ext cx="1368452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Innstillinger i brukerinfo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7A259-AE04-4507-914D-C62C1F0F2CE8}"/>
              </a:ext>
            </a:extLst>
          </p:cNvPr>
          <p:cNvSpPr txBox="1"/>
          <p:nvPr/>
        </p:nvSpPr>
        <p:spPr>
          <a:xfrm>
            <a:off x="8207189" y="978275"/>
            <a:ext cx="178845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nb-NO" dirty="0">
                <a:solidFill>
                  <a:prstClr val="black"/>
                </a:solidFill>
                <a:latin typeface="Calibri" panose="020F0502020204030204"/>
              </a:rPr>
              <a:t>Junk-innstillinger i Outlook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4C7027-9B57-4C11-B710-A9F3A3565CE4}"/>
              </a:ext>
            </a:extLst>
          </p:cNvPr>
          <p:cNvCxnSpPr>
            <a:endCxn id="15" idx="3"/>
          </p:cNvCxnSpPr>
          <p:nvPr/>
        </p:nvCxnSpPr>
        <p:spPr>
          <a:xfrm flipH="1">
            <a:off x="7494892" y="1709099"/>
            <a:ext cx="712298" cy="548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598373-43EC-4E7C-B1F0-F3C11D14BCA4}"/>
              </a:ext>
            </a:extLst>
          </p:cNvPr>
          <p:cNvCxnSpPr>
            <a:stCxn id="13" idx="2"/>
          </p:cNvCxnSpPr>
          <p:nvPr/>
        </p:nvCxnSpPr>
        <p:spPr>
          <a:xfrm>
            <a:off x="9249337" y="3429001"/>
            <a:ext cx="19987" cy="3025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85CF6F-98B6-487C-AF24-AB2A9C45D993}"/>
              </a:ext>
            </a:extLst>
          </p:cNvPr>
          <p:cNvCxnSpPr>
            <a:stCxn id="3" idx="0"/>
          </p:cNvCxnSpPr>
          <p:nvPr/>
        </p:nvCxnSpPr>
        <p:spPr>
          <a:xfrm flipV="1">
            <a:off x="4845675" y="3429001"/>
            <a:ext cx="0" cy="30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7309D0-3B73-4523-992C-D25990E9522E}"/>
              </a:ext>
            </a:extLst>
          </p:cNvPr>
          <p:cNvCxnSpPr>
            <a:cxnSpLocks/>
          </p:cNvCxnSpPr>
          <p:nvPr/>
        </p:nvCxnSpPr>
        <p:spPr>
          <a:xfrm flipV="1">
            <a:off x="6754906" y="3429001"/>
            <a:ext cx="0" cy="302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ACFCDA-F5A3-4A18-AE58-00AACE0B531D}"/>
              </a:ext>
            </a:extLst>
          </p:cNvPr>
          <p:cNvCxnSpPr/>
          <p:nvPr/>
        </p:nvCxnSpPr>
        <p:spPr>
          <a:xfrm flipH="1">
            <a:off x="5297184" y="1673291"/>
            <a:ext cx="1325466" cy="804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FC60671-E0EA-4D9F-91AC-253446FBE44B}"/>
              </a:ext>
            </a:extLst>
          </p:cNvPr>
          <p:cNvCxnSpPr>
            <a:cxnSpLocks/>
          </p:cNvCxnSpPr>
          <p:nvPr/>
        </p:nvCxnSpPr>
        <p:spPr>
          <a:xfrm>
            <a:off x="4845675" y="1977712"/>
            <a:ext cx="0" cy="365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7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463" y="0"/>
            <a:ext cx="8229600" cy="1143000"/>
          </a:xfrm>
        </p:spPr>
        <p:txBody>
          <a:bodyPr/>
          <a:lstStyle/>
          <a:p>
            <a:r>
              <a:rPr lang="nb-NO" dirty="0"/>
              <a:t>Fulle headere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63" y="1065645"/>
            <a:ext cx="4700154" cy="32571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66" y="4752407"/>
            <a:ext cx="1244600" cy="10668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44145" y="1143000"/>
            <a:ext cx="3470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Hvis du får beskjed om å sende kopi av alle headerne, åpner du e-posten, og klikker på </a:t>
            </a:r>
            <a:r>
              <a:rPr lang="nb-NO" sz="2800" i="1" dirty="0">
                <a:solidFill>
                  <a:prstClr val="black"/>
                </a:solidFill>
                <a:latin typeface="Calibri"/>
              </a:rPr>
              <a:t>File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 oppe i venstre hjørne.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3395" y="4820238"/>
            <a:ext cx="6384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Klikk på knappen </a:t>
            </a:r>
            <a:r>
              <a:rPr lang="nb-NO" sz="2800" i="1" dirty="0">
                <a:solidFill>
                  <a:prstClr val="black"/>
                </a:solidFill>
                <a:latin typeface="Calibri"/>
              </a:rPr>
              <a:t>Properties</a:t>
            </a:r>
            <a:r>
              <a:rPr lang="nb-NO" sz="2800" dirty="0">
                <a:solidFill>
                  <a:prstClr val="black"/>
                </a:solidFill>
                <a:latin typeface="Calibri"/>
              </a:rPr>
              <a:t>, helt nede på siden du får opp.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9DF97-1B7A-4AF7-BB65-DB7994E979A1}"/>
              </a:ext>
            </a:extLst>
          </p:cNvPr>
          <p:cNvSpPr txBox="1"/>
          <p:nvPr/>
        </p:nvSpPr>
        <p:spPr>
          <a:xfrm>
            <a:off x="1812668" y="6271812"/>
            <a:ext cx="886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  <a:latin typeface="Calibri"/>
                <a:hlinkClick r:id="rId5"/>
              </a:rPr>
              <a:t>http://www.uio.no/tjenester/it/e-post-kalender/mer-om-epost-og-kalender/headere.html</a:t>
            </a:r>
            <a:endParaRPr lang="nb-NO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1" y="406401"/>
            <a:ext cx="6001327" cy="52128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22764" y="5902038"/>
            <a:ext cx="830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  <a:latin typeface="Calibri"/>
              </a:rPr>
              <a:t>Kopier alle headerne, og send dem til den som har bedt om dem.</a:t>
            </a:r>
          </a:p>
        </p:txBody>
      </p:sp>
    </p:spTree>
    <p:extLst>
      <p:ext uri="{BB962C8B-B14F-4D97-AF65-F5344CB8AC3E}">
        <p14:creationId xmlns:p14="http://schemas.microsoft.com/office/powerpoint/2010/main" val="23404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56AC33-0713-482D-BEF7-BB28BEC0EFCA}"/>
              </a:ext>
            </a:extLst>
          </p:cNvPr>
          <p:cNvSpPr/>
          <p:nvPr/>
        </p:nvSpPr>
        <p:spPr>
          <a:xfrm>
            <a:off x="1785257" y="4212492"/>
            <a:ext cx="8760823" cy="245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X-UiO-Spam-info: not spam,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SpamAssassin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(score=4.7, required=5.0,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autolearn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=disabled, BODY_URI_ONLY=0.998,HTML_IMAGE_ONLY_04=1.68,HTML_MESSAGE=0.001,T_DKIM_INVALID=0.01,T_OBFU_PDF_ATTACH=0.01,UHMX_WORD_SPAM-LOW=2.0,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uiobl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=NO,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uiouri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=NO)</a:t>
            </a:r>
            <a:endParaRPr lang="nb-NO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X-UiO-Spam-Score: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ssss</a:t>
            </a:r>
            <a:endParaRPr lang="nb-NO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X-UiO-Scanned: F2DC723558358BC71FF548906A2931586E00CDEA</a:t>
            </a:r>
            <a:endParaRPr lang="nb-NO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X-UiO-Exchange-Junk: Yes</a:t>
            </a:r>
            <a:endParaRPr lang="nb-NO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836974-ADC5-41F7-B89A-2AE2405F0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63" y="316873"/>
            <a:ext cx="2977012" cy="33876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9721D1-1D54-49F2-9BB9-913553D7CF7A}"/>
              </a:ext>
            </a:extLst>
          </p:cNvPr>
          <p:cNvSpPr txBox="1"/>
          <p:nvPr/>
        </p:nvSpPr>
        <p:spPr>
          <a:xfrm>
            <a:off x="5368637" y="316874"/>
            <a:ext cx="47174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Denne havnet i «Junk Email» hos meg fordi jeg bruker det strengeste filteret i brukerinfo.</a:t>
            </a:r>
          </a:p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(Alt over 3 spampoeng)</a:t>
            </a:r>
          </a:p>
          <a:p>
            <a:r>
              <a:rPr lang="nb-NO" sz="2800" dirty="0">
                <a:solidFill>
                  <a:prstClr val="black"/>
                </a:solidFill>
                <a:latin typeface="Calibri"/>
              </a:rPr>
              <a:t>Denne fikk 4,7 spampoeng.</a:t>
            </a:r>
          </a:p>
        </p:txBody>
      </p:sp>
    </p:spTree>
    <p:extLst>
      <p:ext uri="{BB962C8B-B14F-4D97-AF65-F5344CB8AC3E}">
        <p14:creationId xmlns:p14="http://schemas.microsoft.com/office/powerpoint/2010/main" val="4620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DF7D-7F42-4486-9523-0856130A8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dirty="0"/>
              <a:t>Blokkere en avsender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4B3E7-923B-4D3A-8317-48FEC5327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6560"/>
            <a:ext cx="5638800" cy="4064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FE90E-2423-4CBB-A1F0-EC4534E49F95}"/>
              </a:ext>
            </a:extLst>
          </p:cNvPr>
          <p:cNvSpPr txBox="1"/>
          <p:nvPr/>
        </p:nvSpPr>
        <p:spPr>
          <a:xfrm>
            <a:off x="7101840" y="1793240"/>
            <a:ext cx="509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Vær forsiktig når du blokkerer en avsender</a:t>
            </a:r>
          </a:p>
        </p:txBody>
      </p:sp>
    </p:spTree>
    <p:extLst>
      <p:ext uri="{BB962C8B-B14F-4D97-AF65-F5344CB8AC3E}">
        <p14:creationId xmlns:p14="http://schemas.microsoft.com/office/powerpoint/2010/main" val="34079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CDDD-C347-4579-8055-EB01A7E2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38" y="274638"/>
            <a:ext cx="9619162" cy="914082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Hvis e-post som ikke er spam, havner i Junk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99B086-4B6F-44C7-BC5E-EB05A6273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38" y="1417638"/>
            <a:ext cx="3888922" cy="4594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8B1E7-1617-4AD0-AED7-7A65392AF44D}"/>
              </a:ext>
            </a:extLst>
          </p:cNvPr>
          <p:cNvSpPr txBox="1"/>
          <p:nvPr/>
        </p:nvSpPr>
        <p:spPr>
          <a:xfrm>
            <a:off x="5608320" y="1723027"/>
            <a:ext cx="6278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Hvis e-post som spam havner i Junk-mappen din, kan du legge adressen til i </a:t>
            </a:r>
            <a:r>
              <a:rPr lang="nb-NO" sz="3600" b="1" dirty="0"/>
              <a:t>Safe Senders </a:t>
            </a:r>
            <a:r>
              <a:rPr lang="nb-NO" sz="3600" dirty="0"/>
              <a:t>under </a:t>
            </a:r>
            <a:r>
              <a:rPr lang="nb-NO" sz="3600" b="1" dirty="0"/>
              <a:t>Junk Email Options</a:t>
            </a:r>
            <a:r>
              <a:rPr lang="nb-NO" sz="3600" dirty="0"/>
              <a:t>.</a:t>
            </a:r>
          </a:p>
          <a:p>
            <a:endParaRPr lang="nb-NO" sz="3600" dirty="0"/>
          </a:p>
          <a:p>
            <a:r>
              <a:rPr lang="nb-NO" sz="3600" dirty="0"/>
              <a:t>Du finner den under </a:t>
            </a:r>
            <a:r>
              <a:rPr lang="nb-NO" sz="3600" b="1" dirty="0"/>
              <a:t>Home/Junk</a:t>
            </a:r>
          </a:p>
        </p:txBody>
      </p:sp>
    </p:spTree>
    <p:extLst>
      <p:ext uri="{BB962C8B-B14F-4D97-AF65-F5344CB8AC3E}">
        <p14:creationId xmlns:p14="http://schemas.microsoft.com/office/powerpoint/2010/main" val="31599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548DE-10A3-4CD4-8958-6D915B0A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0658"/>
            <a:ext cx="5600700" cy="6616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8593E1-1F4B-452F-8E7F-60F30E8ED384}"/>
              </a:ext>
            </a:extLst>
          </p:cNvPr>
          <p:cNvSpPr txBox="1"/>
          <p:nvPr/>
        </p:nvSpPr>
        <p:spPr>
          <a:xfrm>
            <a:off x="6332706" y="180658"/>
            <a:ext cx="58592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Jeg setter denne på</a:t>
            </a:r>
          </a:p>
          <a:p>
            <a:r>
              <a:rPr lang="nb-NO" sz="3200" dirty="0"/>
              <a:t>«No Automatic Filtering»</a:t>
            </a:r>
          </a:p>
          <a:p>
            <a:r>
              <a:rPr lang="nb-NO" sz="3200" dirty="0"/>
              <a:t>Har ofte sett at legetime e-poster blir tatt.</a:t>
            </a:r>
          </a:p>
        </p:txBody>
      </p:sp>
    </p:spTree>
    <p:extLst>
      <p:ext uri="{BB962C8B-B14F-4D97-AF65-F5344CB8AC3E}">
        <p14:creationId xmlns:p14="http://schemas.microsoft.com/office/powerpoint/2010/main" val="15699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Slettede elementer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7608" y="1700808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sz="2400" kern="0" dirty="0">
                <a:solidFill>
                  <a:sysClr val="windowText" lastClr="000000"/>
                </a:solidFill>
                <a:latin typeface="Calibri"/>
              </a:rPr>
              <a:t>E-poster du sletter havner i «Slettede elementer»</a:t>
            </a:r>
          </a:p>
          <a:p>
            <a:pPr>
              <a:defRPr/>
            </a:pPr>
            <a:r>
              <a:rPr lang="nb-NO" sz="2400" kern="0" dirty="0">
                <a:solidFill>
                  <a:sysClr val="windowText" lastClr="000000"/>
                </a:solidFill>
                <a:latin typeface="Calibri"/>
              </a:rPr>
              <a:t>Kan tømmes automatisk ved utlogging, eller manuelt.</a:t>
            </a:r>
          </a:p>
          <a:p>
            <a:pPr>
              <a:defRPr/>
            </a:pPr>
            <a:endParaRPr lang="nb-NO" sz="2400" kern="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nb-NO" sz="2400" kern="0" dirty="0">
                <a:solidFill>
                  <a:sysClr val="windowText" lastClr="000000"/>
                </a:solidFill>
                <a:latin typeface="Calibri"/>
              </a:rPr>
              <a:t>En automatisk tømming etter et visst antall dager vil etter hvert bli slått på, så det er ikke lurt å bruke den som arkiv.  </a:t>
            </a:r>
            <a:r>
              <a:rPr lang="nb-NO" sz="2400" kern="0" dirty="0">
                <a:solidFill>
                  <a:sysClr val="windowText" lastClr="000000"/>
                </a:solidFill>
                <a:latin typeface="Calibri"/>
                <a:sym typeface="Wingdings" panose="05000000000000000000" pitchFamily="2" charset="2"/>
              </a:rPr>
              <a:t></a:t>
            </a:r>
            <a:endParaRPr lang="nb-NO" sz="2400" kern="0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660" y="4221088"/>
            <a:ext cx="165618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B2D2-19D4-4D69-A04D-597DCCAE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0"/>
            <a:ext cx="10741152" cy="1085088"/>
          </a:xfrm>
        </p:spPr>
        <p:txBody>
          <a:bodyPr/>
          <a:lstStyle/>
          <a:p>
            <a:r>
              <a:rPr lang="nb-NO" dirty="0"/>
              <a:t>Arkivering i Outlook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6E803-D26B-4DC0-850E-DC49671EF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86" y="1417638"/>
            <a:ext cx="3705557" cy="49621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A36D8-40EA-4EC8-8BEE-9B24AC07EDE9}"/>
              </a:ext>
            </a:extLst>
          </p:cNvPr>
          <p:cNvSpPr txBox="1"/>
          <p:nvPr/>
        </p:nvSpPr>
        <p:spPr>
          <a:xfrm>
            <a:off x="4850929" y="1417638"/>
            <a:ext cx="6999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Får du bedre plass hvis du arkiverer?</a:t>
            </a:r>
          </a:p>
          <a:p>
            <a:endParaRPr lang="nb-NO" sz="3600" dirty="0"/>
          </a:p>
          <a:p>
            <a:r>
              <a:rPr lang="nb-NO" sz="3600" dirty="0"/>
              <a:t>Hvor legges .pst-filen?</a:t>
            </a:r>
          </a:p>
          <a:p>
            <a:endParaRPr lang="nb-NO" sz="3600" dirty="0"/>
          </a:p>
          <a:p>
            <a:r>
              <a:rPr lang="nb-NO" sz="3600" dirty="0"/>
              <a:t>Hvis de legges lokalt på PCen, har du da backup?</a:t>
            </a:r>
          </a:p>
        </p:txBody>
      </p:sp>
    </p:spTree>
    <p:extLst>
      <p:ext uri="{BB962C8B-B14F-4D97-AF65-F5344CB8AC3E}">
        <p14:creationId xmlns:p14="http://schemas.microsoft.com/office/powerpoint/2010/main" val="21138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:\visio\Exchange-UiO 2015.png">
            <a:extLst>
              <a:ext uri="{FF2B5EF4-FFF2-40B4-BE49-F238E27FC236}">
                <a16:creationId xmlns:a16="http://schemas.microsoft.com/office/drawing/2014/main" id="{E7E8329D-4F47-4235-9E60-2AAFB5987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56" y="707573"/>
            <a:ext cx="8338188" cy="37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A6D67B3D-2CD9-47A3-A07F-55E4A297B599}"/>
              </a:ext>
            </a:extLst>
          </p:cNvPr>
          <p:cNvSpPr txBox="1"/>
          <p:nvPr/>
        </p:nvSpPr>
        <p:spPr>
          <a:xfrm>
            <a:off x="8704163" y="2141315"/>
            <a:ext cx="578734" cy="4770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nb-NO" sz="1100" b="1" dirty="0"/>
          </a:p>
          <a:p>
            <a:r>
              <a:rPr lang="nb-NO" sz="1400" b="1" dirty="0"/>
              <a:t>NHA</a:t>
            </a:r>
          </a:p>
        </p:txBody>
      </p:sp>
    </p:spTree>
    <p:extLst>
      <p:ext uri="{BB962C8B-B14F-4D97-AF65-F5344CB8AC3E}">
        <p14:creationId xmlns:p14="http://schemas.microsoft.com/office/powerpoint/2010/main" val="4827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F529-FB0D-4A43-978F-9AD288EF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821"/>
            <a:ext cx="10972800" cy="885217"/>
          </a:xfrm>
        </p:spPr>
        <p:txBody>
          <a:bodyPr/>
          <a:lstStyle/>
          <a:p>
            <a:r>
              <a:rPr lang="nb-NO" dirty="0"/>
              <a:t>Lage egen sikkerhetskopi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63796-858D-45A9-A348-571C8B3B6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" y="963039"/>
            <a:ext cx="11696131" cy="5163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/>
              <a:t>Du kan eksportere en mappe (med undermapper) til en .pst-fil</a:t>
            </a:r>
          </a:p>
          <a:p>
            <a:pPr marL="0" indent="0">
              <a:buNone/>
            </a:pPr>
            <a:r>
              <a:rPr lang="nb-NO" dirty="0"/>
              <a:t>Denne kan du legge på hjemmeområdet ditt, som det blir tatt backup av.</a:t>
            </a:r>
          </a:p>
          <a:p>
            <a:pPr marL="0" indent="0">
              <a:buNone/>
            </a:pPr>
            <a:r>
              <a:rPr lang="nb-NO" dirty="0"/>
              <a:t>Du kan legge den på en minnepenn eller lignende, og oppbevare den på et trygt sted.</a:t>
            </a:r>
          </a:p>
          <a:p>
            <a:pPr marL="0" indent="0">
              <a:buNone/>
            </a:pPr>
            <a:r>
              <a:rPr lang="nb-NO" dirty="0"/>
              <a:t>Hvis du skal slutte ved UiO, kan du få hjelp av Houston til å brenne en CD til deg med all e-posten din.</a:t>
            </a:r>
          </a:p>
          <a:p>
            <a:pPr marL="0" indent="0">
              <a:buNone/>
            </a:pPr>
            <a:r>
              <a:rPr lang="nb-NO" dirty="0"/>
              <a:t>.pst-filen kan du senere importere til Outlook på en hjemmemaskin.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NB! </a:t>
            </a:r>
            <a:r>
              <a:rPr lang="nb-NO" dirty="0">
                <a:solidFill>
                  <a:srgbClr val="FF0000"/>
                </a:solidFill>
              </a:rPr>
              <a:t>Det er bare e-postene som ligger i .ost-filen som eksporteres!</a:t>
            </a:r>
          </a:p>
        </p:txBody>
      </p:sp>
    </p:spTree>
    <p:extLst>
      <p:ext uri="{BB962C8B-B14F-4D97-AF65-F5344CB8AC3E}">
        <p14:creationId xmlns:p14="http://schemas.microsoft.com/office/powerpoint/2010/main" val="3794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652FC5-23B2-4FC4-80F0-1D08F49AC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" y="251460"/>
            <a:ext cx="7214000" cy="63779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318209-4567-427D-A575-6D90CC8DB73E}"/>
              </a:ext>
            </a:extLst>
          </p:cNvPr>
          <p:cNvSpPr txBox="1"/>
          <p:nvPr/>
        </p:nvSpPr>
        <p:spPr>
          <a:xfrm>
            <a:off x="7737240" y="426720"/>
            <a:ext cx="4119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For å eksportere en mappe, går du først til Backstage-visningen. </a:t>
            </a:r>
          </a:p>
          <a:p>
            <a:endParaRPr lang="nb-NO" sz="3200" dirty="0"/>
          </a:p>
          <a:p>
            <a:r>
              <a:rPr lang="nb-NO" sz="3200" dirty="0"/>
              <a:t>Velg «Open &amp; Export» på venstre side.</a:t>
            </a:r>
          </a:p>
          <a:p>
            <a:endParaRPr lang="nb-NO" sz="3200" dirty="0"/>
          </a:p>
          <a:p>
            <a:r>
              <a:rPr lang="nb-NO" sz="3200" dirty="0"/>
              <a:t>Velg så «Import/Export»</a:t>
            </a:r>
          </a:p>
        </p:txBody>
      </p:sp>
    </p:spTree>
    <p:extLst>
      <p:ext uri="{BB962C8B-B14F-4D97-AF65-F5344CB8AC3E}">
        <p14:creationId xmlns:p14="http://schemas.microsoft.com/office/powerpoint/2010/main" val="13004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1BE610-4A5D-4C86-9826-83729442C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" y="406400"/>
            <a:ext cx="5727700" cy="436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852D2E-1AA9-4227-9AF5-CCD0C99B5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90" y="406400"/>
            <a:ext cx="5727700" cy="436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7FC1D0-1A48-47E8-93D1-50EBD373F6CE}"/>
              </a:ext>
            </a:extLst>
          </p:cNvPr>
          <p:cNvSpPr txBox="1"/>
          <p:nvPr/>
        </p:nvSpPr>
        <p:spPr>
          <a:xfrm>
            <a:off x="6219190" y="5181600"/>
            <a:ext cx="572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Vi skal lage en .pst-fil</a:t>
            </a:r>
          </a:p>
        </p:txBody>
      </p:sp>
    </p:spTree>
    <p:extLst>
      <p:ext uri="{BB962C8B-B14F-4D97-AF65-F5344CB8AC3E}">
        <p14:creationId xmlns:p14="http://schemas.microsoft.com/office/powerpoint/2010/main" val="20307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888431-B595-4C48-93CB-F7EF3DC7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" y="624840"/>
            <a:ext cx="5727700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EA456-86CC-4FA6-81ED-B188856FF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624840"/>
            <a:ext cx="5727700" cy="426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5B92F-3EDF-40BD-8BF0-A162E196397B}"/>
              </a:ext>
            </a:extLst>
          </p:cNvPr>
          <p:cNvSpPr txBox="1"/>
          <p:nvPr/>
        </p:nvSpPr>
        <p:spPr>
          <a:xfrm>
            <a:off x="245110" y="5318760"/>
            <a:ext cx="572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Her er det haket av for at undermappene skal med.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7CF39-BBCA-410A-B7F1-4242F667180B}"/>
              </a:ext>
            </a:extLst>
          </p:cNvPr>
          <p:cNvSpPr txBox="1"/>
          <p:nvPr/>
        </p:nvSpPr>
        <p:spPr>
          <a:xfrm>
            <a:off x="6096000" y="5334148"/>
            <a:ext cx="644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Her bestemmer du hva filen skal hete, og hvor den skal ligge.</a:t>
            </a:r>
          </a:p>
        </p:txBody>
      </p:sp>
    </p:spTree>
    <p:extLst>
      <p:ext uri="{BB962C8B-B14F-4D97-AF65-F5344CB8AC3E}">
        <p14:creationId xmlns:p14="http://schemas.microsoft.com/office/powerpoint/2010/main" val="417692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0202-3145-4526-9452-421A9F80A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21920"/>
            <a:ext cx="10972800" cy="1303656"/>
          </a:xfrm>
        </p:spPr>
        <p:txBody>
          <a:bodyPr>
            <a:normAutofit/>
          </a:bodyPr>
          <a:lstStyle/>
          <a:p>
            <a:r>
              <a:rPr lang="nb-NO" sz="5400" dirty="0"/>
              <a:t>Passord?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54793-D2E2-4DC3-91CE-24E0142B6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7638"/>
            <a:ext cx="4013200" cy="22225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5F26C-6EB8-4FED-8EEB-BA9AC930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6040"/>
            <a:ext cx="4013200" cy="2596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A12A73-57CC-462A-881F-18E11216DAFB}"/>
              </a:ext>
            </a:extLst>
          </p:cNvPr>
          <p:cNvSpPr txBox="1"/>
          <p:nvPr/>
        </p:nvSpPr>
        <p:spPr>
          <a:xfrm>
            <a:off x="4800600" y="1417638"/>
            <a:ext cx="72237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Nå kan du sette et passord på filen, men er det lurt? </a:t>
            </a:r>
          </a:p>
          <a:p>
            <a:r>
              <a:rPr lang="nb-NO" sz="4000" dirty="0"/>
              <a:t>Husker du det når du skal importere den?</a:t>
            </a:r>
          </a:p>
          <a:p>
            <a:endParaRPr lang="nb-NO" sz="4000" dirty="0"/>
          </a:p>
          <a:p>
            <a:r>
              <a:rPr lang="nb-NO" sz="4000" dirty="0"/>
              <a:t>Nå har jeg fått en .pst-fil som jeg senere kan importere i Outlook.</a:t>
            </a:r>
          </a:p>
          <a:p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33843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CB22-EC4F-49E7-93AD-F3F5E510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Hvordan sjekke hva som er på pst-filen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CEA4C-6B8C-4D36-96D7-59252DCB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4324"/>
            <a:ext cx="6210300" cy="382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CD5854-A664-442D-B670-FA105CD8EFEC}"/>
              </a:ext>
            </a:extLst>
          </p:cNvPr>
          <p:cNvSpPr txBox="1"/>
          <p:nvPr/>
        </p:nvSpPr>
        <p:spPr>
          <a:xfrm>
            <a:off x="6994358" y="1748589"/>
            <a:ext cx="49570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Du kan åpne pst-filen i Outlook for å se hva som ligger der.</a:t>
            </a:r>
          </a:p>
          <a:p>
            <a:endParaRPr lang="nb-NO" sz="4000" dirty="0"/>
          </a:p>
          <a:p>
            <a:r>
              <a:rPr lang="nb-NO" sz="4000" dirty="0"/>
              <a:t>Her har jeg filen på en minnepenn</a:t>
            </a:r>
          </a:p>
        </p:txBody>
      </p:sp>
    </p:spTree>
    <p:extLst>
      <p:ext uri="{BB962C8B-B14F-4D97-AF65-F5344CB8AC3E}">
        <p14:creationId xmlns:p14="http://schemas.microsoft.com/office/powerpoint/2010/main" val="22627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DA305-2934-4970-BCA5-73914A29A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905" y="1308100"/>
            <a:ext cx="2565400" cy="3035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1E9A23-B2A7-4D38-A901-480007540232}"/>
              </a:ext>
            </a:extLst>
          </p:cNvPr>
          <p:cNvSpPr txBox="1"/>
          <p:nvPr/>
        </p:nvSpPr>
        <p:spPr>
          <a:xfrm>
            <a:off x="264695" y="360947"/>
            <a:ext cx="859054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I Outlook går du til Backstage-visningen </a:t>
            </a:r>
            <a:br>
              <a:rPr lang="nb-NO" sz="4000" dirty="0"/>
            </a:br>
            <a:r>
              <a:rPr lang="nb-NO" sz="4000" dirty="0"/>
              <a:t>Open &amp; Export</a:t>
            </a:r>
            <a:br>
              <a:rPr lang="nb-NO" sz="4000" dirty="0"/>
            </a:br>
            <a:r>
              <a:rPr lang="nb-NO" sz="4000" dirty="0"/>
              <a:t>Open Outlook Data File</a:t>
            </a:r>
            <a:br>
              <a:rPr lang="nb-NO" sz="4000" dirty="0"/>
            </a:br>
            <a:r>
              <a:rPr lang="nb-NO" sz="4000" dirty="0"/>
              <a:t>Velg pst-filen fra minnepennen</a:t>
            </a:r>
            <a:br>
              <a:rPr lang="nb-NO" sz="4000" dirty="0"/>
            </a:br>
            <a:r>
              <a:rPr lang="nb-NO" sz="4000" dirty="0"/>
              <a:t>Trykk OK</a:t>
            </a:r>
          </a:p>
          <a:p>
            <a:r>
              <a:rPr lang="nb-NO" sz="4000" dirty="0"/>
              <a:t>Helt nederst i mappevisningen ligger nå </a:t>
            </a:r>
            <a:r>
              <a:rPr lang="nb-NO" sz="4000" b="1" dirty="0"/>
              <a:t>Outlook Data File</a:t>
            </a: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/>
              <a:t>og under den ligger mappen Privat med alle undermapper.</a:t>
            </a:r>
          </a:p>
        </p:txBody>
      </p:sp>
    </p:spTree>
    <p:extLst>
      <p:ext uri="{BB962C8B-B14F-4D97-AF65-F5344CB8AC3E}">
        <p14:creationId xmlns:p14="http://schemas.microsoft.com/office/powerpoint/2010/main" val="139694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2D1E-78B9-46E4-91B8-B6EB6FFC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plattformer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08769-EEA4-4F1D-8FA7-7C52D7FC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5824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Hvis du ikke bruker Outlook på Windows, kan du bruke en terminalserver og laste ned pst-filen ved hjelp av Outlook derfra.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Du kan importere filen til en Mac, enten til Outlook 2016 for Mac, eller til Apple’s Mail.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Du kan også importere pst-filen til Gmail.</a:t>
            </a:r>
          </a:p>
        </p:txBody>
      </p:sp>
    </p:spTree>
    <p:extLst>
      <p:ext uri="{BB962C8B-B14F-4D97-AF65-F5344CB8AC3E}">
        <p14:creationId xmlns:p14="http://schemas.microsoft.com/office/powerpoint/2010/main" val="359873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DE8D7-7FB8-41D3-9E39-D2962B1A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4860"/>
          </a:xfrm>
        </p:spPr>
        <p:txBody>
          <a:bodyPr/>
          <a:lstStyle/>
          <a:p>
            <a:r>
              <a:rPr lang="nb-NO" dirty="0"/>
              <a:t>Flytte en mappe til gmail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3BFE7-8E62-476B-A3D4-4A17C812E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" y="1222566"/>
            <a:ext cx="2438400" cy="3962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6A810E-4796-4C50-AFA7-297C0D52FADD}"/>
              </a:ext>
            </a:extLst>
          </p:cNvPr>
          <p:cNvSpPr txBox="1"/>
          <p:nvPr/>
        </p:nvSpPr>
        <p:spPr>
          <a:xfrm>
            <a:off x="3647872" y="1417638"/>
            <a:ext cx="8122596" cy="519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Jeg har lagt inn gmail-kontoen min som en Account i Outlook.</a:t>
            </a:r>
          </a:p>
          <a:p>
            <a:endParaRPr lang="nb-NO" sz="3200" dirty="0"/>
          </a:p>
          <a:p>
            <a:pPr lvl="0">
              <a:spcBef>
                <a:spcPct val="20000"/>
              </a:spcBef>
            </a:pPr>
            <a:r>
              <a:rPr lang="nb-NO" sz="3200" dirty="0">
                <a:solidFill>
                  <a:prstClr val="black"/>
                </a:solidFill>
              </a:rPr>
              <a:t>File/Account Settings/Account Settings…</a:t>
            </a:r>
          </a:p>
          <a:p>
            <a:pPr lvl="0">
              <a:spcBef>
                <a:spcPct val="20000"/>
              </a:spcBef>
            </a:pPr>
            <a:r>
              <a:rPr lang="nb-NO" sz="3200" dirty="0">
                <a:solidFill>
                  <a:prstClr val="black"/>
                </a:solidFill>
              </a:rPr>
              <a:t>Velg New… under E-mail</a:t>
            </a:r>
          </a:p>
          <a:p>
            <a:pPr lvl="0">
              <a:spcBef>
                <a:spcPct val="20000"/>
              </a:spcBef>
            </a:pPr>
            <a:endParaRPr lang="nb-NO" sz="3200" dirty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nb-NO" sz="3200" dirty="0">
                <a:solidFill>
                  <a:prstClr val="black"/>
                </a:solidFill>
              </a:rPr>
              <a:t>Kan dra en mappe med musa fra Exchange-kontoen til gmail. Holder Ctrl-knappen nede for å kopiere</a:t>
            </a:r>
            <a:r>
              <a:rPr lang="nb-NO" sz="3200" dirty="0" smtClean="0">
                <a:solidFill>
                  <a:prstClr val="black"/>
                </a:solidFill>
              </a:rPr>
              <a:t>. </a:t>
            </a:r>
            <a:r>
              <a:rPr lang="nb-NO" sz="3200" dirty="0" smtClean="0">
                <a:solidFill>
                  <a:srgbClr val="FF0000"/>
                </a:solidFill>
              </a:rPr>
              <a:t>(Gjelder privat e-mail)</a:t>
            </a:r>
            <a:endParaRPr lang="nb-NO" sz="3200" dirty="0">
              <a:solidFill>
                <a:srgbClr val="FF0000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52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586" y="1063229"/>
            <a:ext cx="8570214" cy="857250"/>
          </a:xfrm>
        </p:spPr>
        <p:txBody>
          <a:bodyPr/>
          <a:lstStyle/>
          <a:p>
            <a:pPr algn="l"/>
            <a:r>
              <a:rPr lang="nb-NO" dirty="0" smtClean="0"/>
              <a:t>Takk for i dag!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586" y="1817371"/>
            <a:ext cx="8570214" cy="4327399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/>
              <a:t>Vi prøver å holde et slikt kurs en gang i uken</a:t>
            </a:r>
          </a:p>
          <a:p>
            <a:pPr marL="0" indent="0">
              <a:buNone/>
            </a:pPr>
            <a:r>
              <a:rPr lang="nb-NO" sz="1800" dirty="0"/>
              <a:t>(Hvis det er ønskelig kan vi holde noen av kursene på nytt)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Kursets hjemmeside:</a:t>
            </a:r>
          </a:p>
          <a:p>
            <a:pPr marL="0" indent="0">
              <a:buNone/>
            </a:pPr>
            <a:r>
              <a:rPr lang="nb-NO" sz="1800" dirty="0">
                <a:hlinkClick r:id="rId2"/>
              </a:rPr>
              <a:t>https://www.uio.no/for-ansatte/kompetanse/tema/data/e-post-og-kalender/kurs-zoom/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Vil du stå på en liste som får direkte informasjon om kurset:</a:t>
            </a:r>
          </a:p>
          <a:p>
            <a:pPr marL="0" indent="0">
              <a:buNone/>
            </a:pPr>
            <a:r>
              <a:rPr lang="nb-NO" sz="1800" u="sng" dirty="0">
                <a:solidFill>
                  <a:srgbClr val="0B5A9D"/>
                </a:solidFill>
                <a:latin typeface="Arial" panose="020B0604020202020204" pitchFamily="34" charset="0"/>
                <a:hlinkClick r:id="rId3"/>
              </a:rPr>
              <a:t>https://nettskjema.no/a/145719</a:t>
            </a:r>
            <a:r>
              <a:rPr lang="nb-NO" sz="1800" dirty="0">
                <a:solidFill>
                  <a:srgbClr val="363534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b-NO" sz="1800" dirty="0">
              <a:solidFill>
                <a:srgbClr val="36353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b-NO" sz="1800" dirty="0"/>
              <a:t>Spørsmål om kurset eller andre spørsmål om Outlook:</a:t>
            </a:r>
          </a:p>
          <a:p>
            <a:pPr marL="0" indent="0">
              <a:buNone/>
            </a:pPr>
            <a:r>
              <a:rPr lang="nb-NO" sz="1800" dirty="0">
                <a:hlinkClick r:id="rId4"/>
              </a:rPr>
              <a:t>steinar.skogheim@usit.uio.no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79118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F1190-125A-4AF5-AA69-F511783C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Filene ligger 4 steder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15B3E-8877-4D8D-BBEE-900B6B268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51" y="1613490"/>
            <a:ext cx="707806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95212" y="632138"/>
            <a:ext cx="9021269" cy="785500"/>
          </a:xfrm>
        </p:spPr>
        <p:txBody>
          <a:bodyPr/>
          <a:lstStyle/>
          <a:p>
            <a:r>
              <a:rPr lang="nb-NO" dirty="0"/>
              <a:t>Hvordan leser vi e-posten vår?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9" y="4437113"/>
            <a:ext cx="117633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113665"/>
            <a:ext cx="1212850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577751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48" y="3140968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36" y="3645024"/>
            <a:ext cx="92710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991544" y="21136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kern="0" dirty="0">
                <a:solidFill>
                  <a:sysClr val="windowText" lastClr="000000"/>
                </a:solidFill>
                <a:latin typeface="Calibri"/>
              </a:rPr>
              <a:t>Exchange 2013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896200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kern="0" dirty="0">
                <a:solidFill>
                  <a:srgbClr val="FF0000"/>
                </a:solidFill>
                <a:latin typeface="Calibri"/>
              </a:rPr>
              <a:t>Outlook 2016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248128" y="386104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kern="0" dirty="0">
                <a:solidFill>
                  <a:srgbClr val="FF0000"/>
                </a:solidFill>
                <a:latin typeface="Calibri"/>
              </a:rPr>
              <a:t>OWA</a:t>
            </a:r>
            <a:r>
              <a:rPr lang="nb-NO" kern="0" dirty="0">
                <a:solidFill>
                  <a:sysClr val="windowText" lastClr="000000"/>
                </a:solidFill>
                <a:latin typeface="Calibri"/>
              </a:rPr>
              <a:t> via en nettleser (mail.uio.no)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5373217"/>
            <a:ext cx="2116137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5037138" y="4869160"/>
            <a:ext cx="199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kern="0" dirty="0">
                <a:solidFill>
                  <a:sysClr val="windowText" lastClr="000000"/>
                </a:solidFill>
                <a:latin typeface="Calibri"/>
              </a:rPr>
              <a:t>kiosk.uio.no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9536" y="5210616"/>
            <a:ext cx="17281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b-NO" kern="0" dirty="0">
                <a:solidFill>
                  <a:sysClr val="windowText" lastClr="000000"/>
                </a:solidFill>
                <a:latin typeface="Calibri"/>
              </a:rPr>
              <a:t>Her ligger  dine e-post og kalenderdata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2263393" y="4792650"/>
            <a:ext cx="607566" cy="153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nb-NO" kern="0">
              <a:solidFill>
                <a:sysClr val="windowText" lastClr="000000"/>
              </a:solidFill>
              <a:latin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143672" y="3645024"/>
            <a:ext cx="504056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80002">
            <a:off x="3036065" y="2353875"/>
            <a:ext cx="5127180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0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1412777"/>
            <a:ext cx="119538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5" y="1644551"/>
            <a:ext cx="4079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160898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21" y="1412777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483227" y="1729135"/>
            <a:ext cx="407987" cy="19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07" y="1582089"/>
            <a:ext cx="639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7" y="1701447"/>
            <a:ext cx="40798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1619971"/>
            <a:ext cx="7254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3005847" y="2780929"/>
            <a:ext cx="268137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prstClr val="black"/>
                </a:solidFill>
                <a:latin typeface="Calibri"/>
              </a:rPr>
              <a:t>Servere som tar i</a:t>
            </a:r>
          </a:p>
          <a:p>
            <a:r>
              <a:rPr lang="nb-NO" dirty="0">
                <a:solidFill>
                  <a:prstClr val="black"/>
                </a:solidFill>
                <a:latin typeface="Calibri"/>
              </a:rPr>
              <a:t>mot e-post og som</a:t>
            </a:r>
          </a:p>
          <a:p>
            <a:r>
              <a:rPr lang="nb-NO" dirty="0">
                <a:solidFill>
                  <a:prstClr val="black"/>
                </a:solidFill>
                <a:latin typeface="Calibri"/>
              </a:rPr>
              <a:t>sjekker for bl.a. SPAM</a:t>
            </a:r>
          </a:p>
          <a:p>
            <a:r>
              <a:rPr lang="nb-NO" dirty="0">
                <a:solidFill>
                  <a:prstClr val="black"/>
                </a:solidFill>
                <a:latin typeface="Calibri"/>
              </a:rPr>
              <a:t>Ordfilter og andre regler gir spampoeng</a:t>
            </a:r>
          </a:p>
          <a:p>
            <a:r>
              <a:rPr lang="nb-NO" dirty="0">
                <a:solidFill>
                  <a:prstClr val="black"/>
                </a:solidFill>
                <a:latin typeface="Calibri"/>
              </a:rPr>
              <a:t>E-post med mer enn 12 spampoeng kastes</a:t>
            </a:r>
          </a:p>
        </p:txBody>
      </p:sp>
      <p:cxnSp>
        <p:nvCxnSpPr>
          <p:cNvPr id="7" name="Rett pil 6"/>
          <p:cNvCxnSpPr/>
          <p:nvPr/>
        </p:nvCxnSpPr>
        <p:spPr>
          <a:xfrm flipV="1">
            <a:off x="4655840" y="2358158"/>
            <a:ext cx="0" cy="350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6168008" y="2924944"/>
            <a:ext cx="1800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nb-NO"/>
            </a:defPPr>
          </a:lstStyle>
          <a:p>
            <a:r>
              <a:rPr lang="nb-NO" dirty="0" err="1">
                <a:solidFill>
                  <a:prstClr val="black"/>
                </a:solidFill>
                <a:latin typeface="Calibri"/>
              </a:rPr>
              <a:t>Exchangeservere</a:t>
            </a:r>
            <a:endParaRPr lang="nb-NO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0" name="Rett pil 9"/>
          <p:cNvCxnSpPr/>
          <p:nvPr/>
        </p:nvCxnSpPr>
        <p:spPr>
          <a:xfrm flipH="1" flipV="1">
            <a:off x="6600056" y="2283764"/>
            <a:ext cx="288032" cy="425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3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66718</TotalTime>
  <Words>2487</Words>
  <Application>Microsoft Office PowerPoint</Application>
  <PresentationFormat>Widescreen</PresentationFormat>
  <Paragraphs>308</Paragraphs>
  <Slides>69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69</vt:i4>
      </vt:variant>
    </vt:vector>
  </HeadingPairs>
  <TitlesOfParts>
    <vt:vector size="85" baseType="lpstr">
      <vt:lpstr>Arial</vt:lpstr>
      <vt:lpstr>Arial Black</vt:lpstr>
      <vt:lpstr>Calibri</vt:lpstr>
      <vt:lpstr>Calibri Light</vt:lpstr>
      <vt:lpstr>DejaVu LGC Sans</vt:lpstr>
      <vt:lpstr>Times New Roman</vt:lpstr>
      <vt:lpstr>Wingdings</vt:lpstr>
      <vt:lpstr>ヒラギノ角ゴ Pro W3</vt:lpstr>
      <vt:lpstr>Office Theme</vt:lpstr>
      <vt:lpstr>Office-tema</vt:lpstr>
      <vt:lpstr>Theme1</vt:lpstr>
      <vt:lpstr>1_Office-tema</vt:lpstr>
      <vt:lpstr>1_Office Theme</vt:lpstr>
      <vt:lpstr>3_Office Theme</vt:lpstr>
      <vt:lpstr>5_Office Theme</vt:lpstr>
      <vt:lpstr>2_Office-tema</vt:lpstr>
      <vt:lpstr>Hvor ble det av e-posten min?</vt:lpstr>
      <vt:lpstr>PowerPoint Presentation</vt:lpstr>
      <vt:lpstr> Når mengden av e-post øker, kan det være problematisk å finne igjen en viktig e-post. </vt:lpstr>
      <vt:lpstr>PowerPoint Presentation</vt:lpstr>
      <vt:lpstr>UiO-MX</vt:lpstr>
      <vt:lpstr>PowerPoint Presentation</vt:lpstr>
      <vt:lpstr>Filene ligger 4 steder</vt:lpstr>
      <vt:lpstr>Hvordan leser vi e-posten vår?</vt:lpstr>
      <vt:lpstr>PowerPoint Presentation</vt:lpstr>
      <vt:lpstr>Bufret Exchange-modus</vt:lpstr>
      <vt:lpstr>PowerPoint Presentation</vt:lpstr>
      <vt:lpstr>Hvordan hente eldre e-post </vt:lpstr>
      <vt:lpstr>Hvis dette valget ikke er der</vt:lpstr>
      <vt:lpstr>Demo</vt:lpstr>
      <vt:lpstr>Organisere e-posten</vt:lpstr>
      <vt:lpstr>Favorittmappe</vt:lpstr>
      <vt:lpstr>Utboks</vt:lpstr>
      <vt:lpstr>Hvorfor skjer dette? </vt:lpstr>
      <vt:lpstr>Demo</vt:lpstr>
      <vt:lpstr>Tråding (Vise diskusjoner)</vt:lpstr>
      <vt:lpstr> </vt:lpstr>
      <vt:lpstr>Personruten</vt:lpstr>
      <vt:lpstr>PowerPoint Presentation</vt:lpstr>
      <vt:lpstr>Flytte e-poster til en annen mappe</vt:lpstr>
      <vt:lpstr>Søkemappe</vt:lpstr>
      <vt:lpstr>Søkemappe</vt:lpstr>
      <vt:lpstr>Legge til en kolonne i innholdsruten </vt:lpstr>
      <vt:lpstr>PowerPoint Presentation</vt:lpstr>
      <vt:lpstr>Sortere på kolonnenavn</vt:lpstr>
      <vt:lpstr>Flagge en melding</vt:lpstr>
      <vt:lpstr>PowerPoint Presentation</vt:lpstr>
      <vt:lpstr>Demo</vt:lpstr>
      <vt:lpstr>Søke i Outlook</vt:lpstr>
      <vt:lpstr>File / Options / Search  (Backstage-visningen)</vt:lpstr>
      <vt:lpstr>Begrense antall treff som vises ved søk</vt:lpstr>
      <vt:lpstr>Hurtig filtrering</vt:lpstr>
      <vt:lpstr>Bruke søkebåndet</vt:lpstr>
      <vt:lpstr>More</vt:lpstr>
      <vt:lpstr>Operatorer</vt:lpstr>
      <vt:lpstr>Demo</vt:lpstr>
      <vt:lpstr>Hvis du ikke klarer å finne e-posten</vt:lpstr>
      <vt:lpstr>Gjenopprette e-post</vt:lpstr>
      <vt:lpstr>PowerPoint Presentation</vt:lpstr>
      <vt:lpstr>Outlook / OWA (mail.uio.no)</vt:lpstr>
      <vt:lpstr>OWA</vt:lpstr>
      <vt:lpstr>Demo</vt:lpstr>
      <vt:lpstr>PowerPoint Presentation</vt:lpstr>
      <vt:lpstr>Spam og spampoeng</vt:lpstr>
      <vt:lpstr>Bruk ikke Dropspam  (brukerinfo.uio.no)</vt:lpstr>
      <vt:lpstr>PowerPoint Presentation</vt:lpstr>
      <vt:lpstr>PowerPoint Presentation</vt:lpstr>
      <vt:lpstr>Fulle headere</vt:lpstr>
      <vt:lpstr>PowerPoint Presentation</vt:lpstr>
      <vt:lpstr>PowerPoint Presentation</vt:lpstr>
      <vt:lpstr>Blokkere en avsender</vt:lpstr>
      <vt:lpstr>Hvis e-post som ikke er spam, havner i Junk</vt:lpstr>
      <vt:lpstr>PowerPoint Presentation</vt:lpstr>
      <vt:lpstr>Slettede elementer</vt:lpstr>
      <vt:lpstr>Arkivering i Outlook</vt:lpstr>
      <vt:lpstr>Lage egen sikkerhetskopi</vt:lpstr>
      <vt:lpstr>PowerPoint Presentation</vt:lpstr>
      <vt:lpstr>PowerPoint Presentation</vt:lpstr>
      <vt:lpstr>PowerPoint Presentation</vt:lpstr>
      <vt:lpstr>Passord?</vt:lpstr>
      <vt:lpstr>Hvordan sjekke hva som er på pst-filen</vt:lpstr>
      <vt:lpstr>PowerPoint Presentation</vt:lpstr>
      <vt:lpstr>Andre plattformer</vt:lpstr>
      <vt:lpstr>Flytte en mappe til gmail</vt:lpstr>
      <vt:lpstr>Takk for i 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finne igjen e-post</dc:title>
  <dc:creator>Steinar Skogheim</dc:creator>
  <cp:lastModifiedBy>Steinar Skogheim</cp:lastModifiedBy>
  <cp:revision>149</cp:revision>
  <cp:lastPrinted>2018-08-31T06:09:02Z</cp:lastPrinted>
  <dcterms:created xsi:type="dcterms:W3CDTF">2018-01-05T09:11:02Z</dcterms:created>
  <dcterms:modified xsi:type="dcterms:W3CDTF">2020-05-12T19:09:06Z</dcterms:modified>
</cp:coreProperties>
</file>