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2" r:id="rId3"/>
    <p:sldMasterId id="2147483734" r:id="rId4"/>
    <p:sldMasterId id="2147483746" r:id="rId5"/>
    <p:sldMasterId id="2147483758" r:id="rId6"/>
    <p:sldMasterId id="2147483770" r:id="rId7"/>
  </p:sldMasterIdLst>
  <p:handoutMasterIdLst>
    <p:handoutMasterId r:id="rId84"/>
  </p:handoutMasterIdLst>
  <p:sldIdLst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90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301" r:id="rId47"/>
    <p:sldId id="305" r:id="rId48"/>
    <p:sldId id="306" r:id="rId49"/>
    <p:sldId id="335" r:id="rId50"/>
    <p:sldId id="282" r:id="rId51"/>
    <p:sldId id="307" r:id="rId52"/>
    <p:sldId id="312" r:id="rId53"/>
    <p:sldId id="302" r:id="rId54"/>
    <p:sldId id="314" r:id="rId55"/>
    <p:sldId id="345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290" r:id="rId64"/>
    <p:sldId id="291" r:id="rId65"/>
    <p:sldId id="330" r:id="rId66"/>
    <p:sldId id="333" r:id="rId67"/>
    <p:sldId id="332" r:id="rId68"/>
    <p:sldId id="349" r:id="rId69"/>
    <p:sldId id="309" r:id="rId70"/>
    <p:sldId id="310" r:id="rId71"/>
    <p:sldId id="350" r:id="rId72"/>
    <p:sldId id="326" r:id="rId73"/>
    <p:sldId id="327" r:id="rId74"/>
    <p:sldId id="328" r:id="rId75"/>
    <p:sldId id="329" r:id="rId76"/>
    <p:sldId id="304" r:id="rId77"/>
    <p:sldId id="323" r:id="rId78"/>
    <p:sldId id="311" r:id="rId79"/>
    <p:sldId id="346" r:id="rId80"/>
    <p:sldId id="351" r:id="rId81"/>
    <p:sldId id="324" r:id="rId82"/>
    <p:sldId id="347" r:id="rId83"/>
  </p:sldIdLst>
  <p:sldSz cx="9144000" cy="6858000" type="screen4x3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1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50143-E242-44D0-BAC9-5C5C5CDE7CFD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E789-3820-4E94-BC09-9839E39F1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235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57E-13E4-47A0-8302-5A92AA26D0A0}" type="datetime1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47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EDCB-CD9D-4CA9-8F8A-2FD8776DB38B}" type="datetime1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97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1F5-B013-4CB6-BC29-05591066544D}" type="datetime1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9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7667-FBB3-4407-B4D3-B4778CA42C05}" type="datetime1">
              <a:rPr lang="nb-NO" smtClean="0"/>
              <a:t>24.11.2021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36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57E-13E4-47A0-8302-5A92AA26D0A0}" type="datetime1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123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A7C1-8CCE-4E53-9171-F4A1969F441D}" type="datetime1">
              <a:rPr lang="nb-NO" smtClean="0"/>
              <a:t>24.11.2021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8213D218-3088-451B-986D-86B6E632DFC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939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C65-3FD3-4B71-A281-7E082DF04A0D}" type="datetime1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08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390-3F3E-460C-8DA4-8F09167E63A7}" type="datetime1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337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74E-829A-4B27-9F01-E7F16CC3C91A}" type="datetime1">
              <a:rPr lang="nb-NO" smtClean="0"/>
              <a:t>24.11.2021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45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0A09-ADE2-4AB9-B240-23659373C785}" type="datetime1">
              <a:rPr lang="nb-NO" smtClean="0"/>
              <a:t>24.11.2021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82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0B85-EA7C-452B-9839-003FC2FF798C}" type="datetime1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A7C1-8CCE-4E53-9171-F4A1969F441D}" type="datetime1">
              <a:rPr lang="nb-NO" smtClean="0"/>
              <a:t>24.11.2021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8213D218-3088-451B-986D-86B6E632DFC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8388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D4EE-15EF-48D9-95D0-BB560F63D51A}" type="datetime1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62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7D20-8EA8-42DE-95A2-62CE2CEFAC0B}" type="datetime1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736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EDCB-CD9D-4CA9-8F8A-2FD8776DB38B}" type="datetime1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08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1F5-B013-4CB6-BC29-05591066544D}" type="datetime1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223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7667-FBB3-4407-B4D3-B4778CA42C05}" type="datetime1">
              <a:rPr lang="nb-NO" smtClean="0"/>
              <a:t>24.11.2021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363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F016-A674-4593-BA09-D875D616A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86E6E-94B6-4A5B-AAC8-96442255D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06670-7D75-4D07-AFAF-51B6470A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E6116-72DE-403E-B6AB-B319F24E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B20E7-2658-46E3-A8FE-EB9805DD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994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38A1-6F50-49BA-B682-9AC55FCC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9417-6156-4356-A755-F288E440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1FDA-7EC8-445F-9DC6-ECD181BD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B0671-B90E-494C-9D01-D4D160D0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3CAB8-833E-4DD0-B7FC-C33CD5E3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96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5AE2-E6FD-4B31-98C6-8F02253A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98E1C-8889-4DDE-B65A-CC7EA343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D9624-455F-406C-BFBB-57BFC559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83AF-4118-4DD2-9180-CBB275FB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62F2-A524-4565-A40A-518F2333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8211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D6ED-D4E4-4063-94C3-F304D766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7C77-2C84-4F11-BC39-A2AA23C48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CE4FF-7789-4D32-B281-534082BC2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7E9B4-0FD0-40ED-9F57-5DFAE70B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B3E68-A1CA-468D-85D3-47452239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BB478-04AA-47C2-89BC-405CC98A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103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809F-51D0-4922-95F7-C668E6DB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7F72D-7971-4E3E-8CDE-CFE94CADC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894E9-FB5F-4620-AE97-209C9E05F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663C8-44C9-4BE8-9A52-2EAFFA9DF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860BC-0822-4E44-AB55-7B242F878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C6A5F-BFE4-4892-A741-D8A0C166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A4A51-9733-4F90-975B-1D7065C3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A1130-BAB2-4F38-AFE4-2ABE9349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72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C65-3FD3-4B71-A281-7E082DF04A0D}" type="datetime1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668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487E-BB43-4430-A8AC-529BCD51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D79EF-0C09-49D4-AF9A-64EE2D91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72971-331A-42A0-8326-6F398A30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4947F-F24A-444A-B547-6650496B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47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3B449-6248-429B-9758-1FEEFD87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48984-E2F4-44E2-B6B3-B1F51D11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6F8E7-0781-4C89-9748-6B4B36E1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527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D10D-77BE-4BB1-B78E-91B99CB9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6D9A4-B7AF-4466-868B-B816E1D90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3856B-836B-43EE-B171-EE357B804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88368-48B0-4EA0-B7CD-396F748C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59DAE-90BB-4D95-B820-D03EFB2A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84F67-9858-4304-9614-E38CF632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964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CB34-1457-4028-9EAF-1A2D8CF0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BCF3F4-FEE0-4489-925F-6825E7AE0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DC982-086B-4C7D-8613-2CE1B15FC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BA8AA-DB81-4418-8589-C84E73A2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33C15-A856-4F38-BBB4-F419DB98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B1182-3906-4254-A5BB-CF48EFA9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171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B640-637E-4EF0-BEF3-E2E8E6FF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B15E-25F1-4757-A1CA-A1A04A9CD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223D-3267-4A28-B5E3-D2279BE4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6C31-EB26-4BC2-AB28-E0D53D50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838C-9262-4FC4-846B-8F124274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280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7D602-6717-4F6A-A93B-F135841B4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E7F01-9D75-4BF7-AFB4-3F5B2D98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3747-1A99-475E-8EEA-34174A0C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D57C-D771-4FC5-B6D6-360A0735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3F645-6297-4E17-83F0-AA6D1C77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386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63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22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95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390-3F3E-460C-8DA4-8F09167E63A7}" type="datetime1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7450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7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62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13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85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6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19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68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745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302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30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74E-829A-4B27-9F01-E7F16CC3C91A}" type="datetime1">
              <a:rPr lang="nb-NO" smtClean="0"/>
              <a:t>24.11.2021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655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831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052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9279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684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518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737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2242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045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510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01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0A09-ADE2-4AB9-B240-23659373C785}" type="datetime1">
              <a:rPr lang="nb-NO" smtClean="0"/>
              <a:t>24.11.2021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50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4717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40123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9361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687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103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31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4196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902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5166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40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0B85-EA7C-452B-9839-003FC2FF798C}" type="datetime1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037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1528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560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9837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393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19306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5108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98274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97638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413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34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D4EE-15EF-48D9-95D0-BB560F63D51A}" type="datetime1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34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7D20-8EA8-42DE-95A2-62CE2CEFAC0B}" type="datetime1">
              <a:rPr lang="nb-NO" smtClean="0"/>
              <a:t>24.11.2021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159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DEE3-D5D5-4458-89F4-1B4932C68550}" type="datetime1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7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DEE3-D5D5-4458-89F4-1B4932C68550}" type="datetime1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6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74EF5-9336-4F13-92FC-BC1F9F30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54859-55D8-42A3-A7A4-A098A0982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9823-9962-4080-A49B-59FA03AAB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4420-10A8-4B33-9B52-64F5E876752C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C10F-8EC0-4CCD-8535-642291DD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4CF80-3754-4740-9619-006DA87F1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46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  <a:ea typeface="ヒラギノ角ゴ Pro W3" charset="-128"/>
              </a:rPr>
              <a:pPr/>
              <a:t>24.11.2021</a:t>
            </a:fld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  <a:ea typeface="ヒラギノ角ゴ Pro W3" charset="-128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1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2F82-3B62-4479-AFA9-3F0D47B69EF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292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6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6E5-087B-4E6E-BCD8-41E8DA8FC410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5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einar.skogheim@usit.uio.no" TargetMode="Externa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tjenester/it/aktuelt/om-it/2017/kalenderfeil-i-outlook-2016.html" TargetMode="External"/><Relationship Id="rId2" Type="http://schemas.openxmlformats.org/officeDocument/2006/relationships/hyperlink" Target="https://mail.uio.no/" TargetMode="External"/><Relationship Id="rId1" Type="http://schemas.openxmlformats.org/officeDocument/2006/relationships/slideLayout" Target="../slideLayouts/slideLayout5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tjenester/it/e-post-kalender/outlook/hjelp/kalender/bestille-rom-for-andre.html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o.no/tjenester/it/e-post-kalender/outlook/hjelp/kalender/apne-en-google-kalender-i-outlook.html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ball.no/" TargetMode="Externa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tjenester/it/e-post-kalender/outlook/hjelp/kalender/felleskalender.html" TargetMode="External"/><Relationship Id="rId2" Type="http://schemas.openxmlformats.org/officeDocument/2006/relationships/hyperlink" Target="https://nettskjema.uio.no/answer/84424.html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tjenester/it/e-post-kalender/" TargetMode="External"/><Relationship Id="rId2" Type="http://schemas.openxmlformats.org/officeDocument/2006/relationships/hyperlink" Target="http://www.uio.no/tjenester/it/e-post-kalender/mobile-enheter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nettskjema.no/a/145719" TargetMode="External"/><Relationship Id="rId2" Type="http://schemas.openxmlformats.org/officeDocument/2006/relationships/hyperlink" Target="https://www.uio.no/for-ansatte/kompetanse/tema/data/e-post-og-kalender/kurs-zoom/" TargetMode="External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steinar.skogheim@usit.uio.n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7C20-7FC3-4100-B057-36688EB05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475" y="287383"/>
            <a:ext cx="7741920" cy="766575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K</a:t>
            </a:r>
            <a:r>
              <a:rPr lang="nb-NO" dirty="0" smtClean="0">
                <a:solidFill>
                  <a:srgbClr val="222222"/>
                </a:solidFill>
                <a:latin typeface="Arial" panose="020B0604020202020204" pitchFamily="34" charset="0"/>
              </a:rPr>
              <a:t>alenderen i Outlook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2F4ED-B02F-43C1-9C46-B2859A6B1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631474"/>
            <a:ext cx="8194766" cy="2598195"/>
          </a:xfrm>
        </p:spPr>
        <p:txBody>
          <a:bodyPr>
            <a:noAutofit/>
          </a:bodyPr>
          <a:lstStyle/>
          <a:p>
            <a:pPr algn="l"/>
            <a:r>
              <a:rPr lang="nb-NO" sz="2000" dirty="0"/>
              <a:t>Steinar </a:t>
            </a:r>
            <a:r>
              <a:rPr lang="nb-NO" sz="2000" dirty="0" smtClean="0"/>
              <a:t>Skogheim</a:t>
            </a:r>
          </a:p>
          <a:p>
            <a:pPr algn="l"/>
            <a:r>
              <a:rPr lang="nb-NO" sz="2000" dirty="0" smtClean="0">
                <a:hlinkClick r:id="rId2"/>
              </a:rPr>
              <a:t>steinar.skogheim@usit.uio.no</a:t>
            </a:r>
            <a:endParaRPr lang="nb-NO" sz="2000" dirty="0" smtClean="0"/>
          </a:p>
          <a:p>
            <a:pPr algn="l"/>
            <a:endParaRPr lang="nb-NO" sz="2000" dirty="0" smtClean="0"/>
          </a:p>
          <a:p>
            <a:pPr algn="l"/>
            <a:r>
              <a:rPr lang="nb-NO" sz="2000" dirty="0" smtClean="0"/>
              <a:t>Kursenes nettside:</a:t>
            </a:r>
          </a:p>
          <a:p>
            <a:pPr algn="l"/>
            <a:endParaRPr lang="nb-NO" sz="2000" dirty="0" smtClean="0"/>
          </a:p>
          <a:p>
            <a:pPr algn="l"/>
            <a:r>
              <a:rPr lang="nb-NO" sz="2000" dirty="0"/>
              <a:t>https://www.uio.no/for-ansatte/kompetanse/tema/data/e-post-og-kalender/kurs-zoom/index.html</a:t>
            </a:r>
          </a:p>
          <a:p>
            <a:pPr algn="l"/>
            <a:endParaRPr lang="nb-NO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2737" y="1881051"/>
            <a:ext cx="736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Nettkurs </a:t>
            </a:r>
            <a:r>
              <a:rPr kumimoji="0" lang="nb-NO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onsdag 17. </a:t>
            </a:r>
            <a:r>
              <a:rPr kumimoji="0" lang="nb-NO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24. november</a:t>
            </a:r>
            <a:endParaRPr kumimoji="0" lang="nb-NO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Kl.10:00 </a:t>
            </a:r>
            <a:r>
              <a:rPr kumimoji="0" lang="nb-N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nb-NO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11:00</a:t>
            </a:r>
            <a:endParaRPr kumimoji="0" lang="nb-NO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3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6" y="-133924"/>
            <a:ext cx="8181703" cy="994747"/>
          </a:xfrm>
        </p:spPr>
        <p:txBody>
          <a:bodyPr/>
          <a:lstStyle/>
          <a:p>
            <a:r>
              <a:rPr lang="nb-NO" dirty="0"/>
              <a:t>Leseruten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8" y="651753"/>
            <a:ext cx="2437302" cy="11545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8" y="2110091"/>
            <a:ext cx="7394085" cy="40961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352800" y="860823"/>
            <a:ext cx="5635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Velger du «Right» under «Reading Pane», vises innholdet på høyre side.</a:t>
            </a:r>
          </a:p>
        </p:txBody>
      </p:sp>
    </p:spTree>
    <p:extLst>
      <p:ext uri="{BB962C8B-B14F-4D97-AF65-F5344CB8AC3E}">
        <p14:creationId xmlns:p14="http://schemas.microsoft.com/office/powerpoint/2010/main" val="35818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851"/>
          </a:xfrm>
        </p:spPr>
        <p:txBody>
          <a:bodyPr/>
          <a:lstStyle/>
          <a:p>
            <a:r>
              <a:rPr lang="nb-NO" dirty="0"/>
              <a:t>Oppgaver (Tasks)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5353" y="1605064"/>
            <a:ext cx="2393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Hvis du under «Daily Task List» velger Normal, vil oppgaver (Tasks) dukke opp nederst i kalenderen.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" y="992222"/>
            <a:ext cx="6026074" cy="53307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69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953"/>
          </a:xfrm>
        </p:spPr>
        <p:txBody>
          <a:bodyPr/>
          <a:lstStyle/>
          <a:p>
            <a:r>
              <a:rPr lang="nb-NO" dirty="0"/>
              <a:t>Gjøremålsfeltet (To-Do-Bar)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812131"/>
            <a:ext cx="3276600" cy="2501900"/>
          </a:xfr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58757" y="1721796"/>
            <a:ext cx="3784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Velger du Tasks under To-Do-Bar, får du opp disse til høyre i kalenderen.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oppgave kan ha startdato, sluttdato og alarm.</a:t>
            </a:r>
          </a:p>
        </p:txBody>
      </p:sp>
    </p:spTree>
    <p:extLst>
      <p:ext uri="{BB962C8B-B14F-4D97-AF65-F5344CB8AC3E}">
        <p14:creationId xmlns:p14="http://schemas.microsoft.com/office/powerpoint/2010/main" val="32354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034"/>
          </a:xfrm>
        </p:spPr>
        <p:txBody>
          <a:bodyPr/>
          <a:lstStyle/>
          <a:p>
            <a:r>
              <a:rPr lang="nb-NO" dirty="0"/>
              <a:t>Søke etter elementer i kalenderen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299"/>
            <a:ext cx="9144000" cy="32901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22570" y="1060315"/>
            <a:ext cx="7889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Skriver du f.eks. «sommerfest» i søkefeltet, vil du få opp alle elementer som inneholder dette ordet.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dukker også opp en søke-fane, slik at du kan innsnevre et søk som gir for mange treff.</a:t>
            </a:r>
          </a:p>
        </p:txBody>
      </p:sp>
    </p:spTree>
    <p:extLst>
      <p:ext uri="{BB962C8B-B14F-4D97-AF65-F5344CB8AC3E}">
        <p14:creationId xmlns:p14="http://schemas.microsoft.com/office/powerpoint/2010/main" val="496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Finne en bestemt dato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98915"/>
            <a:ext cx="3200400" cy="1841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72766" y="1799617"/>
            <a:ext cx="7714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Hvis du vil finne hvilken ukedag en bestem dato ligger på, bruker du kommandoen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Ctrl+G</a:t>
            </a:r>
          </a:p>
        </p:txBody>
      </p:sp>
    </p:spTree>
    <p:extLst>
      <p:ext uri="{BB962C8B-B14F-4D97-AF65-F5344CB8AC3E}">
        <p14:creationId xmlns:p14="http://schemas.microsoft.com/office/powerpoint/2010/main" val="18251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 1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DD25-B506-4E31-B2B5-0BF07B9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8709" cy="665888"/>
          </a:xfrm>
        </p:spPr>
        <p:txBody>
          <a:bodyPr/>
          <a:lstStyle/>
          <a:p>
            <a:r>
              <a:rPr lang="nb-NO" dirty="0"/>
              <a:t>Åpne en annens kalender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66A-1606-40F1-96BE-FE83EA282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46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Trykk på </a:t>
            </a:r>
            <a:r>
              <a:rPr lang="nb-NO" b="1" dirty="0"/>
              <a:t>Open Calendar</a:t>
            </a:r>
            <a:r>
              <a:rPr lang="nb-NO" dirty="0"/>
              <a:t> under fanen </a:t>
            </a:r>
            <a:r>
              <a:rPr lang="nb-NO" b="1" dirty="0"/>
              <a:t>Home</a:t>
            </a:r>
          </a:p>
          <a:p>
            <a:pPr marL="0" indent="0">
              <a:buNone/>
            </a:pPr>
            <a:r>
              <a:rPr lang="nb-NO" dirty="0"/>
              <a:t>Velg </a:t>
            </a:r>
            <a:r>
              <a:rPr lang="nb-NO" b="1" dirty="0"/>
              <a:t>From Address Book…</a:t>
            </a:r>
          </a:p>
          <a:p>
            <a:pPr marL="0" indent="0">
              <a:buNone/>
            </a:pPr>
            <a:r>
              <a:rPr lang="nb-NO" dirty="0"/>
              <a:t>Finn personen du vil åpne kalenderen </a:t>
            </a:r>
            <a:r>
              <a:rPr lang="nb-NO" dirty="0" smtClean="0"/>
              <a:t>til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Sørg </a:t>
            </a:r>
            <a:r>
              <a:rPr lang="nb-NO" dirty="0"/>
              <a:t>for at navnet legger seg i feltet ved siden av </a:t>
            </a:r>
            <a:r>
              <a:rPr lang="nb-NO" b="1" dirty="0"/>
              <a:t>Calendar -&gt;</a:t>
            </a:r>
          </a:p>
          <a:p>
            <a:pPr marL="0" indent="0">
              <a:buNone/>
            </a:pPr>
            <a:r>
              <a:rPr lang="nb-NO" dirty="0"/>
              <a:t>Dobbeltklikk på navnet, eller trykk på </a:t>
            </a:r>
            <a:r>
              <a:rPr lang="nb-NO" b="1" dirty="0">
                <a:solidFill>
                  <a:prstClr val="black"/>
                </a:solidFill>
              </a:rPr>
              <a:t>Calendar -&gt;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Du vil se det denne personen har gitt deg lov til å se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20484-80EA-4245-92E3-FA3F1B78E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7" y="2885962"/>
            <a:ext cx="3086100" cy="1193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09" y="1213164"/>
            <a:ext cx="825500" cy="939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5872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4644"/>
          </a:xfrm>
        </p:spPr>
        <p:txBody>
          <a:bodyPr/>
          <a:lstStyle/>
          <a:p>
            <a:r>
              <a:rPr lang="nb-NO" dirty="0"/>
              <a:t>Gi andre tilgang til kalenderen din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2" y="1387611"/>
            <a:ext cx="3480598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6280" y="2506292"/>
            <a:ext cx="39950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bestemmer selv hvem som kan se kalenderen din.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bestemmer også hvor mye de kan 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kan gi grupper spesiell tilgang.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kan gi enkeltpersoner eller grupper tilgang til å skrive i kalenderen din.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du merket en avtale som «Privat», vil andre ikke se hva som står der, bare at du er opptatt.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297731"/>
            <a:ext cx="914400" cy="990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36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3555"/>
          </a:xfrm>
        </p:spPr>
        <p:txBody>
          <a:bodyPr/>
          <a:lstStyle/>
          <a:p>
            <a:r>
              <a:rPr lang="nb-NO" dirty="0"/>
              <a:t>Private avtaler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2227634"/>
            <a:ext cx="7879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 du vil at andre ikke skal se hva en avtale dreier seg om, trykker du på knappen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under fanen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vil de bare se at du er opptatt, ikke hva du gjør.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din egen kalender vil du da se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</a:t>
            </a: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hengelås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9" y="1371195"/>
            <a:ext cx="1181100" cy="419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9" y="4445270"/>
            <a:ext cx="2362200" cy="1041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9503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kalendere samtidig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291"/>
            <a:ext cx="9144000" cy="49992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58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20 </a:t>
            </a:r>
            <a:r>
              <a:rPr lang="nb-NO" dirty="0"/>
              <a:t>år med elektronisk kalender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53" y="1825625"/>
            <a:ext cx="845179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har gått </a:t>
            </a:r>
            <a:r>
              <a:rPr lang="nb-NO" dirty="0" smtClean="0"/>
              <a:t>nesten 20 år </a:t>
            </a:r>
            <a:r>
              <a:rPr lang="nb-NO" dirty="0"/>
              <a:t>siden vi startet opp med Lotus Notes ved UiO.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I </a:t>
            </a:r>
            <a:r>
              <a:rPr lang="nb-NO" dirty="0"/>
              <a:t>noen miljøer var det tungt å overbevise folk om at dette gjorde det lettere å jobbe sammen.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Bruken </a:t>
            </a:r>
            <a:r>
              <a:rPr lang="nb-NO" dirty="0"/>
              <a:t>økte da vi fikk muligheten til å synkronisere kalenderen mot mobil.</a:t>
            </a:r>
          </a:p>
          <a:p>
            <a:pPr marL="0" indent="0">
              <a:buNone/>
            </a:pPr>
            <a:r>
              <a:rPr lang="nb-NO" dirty="0"/>
              <a:t>I 2014 skiftet vi til Microsoft Exchange, og de fleste gikk over til å bruke Outlook til både e-post og kalender. </a:t>
            </a:r>
          </a:p>
        </p:txBody>
      </p:sp>
    </p:spTree>
    <p:extLst>
      <p:ext uri="{BB962C8B-B14F-4D97-AF65-F5344CB8AC3E}">
        <p14:creationId xmlns:p14="http://schemas.microsoft.com/office/powerpoint/2010/main" val="24706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1013"/>
            <a:ext cx="8229600" cy="1738651"/>
          </a:xfrm>
        </p:spPr>
        <p:txBody>
          <a:bodyPr/>
          <a:lstStyle/>
          <a:p>
            <a:r>
              <a:rPr lang="nb-NO" dirty="0"/>
              <a:t>Schedule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176"/>
            <a:ext cx="9144000" cy="59871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87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 2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4587"/>
          </a:xfrm>
        </p:spPr>
        <p:txBody>
          <a:bodyPr>
            <a:normAutofit fontScale="90000"/>
          </a:bodyPr>
          <a:lstStyle/>
          <a:p>
            <a:r>
              <a:rPr lang="nb-NO" dirty="0"/>
              <a:t>Backstage-visningen </a:t>
            </a:r>
            <a:br>
              <a:rPr lang="nb-NO" dirty="0"/>
            </a:br>
            <a:r>
              <a:rPr lang="nb-NO" dirty="0"/>
              <a:t>Veien til kalenderinnstillingene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486" y="1102179"/>
            <a:ext cx="2869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Trykk på File oppe til venstre, eller Ctrl+F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99" y="1658654"/>
            <a:ext cx="5026347" cy="52559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8" y="2333771"/>
            <a:ext cx="2773817" cy="20546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16248" y="4717279"/>
            <a:ext cx="277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Velg Options (Alternativer),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så kalender…</a:t>
            </a:r>
          </a:p>
        </p:txBody>
      </p:sp>
      <p:sp>
        <p:nvSpPr>
          <p:cNvPr id="10" name="Arrow: Right 9"/>
          <p:cNvSpPr/>
          <p:nvPr/>
        </p:nvSpPr>
        <p:spPr>
          <a:xfrm rot="10800000">
            <a:off x="4341263" y="3956703"/>
            <a:ext cx="461473" cy="111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8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" y="373914"/>
            <a:ext cx="8860527" cy="28653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572568" y="3811424"/>
            <a:ext cx="821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er viktig at «første uke i året» er satt opp riktig.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 ikke blir ukenummeret feil. </a:t>
            </a:r>
          </a:p>
        </p:txBody>
      </p:sp>
    </p:spTree>
    <p:extLst>
      <p:ext uri="{BB962C8B-B14F-4D97-AF65-F5344CB8AC3E}">
        <p14:creationId xmlns:p14="http://schemas.microsoft.com/office/powerpoint/2010/main" val="21357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47650"/>
            <a:ext cx="8369300" cy="2705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3351213"/>
            <a:ext cx="3276600" cy="318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2894" y="3351213"/>
            <a:ext cx="31517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Tips for å slette helligdager: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Gå til fanen 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Sorter på kategori (Holiday)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(Eller Location)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Slett</a:t>
            </a:r>
          </a:p>
        </p:txBody>
      </p:sp>
    </p:spTree>
    <p:extLst>
      <p:ext uri="{BB962C8B-B14F-4D97-AF65-F5344CB8AC3E}">
        <p14:creationId xmlns:p14="http://schemas.microsoft.com/office/powerpoint/2010/main" val="42122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650"/>
            <a:ext cx="8229600" cy="2603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3937"/>
            <a:ext cx="3378463" cy="37475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25" y="3639004"/>
            <a:ext cx="4707775" cy="30824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408579" y="3180945"/>
            <a:ext cx="229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 view</a:t>
            </a:r>
          </a:p>
        </p:txBody>
      </p:sp>
    </p:spTree>
    <p:extLst>
      <p:ext uri="{BB962C8B-B14F-4D97-AF65-F5344CB8AC3E}">
        <p14:creationId xmlns:p14="http://schemas.microsoft.com/office/powerpoint/2010/main" val="9726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266700"/>
            <a:ext cx="8242300" cy="2616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3308351"/>
            <a:ext cx="1993900" cy="304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394953" y="3308351"/>
            <a:ext cx="5120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Haker du av for «Show a second time zone», kan du velge en å vise en tidsone fra et annet land.</a:t>
            </a:r>
          </a:p>
        </p:txBody>
      </p:sp>
    </p:spTree>
    <p:extLst>
      <p:ext uri="{BB962C8B-B14F-4D97-AF65-F5344CB8AC3E}">
        <p14:creationId xmlns:p14="http://schemas.microsoft.com/office/powerpoint/2010/main" val="24869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0" cy="3733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4473575"/>
            <a:ext cx="5638800" cy="1371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54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 3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2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70" y="365126"/>
            <a:ext cx="7892780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Hva kan vi legge inn i kalenderen vår?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302" y="1809345"/>
            <a:ext cx="8200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Avtale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Møte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Heldagshendelse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Repeterende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Fødselsdager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Tog og flyreiser m.m.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Importere andre kalendere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19" y="1447800"/>
            <a:ext cx="3207657" cy="3962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82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6409" y="1331354"/>
            <a:ext cx="6765952" cy="589125"/>
          </a:xfrm>
        </p:spPr>
        <p:txBody>
          <a:bodyPr>
            <a:normAutofit fontScale="90000"/>
          </a:bodyPr>
          <a:lstStyle/>
          <a:p>
            <a:r>
              <a:rPr lang="nb-NO" dirty="0"/>
              <a:t>Hvor ligger kalenderen?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7" y="4185085"/>
            <a:ext cx="882253" cy="8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4" y="2442499"/>
            <a:ext cx="909638" cy="65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2790563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86" y="3212976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02" y="3591018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191236" y="2368150"/>
            <a:ext cx="14093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Exchange </a:t>
            </a:r>
            <a:r>
              <a:rPr kumimoji="0" lang="nb-NO" sz="13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  <a:endParaRPr kumimoji="0" lang="nb-NO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922150" y="5319210"/>
            <a:ext cx="17821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Outlook </a:t>
            </a:r>
            <a:r>
              <a:rPr kumimoji="0" lang="nb-NO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 / 2019</a:t>
            </a:r>
            <a:endParaRPr kumimoji="0" lang="nb-NO" sz="13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436096" y="3753037"/>
            <a:ext cx="2376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OWA</a:t>
            </a:r>
            <a:r>
              <a:rPr kumimoji="0" lang="nb-NO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via en nettleser (mail.uio.no)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54" y="4887163"/>
            <a:ext cx="1587103" cy="7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3777854" y="4509120"/>
            <a:ext cx="1496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kiosk.uio.no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652" y="4765213"/>
            <a:ext cx="1296144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 ligger  dine e-post og kalenderdata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1697545" y="4451738"/>
            <a:ext cx="455675" cy="114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57754" y="3591018"/>
            <a:ext cx="378042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80002">
            <a:off x="2277049" y="2622657"/>
            <a:ext cx="3845385" cy="9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04465"/>
          </a:xfrm>
        </p:spPr>
        <p:txBody>
          <a:bodyPr/>
          <a:lstStyle/>
          <a:p>
            <a:r>
              <a:rPr lang="nb-NO" dirty="0"/>
              <a:t>Avtale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86965"/>
            <a:ext cx="8636000" cy="40130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" y="5194570"/>
            <a:ext cx="863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Hurtigtast: Trykk </a:t>
            </a:r>
            <a:r>
              <a:rPr kumimoji="0" lang="nb-NO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Ctrl+N</a:t>
            </a: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å opprette en avtale fra kalendermodulen.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Trykk </a:t>
            </a:r>
            <a:r>
              <a:rPr kumimoji="0" lang="nb-NO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Ctrl+Shift+A</a:t>
            </a: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å opprette en avtale fra hvilken som helst Outlook-modul.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også dobbeltklikke i en tidsblokk i kalenderen.</a:t>
            </a:r>
          </a:p>
        </p:txBody>
      </p:sp>
    </p:spTree>
    <p:extLst>
      <p:ext uri="{BB962C8B-B14F-4D97-AF65-F5344CB8AC3E}">
        <p14:creationId xmlns:p14="http://schemas.microsoft.com/office/powerpoint/2010/main" val="33660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460"/>
            <a:ext cx="7886700" cy="710119"/>
          </a:xfrm>
        </p:spPr>
        <p:txBody>
          <a:bodyPr>
            <a:normAutofit/>
          </a:bodyPr>
          <a:lstStyle/>
          <a:p>
            <a:r>
              <a:rPr lang="nb-NO" dirty="0"/>
              <a:t>Møte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836578"/>
            <a:ext cx="8382000" cy="59148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76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100"/>
          </a:xfrm>
        </p:spPr>
        <p:txBody>
          <a:bodyPr/>
          <a:lstStyle/>
          <a:p>
            <a:r>
              <a:rPr lang="nb-NO" dirty="0"/>
              <a:t>Før en invitasjon sendes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298" y="1449421"/>
            <a:ext cx="788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Før en invitasjon sendes, bør man sjekke om alle er ledige. Da slipper man kanskje å flytte på møtet i ettertid.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Bruk knappen «Schedule Assistant» for å få oversikt.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30073"/>
            <a:ext cx="7772400" cy="2095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8723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915"/>
            <a:ext cx="7886700" cy="798208"/>
          </a:xfrm>
        </p:spPr>
        <p:txBody>
          <a:bodyPr/>
          <a:lstStyle/>
          <a:p>
            <a:r>
              <a:rPr lang="nb-NO" b="1" dirty="0"/>
              <a:t>Svarmuligheter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1020027"/>
            <a:ext cx="800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Når invitasjonen sendes, får de inviterte en e-post som gir dem mulighet til å svare.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Trykker du på pilen ved siden av «Accept», kommer det opp tre valg.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16382"/>
            <a:ext cx="6553200" cy="1625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25294" y="3628416"/>
            <a:ext cx="84046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Aksepteres innkallelsen, sletter Outlook møteinnkallelsen og legger møtet til i kalenderen.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Aksepteres innkallelsen foreløpig (Tentative), slettes møteinnkallelsen, og møtet legges i kalenderen som Foreløpig.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kan foreslå et nytt møtetidspunkt.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kan avslå innkallelsen, og møtetinnkallelsen slettes, og møtet fjernes fra kalenderen.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294" y="5659741"/>
            <a:ext cx="819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NB!  Du kan også svare på invitasjonen fra kalenderen.</a:t>
            </a:r>
          </a:p>
        </p:txBody>
      </p:sp>
    </p:spTree>
    <p:extLst>
      <p:ext uri="{BB962C8B-B14F-4D97-AF65-F5344CB8AC3E}">
        <p14:creationId xmlns:p14="http://schemas.microsoft.com/office/powerpoint/2010/main" val="21455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5461"/>
          </a:xfrm>
        </p:spPr>
        <p:txBody>
          <a:bodyPr>
            <a:normAutofit fontScale="90000"/>
          </a:bodyPr>
          <a:lstStyle/>
          <a:p>
            <a:r>
              <a:rPr lang="nb-NO" dirty="0"/>
              <a:t>Sjekk hvem som har svart på møteinvitasjonen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87500"/>
            <a:ext cx="4578350" cy="4664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437762" y="1587500"/>
            <a:ext cx="36089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Åpner du møtet, har du et valg under fanen Meeting som heter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Tracking / View Tracking Status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 kan du se hvem som har svart, og hva de har svart.</a:t>
            </a:r>
          </a:p>
        </p:txBody>
      </p:sp>
    </p:spTree>
    <p:extLst>
      <p:ext uri="{BB962C8B-B14F-4D97-AF65-F5344CB8AC3E}">
        <p14:creationId xmlns:p14="http://schemas.microsoft.com/office/powerpoint/2010/main" val="40378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17C7-F44C-465A-958D-8921D3C2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365127"/>
            <a:ext cx="7975023" cy="514440"/>
          </a:xfrm>
        </p:spPr>
        <p:txBody>
          <a:bodyPr>
            <a:normAutofit fontScale="90000"/>
          </a:bodyPr>
          <a:lstStyle/>
          <a:p>
            <a:r>
              <a:rPr lang="nb-NO" dirty="0"/>
              <a:t>Room Finder og romlister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E34FD-2C9B-438D-AD6A-EE4C4F14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DB15B-8A70-4EB5-86C8-A8E56846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220E1-0B0C-4565-89CB-6286345B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69533"/>
            <a:ext cx="2456061" cy="55693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E7A97-1086-4199-A373-02964719F13E}"/>
              </a:ext>
            </a:extLst>
          </p:cNvPr>
          <p:cNvSpPr txBox="1"/>
          <p:nvPr/>
        </p:nvSpPr>
        <p:spPr>
          <a:xfrm>
            <a:off x="3262745" y="969533"/>
            <a:ext cx="5621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 hjelp av Room Finder kan du finne ledige rom.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Velg en romliste for å finne rom i f.eks. Kristen Nygaards hus.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C4C053-916A-479B-B205-C58344E96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44" y="2785984"/>
            <a:ext cx="2980206" cy="2191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5F0559-B957-4F0E-A324-394940C9FADD}"/>
              </a:ext>
            </a:extLst>
          </p:cNvPr>
          <p:cNvSpPr txBox="1"/>
          <p:nvPr/>
        </p:nvSpPr>
        <p:spPr>
          <a:xfrm>
            <a:off x="3262745" y="5122719"/>
            <a:ext cx="5725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 et rom ikke vises, kan det være fordi det ikke er lagt inn i romlisten.</a:t>
            </a:r>
          </a:p>
        </p:txBody>
      </p:sp>
    </p:spTree>
    <p:extLst>
      <p:ext uri="{BB962C8B-B14F-4D97-AF65-F5344CB8AC3E}">
        <p14:creationId xmlns:p14="http://schemas.microsoft.com/office/powerpoint/2010/main" val="31343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8185"/>
          </a:xfrm>
        </p:spPr>
        <p:txBody>
          <a:bodyPr>
            <a:normAutofit/>
          </a:bodyPr>
          <a:lstStyle/>
          <a:p>
            <a:r>
              <a:rPr lang="nb-NO" sz="3600" b="1" dirty="0"/>
              <a:t>Er RoomFinder-knappen borte?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" y="1439694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 knappen Roomfinder er borte, så kan du: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(Backstagevisningen)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Add-ins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Go…  (Helt nederst)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Hak av for «Microsoft Exchange Add-in»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 </a:t>
            </a:r>
          </a:p>
        </p:txBody>
      </p:sp>
    </p:spTree>
    <p:extLst>
      <p:ext uri="{BB962C8B-B14F-4D97-AF65-F5344CB8AC3E}">
        <p14:creationId xmlns:p14="http://schemas.microsoft.com/office/powerpoint/2010/main" val="31623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A64D-E7DD-4E24-A2AC-8E3498B2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5919"/>
          </a:xfrm>
        </p:spPr>
        <p:txBody>
          <a:bodyPr/>
          <a:lstStyle/>
          <a:p>
            <a:r>
              <a:rPr lang="nb-NO" dirty="0"/>
              <a:t>Hvis du bruker adresseboken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F6348-8A43-4EBF-B772-6C30B9B6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57166-6720-4C1F-B7FF-FB1B66C7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E4323-F8FF-4D23-8695-CD830F6D2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1254183"/>
            <a:ext cx="8905009" cy="19489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37468-B5B4-4BBD-A7A1-4F1CE0D66C91}"/>
              </a:ext>
            </a:extLst>
          </p:cNvPr>
          <p:cNvSpPr txBox="1"/>
          <p:nvPr/>
        </p:nvSpPr>
        <p:spPr>
          <a:xfrm>
            <a:off x="426027" y="3574473"/>
            <a:ext cx="8198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 du bruker adresseboken i stedet for Room Finder, vil du ikke se om rommet er ledig. Det kan du se ved å åpne rommets kalender.</a:t>
            </a:r>
          </a:p>
        </p:txBody>
      </p:sp>
    </p:spTree>
    <p:extLst>
      <p:ext uri="{BB962C8B-B14F-4D97-AF65-F5344CB8AC3E}">
        <p14:creationId xmlns:p14="http://schemas.microsoft.com/office/powerpoint/2010/main" val="2335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4352-6A37-4BCD-A529-7DB09E1E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998515" cy="807691"/>
          </a:xfrm>
        </p:spPr>
        <p:txBody>
          <a:bodyPr>
            <a:normAutofit/>
          </a:bodyPr>
          <a:lstStyle/>
          <a:p>
            <a:r>
              <a:rPr lang="nb-NO" sz="3600" b="1" dirty="0"/>
              <a:t>Problem med adresseboka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66D3C-E063-44FE-9625-544CA67C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92087"/>
            <a:ext cx="7886701" cy="4884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Noen ganger dukker det opp en feilmelding når man skal finne et rom i adresseboka. (Knappen Rooms)</a:t>
            </a:r>
          </a:p>
          <a:p>
            <a:pPr marL="0" indent="0">
              <a:buNone/>
            </a:pPr>
            <a:r>
              <a:rPr lang="nb-NO" sz="3200" dirty="0"/>
              <a:t>Løsning:</a:t>
            </a:r>
          </a:p>
          <a:p>
            <a:pPr marL="0" indent="0">
              <a:buNone/>
            </a:pPr>
            <a:r>
              <a:rPr lang="nb-NO" sz="3200" dirty="0"/>
              <a:t>Hak av for «More Columns» i adresseboka.</a:t>
            </a:r>
          </a:p>
          <a:p>
            <a:pPr marL="0" indent="0">
              <a:buNone/>
            </a:pPr>
            <a:r>
              <a:rPr lang="nb-NO" sz="3200" dirty="0"/>
              <a:t>Eller bruk OWA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17F8E-A5B6-4958-9921-5129600B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A2BF7-3C2B-4B5E-895F-B2D37A1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7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4" y="365126"/>
            <a:ext cx="7809956" cy="4320085"/>
          </a:xfrm>
        </p:spPr>
        <p:txBody>
          <a:bodyPr>
            <a:normAutofit/>
          </a:bodyPr>
          <a:lstStyle/>
          <a:p>
            <a:pPr algn="ctr"/>
            <a:r>
              <a:rPr lang="nb-NO" sz="4000" dirty="0" smtClean="0"/>
              <a:t>Demo 4</a:t>
            </a:r>
            <a:br>
              <a:rPr lang="nb-NO" sz="4000" dirty="0" smtClean="0"/>
            </a:b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4000" dirty="0"/>
              <a:t/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3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Åpne kalenderen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80107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Hvis vi har startet Outlook, og står i e-postmodulen: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Klikke på kalenderikonet nede til venstre</a:t>
            </a:r>
          </a:p>
          <a:p>
            <a:r>
              <a:rPr lang="nb-NO" dirty="0"/>
              <a:t>Ctrl+2</a:t>
            </a:r>
          </a:p>
          <a:p>
            <a:r>
              <a:rPr lang="nb-NO" dirty="0"/>
              <a:t>Høyreklikke på </a:t>
            </a:r>
            <a:r>
              <a:rPr lang="nb-NO" dirty="0">
                <a:solidFill>
                  <a:prstClr val="black"/>
                </a:solidFill>
              </a:rPr>
              <a:t>kalenderikonet, og åpne i nytt vindu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C744E-EFE6-4204-A6CF-98DFCA53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4218709"/>
            <a:ext cx="2133600" cy="50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77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372"/>
          </a:xfrm>
        </p:spPr>
        <p:txBody>
          <a:bodyPr/>
          <a:lstStyle/>
          <a:p>
            <a:r>
              <a:rPr lang="nb-NO" dirty="0"/>
              <a:t>Repetering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40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236629"/>
            <a:ext cx="8788400" cy="29692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15900" y="4503906"/>
            <a:ext cx="878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Av og til er det hensiktsmessig å bruke «repetering», både for avtaler, møter og heldagshendelser.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5299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41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539750"/>
            <a:ext cx="63246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602"/>
            <a:ext cx="7886700" cy="574674"/>
          </a:xfrm>
        </p:spPr>
        <p:txBody>
          <a:bodyPr/>
          <a:lstStyle/>
          <a:p>
            <a:r>
              <a:rPr lang="nb-NO" dirty="0"/>
              <a:t>Slette et repeterende møte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42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8" y="968984"/>
            <a:ext cx="6959600" cy="3606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28649" y="4945637"/>
            <a:ext cx="769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Høyreklikk på møtet og velg Delete.</a:t>
            </a:r>
          </a:p>
          <a:p>
            <a:r>
              <a:rPr lang="nb-NO" sz="2400" dirty="0"/>
              <a:t>Velg om du skal slette hele serien, eller bare dette møtet</a:t>
            </a:r>
          </a:p>
        </p:txBody>
      </p:sp>
    </p:spTree>
    <p:extLst>
      <p:ext uri="{BB962C8B-B14F-4D97-AF65-F5344CB8AC3E}">
        <p14:creationId xmlns:p14="http://schemas.microsoft.com/office/powerpoint/2010/main" val="10941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3BE0-B8D1-4E87-95DC-5D0E609A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Flytte et repeterende møte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912E-E8C3-4671-A095-4A35E2691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Hvis man flytter et repeterende møte, tar ikke Exchange hensyn til kollisjoner bakover i tid.</a:t>
            </a:r>
          </a:p>
          <a:p>
            <a:pPr marL="0" indent="0">
              <a:buNone/>
            </a:pPr>
            <a:r>
              <a:rPr lang="nb-NO" sz="3600" dirty="0"/>
              <a:t>Det er altså ikke dobbeltbookinger.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7E63C-52C6-4923-85D8-65074BE9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5838D-5D9B-427E-A790-330B5949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52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5461"/>
          </a:xfrm>
        </p:spPr>
        <p:txBody>
          <a:bodyPr/>
          <a:lstStyle/>
          <a:p>
            <a:r>
              <a:rPr lang="nb-NO" dirty="0"/>
              <a:t>Heldagshendelse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195465"/>
            <a:ext cx="2057400" cy="365125"/>
          </a:xfrm>
        </p:spPr>
        <p:txBody>
          <a:bodyPr/>
          <a:lstStyle/>
          <a:p>
            <a:fld id="{8213D218-3088-451B-986D-86B6E632DFCC}" type="slidenum">
              <a:rPr lang="nb-NO" smtClean="0"/>
              <a:pPr/>
              <a:t>44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30523"/>
            <a:ext cx="8940800" cy="29084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78213" y="4474723"/>
            <a:ext cx="7737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Hvis du oppretter en heldagshendelse, vil du ikke se opptatt ut, hvis du ikke har endret </a:t>
            </a:r>
            <a:r>
              <a:rPr lang="nb-NO" sz="2800" b="1" dirty="0"/>
              <a:t>Free</a:t>
            </a:r>
            <a:r>
              <a:rPr lang="nb-NO" sz="2800" dirty="0"/>
              <a:t> til </a:t>
            </a:r>
            <a:r>
              <a:rPr lang="nb-NO" sz="2800" b="1" dirty="0"/>
              <a:t>Busy</a:t>
            </a:r>
            <a:r>
              <a:rPr lang="nb-NO" sz="2800" dirty="0"/>
              <a:t> eller </a:t>
            </a:r>
            <a:r>
              <a:rPr lang="nb-NO" sz="2800" b="1" dirty="0"/>
              <a:t>Out of Office</a:t>
            </a:r>
            <a:r>
              <a:rPr lang="nb-NO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00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0831"/>
          </a:xfrm>
        </p:spPr>
        <p:txBody>
          <a:bodyPr/>
          <a:lstStyle/>
          <a:p>
            <a:r>
              <a:rPr lang="nb-NO" dirty="0"/>
              <a:t>Heldagshendelse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45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654300"/>
            <a:ext cx="8343900" cy="342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87350" y="1381130"/>
            <a:ext cx="83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Noen ganger kan det være greit å la heldagshendelsen stå som </a:t>
            </a:r>
            <a:r>
              <a:rPr lang="nb-NO" sz="2800" b="1" dirty="0"/>
              <a:t>Free</a:t>
            </a:r>
            <a:r>
              <a:rPr lang="nb-NO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10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28" y="350196"/>
            <a:ext cx="7886700" cy="795744"/>
          </a:xfrm>
        </p:spPr>
        <p:txBody>
          <a:bodyPr/>
          <a:lstStyle/>
          <a:p>
            <a:r>
              <a:rPr lang="nb-NO" dirty="0"/>
              <a:t>Legge inn fødselsdager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46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8" y="3162300"/>
            <a:ext cx="5638800" cy="200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728" y="1384300"/>
            <a:ext cx="7875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Du kan legge inn fødselsdager i kalenderen din:</a:t>
            </a:r>
          </a:p>
          <a:p>
            <a:r>
              <a:rPr lang="nb-NO" sz="2400" dirty="0"/>
              <a:t>Gå til kontaktene dine, og velg riktig person.</a:t>
            </a:r>
          </a:p>
          <a:p>
            <a:r>
              <a:rPr lang="nb-NO" sz="2400" dirty="0"/>
              <a:t>Under fanen Contact velger du Details</a:t>
            </a:r>
          </a:p>
          <a:p>
            <a:r>
              <a:rPr lang="nb-NO" sz="2400" dirty="0"/>
              <a:t>Fyll ut Birthday</a:t>
            </a:r>
          </a:p>
        </p:txBody>
      </p:sp>
    </p:spTree>
    <p:extLst>
      <p:ext uri="{BB962C8B-B14F-4D97-AF65-F5344CB8AC3E}">
        <p14:creationId xmlns:p14="http://schemas.microsoft.com/office/powerpoint/2010/main" val="6802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100"/>
          </a:xfrm>
        </p:spPr>
        <p:txBody>
          <a:bodyPr/>
          <a:lstStyle/>
          <a:p>
            <a:r>
              <a:rPr lang="nb-NO" dirty="0"/>
              <a:t>Åpne </a:t>
            </a:r>
            <a:r>
              <a:rPr lang="nb-NO" dirty="0" smtClean="0"/>
              <a:t>kalenderen til et rom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47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0" y="159427"/>
            <a:ext cx="825500" cy="939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28651" y="1478604"/>
            <a:ext cx="81748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Du kan åpne andres kalendere, og du vil da se det de har gitt deg tilgang til å se.</a:t>
            </a:r>
          </a:p>
          <a:p>
            <a:r>
              <a:rPr lang="nb-NO" sz="2400" dirty="0"/>
              <a:t>Trykk på «Open Calendar», og velg personen fra adresseboka.</a:t>
            </a:r>
          </a:p>
          <a:p>
            <a:endParaRPr lang="nb-NO" sz="2400" dirty="0"/>
          </a:p>
          <a:p>
            <a:r>
              <a:rPr lang="nb-NO" sz="2400" dirty="0"/>
              <a:t>Du kan også velge å åpne kalenderen til et rom.</a:t>
            </a:r>
          </a:p>
          <a:p>
            <a:endParaRPr lang="nb-NO" sz="2400" dirty="0"/>
          </a:p>
          <a:p>
            <a:r>
              <a:rPr lang="nb-NO" sz="2400" dirty="0"/>
              <a:t>Når du har åpnet en kalender, vil det legge seg en snarvei til denne på venstre side.</a:t>
            </a:r>
          </a:p>
        </p:txBody>
      </p:sp>
    </p:spTree>
    <p:extLst>
      <p:ext uri="{BB962C8B-B14F-4D97-AF65-F5344CB8AC3E}">
        <p14:creationId xmlns:p14="http://schemas.microsoft.com/office/powerpoint/2010/main" val="39140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39693"/>
          </a:xfrm>
        </p:spPr>
        <p:txBody>
          <a:bodyPr>
            <a:normAutofit/>
          </a:bodyPr>
          <a:lstStyle/>
          <a:p>
            <a:r>
              <a:rPr lang="nb-NO" dirty="0"/>
              <a:t>Kursrommets kalender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48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887343"/>
            <a:ext cx="8577944" cy="52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 5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45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5067-BA50-4F32-924D-4D3313EA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Kalenderfeil i Outlook 2016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9FF56-9745-4B75-A166-2E8351F0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1323705"/>
            <a:ext cx="8229600" cy="489825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Noen få brukere opplever at Outlook 2016 henger når de forsøker å åpne kalenderen. Dette skyldes en feil i programvaren. Feilen finnes ikke i OWA, som er webløsningen du finner på </a:t>
            </a:r>
            <a:r>
              <a:rPr lang="nb-NO" dirty="0">
                <a:hlinkClick r:id="rId2"/>
              </a:rPr>
              <a:t>mail.uio.no</a:t>
            </a:r>
            <a:r>
              <a:rPr lang="nb-NO" dirty="0"/>
              <a:t>. Outlook 2010 fungerer også.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Denne feilen er normalt knyttet til gamle kalenderdata. Den oppstår idet man peker på kalenderikonet, men den kan unngås ved å bruke tastatursnarveien </a:t>
            </a:r>
            <a:r>
              <a:rPr lang="nb-NO" b="1" dirty="0"/>
              <a:t>Ctrl+2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dirty="0">
                <a:hlinkClick r:id="rId3"/>
              </a:rPr>
              <a:t>http://www.uio.no/tjenester/it/aktuelt/om-it/2017/kalenderfeil-i-outlook-2016.html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dirty="0"/>
              <a:t>Ta kontakt med postmaster-kontakt@usit.uio.no for bistand</a:t>
            </a:r>
            <a:r>
              <a:rPr lang="nb-NO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5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304256"/>
          </a:xfrm>
        </p:spPr>
        <p:txBody>
          <a:bodyPr>
            <a:normAutofit/>
          </a:bodyPr>
          <a:lstStyle/>
          <a:p>
            <a:r>
              <a:rPr lang="nb-NO" sz="9600" dirty="0"/>
              <a:t>Møterom</a:t>
            </a:r>
          </a:p>
        </p:txBody>
      </p:sp>
    </p:spTree>
    <p:extLst>
      <p:ext uri="{BB962C8B-B14F-4D97-AF65-F5344CB8AC3E}">
        <p14:creationId xmlns:p14="http://schemas.microsoft.com/office/powerpoint/2010/main" val="3425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Undervisningsrom og møterom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Reservering av rom til undervisning gjøres i TP</a:t>
            </a:r>
          </a:p>
          <a:p>
            <a:r>
              <a:rPr lang="nb-NO" dirty="0"/>
              <a:t>Til møter og lignende kan ansatte selv bestille møterom i kalendersystemet. Er ikke et passende møterom ledig, kan du bestille et undervisningsrom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Eiendomsavdelingen avgjør hva som </a:t>
            </a:r>
            <a:r>
              <a:rPr lang="nb-NO"/>
              <a:t>er hva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499992" y="5589240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87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52928" cy="576064"/>
          </a:xfrm>
        </p:spPr>
        <p:txBody>
          <a:bodyPr>
            <a:normAutofit/>
          </a:bodyPr>
          <a:lstStyle/>
          <a:p>
            <a:r>
              <a:rPr lang="nb-NO" b="1" dirty="0"/>
              <a:t>Hvordan er møterommene satt opp?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124744"/>
            <a:ext cx="778720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Møterommene skal i utgangspunktet være satt opp slik at alle ansatte ved UiO skal kunne reservere rommene hele døgnet.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Hvis det settes begrensninger på hvem som kan reservere, eller når man kan reservere, er det to muligheter:</a:t>
            </a:r>
          </a:p>
          <a:p>
            <a:pPr marL="0" indent="0">
              <a:buNone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Direkte godkjenning eller avslag for alle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De som ikke godkjennes direkte, går til moderator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/>
          </a:p>
          <a:p>
            <a:pPr marL="0" indent="0">
              <a:buNone/>
            </a:pPr>
            <a:r>
              <a:rPr lang="nb-NO" sz="2400" dirty="0">
                <a:solidFill>
                  <a:srgbClr val="FF0000"/>
                </a:solidFill>
              </a:rPr>
              <a:t>Begrensninger godkjennes av Eiendomsavdelingen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5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8680"/>
            <a:ext cx="3136900" cy="5499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kstSylinder 4"/>
          <p:cNvSpPr txBox="1"/>
          <p:nvPr/>
        </p:nvSpPr>
        <p:spPr>
          <a:xfrm>
            <a:off x="611560" y="1268760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Rommene skal være satt opp slik at alle ansatte skal kunne se hvem som har reservert det, og hva det skal brukes til.</a:t>
            </a:r>
          </a:p>
        </p:txBody>
      </p:sp>
    </p:spTree>
    <p:extLst>
      <p:ext uri="{BB962C8B-B14F-4D97-AF65-F5344CB8AC3E}">
        <p14:creationId xmlns:p14="http://schemas.microsoft.com/office/powerpoint/2010/main" val="12184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vi prøver å reservere rom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5067300" cy="1587500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kstSylinder 5"/>
          <p:cNvSpPr txBox="1"/>
          <p:nvPr/>
        </p:nvSpPr>
        <p:spPr>
          <a:xfrm>
            <a:off x="1043608" y="422108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Vi må vente på moderator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Direkte avslag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Vi har fått reservert rommet</a:t>
            </a:r>
          </a:p>
        </p:txBody>
      </p:sp>
    </p:spTree>
    <p:extLst>
      <p:ext uri="{BB962C8B-B14F-4D97-AF65-F5344CB8AC3E}">
        <p14:creationId xmlns:p14="http://schemas.microsoft.com/office/powerpoint/2010/main" val="31603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692696"/>
            <a:ext cx="7696200" cy="792088"/>
          </a:xfrm>
        </p:spPr>
        <p:txBody>
          <a:bodyPr/>
          <a:lstStyle/>
          <a:p>
            <a:r>
              <a:rPr lang="nb-NO" sz="2800" dirty="0"/>
              <a:t>Hvordan ser det ut i rommets kalender?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266"/>
            <a:ext cx="9144000" cy="40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Tentativt svar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64" y="2564904"/>
            <a:ext cx="5969000" cy="26035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8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Her har moderator svart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2724150"/>
            <a:ext cx="6451600" cy="14097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8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491064" cy="576064"/>
          </a:xfrm>
        </p:spPr>
        <p:txBody>
          <a:bodyPr>
            <a:normAutofit/>
          </a:bodyPr>
          <a:lstStyle/>
          <a:p>
            <a:r>
              <a:rPr lang="nb-NO" dirty="0"/>
              <a:t>Fra moderators side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48846"/>
            <a:ext cx="7035800" cy="61087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43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10FC-1F63-43C6-838E-181D6BAC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3832"/>
          </a:xfrm>
        </p:spPr>
        <p:txBody>
          <a:bodyPr/>
          <a:lstStyle/>
          <a:p>
            <a:r>
              <a:rPr lang="nb-NO" b="1" dirty="0"/>
              <a:t>Feil i admin-tilgang til en romkalender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DBFE-BA82-473B-A159-082FB48E5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7072"/>
            <a:ext cx="7886700" cy="4859891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er en feil som MicroSoft ennå ikke har rettet.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Hvis du prøver å skrive rett inn i en kalender, virker ikke dette.</a:t>
            </a:r>
            <a:br>
              <a:rPr lang="nb-NO" dirty="0"/>
            </a:br>
            <a:r>
              <a:rPr lang="nb-NO" dirty="0"/>
              <a:t>(selv med admin-tilgang)</a:t>
            </a:r>
          </a:p>
          <a:p>
            <a:r>
              <a:rPr lang="nb-NO" dirty="0"/>
              <a:t>Moderering virker heller ikke.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 fungerer i OWA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D70B6-E89A-4CE1-8330-596DA631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0B654-6C0D-4C97-AA7B-B2C71495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59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7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1476-583A-4C3A-9733-6F976C47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300" b="1" dirty="0"/>
              <a:t>Fjerne gamle kalenderdata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A1D45-BD1E-4EBD-BEDB-F48C4D0EB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8996"/>
            <a:ext cx="2943225" cy="1876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B3748-6AC7-4485-BB50-5B954AACB37E}"/>
              </a:ext>
            </a:extLst>
          </p:cNvPr>
          <p:cNvSpPr txBox="1"/>
          <p:nvPr/>
        </p:nvSpPr>
        <p:spPr>
          <a:xfrm>
            <a:off x="3671047" y="2127997"/>
            <a:ext cx="51233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er lettest å fjerne gamle kalenderdata hvis man går til listevisning. Ofte er det repeterende oppføringer som er problemet.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02D56-4266-47DA-A05D-0C19BBD171B7}"/>
              </a:ext>
            </a:extLst>
          </p:cNvPr>
          <p:cNvSpPr txBox="1"/>
          <p:nvPr/>
        </p:nvSpPr>
        <p:spPr>
          <a:xfrm>
            <a:off x="457200" y="4578724"/>
            <a:ext cx="8438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Postmaster har et script som kan fjerne flere år om gangen, så ta kontakt hvis du trenger hjelp.</a:t>
            </a:r>
          </a:p>
        </p:txBody>
      </p:sp>
    </p:spTree>
    <p:extLst>
      <p:ext uri="{BB962C8B-B14F-4D97-AF65-F5344CB8AC3E}">
        <p14:creationId xmlns:p14="http://schemas.microsoft.com/office/powerpoint/2010/main" val="3056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8247-EB3E-478E-A4FE-36DC6FD1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65126"/>
            <a:ext cx="7874000" cy="862783"/>
          </a:xfrm>
        </p:spPr>
        <p:txBody>
          <a:bodyPr/>
          <a:lstStyle/>
          <a:p>
            <a:r>
              <a:rPr lang="nb-NO" b="1" dirty="0"/>
              <a:t>Feil måte å reservere rom på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7589A-C621-49A3-A572-5203AADD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5FDDB-BA1D-4F5C-BF26-2119AF85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60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50070-63B7-40D0-ADD6-038013DA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516269"/>
            <a:ext cx="7874000" cy="4673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4ED2A-C124-44C9-9EFF-CAA2E0156691}"/>
              </a:ext>
            </a:extLst>
          </p:cNvPr>
          <p:cNvSpPr txBox="1"/>
          <p:nvPr/>
        </p:nvSpPr>
        <p:spPr>
          <a:xfrm>
            <a:off x="5721532" y="117566"/>
            <a:ext cx="31089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Hvis man bruker denne nedtrekksmuligheten, blir det bare som å skrive ren tekst i Location-feltet</a:t>
            </a:r>
          </a:p>
        </p:txBody>
      </p:sp>
    </p:spTree>
    <p:extLst>
      <p:ext uri="{BB962C8B-B14F-4D97-AF65-F5344CB8AC3E}">
        <p14:creationId xmlns:p14="http://schemas.microsoft.com/office/powerpoint/2010/main" val="31230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60" y="226504"/>
            <a:ext cx="6617549" cy="713064"/>
          </a:xfrm>
        </p:spPr>
        <p:txBody>
          <a:bodyPr>
            <a:noAutofit/>
          </a:bodyPr>
          <a:lstStyle/>
          <a:p>
            <a:r>
              <a:rPr lang="nb-NO" sz="3600" b="1" dirty="0"/>
              <a:t>Bestille rom for andre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Steinar Skogheim, Gruppe for meldingstjenester, USIT</a:t>
            </a:r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213D218-3088-451B-986D-86B6E632DFCC}" type="slidenum"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61</a:t>
            </a:fld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807" y="939568"/>
            <a:ext cx="82044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nb-NO" sz="3300" dirty="0">
                <a:solidFill>
                  <a:prstClr val="black"/>
                </a:solidFill>
                <a:latin typeface="Calibri" panose="020F0502020204030204"/>
              </a:rPr>
              <a:t>Hvis du ofte bestiller rom for andre, kan det være greit å slippe at rombestillingene legger seg i din egen kalender.</a:t>
            </a:r>
          </a:p>
          <a:p>
            <a:pPr defTabSz="685800"/>
            <a:endParaRPr lang="nb-NO" sz="33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9DA80-7D2B-4459-BFF9-C1BB6B8F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4" y="2983312"/>
            <a:ext cx="6172200" cy="19716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C9CB16-932B-451E-A4FE-064DD8E8AD9E}"/>
              </a:ext>
            </a:extLst>
          </p:cNvPr>
          <p:cNvSpPr txBox="1"/>
          <p:nvPr/>
        </p:nvSpPr>
        <p:spPr>
          <a:xfrm>
            <a:off x="573807" y="5412274"/>
            <a:ext cx="8024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linkClick r:id="rId3"/>
              </a:rPr>
              <a:t>http://www.uio.no/tjenester/it/e-post-kalender/outlook/hjelp/kalender/bestille-rom-for-andre.html</a:t>
            </a:r>
            <a:endParaRPr lang="nb-NO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 6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0908"/>
          </a:xfrm>
        </p:spPr>
        <p:txBody>
          <a:bodyPr>
            <a:normAutofit fontScale="90000"/>
          </a:bodyPr>
          <a:lstStyle/>
          <a:p>
            <a:r>
              <a:rPr lang="nb-NO" dirty="0"/>
              <a:t>Legg til i kalender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63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7" y="1165968"/>
            <a:ext cx="6146800" cy="2463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28650" y="4163438"/>
            <a:ext cx="785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Denne muligheten får du også når du bestiller togbilletter m.m.</a:t>
            </a:r>
          </a:p>
        </p:txBody>
      </p:sp>
    </p:spTree>
    <p:extLst>
      <p:ext uri="{BB962C8B-B14F-4D97-AF65-F5344CB8AC3E}">
        <p14:creationId xmlns:p14="http://schemas.microsoft.com/office/powerpoint/2010/main" val="9197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006"/>
          </a:xfrm>
        </p:spPr>
        <p:txBody>
          <a:bodyPr/>
          <a:lstStyle/>
          <a:p>
            <a:r>
              <a:rPr lang="nb-NO" dirty="0"/>
              <a:t>Åpne en Google-kalender i Outlook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64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1332690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Hvis du har en Google-kalender, kan du importere eller abonnere på den i Outlook.</a:t>
            </a:r>
          </a:p>
          <a:p>
            <a:endParaRPr lang="nb-NO" sz="2400" dirty="0"/>
          </a:p>
          <a:p>
            <a:endParaRPr lang="nb-NO" dirty="0"/>
          </a:p>
          <a:p>
            <a:r>
              <a:rPr lang="nb-NO" dirty="0">
                <a:hlinkClick r:id="rId2"/>
              </a:rPr>
              <a:t>http://www.uio.no/tjenester/it/e-post-kalender/outlook/hjelp/kalender/apne-en-google-kalender-i-outlook.html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52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 7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6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533F-CDE5-4A7B-B2F5-E6B1E7A2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907992" cy="549274"/>
          </a:xfrm>
        </p:spPr>
        <p:txBody>
          <a:bodyPr/>
          <a:lstStyle/>
          <a:p>
            <a:r>
              <a:rPr lang="nb-NO" dirty="0"/>
              <a:t>Sende kalenderen til andre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5989C-B0BF-4889-9CCC-7E08445A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E1FC7-2527-414A-AF47-A3AF1EB0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66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CF225-1275-4530-9531-1F17075F6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33" y="323955"/>
            <a:ext cx="736600" cy="876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553D0-0455-410D-8E22-0E94AAF5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8" y="1200255"/>
            <a:ext cx="6286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BBA1B-8417-4AEC-AD26-1A31B9C3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078BC-0F85-4FBB-8874-770E720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67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67E74-4EA0-4D51-ABA7-F9E602E02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16" y="791588"/>
            <a:ext cx="6286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8A6A4-6DBF-46C1-85C2-452D3387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0B8CD-79A6-49FE-B6A1-9153D570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68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C50E0-22F4-4C1D-A5D1-603ECB44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458281"/>
            <a:ext cx="62865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D06B-7D5E-4DDA-9348-B5F21C35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E0C48-DB91-44FD-B470-103952B7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69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B768-020F-4760-9D17-F97C7626C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5" y="145578"/>
            <a:ext cx="3865831" cy="65758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20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Visninger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39991" cy="403423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Vi kan vise kalenderen på flere måter: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236"/>
            <a:ext cx="6287513" cy="1508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29936" y="4540108"/>
            <a:ext cx="7678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 kan også se fra 1 til 10 dager framover ved hjelp av Alt+1,2,3…..9,0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(Fra den dagen du står på)</a:t>
            </a:r>
          </a:p>
        </p:txBody>
      </p:sp>
    </p:spTree>
    <p:extLst>
      <p:ext uri="{BB962C8B-B14F-4D97-AF65-F5344CB8AC3E}">
        <p14:creationId xmlns:p14="http://schemas.microsoft.com/office/powerpoint/2010/main" val="31763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4009"/>
            <a:ext cx="7886700" cy="632298"/>
          </a:xfrm>
        </p:spPr>
        <p:txBody>
          <a:bodyPr>
            <a:normAutofit/>
          </a:bodyPr>
          <a:lstStyle/>
          <a:p>
            <a:r>
              <a:rPr lang="nb-NO" dirty="0"/>
              <a:t>Terminliste for Eliteserien i fotball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70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5" y="2584283"/>
            <a:ext cx="6375400" cy="28311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25926" y="1059954"/>
            <a:ext cx="8009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Gå til </a:t>
            </a:r>
            <a:r>
              <a:rPr lang="nb-NO" dirty="0">
                <a:hlinkClick r:id="rId3"/>
              </a:rPr>
              <a:t>www.fotball.no</a:t>
            </a:r>
            <a:endParaRPr lang="nb-NO" dirty="0"/>
          </a:p>
          <a:p>
            <a:r>
              <a:rPr lang="nb-NO" dirty="0"/>
              <a:t>Velg «Finn kamper»</a:t>
            </a:r>
          </a:p>
          <a:p>
            <a:r>
              <a:rPr lang="nb-NO" dirty="0"/>
              <a:t>Velg Eliteserien</a:t>
            </a:r>
          </a:p>
          <a:p>
            <a:r>
              <a:rPr lang="nb-NO" dirty="0"/>
              <a:t>Velg «Se terminliste»</a:t>
            </a:r>
          </a:p>
          <a:p>
            <a:r>
              <a:rPr lang="nb-NO" dirty="0"/>
              <a:t>Abonner på kalender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926" y="5525311"/>
            <a:ext cx="686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Kan også legges inn i mobilen</a:t>
            </a:r>
          </a:p>
        </p:txBody>
      </p:sp>
    </p:spTree>
    <p:extLst>
      <p:ext uri="{BB962C8B-B14F-4D97-AF65-F5344CB8AC3E}">
        <p14:creationId xmlns:p14="http://schemas.microsoft.com/office/powerpoint/2010/main" val="9815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5A17B-ECA1-4F8C-A1AF-98507379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964" y="365126"/>
            <a:ext cx="3749386" cy="580447"/>
          </a:xfrm>
        </p:spPr>
        <p:txBody>
          <a:bodyPr/>
          <a:lstStyle/>
          <a:p>
            <a:r>
              <a:rPr lang="nb-NO" dirty="0"/>
              <a:t>Snarveier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EBDEE-5A77-493F-8518-8938FE8A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108" y="6356351"/>
            <a:ext cx="3283528" cy="365125"/>
          </a:xfrm>
        </p:spPr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7AB92-259D-4F2C-B519-B779D23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71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1A85A-0FBE-41AB-9FE1-86BE6E662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9" y="110836"/>
            <a:ext cx="3232332" cy="66106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34B709-F53E-442C-8CC2-E5E265E7A696}"/>
              </a:ext>
            </a:extLst>
          </p:cNvPr>
          <p:cNvSpPr txBox="1"/>
          <p:nvPr/>
        </p:nvSpPr>
        <p:spPr>
          <a:xfrm>
            <a:off x="4270664" y="1589809"/>
            <a:ext cx="43330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Når du åpner en persons kalender, vil det lages en snarvei på venstre side.</a:t>
            </a:r>
          </a:p>
          <a:p>
            <a:endParaRPr lang="nb-NO" sz="2800" dirty="0"/>
          </a:p>
          <a:p>
            <a:r>
              <a:rPr lang="nb-NO" sz="2800" dirty="0"/>
              <a:t>Du kan slette den ved å høyreklikke på snarveien, og så velge «Delete Calendar»</a:t>
            </a:r>
          </a:p>
        </p:txBody>
      </p:sp>
    </p:spTree>
    <p:extLst>
      <p:ext uri="{BB962C8B-B14F-4D97-AF65-F5344CB8AC3E}">
        <p14:creationId xmlns:p14="http://schemas.microsoft.com/office/powerpoint/2010/main" val="25056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6551"/>
          </a:xfrm>
        </p:spPr>
        <p:txBody>
          <a:bodyPr/>
          <a:lstStyle/>
          <a:p>
            <a:r>
              <a:rPr lang="nb-NO" dirty="0"/>
              <a:t>Felleskalender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72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1644100"/>
            <a:ext cx="777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Det er mulig å få opprettet en upersonlig felleskalender i Exchange, noe som kan være et nyttig verktøy for grupper eller prosjekter. Du kan få tilgang til kalenderen fra Outlook og OWA.</a:t>
            </a:r>
          </a:p>
          <a:p>
            <a:endParaRPr lang="nb-NO" sz="2400" dirty="0"/>
          </a:p>
          <a:p>
            <a:r>
              <a:rPr lang="nb-NO" sz="2400" dirty="0"/>
              <a:t>En felleskalender kan </a:t>
            </a:r>
            <a:r>
              <a:rPr lang="nb-NO" sz="2400" dirty="0">
                <a:hlinkClick r:id="rId2"/>
              </a:rPr>
              <a:t>bestilles via Nettskjema</a:t>
            </a:r>
            <a:endParaRPr lang="nb-NO" sz="2400" dirty="0"/>
          </a:p>
          <a:p>
            <a:endParaRPr lang="nb-NO" sz="2400" dirty="0"/>
          </a:p>
          <a:p>
            <a:r>
              <a:rPr lang="nb-NO" sz="2400" dirty="0">
                <a:hlinkClick r:id="rId3"/>
              </a:rPr>
              <a:t>Veiledning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862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 8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73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28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smtClean="0"/>
              <a:t>Invitere til et Zoom-møte</a:t>
            </a:r>
            <a:endParaRPr lang="nb-NO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74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52979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D0DA-3A15-4D53-AFB9-4C701DB5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209"/>
            <a:ext cx="7886700" cy="641207"/>
          </a:xfrm>
        </p:spPr>
        <p:txBody>
          <a:bodyPr/>
          <a:lstStyle/>
          <a:p>
            <a:r>
              <a:rPr lang="nb-NO" dirty="0"/>
              <a:t>Noen tips til slutt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A71EA-DCA7-4FAA-B727-B69C85FD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38E9D-1BFD-42CC-96B5-D78BBBE6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75</a:t>
            </a:fld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8EB29-26D2-46A1-859C-305F0C39D15B}"/>
              </a:ext>
            </a:extLst>
          </p:cNvPr>
          <p:cNvSpPr txBox="1"/>
          <p:nvPr/>
        </p:nvSpPr>
        <p:spPr>
          <a:xfrm>
            <a:off x="313509" y="949235"/>
            <a:ext cx="8647610" cy="69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Du kan dra (med musa) en avtale fra et tidspunkt til et annet tidspunkt på samme eller en annen dag.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Dobbeltklikk på en tidsrute for å opprette en avtale på ønsket tidspunkt.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Klikk på Inviter-knappen for å gjøre om en avtale til et møte.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Du kan dra en e-post ned i kalenderikonet nede til venstre, slik at det blir enkelt å sette opp en avtale eller møte.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Legg «alt» inn i kalenderen, også det som bare er på planleggingsstadiet.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Synkroniser kalenderen med mobilen     </a:t>
            </a:r>
            <a:r>
              <a:rPr lang="nb-NO" sz="2400" dirty="0">
                <a:hlinkClick r:id="rId2"/>
              </a:rPr>
              <a:t>http://www.uio.no/tjenester/it/e-post-kalender/mobile-enheter/</a:t>
            </a:r>
            <a:r>
              <a:rPr lang="nb-NO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Bruk </a:t>
            </a:r>
            <a:r>
              <a:rPr lang="nb-NO" sz="2400" b="1" dirty="0"/>
              <a:t>F1</a:t>
            </a:r>
            <a:r>
              <a:rPr lang="nb-NO" sz="2400" dirty="0"/>
              <a:t> for å lete etter hjelp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UiO’s sider om e-post og kalender                              </a:t>
            </a:r>
            <a:r>
              <a:rPr lang="nb-NO" sz="2400" dirty="0">
                <a:hlinkClick r:id="rId3"/>
              </a:rPr>
              <a:t>http://www.uio.no/tjenester/it/e-post-kalender/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Når du reserverer et rom, sjekk svaret du får i e-post!</a:t>
            </a:r>
          </a:p>
          <a:p>
            <a:endParaRPr lang="nb-NO" dirty="0"/>
          </a:p>
          <a:p>
            <a:r>
              <a:rPr lang="nb-NO" sz="5400" dirty="0"/>
              <a:t>           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10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" y="1063229"/>
            <a:ext cx="8570214" cy="857250"/>
          </a:xfrm>
        </p:spPr>
        <p:txBody>
          <a:bodyPr/>
          <a:lstStyle/>
          <a:p>
            <a:pPr algn="l"/>
            <a:r>
              <a:rPr lang="nb-NO" dirty="0" smtClean="0"/>
              <a:t>Takk for i dag!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" y="1817370"/>
            <a:ext cx="8570214" cy="4327399"/>
          </a:xfrm>
        </p:spPr>
        <p:txBody>
          <a:bodyPr/>
          <a:lstStyle/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Kursets hjemmeside:</a:t>
            </a:r>
          </a:p>
          <a:p>
            <a:pPr marL="0" indent="0">
              <a:buNone/>
            </a:pPr>
            <a:r>
              <a:rPr lang="nb-NO" sz="1800" dirty="0">
                <a:hlinkClick r:id="rId2"/>
              </a:rPr>
              <a:t>https://www.uio.no/for-ansatte/kompetanse/tema/data/e-post-og-kalender/kurs-zoom/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Vil du stå på en liste som får direkte informasjon om kurset:</a:t>
            </a:r>
          </a:p>
          <a:p>
            <a:pPr marL="0" indent="0">
              <a:buNone/>
            </a:pPr>
            <a:r>
              <a:rPr lang="nb-NO" sz="1800" u="sng" dirty="0">
                <a:solidFill>
                  <a:srgbClr val="0B5A9D"/>
                </a:solidFill>
                <a:latin typeface="Arial" panose="020B0604020202020204" pitchFamily="34" charset="0"/>
                <a:hlinkClick r:id="rId3"/>
              </a:rPr>
              <a:t>https://nettskjema.no/a/145719</a:t>
            </a:r>
            <a:r>
              <a:rPr lang="nb-NO" sz="1800" dirty="0">
                <a:solidFill>
                  <a:srgbClr val="363534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b-NO" sz="1800" dirty="0">
              <a:solidFill>
                <a:srgbClr val="36353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800" dirty="0"/>
              <a:t>Spørsmål om kurset eller andre spørsmål om Outlook:</a:t>
            </a:r>
          </a:p>
          <a:p>
            <a:pPr marL="0" indent="0">
              <a:buNone/>
            </a:pPr>
            <a:r>
              <a:rPr lang="nb-NO" sz="1800" dirty="0">
                <a:hlinkClick r:id="rId4"/>
              </a:rPr>
              <a:t>steinar.skogheim@usit.uio.no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6773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90"/>
            <a:ext cx="6305197" cy="51411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323894" y="1304059"/>
            <a:ext cx="29551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Ukesvisning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Arbeidstid 08-16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som ikke er arbeidstid har en grå farge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Heldagshendelsen fredag har en annen farge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er halvtimes inndeling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1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4119"/>
          </a:xfrm>
        </p:spPr>
        <p:txBody>
          <a:bodyPr>
            <a:normAutofit fontScale="90000"/>
          </a:bodyPr>
          <a:lstStyle/>
          <a:p>
            <a:r>
              <a:rPr lang="nb-NO" dirty="0"/>
              <a:t>Change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149350"/>
            <a:ext cx="4559300" cy="3390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496128" y="1149350"/>
            <a:ext cx="3356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Trykker du på knappen «Change view» under fanen View, får du flere visningsalternativer.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550" y="4863830"/>
            <a:ext cx="7969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Kalender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Standardvisning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Forhåndsvisning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Viser tillegsinformasjon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Viser alle avtaler, møter og hendelser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Viser kun fremtidige avtaler, møter og hendelser</a:t>
            </a:r>
          </a:p>
        </p:txBody>
      </p:sp>
    </p:spTree>
    <p:extLst>
      <p:ext uri="{BB962C8B-B14F-4D97-AF65-F5344CB8AC3E}">
        <p14:creationId xmlns:p14="http://schemas.microsoft.com/office/powerpoint/2010/main" val="10811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73997</TotalTime>
  <Words>2431</Words>
  <Application>Microsoft Office PowerPoint</Application>
  <PresentationFormat>On-screen Show (4:3)</PresentationFormat>
  <Paragraphs>380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Arial</vt:lpstr>
      <vt:lpstr>Calibri</vt:lpstr>
      <vt:lpstr>Calibri Light</vt:lpstr>
      <vt:lpstr>ヒラギノ角ゴ Pro W3</vt:lpstr>
      <vt:lpstr>1_Office Theme</vt:lpstr>
      <vt:lpstr>3_Office Theme</vt:lpstr>
      <vt:lpstr>2_Office Theme</vt:lpstr>
      <vt:lpstr>1_Office-tema</vt:lpstr>
      <vt:lpstr>Office Theme</vt:lpstr>
      <vt:lpstr>Office-tema</vt:lpstr>
      <vt:lpstr>2_Office-tema</vt:lpstr>
      <vt:lpstr>Kalenderen i Outlook</vt:lpstr>
      <vt:lpstr>20 år med elektronisk kalender</vt:lpstr>
      <vt:lpstr>Hvor ligger kalenderen?</vt:lpstr>
      <vt:lpstr>Åpne kalenderen </vt:lpstr>
      <vt:lpstr>Kalenderfeil i Outlook 2016</vt:lpstr>
      <vt:lpstr>Fjerne gamle kalenderdata</vt:lpstr>
      <vt:lpstr>Visninger</vt:lpstr>
      <vt:lpstr>PowerPoint Presentation</vt:lpstr>
      <vt:lpstr>Change View</vt:lpstr>
      <vt:lpstr>Leseruten</vt:lpstr>
      <vt:lpstr>Oppgaver (Tasks)</vt:lpstr>
      <vt:lpstr>Gjøremålsfeltet (To-Do-Bar)</vt:lpstr>
      <vt:lpstr>Søke etter elementer i kalenderen</vt:lpstr>
      <vt:lpstr>Finne en bestemt dato</vt:lpstr>
      <vt:lpstr>Demo 1</vt:lpstr>
      <vt:lpstr>Åpne en annens kalender</vt:lpstr>
      <vt:lpstr>Gi andre tilgang til kalenderen din</vt:lpstr>
      <vt:lpstr>Private avtaler</vt:lpstr>
      <vt:lpstr>Flere kalendere samtidig</vt:lpstr>
      <vt:lpstr>Schedule view</vt:lpstr>
      <vt:lpstr>Demo 2</vt:lpstr>
      <vt:lpstr>Backstage-visningen  Veien til kalenderinnstillingene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3</vt:lpstr>
      <vt:lpstr>Hva kan vi legge inn i kalenderen vår?</vt:lpstr>
      <vt:lpstr>Avtale</vt:lpstr>
      <vt:lpstr>Møte</vt:lpstr>
      <vt:lpstr>Før en invitasjon sendes</vt:lpstr>
      <vt:lpstr>Svarmuligheter</vt:lpstr>
      <vt:lpstr>Sjekk hvem som har svart på møteinvitasjonen</vt:lpstr>
      <vt:lpstr>Room Finder og romlister</vt:lpstr>
      <vt:lpstr>Er RoomFinder-knappen borte?</vt:lpstr>
      <vt:lpstr>Hvis du bruker adresseboken</vt:lpstr>
      <vt:lpstr>Problem med adresseboka</vt:lpstr>
      <vt:lpstr>Demo 4   </vt:lpstr>
      <vt:lpstr>Repetering</vt:lpstr>
      <vt:lpstr>PowerPoint Presentation</vt:lpstr>
      <vt:lpstr>Slette et repeterende møte</vt:lpstr>
      <vt:lpstr>Flytte et repeterende møte</vt:lpstr>
      <vt:lpstr>Heldagshendelse</vt:lpstr>
      <vt:lpstr>Heldagshendelse</vt:lpstr>
      <vt:lpstr>Legge inn fødselsdager</vt:lpstr>
      <vt:lpstr>Åpne kalenderen til et rom</vt:lpstr>
      <vt:lpstr>Kursrommets kalender</vt:lpstr>
      <vt:lpstr>Demo 5</vt:lpstr>
      <vt:lpstr>Møterom</vt:lpstr>
      <vt:lpstr>Undervisningsrom og møterom</vt:lpstr>
      <vt:lpstr>Hvordan er møterommene satt opp?</vt:lpstr>
      <vt:lpstr>PowerPoint Presentation</vt:lpstr>
      <vt:lpstr>Når vi prøver å reservere rom</vt:lpstr>
      <vt:lpstr>Hvordan ser det ut i rommets kalender?</vt:lpstr>
      <vt:lpstr>Tentativt svar</vt:lpstr>
      <vt:lpstr>Her har moderator svart</vt:lpstr>
      <vt:lpstr>Fra moderators side</vt:lpstr>
      <vt:lpstr>Feil i admin-tilgang til en romkalender (2016)</vt:lpstr>
      <vt:lpstr>Feil måte å reservere rom på</vt:lpstr>
      <vt:lpstr>Bestille rom for andre</vt:lpstr>
      <vt:lpstr>Demo 6</vt:lpstr>
      <vt:lpstr>Legg til i kalender</vt:lpstr>
      <vt:lpstr>Åpne en Google-kalender i Outlook</vt:lpstr>
      <vt:lpstr>Demo 7</vt:lpstr>
      <vt:lpstr>Sende kalenderen til andre</vt:lpstr>
      <vt:lpstr>PowerPoint Presentation</vt:lpstr>
      <vt:lpstr>PowerPoint Presentation</vt:lpstr>
      <vt:lpstr>PowerPoint Presentation</vt:lpstr>
      <vt:lpstr>Terminliste for Eliteserien i fotball</vt:lpstr>
      <vt:lpstr>Snarveier</vt:lpstr>
      <vt:lpstr>Felleskalender</vt:lpstr>
      <vt:lpstr>Demo 8</vt:lpstr>
      <vt:lpstr>Invitere til et Zoom-møte</vt:lpstr>
      <vt:lpstr>Noen tips til slutt</vt:lpstr>
      <vt:lpstr>Takk for i 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Kalenderen i Outlook</dc:title>
  <dc:creator>Steinar Skogheim</dc:creator>
  <cp:lastModifiedBy>Steinar Skogheim</cp:lastModifiedBy>
  <cp:revision>149</cp:revision>
  <cp:lastPrinted>2021-04-21T12:31:12Z</cp:lastPrinted>
  <dcterms:created xsi:type="dcterms:W3CDTF">2017-04-24T08:53:38Z</dcterms:created>
  <dcterms:modified xsi:type="dcterms:W3CDTF">2021-11-24T10:36:03Z</dcterms:modified>
</cp:coreProperties>
</file>