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8" r:id="rId2"/>
    <p:sldId id="259" r:id="rId3"/>
    <p:sldId id="304" r:id="rId4"/>
    <p:sldId id="260" r:id="rId5"/>
    <p:sldId id="268" r:id="rId6"/>
    <p:sldId id="270" r:id="rId7"/>
    <p:sldId id="305" r:id="rId8"/>
    <p:sldId id="287" r:id="rId9"/>
    <p:sldId id="269" r:id="rId10"/>
    <p:sldId id="290" r:id="rId11"/>
    <p:sldId id="293" r:id="rId12"/>
    <p:sldId id="309" r:id="rId13"/>
    <p:sldId id="298" r:id="rId14"/>
    <p:sldId id="311" r:id="rId15"/>
    <p:sldId id="295" r:id="rId16"/>
    <p:sldId id="308" r:id="rId17"/>
    <p:sldId id="299" r:id="rId18"/>
    <p:sldId id="312" r:id="rId19"/>
    <p:sldId id="300" r:id="rId20"/>
    <p:sldId id="291" r:id="rId21"/>
    <p:sldId id="274" r:id="rId22"/>
    <p:sldId id="276" r:id="rId23"/>
    <p:sldId id="278" r:id="rId24"/>
    <p:sldId id="279" r:id="rId25"/>
    <p:sldId id="313" r:id="rId26"/>
    <p:sldId id="301" r:id="rId27"/>
    <p:sldId id="302" r:id="rId28"/>
    <p:sldId id="288" r:id="rId29"/>
    <p:sldId id="280" r:id="rId30"/>
    <p:sldId id="281" r:id="rId31"/>
    <p:sldId id="282" r:id="rId32"/>
    <p:sldId id="283" r:id="rId33"/>
    <p:sldId id="285" r:id="rId34"/>
    <p:sldId id="306" r:id="rId35"/>
    <p:sldId id="307" r:id="rId36"/>
    <p:sldId id="273" r:id="rId37"/>
    <p:sldId id="314" r:id="rId3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E7E8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52513" autoAdjust="0"/>
  </p:normalViewPr>
  <p:slideViewPr>
    <p:cSldViewPr>
      <p:cViewPr varScale="1">
        <p:scale>
          <a:sx n="40" d="100"/>
          <a:sy n="40" d="100"/>
        </p:scale>
        <p:origin x="229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9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 smtClean="0"/>
              <a:t>33</a:t>
            </a:r>
            <a:r>
              <a:rPr lang="nb-NO" baseline="0" dirty="0" smtClean="0"/>
              <a:t> % av studentmassen rapporterer funksjonsnedsettelse</a:t>
            </a:r>
            <a:endParaRPr lang="nb-NO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563040731019696E-2"/>
          <c:y val="0.11812005533408"/>
          <c:w val="0.91500486050354801"/>
          <c:h val="0.4609825577451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18 % mener funksjonsnedsettelsen påvirker studiesituasjonen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'Ark1'!$A$2:$A$9</c:f>
              <c:strCache>
                <c:ptCount val="8"/>
                <c:pt idx="0">
                  <c:v>Psykiske vansker</c:v>
                </c:pt>
                <c:pt idx="1">
                  <c:v>Muskel- og skjelettplager</c:v>
                </c:pt>
                <c:pt idx="2">
                  <c:v>Kroniske sykdommer</c:v>
                </c:pt>
                <c:pt idx="3">
                  <c:v>Lese- og skrivevansker</c:v>
                </c:pt>
                <c:pt idx="4">
                  <c:v>Nevropsykriatriske vansker</c:v>
                </c:pt>
                <c:pt idx="5">
                  <c:v>Synsvansker</c:v>
                </c:pt>
                <c:pt idx="6">
                  <c:v>Hørselsvansker</c:v>
                </c:pt>
                <c:pt idx="7">
                  <c:v>Bevegelsehemming</c:v>
                </c:pt>
              </c:strCache>
            </c:strRef>
          </c:cat>
          <c:val>
            <c:numRef>
              <c:f>'Ark1'!$B$2:$B$9</c:f>
              <c:numCache>
                <c:formatCode>0%</c:formatCode>
                <c:ptCount val="8"/>
                <c:pt idx="0">
                  <c:v>0.09</c:v>
                </c:pt>
                <c:pt idx="1">
                  <c:v>0.05</c:v>
                </c:pt>
                <c:pt idx="2">
                  <c:v>0.04</c:v>
                </c:pt>
                <c:pt idx="3" formatCode="0.00%">
                  <c:v>3.5000000000000003E-2</c:v>
                </c:pt>
                <c:pt idx="4" formatCode="0.00%">
                  <c:v>1.7000000000000001E-2</c:v>
                </c:pt>
                <c:pt idx="5" formatCode="0.00%">
                  <c:v>8.0000000000000002E-3</c:v>
                </c:pt>
                <c:pt idx="6" formatCode="0.00%">
                  <c:v>6.0000000000000001E-3</c:v>
                </c:pt>
                <c:pt idx="7" formatCode="0.00%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F3-42E5-95AA-B03B0EEE8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3685288"/>
        <c:axId val="2124444008"/>
      </c:barChart>
      <c:catAx>
        <c:axId val="2083685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4444008"/>
        <c:crosses val="autoZero"/>
        <c:auto val="1"/>
        <c:lblAlgn val="ctr"/>
        <c:lblOffset val="100"/>
        <c:noMultiLvlLbl val="0"/>
      </c:catAx>
      <c:valAx>
        <c:axId val="2124444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685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Antall henvendselser fra studenter med ADHD og AS ved NTNU 2009 - 2015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Antall henvendselser fra studenter med ADHD og AS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'Ark1'!$B$2:$B$5</c:f>
              <c:numCache>
                <c:formatCode>General</c:formatCode>
                <c:ptCount val="4"/>
                <c:pt idx="0">
                  <c:v>115</c:v>
                </c:pt>
                <c:pt idx="1">
                  <c:v>90</c:v>
                </c:pt>
                <c:pt idx="2">
                  <c:v>151</c:v>
                </c:pt>
                <c:pt idx="3">
                  <c:v>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D2-44C5-84DF-203C4ADD5C9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582856"/>
        <c:axId val="2124815208"/>
      </c:lineChart>
      <c:catAx>
        <c:axId val="2083582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4815208"/>
        <c:crosses val="autoZero"/>
        <c:auto val="1"/>
        <c:lblAlgn val="ctr"/>
        <c:lblOffset val="100"/>
        <c:noMultiLvlLbl val="0"/>
      </c:catAx>
      <c:valAx>
        <c:axId val="2124815208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358285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4C74B-6ABE-4BF4-BC78-7FD403292F14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739D0-88B5-4806-8362-029E4AC343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9338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9517C-1CE6-4C3D-A1B6-02BDE24A815B}" type="datetimeFigureOut">
              <a:rPr lang="nb-NO" smtClean="0"/>
              <a:pPr/>
              <a:t>14.02.2018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85537-12DC-49B2-975A-C1295291CE6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377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361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1711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Variasjon: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Noen opplever</a:t>
            </a:r>
            <a:r>
              <a:rPr lang="nb-NO" baseline="0" dirty="0" smtClean="0"/>
              <a:t> lett uoppmerksomhet eller hyperaktivitet når de utfører en oppgave de ikke liker, men klarer å fokusere på oppgaver de liker.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 smtClean="0"/>
              <a:t>Symptomene blir ofte forsterket i ustrukturerte situasjoner. Lettere med tydelige regler.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 smtClean="0"/>
              <a:t>Symptomer kan bli forsterket av tilleggsvansker/ sykdommer: angst, depresjon, psykiske vansker. Dysleksi, Asperger syndrom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 smtClean="0"/>
              <a:t>Symptomer avtar ofte med alderen: lærer å leve med det/ kontrollere det. I høyere utdanning </a:t>
            </a:r>
            <a:r>
              <a:rPr lang="nb-NO" baseline="0" dirty="0" smtClean="0">
                <a:sym typeface="Wingdings" panose="05000000000000000000" pitchFamily="2" charset="2"/>
              </a:rPr>
              <a:t> Dannelsesreise!</a:t>
            </a:r>
            <a:r>
              <a:rPr lang="nb-NO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0275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4374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Ut fra opplysningene her – hvordan legge til rette for Ingrid? </a:t>
            </a:r>
          </a:p>
          <a:p>
            <a:endParaRPr lang="nb-NO" baseline="0" dirty="0" smtClean="0"/>
          </a:p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4339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Snakk om co-morbiditet</a:t>
            </a:r>
            <a:r>
              <a:rPr lang="nb-NO" baseline="0" dirty="0" smtClean="0"/>
              <a:t> med studenten. Spør direkte!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8304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Forståelsesvansker: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sosiale koder/ etikk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Lese og forstå andres kroppsspråk, gester, tonefall, mimikk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Språket til</a:t>
            </a:r>
            <a:r>
              <a:rPr lang="nb-NO" baseline="0" dirty="0" smtClean="0">
                <a:latin typeface="Calibri" panose="020F0502020204030204" pitchFamily="34" charset="0"/>
              </a:rPr>
              <a:t> jevnaldrende er ofte billedlig som gjør det vanskelig å forstå.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 smtClean="0">
                <a:latin typeface="Calibri" panose="020F0502020204030204" pitchFamily="34" charset="0"/>
              </a:rPr>
              <a:t>Bokstavelig forståelse – «Hoppe over kaffen».  </a:t>
            </a:r>
            <a:endParaRPr lang="nb-NO" dirty="0" smtClean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Skille det som er viktig fra det som ikke er viktig (får med</a:t>
            </a:r>
            <a:r>
              <a:rPr lang="nb-NO" baseline="0" dirty="0" smtClean="0">
                <a:latin typeface="Calibri" panose="020F0502020204030204" pitchFamily="34" charset="0"/>
              </a:rPr>
              <a:t> seg alle detaljer – ikke like flink til å se helhet).</a:t>
            </a:r>
            <a:endParaRPr lang="nb-NO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En</a:t>
            </a:r>
            <a:r>
              <a:rPr lang="nb-NO" baseline="0" dirty="0" smtClean="0"/>
              <a:t> god kartlegging av slike forhold på studiestedet kan være nyttig for å unngå overbelastning. </a:t>
            </a:r>
            <a:endParaRPr lang="nb-NO" dirty="0" smtClean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5795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Ikke </a:t>
            </a:r>
            <a:r>
              <a:rPr lang="nb-NO" baseline="0" dirty="0" smtClean="0"/>
              <a:t>undervurder studenten. De som har kommet så langt har gode evner. 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3079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Ut fra opplysningene her – hvordan legge til rette for Aksel?</a:t>
            </a:r>
            <a:r>
              <a:rPr lang="nb-NO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0747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Er disse kjennetegnene gjenkjennbare? 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Har du møtt på studenter som har vansker utover det som er beskrevet her? 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936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Mange</a:t>
            </a:r>
            <a:r>
              <a:rPr lang="nb-NO" baseline="0" dirty="0" smtClean="0"/>
              <a:t> av kravene som forventes i høyere utdanning forutsetter typiske egenskaper studenter med ADHD og AS har vansker med. </a:t>
            </a:r>
          </a:p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7368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2053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Store forskjeller mellom hva</a:t>
            </a:r>
            <a:r>
              <a:rPr lang="nb-NO" baseline="0" dirty="0" smtClean="0"/>
              <a:t> de ulike lærestedene tilbyr. </a:t>
            </a:r>
          </a:p>
          <a:p>
            <a:r>
              <a:rPr lang="nb-NO" baseline="0" dirty="0" smtClean="0"/>
              <a:t>Studentene må selv ta initiativ. Mange som tar kontakt svært sent, og da er det ikke like lett å finne gode løsninger. Før studiestart er det aller beste. </a:t>
            </a:r>
          </a:p>
          <a:p>
            <a:r>
              <a:rPr lang="nb-NO" baseline="0" dirty="0" smtClean="0"/>
              <a:t>Må tilpasse veiledningen til hver enkelt. Finn nøkkelen!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1957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Universelle</a:t>
            </a:r>
            <a:r>
              <a:rPr lang="nb-NO" baseline="0" dirty="0" smtClean="0"/>
              <a:t> tiltak er tiltak som er nødvendig for noen studenter, men nyttig for alle.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083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Bruke litt tid. Bruk eksempler og egne</a:t>
            </a:r>
            <a:r>
              <a:rPr lang="nb-NO" baseline="0" dirty="0" smtClean="0"/>
              <a:t> erfaringer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6419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Bruke litt tid. Bruk eksempler og egne</a:t>
            </a:r>
            <a:r>
              <a:rPr lang="nb-NO" baseline="0" dirty="0" smtClean="0"/>
              <a:t> erfaringer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1629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7949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Ikke oppfunnet av oss. Hentet fra </a:t>
            </a:r>
            <a:r>
              <a:rPr lang="nb-NO" dirty="0" err="1" smtClean="0"/>
              <a:t>coachingboka</a:t>
            </a:r>
            <a:r>
              <a:rPr lang="nb-NO" dirty="0" smtClean="0"/>
              <a:t> til Susann Gjerde.</a:t>
            </a:r>
            <a:r>
              <a:rPr lang="nb-NO" baseline="0" dirty="0" smtClean="0"/>
              <a:t> Fint å benytte i enhver veiledningsrelasjon hvor man skal fastsette et oppnåelig og realistisk mål.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36210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Vis</a:t>
            </a:r>
            <a:r>
              <a:rPr lang="nb-NO" baseline="0" dirty="0" smtClean="0"/>
              <a:t> egne erfaringer om hva som fungerer godt.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4757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36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0517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6358-FC2B-4B03-9123-1A33B1E4C91A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2234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Kort prat med sidemann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8266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4759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7594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Supplere med</a:t>
            </a:r>
            <a:r>
              <a:rPr lang="nb-NO" baseline="0" dirty="0" smtClean="0"/>
              <a:t> prosjekt, type «veilederen».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95302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Kort prat med sidemann</a:t>
            </a:r>
          </a:p>
          <a:p>
            <a:r>
              <a:rPr lang="nb-NO" sz="1800" dirty="0" smtClean="0">
                <a:latin typeface="Calibri" panose="020F0502020204030204" pitchFamily="34" charset="0"/>
              </a:rPr>
              <a:t/>
            </a:r>
            <a:br>
              <a:rPr lang="nb-NO" sz="1800" dirty="0" smtClean="0">
                <a:latin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2441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Husk her 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Ca. 15 % av studentmassen rapporterer om en funksjonsnedsettelse som påvirker evnen til å gjennomføre studiet.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Ca. 5 % av den totale studentmassen har store problemer på grunn av funksjonsnedsettelsen. Dette er de som virkelig trenger støtte og bistand, og universell utforming og tilrettelegging. Det er lett å anta at akkurat denne målgruppen du her er i befatning med tilhører 5 %-gruppen.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118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 smtClean="0"/>
              <a:t>Tall</a:t>
            </a:r>
            <a:r>
              <a:rPr lang="nb-NO" b="1" baseline="0" dirty="0" smtClean="0"/>
              <a:t> fra NTNU: </a:t>
            </a:r>
          </a:p>
          <a:p>
            <a:r>
              <a:rPr lang="nb-NO" baseline="0" dirty="0" smtClean="0"/>
              <a:t>2009 – 115 personer med ADHD og AS hadde behov for flere oppfølgingssamtaler med veileder</a:t>
            </a:r>
          </a:p>
          <a:p>
            <a:r>
              <a:rPr lang="nb-NO" baseline="0" dirty="0" smtClean="0"/>
              <a:t>2015 - 139 personer tok kontakt. </a:t>
            </a:r>
          </a:p>
          <a:p>
            <a:r>
              <a:rPr lang="nb-NO" baseline="0" dirty="0" smtClean="0"/>
              <a:t>Må ta høyde for at ADHD-gruppa og AS-gruppa startet i løpet av denne perioden og avlastet behov for oppfølgingssamtale betraktelig, men viser tydelig økning i studenter med disse vanskene. </a:t>
            </a:r>
          </a:p>
          <a:p>
            <a:endParaRPr lang="nb-NO" baseline="0" dirty="0" smtClean="0"/>
          </a:p>
          <a:p>
            <a:r>
              <a:rPr lang="nb-NO" b="1" baseline="0" dirty="0" smtClean="0"/>
              <a:t>Tall fra Trinity College i Irland: </a:t>
            </a:r>
          </a:p>
          <a:p>
            <a:r>
              <a:rPr lang="nb-NO" baseline="0" dirty="0" smtClean="0"/>
              <a:t>Antall </a:t>
            </a:r>
            <a:r>
              <a:rPr lang="nb-NO" baseline="0" dirty="0" err="1" smtClean="0"/>
              <a:t>stud</a:t>
            </a:r>
            <a:r>
              <a:rPr lang="nb-NO" baseline="0" dirty="0" smtClean="0"/>
              <a:t> med AS som tok kontakt steg fra</a:t>
            </a:r>
          </a:p>
          <a:p>
            <a:r>
              <a:rPr lang="nb-NO" baseline="0" dirty="0" smtClean="0"/>
              <a:t>14 i 2008 til 40 i 2012. </a:t>
            </a:r>
          </a:p>
          <a:p>
            <a:r>
              <a:rPr lang="nb-NO" baseline="0" dirty="0" smtClean="0"/>
              <a:t>Antall </a:t>
            </a:r>
            <a:r>
              <a:rPr lang="nb-NO" baseline="0" dirty="0" err="1" smtClean="0"/>
              <a:t>stud</a:t>
            </a:r>
            <a:r>
              <a:rPr lang="nb-NO" baseline="0" dirty="0" smtClean="0"/>
              <a:t> med ADHD som tok kontakt steg fra </a:t>
            </a:r>
          </a:p>
          <a:p>
            <a:r>
              <a:rPr lang="nb-NO" baseline="0" dirty="0" smtClean="0"/>
              <a:t>5 i 2008 til 50 i 2012.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5537-12DC-49B2-975A-C1295291CE6A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162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129638" y="512676"/>
            <a:ext cx="5356331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/>
          <p:cNvSpPr/>
          <p:nvPr userDrawn="1"/>
        </p:nvSpPr>
        <p:spPr>
          <a:xfrm>
            <a:off x="168963" y="1268760"/>
            <a:ext cx="2439027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23528" y="620688"/>
            <a:ext cx="4968552" cy="432048"/>
          </a:xfrm>
          <a:noFill/>
        </p:spPr>
        <p:txBody>
          <a:bodyPr anchor="b">
            <a:noAutofit/>
          </a:bodyPr>
          <a:lstStyle>
            <a:lvl1pPr>
              <a:defRPr sz="2000" baseline="0">
                <a:latin typeface="Calibri" panose="020F0502020204030204" pitchFamily="34" charset="0"/>
              </a:defRPr>
            </a:lvl1pPr>
          </a:lstStyle>
          <a:p>
            <a:r>
              <a:rPr lang="nb-NO" dirty="0" smtClean="0"/>
              <a:t>Studenter med ADHD og Asperger syndrom 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61-DE04-4364-BC4C-315CDE7014DD}" type="datetime1">
              <a:rPr lang="nb-NO" smtClean="0"/>
              <a:t>14.02.2018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AC52-5F03-4781-94F0-85D56AE7A4F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 descr="logo_ppt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1286" y="1477926"/>
            <a:ext cx="1620000" cy="334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 mal med bunn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7C5D-D46E-4D92-B84D-39694295D301}" type="datetime1">
              <a:rPr lang="nb-NO" smtClean="0"/>
              <a:t>14.02.2018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AC52-5F03-4781-94F0-85D56AE7A4F7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79512" y="1844824"/>
            <a:ext cx="8821644" cy="1152698"/>
          </a:xfrm>
          <a:noFill/>
        </p:spPr>
        <p:txBody>
          <a:bodyPr anchor="b"/>
          <a:lstStyle>
            <a:lvl1pPr>
              <a:defRPr/>
            </a:lvl1pPr>
          </a:lstStyle>
          <a:p>
            <a:r>
              <a:rPr lang="nb-NO" dirty="0" smtClean="0"/>
              <a:t>Studenter med ADHD og Asperger syndrom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28596" y="3357562"/>
            <a:ext cx="3514104" cy="400110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Innsikt, forståelse og verktøy 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BC943-36AA-417E-A988-4CCA58C18179}" type="datetime1">
              <a:rPr lang="nb-NO" smtClean="0"/>
              <a:t>14.02.2018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AC52-5F03-4781-94F0-85D56AE7A4F7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B01B-C197-4945-8B29-BAB255CC8E89}" type="datetime1">
              <a:rPr lang="nb-NO" smtClean="0"/>
              <a:t>14.02.2018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AC52-5F03-4781-94F0-85D56AE7A4F7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side med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449263" indent="0">
              <a:buNone/>
              <a:defRPr sz="2000" b="1"/>
            </a:lvl1pPr>
            <a:lvl2pPr>
              <a:buNone/>
              <a:defRPr sz="2000"/>
            </a:lvl2pPr>
            <a:lvl3pPr>
              <a:buClr>
                <a:schemeClr val="tx2"/>
              </a:buCl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74EA-4970-47AD-82F9-3ABB4E55C874}" type="datetime1">
              <a:rPr lang="nb-NO" smtClean="0"/>
              <a:t>14.02.2018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AC52-5F03-4781-94F0-85D56AE7A4F7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med graf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noFill/>
        </p:spPr>
        <p:txBody>
          <a:bodyPr/>
          <a:lstStyle>
            <a:lvl1pPr marL="449263" indent="0">
              <a:buNone/>
              <a:defRPr sz="1600" b="1"/>
            </a:lvl1pPr>
            <a:lvl2pPr>
              <a:buNone/>
              <a:defRPr sz="1600"/>
            </a:lvl2pPr>
            <a:lvl3pPr>
              <a:buClr>
                <a:schemeClr val="tx2"/>
              </a:buCl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DA9F-468B-4484-8271-628511792168}" type="datetime1">
              <a:rPr lang="nb-NO" smtClean="0"/>
              <a:t>14.02.2018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AC52-5F03-4781-94F0-85D56AE7A4F7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enstre - to bilder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160000"/>
          </a:xfrm>
          <a:noFill/>
        </p:spPr>
        <p:txBody>
          <a:bodyPr/>
          <a:lstStyle>
            <a:lvl1pPr marL="449263" indent="0">
              <a:buNone/>
              <a:defRPr sz="1600" b="1"/>
            </a:lvl1pPr>
            <a:lvl2pPr>
              <a:buNone/>
              <a:defRPr sz="1600"/>
            </a:lvl2pPr>
            <a:lvl3pPr>
              <a:buClr>
                <a:schemeClr val="tx2"/>
              </a:buCl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57FCE-E43C-43A7-B1E6-675546130D8B}" type="datetime1">
              <a:rPr lang="nb-NO" smtClean="0"/>
              <a:t>14.02.2018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AC52-5F03-4781-94F0-85D56AE7A4F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/>
          </p:nvPr>
        </p:nvSpPr>
        <p:spPr>
          <a:xfrm>
            <a:off x="4648200" y="3966163"/>
            <a:ext cx="4038600" cy="2160000"/>
          </a:xfrm>
          <a:noFill/>
        </p:spPr>
        <p:txBody>
          <a:bodyPr/>
          <a:lstStyle>
            <a:lvl1pPr marL="449263" indent="0">
              <a:buNone/>
              <a:defRPr sz="1600" b="1"/>
            </a:lvl1pPr>
            <a:lvl2pPr>
              <a:buNone/>
              <a:defRPr sz="1600"/>
            </a:lvl2pPr>
            <a:lvl3pPr>
              <a:buClr>
                <a:schemeClr val="tx2"/>
              </a:buCl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unde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4714884"/>
            <a:ext cx="8258204" cy="141127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258400" cy="3043246"/>
          </a:xfrm>
          <a:noFill/>
        </p:spPr>
        <p:txBody>
          <a:bodyPr/>
          <a:lstStyle>
            <a:lvl1pPr marL="449263" indent="0">
              <a:buNone/>
              <a:defRPr sz="1600" b="1"/>
            </a:lvl1pPr>
            <a:lvl2pPr>
              <a:buNone/>
              <a:defRPr sz="1600"/>
            </a:lvl2pPr>
            <a:lvl3pPr>
              <a:buClr>
                <a:schemeClr val="tx2"/>
              </a:buCl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695D2-69B1-4B9B-A8E3-375F5986C608}" type="datetime1">
              <a:rPr lang="nb-NO" smtClean="0"/>
              <a:t>14.02.2018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AC52-5F03-4781-94F0-85D56AE7A4F7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258400" cy="4472006"/>
          </a:xfrm>
          <a:noFill/>
        </p:spPr>
        <p:txBody>
          <a:bodyPr/>
          <a:lstStyle>
            <a:lvl1pPr marL="449263" indent="0">
              <a:buNone/>
              <a:defRPr sz="1600" b="1"/>
            </a:lvl1pPr>
            <a:lvl2pPr>
              <a:buNone/>
              <a:defRPr sz="1600"/>
            </a:lvl2pPr>
            <a:lvl3pPr>
              <a:buClr>
                <a:schemeClr val="tx2"/>
              </a:buCl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1D17-18B9-40C0-A043-509DC62EA457}" type="datetime1">
              <a:rPr lang="nb-NO" smtClean="0"/>
              <a:t>14.02.2018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AC52-5F03-4781-94F0-85D56AE7A4F7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venstre -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3362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285728"/>
            <a:ext cx="4038600" cy="5840435"/>
          </a:xfrm>
          <a:noFill/>
        </p:spPr>
        <p:txBody>
          <a:bodyPr/>
          <a:lstStyle>
            <a:lvl1pPr marL="449263" indent="0">
              <a:buNone/>
              <a:defRPr sz="1600" b="1"/>
            </a:lvl1pPr>
            <a:lvl2pPr>
              <a:buNone/>
              <a:defRPr sz="1600"/>
            </a:lvl2pPr>
            <a:lvl3pPr>
              <a:buClr>
                <a:schemeClr val="tx2"/>
              </a:buCl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BB5F1-B73C-48F0-95CA-423931604049}" type="datetime1">
              <a:rPr lang="nb-NO" smtClean="0"/>
              <a:t>14.02.2018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AC52-5F03-4781-94F0-85D56AE7A4F7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500834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3896480-3988-406B-A9CD-410F4B753E19}" type="datetime1">
              <a:rPr lang="nb-NO" smtClean="0"/>
              <a:t>14.02.2018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509994" y="6143644"/>
            <a:ext cx="5205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Studenter med ADHD og Asperger syndrom, UiO 13.2.18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01132" y="6143644"/>
            <a:ext cx="400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/</a:t>
            </a:r>
            <a:fld id="{7833AC52-5F03-4781-94F0-85D56AE7A4F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 descr="strip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9374" y="6215082"/>
            <a:ext cx="8674626" cy="2407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2" r:id="rId4"/>
    <p:sldLayoutId id="2147483664" r:id="rId5"/>
    <p:sldLayoutId id="2147483661" r:id="rId6"/>
    <p:sldLayoutId id="2147483662" r:id="rId7"/>
    <p:sldLayoutId id="2147483663" r:id="rId8"/>
    <p:sldLayoutId id="2147483660" r:id="rId9"/>
    <p:sldLayoutId id="2147483655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669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utismeforeningen.no/" TargetMode="External"/><Relationship Id="rId2" Type="http://schemas.openxmlformats.org/officeDocument/2006/relationships/hyperlink" Target="http://adhdnorge.no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nevsom.no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niversell.no/" TargetMode="External"/><Relationship Id="rId3" Type="http://schemas.openxmlformats.org/officeDocument/2006/relationships/hyperlink" Target="mailto:Kjetil.knarlag@ntnu.no" TargetMode="External"/><Relationship Id="rId7" Type="http://schemas.openxmlformats.org/officeDocument/2006/relationships/hyperlink" Target="mailto:kontakt@universell.no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Lars.jorgensen@ntnu.no" TargetMode="External"/><Relationship Id="rId5" Type="http://schemas.openxmlformats.org/officeDocument/2006/relationships/hyperlink" Target="mailto:Elinor.j.olaussen@ntnu.no" TargetMode="External"/><Relationship Id="rId4" Type="http://schemas.openxmlformats.org/officeDocument/2006/relationships/hyperlink" Target="mailto:bjornar.kvernevik@ntnu.n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ell.n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vuu.n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683568" y="1293565"/>
            <a:ext cx="8229600" cy="1143000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Calibri" panose="020F0502020204030204" pitchFamily="34" charset="0"/>
              </a:rPr>
              <a:t>Om diagnosene</a:t>
            </a:r>
            <a:endParaRPr lang="nb-NO" sz="4000" dirty="0">
              <a:latin typeface="Calibri" panose="020F0502020204030204" pitchFamily="34" charset="0"/>
            </a:endParaRP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573016"/>
            <a:ext cx="3763922" cy="1473611"/>
          </a:xfr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39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0541"/>
          </a:xfrm>
        </p:spPr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ADHD og ADD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1551"/>
            <a:ext cx="8229600" cy="46657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>
                <a:latin typeface="Calibri" panose="020F0502020204030204" pitchFamily="34" charset="0"/>
              </a:rPr>
              <a:t>Kjennetegn: </a:t>
            </a:r>
          </a:p>
          <a:p>
            <a:r>
              <a:rPr lang="nb-NO" b="1" dirty="0">
                <a:latin typeface="Calibri" panose="020F0502020204030204" pitchFamily="34" charset="0"/>
              </a:rPr>
              <a:t>Hyperaktivitet </a:t>
            </a:r>
            <a:r>
              <a:rPr lang="nb-NO" dirty="0">
                <a:latin typeface="Calibri" panose="020F0502020204030204" pitchFamily="34" charset="0"/>
              </a:rPr>
              <a:t/>
            </a:r>
            <a:br>
              <a:rPr lang="nb-NO" dirty="0">
                <a:latin typeface="Calibri" panose="020F0502020204030204" pitchFamily="34" charset="0"/>
              </a:rPr>
            </a:br>
            <a:r>
              <a:rPr lang="nb-NO" dirty="0">
                <a:latin typeface="Calibri" panose="020F0502020204030204" pitchFamily="34" charset="0"/>
              </a:rPr>
              <a:t>Indre uro, vanskelig å spotte </a:t>
            </a:r>
            <a:r>
              <a:rPr lang="nb-NO" dirty="0" smtClean="0">
                <a:latin typeface="Calibri" panose="020F0502020204030204" pitchFamily="34" charset="0"/>
              </a:rPr>
              <a:t>utad</a:t>
            </a:r>
            <a:endParaRPr lang="nb-NO" dirty="0">
              <a:latin typeface="Calibri" panose="020F0502020204030204" pitchFamily="34" charset="0"/>
            </a:endParaRPr>
          </a:p>
          <a:p>
            <a:r>
              <a:rPr lang="nb-NO" b="1" dirty="0" smtClean="0">
                <a:latin typeface="Calibri" panose="020F0502020204030204" pitchFamily="34" charset="0"/>
              </a:rPr>
              <a:t>Konsentrasjonsvansker </a:t>
            </a:r>
            <a:r>
              <a:rPr lang="nb-NO" dirty="0" smtClean="0">
                <a:latin typeface="Calibri" panose="020F0502020204030204" pitchFamily="34" charset="0"/>
              </a:rPr>
              <a:t/>
            </a:r>
            <a:br>
              <a:rPr lang="nb-NO" dirty="0" smtClean="0">
                <a:latin typeface="Calibri" panose="020F0502020204030204" pitchFamily="34" charset="0"/>
              </a:rPr>
            </a:br>
            <a:r>
              <a:rPr lang="nb-NO" dirty="0" smtClean="0">
                <a:latin typeface="Calibri" panose="020F0502020204030204" pitchFamily="34" charset="0"/>
              </a:rPr>
              <a:t>Holde </a:t>
            </a:r>
            <a:r>
              <a:rPr lang="nb-NO" dirty="0">
                <a:latin typeface="Calibri" panose="020F0502020204030204" pitchFamily="34" charset="0"/>
              </a:rPr>
              <a:t>seg til én oppgave over tid og organisering av </a:t>
            </a:r>
            <a:r>
              <a:rPr lang="nb-NO" dirty="0" smtClean="0">
                <a:latin typeface="Calibri" panose="020F0502020204030204" pitchFamily="34" charset="0"/>
              </a:rPr>
              <a:t>arbeidsoppgaver. </a:t>
            </a:r>
          </a:p>
          <a:p>
            <a:r>
              <a:rPr lang="nb-NO" b="1" dirty="0" smtClean="0">
                <a:latin typeface="Calibri" panose="020F0502020204030204" pitchFamily="34" charset="0"/>
              </a:rPr>
              <a:t>Impulsivitet </a:t>
            </a:r>
            <a:r>
              <a:rPr lang="nb-NO" dirty="0" smtClean="0">
                <a:latin typeface="Calibri" panose="020F0502020204030204" pitchFamily="34" charset="0"/>
              </a:rPr>
              <a:t/>
            </a:r>
            <a:br>
              <a:rPr lang="nb-NO" dirty="0" smtClean="0">
                <a:latin typeface="Calibri" panose="020F0502020204030204" pitchFamily="34" charset="0"/>
              </a:rPr>
            </a:br>
            <a:r>
              <a:rPr lang="nb-NO" dirty="0" smtClean="0">
                <a:latin typeface="Calibri" panose="020F0502020204030204" pitchFamily="34" charset="0"/>
              </a:rPr>
              <a:t>A</a:t>
            </a:r>
            <a:r>
              <a:rPr lang="nb-NO" dirty="0" smtClean="0">
                <a:latin typeface="Calibri" panose="020F0502020204030204" pitchFamily="34" charset="0"/>
                <a:sym typeface="Wingdings" panose="05000000000000000000" pitchFamily="2" charset="2"/>
              </a:rPr>
              <a:t>vbryter </a:t>
            </a:r>
            <a:r>
              <a:rPr lang="nb-NO" dirty="0">
                <a:latin typeface="Calibri" panose="020F0502020204030204" pitchFamily="34" charset="0"/>
                <a:sym typeface="Wingdings" panose="05000000000000000000" pitchFamily="2" charset="2"/>
              </a:rPr>
              <a:t>og forstyrrer </a:t>
            </a:r>
            <a:r>
              <a:rPr lang="nb-NO" dirty="0" smtClean="0">
                <a:latin typeface="Calibri" panose="020F0502020204030204" pitchFamily="34" charset="0"/>
                <a:sym typeface="Wingdings" panose="05000000000000000000" pitchFamily="2" charset="2"/>
              </a:rPr>
              <a:t>seg selv og andre </a:t>
            </a:r>
            <a:r>
              <a:rPr lang="nb-NO" dirty="0">
                <a:latin typeface="Calibri" panose="020F0502020204030204" pitchFamily="34" charset="0"/>
                <a:sym typeface="Wingdings" panose="05000000000000000000" pitchFamily="2" charset="2"/>
              </a:rPr>
              <a:t>uten å tenke seg </a:t>
            </a:r>
            <a:r>
              <a:rPr lang="nb-NO" dirty="0" smtClean="0">
                <a:latin typeface="Calibri" panose="020F0502020204030204" pitchFamily="34" charset="0"/>
                <a:sym typeface="Wingdings" panose="05000000000000000000" pitchFamily="2" charset="2"/>
              </a:rPr>
              <a:t>om</a:t>
            </a:r>
            <a:endParaRPr lang="nb-NO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dirty="0" smtClean="0">
                <a:latin typeface="Calibri" panose="020F0502020204030204" pitchFamily="34" charset="0"/>
                <a:sym typeface="Wingdings" panose="05000000000000000000" pitchFamily="2" charset="2"/>
              </a:rPr>
              <a:t>ADD (en avart av ADHD): Oppfyller </a:t>
            </a:r>
            <a:r>
              <a:rPr lang="nb-NO" i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oppmerksomhetssvikt</a:t>
            </a:r>
            <a:r>
              <a:rPr lang="nb-NO" dirty="0" smtClean="0">
                <a:latin typeface="Calibri" panose="020F0502020204030204" pitchFamily="34" charset="0"/>
                <a:sym typeface="Wingdings" panose="05000000000000000000" pitchFamily="2" charset="2"/>
              </a:rPr>
              <a:t>, men ikke hyperaktiv og impulsiv. Mer utbredt hos kvinner. </a:t>
            </a:r>
          </a:p>
          <a:p>
            <a:pPr marL="457200" lvl="1" indent="0">
              <a:buNone/>
            </a:pPr>
            <a:endParaRPr lang="nb-NO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nb-NO" dirty="0"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Studenter med ADHD og Asperger syndrom, UiO 13.2.18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362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24600"/>
            <a:ext cx="8229600" cy="567650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latin typeface="Calibri" panose="020F0502020204030204" pitchFamily="34" charset="0"/>
              </a:rPr>
              <a:t>ADHD og utfordringer i høyere utdanning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18" y="2420889"/>
            <a:ext cx="919622" cy="2335550"/>
          </a:xfr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latin typeface="Calibri" panose="020F0502020204030204" pitchFamily="34" charset="0"/>
              </a:rPr>
              <a:t>Studenter med ADHD og Asperger syndrom, UiO 13.2.18</a:t>
            </a:r>
            <a:endParaRPr lang="nb-NO">
              <a:latin typeface="Calibri" panose="020F050202020403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905399" y="921988"/>
            <a:ext cx="3207299" cy="720080"/>
          </a:xfrm>
          <a:prstGeom prst="rect">
            <a:avLst/>
          </a:prstGeom>
          <a:solidFill>
            <a:srgbClr val="D0E7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Planlegging	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614781" y="4288793"/>
            <a:ext cx="3207299" cy="720080"/>
          </a:xfrm>
          <a:prstGeom prst="rect">
            <a:avLst/>
          </a:prstGeom>
          <a:solidFill>
            <a:srgbClr val="D0E7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Løse problemer/ skifte strategi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5292080" y="1932901"/>
            <a:ext cx="3207299" cy="720080"/>
          </a:xfrm>
          <a:prstGeom prst="rect">
            <a:avLst/>
          </a:prstGeom>
          <a:solidFill>
            <a:srgbClr val="D0E7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Gjennomføring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5724128" y="3152350"/>
            <a:ext cx="3207299" cy="720080"/>
          </a:xfrm>
          <a:prstGeom prst="rect">
            <a:avLst/>
          </a:prstGeom>
          <a:solidFill>
            <a:srgbClr val="D0E7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Igangsetting og avslutting – lede seg selv	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2905400" y="5491215"/>
            <a:ext cx="3207299" cy="720080"/>
          </a:xfrm>
          <a:prstGeom prst="rect">
            <a:avLst/>
          </a:prstGeom>
          <a:solidFill>
            <a:srgbClr val="D0E7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Utsettelse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302695" y="3152350"/>
            <a:ext cx="3207299" cy="676826"/>
          </a:xfrm>
          <a:prstGeom prst="rect">
            <a:avLst/>
          </a:prstGeom>
          <a:solidFill>
            <a:srgbClr val="D0E7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Manglende selvdisiplin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610062" y="1933452"/>
            <a:ext cx="3207299" cy="720080"/>
          </a:xfrm>
          <a:prstGeom prst="rect">
            <a:avLst/>
          </a:prstGeom>
          <a:solidFill>
            <a:srgbClr val="D0E7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Forsinket progresjon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5312715" y="4367676"/>
            <a:ext cx="3207299" cy="720080"/>
          </a:xfrm>
          <a:prstGeom prst="rect">
            <a:avLst/>
          </a:prstGeom>
          <a:solidFill>
            <a:srgbClr val="D0E7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Vurdere tidsbruk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57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ADHD og høyere utdanning 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4205064"/>
          </a:xfrm>
        </p:spPr>
        <p:txBody>
          <a:bodyPr/>
          <a:lstStyle/>
          <a:p>
            <a:pPr marL="0" indent="0">
              <a:buNone/>
            </a:pPr>
            <a:r>
              <a:rPr lang="nb-NO" b="1" dirty="0" smtClean="0">
                <a:latin typeface="Calibri" panose="020F0502020204030204" pitchFamily="34" charset="0"/>
              </a:rPr>
              <a:t>Styrker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Kreativitet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God tilgang til mange tanker samtidig – kjappe assosiasjoner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Engasjement 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Energi og stor arbeidskapasitet (tveegget sverd)</a:t>
            </a:r>
          </a:p>
          <a:p>
            <a:endParaRPr lang="nb-NO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pic>
        <p:nvPicPr>
          <p:cNvPr id="1026" name="Picture 2" descr="Bilderesultat for Styr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26782"/>
            <a:ext cx="3174207" cy="17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3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403648" y="309845"/>
            <a:ext cx="4723167" cy="1009581"/>
          </a:xfrm>
        </p:spPr>
        <p:txBody>
          <a:bodyPr>
            <a:normAutofit fontScale="90000"/>
          </a:bodyPr>
          <a:lstStyle/>
          <a:p>
            <a:r>
              <a:rPr lang="nb-NO" b="1" dirty="0" smtClean="0">
                <a:solidFill>
                  <a:schemeClr val="bg1"/>
                </a:solidFill>
                <a:latin typeface="HelveticaNeueLT Std" panose="020B0604020202020204" pitchFamily="34" charset="0"/>
              </a:rPr>
              <a:t>MØT </a:t>
            </a:r>
            <a:r>
              <a:rPr lang="nb-NO" b="1" dirty="0" smtClean="0">
                <a:solidFill>
                  <a:srgbClr val="00B0F0"/>
                </a:solidFill>
                <a:latin typeface="HelveticaNeueLT Std" panose="020B0604020202020204" pitchFamily="34" charset="0"/>
              </a:rPr>
              <a:t>INGRID</a:t>
            </a:r>
            <a:br>
              <a:rPr lang="nb-NO" b="1" dirty="0" smtClean="0">
                <a:solidFill>
                  <a:srgbClr val="00B0F0"/>
                </a:solidFill>
                <a:latin typeface="HelveticaNeueLT Std" panose="020B0604020202020204" pitchFamily="34" charset="0"/>
              </a:rPr>
            </a:br>
            <a:r>
              <a:rPr lang="nb-NO" dirty="0" smtClean="0">
                <a:solidFill>
                  <a:schemeClr val="bg1">
                    <a:lumMod val="75000"/>
                  </a:schemeClr>
                </a:solidFill>
                <a:latin typeface="HelveticaNeueLT Std Lt Cn" panose="020B0406020202030204" pitchFamily="34" charset="0"/>
              </a:rPr>
              <a:t>FYSIKK</a:t>
            </a:r>
            <a:r>
              <a:rPr lang="nb-NO" b="1" dirty="0" smtClean="0">
                <a:solidFill>
                  <a:schemeClr val="bg1">
                    <a:lumMod val="75000"/>
                  </a:schemeClr>
                </a:solidFill>
                <a:latin typeface="HelveticaNeueLT Std Lt Cn" panose="020B0406020202030204" pitchFamily="34" charset="0"/>
              </a:rPr>
              <a:t>STUDENT</a:t>
            </a:r>
            <a:endParaRPr lang="nb-NO" b="1" dirty="0">
              <a:solidFill>
                <a:schemeClr val="bg1">
                  <a:lumMod val="75000"/>
                </a:schemeClr>
              </a:solidFill>
              <a:latin typeface="HelveticaNeueLT Std Lt Cn" panose="020B0406020202030204" pitchFamily="34" charset="0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138438" y="1561399"/>
            <a:ext cx="3294189" cy="381642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b-NO" dirty="0" smtClean="0">
                <a:solidFill>
                  <a:schemeClr val="bg1"/>
                </a:solidFill>
                <a:latin typeface="Calibri" panose="020F0502020204030204" pitchFamily="34" charset="0"/>
              </a:rPr>
              <a:t>Ingrid har ADHD. Hun har vansker med å komme presis til undervisning og øvinger. Og holde konsentrasjonen i undervisningen. I ett emne er pensum selvvalgt. Egenstudiene går dårlig da hun ofte stopper i lesingen eller prokastrinerer. </a:t>
            </a:r>
            <a:endParaRPr lang="nb-NO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6126815" y="2155744"/>
            <a:ext cx="29617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35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5763184" y="1844773"/>
            <a:ext cx="3028391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FERDIGHETER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r>
              <a:rPr lang="nb-NO" sz="1350" dirty="0">
                <a:solidFill>
                  <a:schemeClr val="bg1"/>
                </a:solidFill>
              </a:rPr>
              <a:t>PC-bruk og multimedia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  <a:p>
            <a:r>
              <a:rPr lang="nb-NO" sz="1350" dirty="0">
                <a:solidFill>
                  <a:schemeClr val="bg1"/>
                </a:solidFill>
              </a:rPr>
              <a:t>Oppmøte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  <a:p>
            <a:r>
              <a:rPr lang="nb-NO" sz="1350" dirty="0">
                <a:solidFill>
                  <a:schemeClr val="bg1"/>
                </a:solidFill>
              </a:rPr>
              <a:t>Muntlig fremstilling/ presentasjon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  <a:p>
            <a:r>
              <a:rPr lang="nb-NO" sz="1350" dirty="0">
                <a:solidFill>
                  <a:schemeClr val="bg1"/>
                </a:solidFill>
              </a:rPr>
              <a:t>Skriftlig fremstilling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  <a:p>
            <a:r>
              <a:rPr lang="nb-NO" sz="1350" dirty="0">
                <a:solidFill>
                  <a:schemeClr val="bg1"/>
                </a:solidFill>
              </a:rPr>
              <a:t>Gruppeaktiviteter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791671" y="2633867"/>
            <a:ext cx="2532708" cy="2229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8" name="Rektangel 7"/>
          <p:cNvSpPr/>
          <p:nvPr/>
        </p:nvSpPr>
        <p:spPr>
          <a:xfrm>
            <a:off x="5829342" y="3242400"/>
            <a:ext cx="2532708" cy="2272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9" name="Rektangel 8"/>
          <p:cNvSpPr/>
          <p:nvPr/>
        </p:nvSpPr>
        <p:spPr>
          <a:xfrm>
            <a:off x="5836748" y="3879793"/>
            <a:ext cx="2532708" cy="21363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1" name="Rektangel 10"/>
          <p:cNvSpPr/>
          <p:nvPr/>
        </p:nvSpPr>
        <p:spPr>
          <a:xfrm>
            <a:off x="6457950" y="3242400"/>
            <a:ext cx="1904100" cy="2364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Rektangel 9"/>
          <p:cNvSpPr/>
          <p:nvPr/>
        </p:nvSpPr>
        <p:spPr>
          <a:xfrm>
            <a:off x="5836748" y="4517250"/>
            <a:ext cx="2532708" cy="22037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2" name="Rektangel 11"/>
          <p:cNvSpPr/>
          <p:nvPr/>
        </p:nvSpPr>
        <p:spPr>
          <a:xfrm>
            <a:off x="7092280" y="4508051"/>
            <a:ext cx="1261826" cy="2295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3" name="Rektangel 12"/>
          <p:cNvSpPr/>
          <p:nvPr/>
        </p:nvSpPr>
        <p:spPr>
          <a:xfrm>
            <a:off x="7884367" y="2633866"/>
            <a:ext cx="487023" cy="216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4" name="Rektangel 13"/>
          <p:cNvSpPr/>
          <p:nvPr/>
        </p:nvSpPr>
        <p:spPr>
          <a:xfrm>
            <a:off x="8153400" y="3879793"/>
            <a:ext cx="228166" cy="2136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6" name="Rektangel 15"/>
          <p:cNvSpPr/>
          <p:nvPr/>
        </p:nvSpPr>
        <p:spPr>
          <a:xfrm>
            <a:off x="5846521" y="5131865"/>
            <a:ext cx="2532708" cy="21363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7" name="Rektangel 16"/>
          <p:cNvSpPr/>
          <p:nvPr/>
        </p:nvSpPr>
        <p:spPr>
          <a:xfrm>
            <a:off x="7884366" y="5122666"/>
            <a:ext cx="492525" cy="2228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9" y="3089395"/>
            <a:ext cx="1740875" cy="1296527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kstSylinder 21"/>
          <p:cNvSpPr txBox="1"/>
          <p:nvPr/>
        </p:nvSpPr>
        <p:spPr>
          <a:xfrm>
            <a:off x="8568870" y="2633866"/>
            <a:ext cx="6259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 smtClean="0">
                <a:solidFill>
                  <a:schemeClr val="bg1"/>
                </a:solidFill>
              </a:rPr>
              <a:t>80 </a:t>
            </a:r>
            <a:r>
              <a:rPr lang="nb-NO" sz="135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3" name="TekstSylinder 22"/>
          <p:cNvSpPr txBox="1"/>
          <p:nvPr/>
        </p:nvSpPr>
        <p:spPr>
          <a:xfrm>
            <a:off x="8589119" y="3249764"/>
            <a:ext cx="6259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>
                <a:solidFill>
                  <a:schemeClr val="bg1"/>
                </a:solidFill>
              </a:rPr>
              <a:t>30 %</a:t>
            </a:r>
          </a:p>
        </p:txBody>
      </p:sp>
      <p:sp>
        <p:nvSpPr>
          <p:cNvPr id="24" name="TekstSylinder 23"/>
          <p:cNvSpPr txBox="1"/>
          <p:nvPr/>
        </p:nvSpPr>
        <p:spPr>
          <a:xfrm>
            <a:off x="8506692" y="3865663"/>
            <a:ext cx="6019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>
                <a:solidFill>
                  <a:schemeClr val="bg1"/>
                </a:solidFill>
              </a:rPr>
              <a:t>90 %</a:t>
            </a:r>
          </a:p>
        </p:txBody>
      </p:sp>
      <p:sp>
        <p:nvSpPr>
          <p:cNvPr id="25" name="TekstSylinder 24"/>
          <p:cNvSpPr txBox="1"/>
          <p:nvPr/>
        </p:nvSpPr>
        <p:spPr>
          <a:xfrm>
            <a:off x="8568870" y="4476367"/>
            <a:ext cx="6259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 smtClean="0">
                <a:solidFill>
                  <a:schemeClr val="bg1"/>
                </a:solidFill>
              </a:rPr>
              <a:t>50 </a:t>
            </a:r>
            <a:r>
              <a:rPr lang="nb-NO" sz="135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6" name="TekstSylinder 25"/>
          <p:cNvSpPr txBox="1"/>
          <p:nvPr/>
        </p:nvSpPr>
        <p:spPr>
          <a:xfrm>
            <a:off x="8561928" y="5068498"/>
            <a:ext cx="6259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>
                <a:solidFill>
                  <a:schemeClr val="bg1"/>
                </a:solidFill>
              </a:rPr>
              <a:t>8</a:t>
            </a:r>
            <a:r>
              <a:rPr lang="nb-NO" sz="1350" dirty="0" smtClean="0">
                <a:solidFill>
                  <a:schemeClr val="bg1"/>
                </a:solidFill>
              </a:rPr>
              <a:t>0 </a:t>
            </a:r>
            <a:r>
              <a:rPr lang="nb-NO" sz="135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1380129" y="569422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Hvordan legge til rette for Ingrid?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3085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0541"/>
          </a:xfrm>
        </p:spPr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Asperger syndrom 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11551"/>
            <a:ext cx="8229600" cy="4665721"/>
          </a:xfrm>
        </p:spPr>
        <p:txBody>
          <a:bodyPr>
            <a:normAutofit fontScale="92500" lnSpcReduction="10000"/>
          </a:bodyPr>
          <a:lstStyle/>
          <a:p>
            <a:r>
              <a:rPr lang="nb-NO" dirty="0" smtClean="0">
                <a:latin typeface="Calibri" panose="020F0502020204030204" pitchFamily="34" charset="0"/>
              </a:rPr>
              <a:t>Definisjon : </a:t>
            </a:r>
          </a:p>
          <a:p>
            <a:pPr lvl="1"/>
            <a:r>
              <a:rPr lang="nb-NO" dirty="0">
                <a:latin typeface="Calibri" panose="020F0502020204030204" pitchFamily="34" charset="0"/>
              </a:rPr>
              <a:t>Nevroutviklingsforstyrrelse </a:t>
            </a:r>
          </a:p>
          <a:p>
            <a:pPr lvl="1"/>
            <a:r>
              <a:rPr lang="nb-NO" dirty="0">
                <a:latin typeface="Calibri" panose="020F0502020204030204" pitchFamily="34" charset="0"/>
              </a:rPr>
              <a:t>Høyt fungerende form for autisme</a:t>
            </a:r>
            <a:endParaRPr lang="nb-NO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r>
              <a:rPr lang="nb-NO" dirty="0" smtClean="0">
                <a:latin typeface="Calibri" panose="020F0502020204030204" pitchFamily="34" charset="0"/>
              </a:rPr>
              <a:t>Vansker med:</a:t>
            </a:r>
          </a:p>
          <a:p>
            <a:pPr lvl="1"/>
            <a:r>
              <a:rPr lang="nb-NO" dirty="0">
                <a:latin typeface="Calibri" panose="020F0502020204030204" pitchFamily="34" charset="0"/>
                <a:sym typeface="Wingdings" panose="05000000000000000000" pitchFamily="2" charset="2"/>
              </a:rPr>
              <a:t>Gjensidig sosial interaksjon</a:t>
            </a:r>
          </a:p>
          <a:p>
            <a:pPr lvl="1"/>
            <a:r>
              <a:rPr lang="nb-NO" dirty="0">
                <a:latin typeface="Calibri" panose="020F0502020204030204" pitchFamily="34" charset="0"/>
                <a:sym typeface="Wingdings" panose="05000000000000000000" pitchFamily="2" charset="2"/>
              </a:rPr>
              <a:t>Kommunikasjon (ironi, småprat, hint)</a:t>
            </a:r>
          </a:p>
          <a:p>
            <a:pPr lvl="1"/>
            <a:r>
              <a:rPr lang="nb-NO" dirty="0">
                <a:latin typeface="Calibri" panose="020F0502020204030204" pitchFamily="34" charset="0"/>
                <a:sym typeface="Wingdings" panose="05000000000000000000" pitchFamily="2" charset="2"/>
              </a:rPr>
              <a:t>Begrenset og repeterende atferd</a:t>
            </a:r>
          </a:p>
          <a:p>
            <a:pPr marL="0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r>
              <a:rPr lang="nb-NO" dirty="0" smtClean="0">
                <a:latin typeface="Calibri" panose="020F0502020204030204" pitchFamily="34" charset="0"/>
              </a:rPr>
              <a:t>Ofte Co-morbiditet 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Psykiske problemer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ADHD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Synsproblemer </a:t>
            </a:r>
          </a:p>
          <a:p>
            <a:pPr marL="457200" lvl="1" indent="0">
              <a:buNone/>
            </a:pPr>
            <a:endParaRPr lang="nb-NO" dirty="0" smtClean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nb-NO" dirty="0" smtClean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nb-NO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nb-NO" dirty="0"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Studenter med ADHD og Asperger syndrom, UiO 13.2.18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622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24600"/>
            <a:ext cx="8498713" cy="912106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latin typeface="Calibri" panose="020F0502020204030204" pitchFamily="34" charset="0"/>
              </a:rPr>
              <a:t>Asperger syndrom og utfordringer i høyere utdanning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23" y="2674724"/>
            <a:ext cx="2448272" cy="1379308"/>
          </a:xfr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latin typeface="Calibri" panose="020F0502020204030204" pitchFamily="34" charset="0"/>
              </a:rPr>
              <a:t>Studenter med ADHD og Asperger syndrom, UiO 13.2.18</a:t>
            </a:r>
            <a:endParaRPr lang="nb-NO">
              <a:latin typeface="Calibri" panose="020F050202020403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680319" y="1108625"/>
            <a:ext cx="3207299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Forståelsesvansker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367730" y="4425086"/>
            <a:ext cx="3207299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Løse problemer/ skifte strategi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5300862" y="2069098"/>
            <a:ext cx="3207299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Planlegging/ Gjennomføring av aktiviteter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5555389" y="3168260"/>
            <a:ext cx="3207299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Detaljfokus fremfor helhet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2905400" y="5491215"/>
            <a:ext cx="3207299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Svart-hvitt- tankegang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81989" y="3152666"/>
            <a:ext cx="3207299" cy="8630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Sensitiv for lyd, berøring, lukt, lys, temperatur og mange samtidige inntrykk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367731" y="2098159"/>
            <a:ext cx="3207299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Forsinket progresjon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5292079" y="4400081"/>
            <a:ext cx="3207299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</a:rPr>
              <a:t>Lite fleksibel – brudd på rutiner er vanskelig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425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Asperger syndrom og høyere utdanning 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 smtClean="0">
                <a:latin typeface="Calibri" panose="020F0502020204030204" pitchFamily="34" charset="0"/>
              </a:rPr>
              <a:t>Styrker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Ofte skoleflinke - omfattende kunnskaper og ferdigheter innen spesifikke interesseområder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God på å tilegne seg kunnskap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Nysgjerrig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Svært utholdende til repeterende arbeid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Disiplinerte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Flinke til å se detaljer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Ser årsak og virkning og feil andre ikke ser (programvare)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Svært pliktoppfyllende og ærlige!</a:t>
            </a:r>
          </a:p>
          <a:p>
            <a:endParaRPr lang="nb-NO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pic>
        <p:nvPicPr>
          <p:cNvPr id="5" name="Picture 2" descr="Bilderesultat for Styr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15" y="3573016"/>
            <a:ext cx="2170584" cy="12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7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391235" y="341802"/>
            <a:ext cx="4723167" cy="1009581"/>
          </a:xfrm>
        </p:spPr>
        <p:txBody>
          <a:bodyPr>
            <a:normAutofit fontScale="90000"/>
          </a:bodyPr>
          <a:lstStyle/>
          <a:p>
            <a:r>
              <a:rPr lang="nb-NO" b="1" dirty="0" smtClean="0">
                <a:solidFill>
                  <a:schemeClr val="bg1"/>
                </a:solidFill>
                <a:latin typeface="HelveticaNeueLT Std" panose="020B0604020202020204" pitchFamily="34" charset="0"/>
              </a:rPr>
              <a:t>MØT </a:t>
            </a:r>
            <a:r>
              <a:rPr lang="nb-NO" b="1" dirty="0" smtClean="0">
                <a:solidFill>
                  <a:srgbClr val="00B0F0"/>
                </a:solidFill>
                <a:latin typeface="HelveticaNeueLT Std" panose="020B0604020202020204" pitchFamily="34" charset="0"/>
              </a:rPr>
              <a:t>AKSEL</a:t>
            </a:r>
            <a:br>
              <a:rPr lang="nb-NO" b="1" dirty="0" smtClean="0">
                <a:solidFill>
                  <a:srgbClr val="00B0F0"/>
                </a:solidFill>
                <a:latin typeface="HelveticaNeueLT Std" panose="020B0604020202020204" pitchFamily="34" charset="0"/>
              </a:rPr>
            </a:br>
            <a:r>
              <a:rPr lang="nb-NO" b="1" dirty="0" smtClean="0">
                <a:solidFill>
                  <a:schemeClr val="bg1">
                    <a:lumMod val="75000"/>
                  </a:schemeClr>
                </a:solidFill>
                <a:latin typeface="HelveticaNeueLT Std Lt Cn" panose="020B0406020202030204" pitchFamily="34" charset="0"/>
              </a:rPr>
              <a:t>INFORMATIKKSTUDENT</a:t>
            </a:r>
            <a:endParaRPr lang="nb-NO" b="1" dirty="0">
              <a:solidFill>
                <a:schemeClr val="bg1">
                  <a:lumMod val="75000"/>
                </a:schemeClr>
              </a:solidFill>
              <a:latin typeface="HelveticaNeueLT Std Lt Cn" panose="020B0406020202030204" pitchFamily="34" charset="0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039470" y="1505410"/>
            <a:ext cx="3294189" cy="41558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b-NO" dirty="0" smtClean="0">
                <a:solidFill>
                  <a:schemeClr val="bg1"/>
                </a:solidFill>
                <a:latin typeface="Calibri" panose="020F0502020204030204" pitchFamily="34" charset="0"/>
              </a:rPr>
              <a:t>Aksel har Asperger syndrom. Han har etter studiestart slitt med å finne studievenner, og sliter nå med sosial angst. Han er svært flink til å programmere. I et emne er det påkrevd å levere et arbeid i gruppe. Han sliter med å finne sin rolle og takle det uforutsigbare i gruppearbeidet. </a:t>
            </a:r>
            <a:endParaRPr lang="nb-NO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6126815" y="2155744"/>
            <a:ext cx="29617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35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5763184" y="1844773"/>
            <a:ext cx="3028391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FERDIGHETER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r>
              <a:rPr lang="nb-NO" sz="1350" dirty="0">
                <a:solidFill>
                  <a:schemeClr val="bg1"/>
                </a:solidFill>
              </a:rPr>
              <a:t>PC-bruk og multimedia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  <a:p>
            <a:r>
              <a:rPr lang="nb-NO" sz="1350" dirty="0">
                <a:solidFill>
                  <a:schemeClr val="bg1"/>
                </a:solidFill>
              </a:rPr>
              <a:t>Oppmøte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  <a:p>
            <a:r>
              <a:rPr lang="nb-NO" sz="1350" dirty="0">
                <a:solidFill>
                  <a:schemeClr val="bg1"/>
                </a:solidFill>
              </a:rPr>
              <a:t>Muntlig fremstilling/ presentasjon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  <a:p>
            <a:r>
              <a:rPr lang="nb-NO" sz="1350" dirty="0">
                <a:solidFill>
                  <a:schemeClr val="bg1"/>
                </a:solidFill>
              </a:rPr>
              <a:t>Skriftlig fremstilling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  <a:p>
            <a:r>
              <a:rPr lang="nb-NO" sz="1350" dirty="0">
                <a:solidFill>
                  <a:schemeClr val="bg1"/>
                </a:solidFill>
              </a:rPr>
              <a:t>Gruppeaktiviteter</a:t>
            </a: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  <a:p>
            <a:endParaRPr lang="nb-NO" sz="1350" dirty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846521" y="2633866"/>
            <a:ext cx="2532708" cy="24427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9" name="Rektangel 8"/>
          <p:cNvSpPr/>
          <p:nvPr/>
        </p:nvSpPr>
        <p:spPr>
          <a:xfrm>
            <a:off x="5836748" y="3879793"/>
            <a:ext cx="2532708" cy="21363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Rektangel 9"/>
          <p:cNvSpPr/>
          <p:nvPr/>
        </p:nvSpPr>
        <p:spPr>
          <a:xfrm>
            <a:off x="5848858" y="4508051"/>
            <a:ext cx="2532708" cy="21363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2" name="Rektangel 11"/>
          <p:cNvSpPr/>
          <p:nvPr/>
        </p:nvSpPr>
        <p:spPr>
          <a:xfrm>
            <a:off x="7439026" y="4508051"/>
            <a:ext cx="940205" cy="24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3" name="Rektangel 12"/>
          <p:cNvSpPr/>
          <p:nvPr/>
        </p:nvSpPr>
        <p:spPr>
          <a:xfrm>
            <a:off x="8139344" y="2633866"/>
            <a:ext cx="232046" cy="2365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4" name="Rektangel 13"/>
          <p:cNvSpPr/>
          <p:nvPr/>
        </p:nvSpPr>
        <p:spPr>
          <a:xfrm>
            <a:off x="6444208" y="3879793"/>
            <a:ext cx="1937358" cy="1817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6" name="Rektangel 15"/>
          <p:cNvSpPr/>
          <p:nvPr/>
        </p:nvSpPr>
        <p:spPr>
          <a:xfrm>
            <a:off x="5846521" y="5131865"/>
            <a:ext cx="2532708" cy="21363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7" name="Rektangel 16"/>
          <p:cNvSpPr/>
          <p:nvPr/>
        </p:nvSpPr>
        <p:spPr>
          <a:xfrm>
            <a:off x="6126816" y="5122666"/>
            <a:ext cx="2250076" cy="2228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9" y="3089395"/>
            <a:ext cx="1740875" cy="1296527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kstSylinder 21"/>
          <p:cNvSpPr txBox="1"/>
          <p:nvPr/>
        </p:nvSpPr>
        <p:spPr>
          <a:xfrm>
            <a:off x="8568870" y="2633866"/>
            <a:ext cx="6259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 smtClean="0">
                <a:solidFill>
                  <a:schemeClr val="bg1"/>
                </a:solidFill>
              </a:rPr>
              <a:t>90 </a:t>
            </a:r>
            <a:r>
              <a:rPr lang="nb-NO" sz="135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3" name="TekstSylinder 22"/>
          <p:cNvSpPr txBox="1"/>
          <p:nvPr/>
        </p:nvSpPr>
        <p:spPr>
          <a:xfrm>
            <a:off x="8589119" y="3249764"/>
            <a:ext cx="6259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>
                <a:solidFill>
                  <a:schemeClr val="bg1"/>
                </a:solidFill>
              </a:rPr>
              <a:t>9</a:t>
            </a:r>
            <a:r>
              <a:rPr lang="nb-NO" sz="1350" dirty="0" smtClean="0">
                <a:solidFill>
                  <a:schemeClr val="bg1"/>
                </a:solidFill>
              </a:rPr>
              <a:t>0 </a:t>
            </a:r>
            <a:r>
              <a:rPr lang="nb-NO" sz="135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4" name="TekstSylinder 23"/>
          <p:cNvSpPr txBox="1"/>
          <p:nvPr/>
        </p:nvSpPr>
        <p:spPr>
          <a:xfrm>
            <a:off x="8568870" y="3854881"/>
            <a:ext cx="5500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 smtClean="0">
                <a:solidFill>
                  <a:schemeClr val="bg1"/>
                </a:solidFill>
              </a:rPr>
              <a:t>20%</a:t>
            </a:r>
            <a:endParaRPr lang="nb-NO" sz="1350" dirty="0">
              <a:solidFill>
                <a:schemeClr val="bg1"/>
              </a:solidFill>
            </a:endParaRPr>
          </a:p>
        </p:txBody>
      </p:sp>
      <p:sp>
        <p:nvSpPr>
          <p:cNvPr id="25" name="TekstSylinder 24"/>
          <p:cNvSpPr txBox="1"/>
          <p:nvPr/>
        </p:nvSpPr>
        <p:spPr>
          <a:xfrm>
            <a:off x="8568870" y="4476367"/>
            <a:ext cx="6259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 smtClean="0">
                <a:solidFill>
                  <a:schemeClr val="bg1"/>
                </a:solidFill>
              </a:rPr>
              <a:t>60 </a:t>
            </a:r>
            <a:r>
              <a:rPr lang="nb-NO" sz="135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6" name="TekstSylinder 25"/>
          <p:cNvSpPr txBox="1"/>
          <p:nvPr/>
        </p:nvSpPr>
        <p:spPr>
          <a:xfrm>
            <a:off x="8561928" y="5068498"/>
            <a:ext cx="6259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>
                <a:solidFill>
                  <a:schemeClr val="bg1"/>
                </a:solidFill>
              </a:rPr>
              <a:t>1</a:t>
            </a:r>
            <a:r>
              <a:rPr lang="nb-NO" sz="1350" dirty="0" smtClean="0">
                <a:solidFill>
                  <a:schemeClr val="bg1"/>
                </a:solidFill>
              </a:rPr>
              <a:t>0 </a:t>
            </a:r>
            <a:r>
              <a:rPr lang="nb-NO" sz="1350" dirty="0">
                <a:solidFill>
                  <a:schemeClr val="bg1"/>
                </a:solidFill>
              </a:rPr>
              <a:t>%</a:t>
            </a:r>
          </a:p>
        </p:txBody>
      </p:sp>
      <p:pic>
        <p:nvPicPr>
          <p:cNvPr id="27" name="Bild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5" t="6380" r="16793" b="10799"/>
          <a:stretch/>
        </p:blipFill>
        <p:spPr>
          <a:xfrm>
            <a:off x="94034" y="2535696"/>
            <a:ext cx="1829640" cy="2058345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ktangel 27"/>
          <p:cNvSpPr/>
          <p:nvPr/>
        </p:nvSpPr>
        <p:spPr>
          <a:xfrm>
            <a:off x="7668345" y="3247439"/>
            <a:ext cx="708548" cy="2538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" name="TekstSylinder 2"/>
          <p:cNvSpPr txBox="1"/>
          <p:nvPr/>
        </p:nvSpPr>
        <p:spPr>
          <a:xfrm>
            <a:off x="899592" y="5984114"/>
            <a:ext cx="472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Hvordan legge til rette for Aksel</a:t>
            </a:r>
            <a:r>
              <a:rPr lang="nb-NO" dirty="0" smtClean="0">
                <a:solidFill>
                  <a:schemeClr val="bg1"/>
                </a:solidFill>
              </a:rPr>
              <a:t>?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sp>
        <p:nvSpPr>
          <p:cNvPr id="29" name="Rektangel 28"/>
          <p:cNvSpPr/>
          <p:nvPr/>
        </p:nvSpPr>
        <p:spPr>
          <a:xfrm>
            <a:off x="5846793" y="3260734"/>
            <a:ext cx="2312801" cy="24446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</p:spTree>
    <p:extLst>
      <p:ext uri="{BB962C8B-B14F-4D97-AF65-F5344CB8AC3E}">
        <p14:creationId xmlns:p14="http://schemas.microsoft.com/office/powerpoint/2010/main" val="1334775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nb-NO" dirty="0" smtClean="0"/>
              <a:t>Refleksjonsoppgave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Det er mange fellestrekk, men også forskjeller mellom ADHD og AS. Hva er de viktigste forskjellene når det kommer til oppfølging? 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Hvordan skal man møte studenter som har begge diagnosene? </a:t>
            </a:r>
          </a:p>
          <a:p>
            <a:endParaRPr lang="nb-NO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3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 smtClean="0">
                <a:latin typeface="Calibri" panose="020F0502020204030204" pitchFamily="34" charset="0"/>
              </a:rPr>
              <a:t>Studenter med ADHD og Asperger syndrom 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11560" y="3419474"/>
            <a:ext cx="3377207" cy="400110"/>
          </a:xfrm>
        </p:spPr>
        <p:txBody>
          <a:bodyPr/>
          <a:lstStyle/>
          <a:p>
            <a:r>
              <a:rPr lang="nb-NO" dirty="0">
                <a:latin typeface="Calibri" panose="020F0502020204030204" pitchFamily="34" charset="0"/>
              </a:rPr>
              <a:t>I</a:t>
            </a:r>
            <a:r>
              <a:rPr lang="nb-NO" dirty="0" smtClean="0">
                <a:latin typeface="Calibri" panose="020F0502020204030204" pitchFamily="34" charset="0"/>
              </a:rPr>
              <a:t>nnsikt, forståelse og kunnskap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971601" y="4286255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latin typeface="Calibri" panose="020F0502020204030204" pitchFamily="34" charset="0"/>
              </a:rPr>
              <a:t>Temamøte UiO. </a:t>
            </a:r>
            <a:endParaRPr lang="nb-NO" b="1" dirty="0">
              <a:latin typeface="Calibri" panose="020F0502020204030204" pitchFamily="34" charset="0"/>
            </a:endParaRPr>
          </a:p>
          <a:p>
            <a:r>
              <a:rPr lang="nb-NO" b="1" dirty="0">
                <a:latin typeface="Calibri" panose="020F0502020204030204" pitchFamily="34" charset="0"/>
              </a:rPr>
              <a:t>Oslo, </a:t>
            </a:r>
            <a:r>
              <a:rPr lang="nb-NO" b="1" dirty="0" smtClean="0">
                <a:latin typeface="Calibri" panose="020F0502020204030204" pitchFamily="34" charset="0"/>
              </a:rPr>
              <a:t>13.02.2018</a:t>
            </a:r>
            <a:endParaRPr lang="nb-NO" b="1" dirty="0">
              <a:latin typeface="Calibri" panose="020F0502020204030204" pitchFamily="34" charset="0"/>
            </a:endParaRPr>
          </a:p>
          <a:p>
            <a:endParaRPr lang="nb-NO" b="1" dirty="0">
              <a:latin typeface="Calibri" panose="020F0502020204030204" pitchFamily="34" charset="0"/>
            </a:endParaRPr>
          </a:p>
          <a:p>
            <a:r>
              <a:rPr lang="nb-NO" b="1" dirty="0">
                <a:latin typeface="Calibri" panose="020F0502020204030204" pitchFamily="34" charset="0"/>
              </a:rPr>
              <a:t>Elinor Jeanette Olaussen </a:t>
            </a:r>
          </a:p>
          <a:p>
            <a:r>
              <a:rPr lang="nb-NO" b="1" dirty="0">
                <a:latin typeface="Calibri" panose="020F0502020204030204" pitchFamily="34" charset="0"/>
              </a:rPr>
              <a:t>Rådgiver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323528" y="2132856"/>
            <a:ext cx="8568952" cy="1368152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Calibri" panose="020F0502020204030204" pitchFamily="34" charset="0"/>
              </a:rPr>
              <a:t>Erfaringer, tiltak og gode eksempler</a:t>
            </a:r>
            <a:endParaRPr lang="nb-NO" sz="4000" dirty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4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Høyere utdanning og ADHD + AS</a:t>
            </a:r>
            <a:endParaRPr lang="nb-NO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07487794"/>
              </p:ext>
            </p:extLst>
          </p:nvPr>
        </p:nvGraphicFramePr>
        <p:xfrm>
          <a:off x="457200" y="1600200"/>
          <a:ext cx="8143932" cy="4351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1013">
                <a:tc>
                  <a:txBody>
                    <a:bodyPr/>
                    <a:lstStyle/>
                    <a:p>
                      <a:r>
                        <a:rPr lang="nb-NO" dirty="0" smtClean="0"/>
                        <a:t>Erfaringer</a:t>
                      </a:r>
                      <a:r>
                        <a:rPr lang="nb-NO" baseline="0" dirty="0" smtClean="0"/>
                        <a:t> </a:t>
                      </a:r>
                      <a:r>
                        <a:rPr lang="nb-NO" dirty="0" smtClean="0"/>
                        <a:t>i høyere utdanning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Utfordringer for</a:t>
                      </a:r>
                      <a:r>
                        <a:rPr lang="nb-NO" baseline="0" dirty="0" smtClean="0"/>
                        <a:t> studenter med ADHD og Asperger syndrom 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013">
                <a:tc>
                  <a:txBody>
                    <a:bodyPr/>
                    <a:lstStyle/>
                    <a:p>
                      <a:r>
                        <a:rPr lang="nb-NO" dirty="0" smtClean="0"/>
                        <a:t>Ustrukturert miljø og selvstudier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Krever at studentene </a:t>
                      </a:r>
                      <a:r>
                        <a:rPr lang="nb-NO" b="1" dirty="0" smtClean="0"/>
                        <a:t>planlegger,</a:t>
                      </a:r>
                      <a:r>
                        <a:rPr lang="nb-NO" b="1" baseline="0" dirty="0" smtClean="0"/>
                        <a:t> strukturerer</a:t>
                      </a:r>
                      <a:r>
                        <a:rPr lang="nb-NO" baseline="0" dirty="0" smtClean="0"/>
                        <a:t> og </a:t>
                      </a:r>
                      <a:r>
                        <a:rPr lang="nb-NO" b="1" baseline="0" dirty="0" smtClean="0"/>
                        <a:t>gjennomfører</a:t>
                      </a:r>
                      <a:r>
                        <a:rPr lang="nb-NO" baseline="0" dirty="0" smtClean="0"/>
                        <a:t> oppgaver og aktiviteter selv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013">
                <a:tc>
                  <a:txBody>
                    <a:bodyPr/>
                    <a:lstStyle/>
                    <a:p>
                      <a:r>
                        <a:rPr lang="nb-NO" smtClean="0"/>
                        <a:t>Lite variert undervisning-</a:t>
                      </a:r>
                      <a:r>
                        <a:rPr lang="nb-NO" baseline="0" smtClean="0"/>
                        <a:t> </a:t>
                      </a:r>
                      <a:r>
                        <a:rPr lang="nb-NO" baseline="0" dirty="0" smtClean="0"/>
                        <a:t>og vurderingsmetoder (forelesning og skriftlig eksamen)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Krever</a:t>
                      </a:r>
                      <a:r>
                        <a:rPr lang="nb-NO" baseline="0" dirty="0" smtClean="0"/>
                        <a:t> </a:t>
                      </a:r>
                      <a:r>
                        <a:rPr lang="nb-NO" b="1" baseline="0" dirty="0" smtClean="0"/>
                        <a:t>oppmerksomhet</a:t>
                      </a:r>
                      <a:r>
                        <a:rPr lang="nb-NO" baseline="0" dirty="0" smtClean="0"/>
                        <a:t> over tid og </a:t>
                      </a:r>
                      <a:r>
                        <a:rPr lang="nb-NO" b="1" baseline="0" dirty="0" smtClean="0"/>
                        <a:t>selvdisiplin </a:t>
                      </a:r>
                      <a:endParaRPr lang="nb-NO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013">
                <a:tc>
                  <a:txBody>
                    <a:bodyPr/>
                    <a:lstStyle/>
                    <a:p>
                      <a:r>
                        <a:rPr lang="nb-NO" dirty="0" smtClean="0"/>
                        <a:t>Uklare forventninger til egen innsats og lite kontakt med faglærer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Krever at studenten tar </a:t>
                      </a:r>
                      <a:r>
                        <a:rPr lang="nb-NO" b="1" dirty="0" smtClean="0"/>
                        <a:t>initiativ</a:t>
                      </a:r>
                      <a:r>
                        <a:rPr lang="nb-NO" dirty="0" smtClean="0"/>
                        <a:t> for å kartlegge dette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1013">
                <a:tc>
                  <a:txBody>
                    <a:bodyPr/>
                    <a:lstStyle/>
                    <a:p>
                      <a:r>
                        <a:rPr lang="nb-NO" dirty="0" smtClean="0"/>
                        <a:t>Lite kunnskap om diagnoser blant</a:t>
                      </a:r>
                      <a:r>
                        <a:rPr lang="nb-NO" baseline="0" dirty="0" smtClean="0"/>
                        <a:t> faglærere og studieveiledere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Krever at studenten er </a:t>
                      </a:r>
                      <a:r>
                        <a:rPr lang="nb-NO" b="1" dirty="0" smtClean="0"/>
                        <a:t>åpen om diagnose/vansker</a:t>
                      </a:r>
                      <a:endParaRPr lang="nb-NO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71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1143000"/>
          </a:xfrm>
        </p:spPr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Hva tilbyr lærestedene?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 smtClean="0">
                <a:latin typeface="Calibri" panose="020F0502020204030204" pitchFamily="34" charset="0"/>
              </a:rPr>
              <a:t>Tilrettelegging av studiet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Veiledningssamtaler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Mentor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Ressursgrupper</a:t>
            </a:r>
          </a:p>
          <a:p>
            <a:r>
              <a:rPr lang="nb-NO" dirty="0">
                <a:latin typeface="Calibri" panose="020F0502020204030204" pitchFamily="34" charset="0"/>
              </a:rPr>
              <a:t>Kurs i studieteknikk </a:t>
            </a:r>
            <a:endParaRPr lang="nb-NO" dirty="0" smtClean="0">
              <a:latin typeface="Calibri" panose="020F0502020204030204" pitchFamily="34" charset="0"/>
            </a:endParaRPr>
          </a:p>
          <a:p>
            <a:r>
              <a:rPr lang="nb-NO" dirty="0" smtClean="0">
                <a:latin typeface="Calibri" panose="020F0502020204030204" pitchFamily="34" charset="0"/>
              </a:rPr>
              <a:t>Opplæring i </a:t>
            </a:r>
            <a:r>
              <a:rPr lang="nb-NO" dirty="0" err="1" smtClean="0">
                <a:latin typeface="Calibri" panose="020F0502020204030204" pitchFamily="34" charset="0"/>
              </a:rPr>
              <a:t>apper</a:t>
            </a:r>
            <a:r>
              <a:rPr lang="nb-NO" dirty="0" smtClean="0">
                <a:latin typeface="Calibri" panose="020F0502020204030204" pitchFamily="34" charset="0"/>
              </a:rPr>
              <a:t> og smarttelefon</a:t>
            </a:r>
          </a:p>
          <a:p>
            <a:pPr marL="0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</a:endParaRPr>
          </a:p>
          <a:p>
            <a:endParaRPr lang="nb-NO" dirty="0" smtClean="0">
              <a:latin typeface="Calibri" panose="020F0502020204030204" pitchFamily="34" charset="0"/>
            </a:endParaRPr>
          </a:p>
        </p:txBody>
      </p:sp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>
          <a:xfrm>
            <a:off x="4139952" y="1600200"/>
            <a:ext cx="4546848" cy="4525963"/>
          </a:xfrm>
        </p:spPr>
        <p:txBody>
          <a:bodyPr>
            <a:normAutofit/>
          </a:bodyPr>
          <a:lstStyle/>
          <a:p>
            <a:r>
              <a:rPr lang="nb-NO" sz="2400" dirty="0" smtClean="0">
                <a:latin typeface="Calibri" panose="020F0502020204030204" pitchFamily="34" charset="0"/>
              </a:rPr>
              <a:t>Tilrettelegging av eksamen</a:t>
            </a:r>
          </a:p>
          <a:p>
            <a:pPr marL="792163" indent="-342900">
              <a:buFont typeface="Arial" panose="020B0604020202020204" pitchFamily="34" charset="0"/>
              <a:buChar char="•"/>
            </a:pPr>
            <a:r>
              <a:rPr lang="nb-NO" sz="2400" b="0" dirty="0" smtClean="0">
                <a:latin typeface="Calibri" panose="020F0502020204030204" pitchFamily="34" charset="0"/>
              </a:rPr>
              <a:t>Ekstra tid</a:t>
            </a:r>
          </a:p>
          <a:p>
            <a:pPr marL="792163" indent="-342900">
              <a:buFont typeface="Arial" panose="020B0604020202020204" pitchFamily="34" charset="0"/>
              <a:buChar char="•"/>
            </a:pPr>
            <a:r>
              <a:rPr lang="nb-NO" sz="2400" b="0" dirty="0" smtClean="0">
                <a:latin typeface="Calibri" panose="020F0502020204030204" pitchFamily="34" charset="0"/>
              </a:rPr>
              <a:t>Bruk av PC (digital eksamen)</a:t>
            </a:r>
          </a:p>
          <a:p>
            <a:pPr marL="792163" indent="-342900">
              <a:buFont typeface="Arial" panose="020B0604020202020204" pitchFamily="34" charset="0"/>
              <a:buChar char="•"/>
            </a:pPr>
            <a:r>
              <a:rPr lang="nb-NO" sz="2400" b="0" dirty="0" smtClean="0">
                <a:latin typeface="Calibri" panose="020F0502020204030204" pitchFamily="34" charset="0"/>
              </a:rPr>
              <a:t>Eget rom </a:t>
            </a:r>
          </a:p>
          <a:p>
            <a:pPr marL="792163" indent="-342900">
              <a:buFont typeface="Arial" panose="020B0604020202020204" pitchFamily="34" charset="0"/>
              <a:buChar char="•"/>
            </a:pPr>
            <a:r>
              <a:rPr lang="nb-NO" sz="2400" b="0" dirty="0" smtClean="0">
                <a:latin typeface="Calibri" panose="020F0502020204030204" pitchFamily="34" charset="0"/>
              </a:rPr>
              <a:t>Opplesning av oppgavetekst</a:t>
            </a:r>
          </a:p>
          <a:p>
            <a:pPr marL="792163" indent="-342900">
              <a:buFont typeface="Arial" panose="020B0604020202020204" pitchFamily="34" charset="0"/>
              <a:buChar char="•"/>
            </a:pPr>
            <a:r>
              <a:rPr lang="nb-NO" sz="2400" b="0" dirty="0" smtClean="0">
                <a:latin typeface="Calibri" panose="020F0502020204030204" pitchFamily="34" charset="0"/>
              </a:rPr>
              <a:t>Alternativ eksamensform</a:t>
            </a:r>
          </a:p>
          <a:p>
            <a:endParaRPr lang="nb-NO" sz="2400" b="0" dirty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453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Anbefalte universelle tiltak 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186808" cy="4641379"/>
          </a:xfrm>
        </p:spPr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Lyd eller videoopptak av forelesning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Gjøre presentasjoner tilgjengelige før/etter undervisning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Tilgang til tidligere eksamensoppgaver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Varierte arbeidsformer – tilby alternativer og valg- muligheter</a:t>
            </a:r>
          </a:p>
          <a:p>
            <a:pPr marL="0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endParaRPr lang="nb-NO" dirty="0" smtClean="0">
              <a:latin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27324"/>
            <a:ext cx="3682752" cy="2789907"/>
          </a:xfr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96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Anbefalte spesifikke tiltak i studiehverdagen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nb-NO" dirty="0">
                <a:latin typeface="Calibri" panose="020F0502020204030204" pitchFamily="34" charset="0"/>
              </a:rPr>
              <a:t>Informere om tilretteleggingstilbud (til studenter og ansatte) 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Tilby mentor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Arrangere felles møteplasser for de med sammenfallende behov</a:t>
            </a:r>
            <a:r>
              <a:rPr lang="nb-NO" dirty="0">
                <a:latin typeface="Calibri" panose="020F0502020204030204" pitchFamily="34" charset="0"/>
              </a:rPr>
              <a:t> </a:t>
            </a:r>
            <a:r>
              <a:rPr lang="nb-NO" dirty="0" smtClean="0">
                <a:latin typeface="Calibri" panose="020F0502020204030204" pitchFamily="34" charset="0"/>
              </a:rPr>
              <a:t>(ressursgrupper)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Etablere kontakt med Norsk lyd og blindeskriftsbibliotek (pensum på lyd)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Tilrettelagt arbeidsplass</a:t>
            </a:r>
          </a:p>
          <a:p>
            <a:pPr marL="0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66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Anbefalte spesifikke tiltak - Eksamen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nb-NO" dirty="0">
                <a:latin typeface="Calibri" panose="020F0502020204030204" pitchFamily="34" charset="0"/>
              </a:rPr>
              <a:t>Utvidet tid, PC og skjermet rom på eksamen</a:t>
            </a:r>
          </a:p>
          <a:p>
            <a:r>
              <a:rPr lang="nb-NO" dirty="0">
                <a:latin typeface="Calibri" panose="020F0502020204030204" pitchFamily="34" charset="0"/>
              </a:rPr>
              <a:t>Alternativ eksamensform</a:t>
            </a:r>
          </a:p>
          <a:p>
            <a:r>
              <a:rPr lang="nb-NO" dirty="0">
                <a:latin typeface="Calibri" panose="020F0502020204030204" pitchFamily="34" charset="0"/>
              </a:rPr>
              <a:t>Muntlig oppfølging av skriftlige </a:t>
            </a:r>
            <a:r>
              <a:rPr lang="nb-NO" dirty="0" smtClean="0">
                <a:latin typeface="Calibri" panose="020F0502020204030204" pitchFamily="34" charset="0"/>
              </a:rPr>
              <a:t>eksamen</a:t>
            </a:r>
          </a:p>
          <a:p>
            <a:r>
              <a:rPr lang="nb-NO" dirty="0">
                <a:latin typeface="Calibri" panose="020F0502020204030204" pitchFamily="34" charset="0"/>
              </a:rPr>
              <a:t>Del opp eksamensperioden i to </a:t>
            </a:r>
            <a:r>
              <a:rPr lang="nb-NO" dirty="0" smtClean="0">
                <a:latin typeface="Calibri" panose="020F0502020204030204" pitchFamily="34" charset="0"/>
              </a:rPr>
              <a:t>(eks. to </a:t>
            </a:r>
            <a:r>
              <a:rPr lang="nb-NO" dirty="0">
                <a:latin typeface="Calibri" panose="020F0502020204030204" pitchFamily="34" charset="0"/>
              </a:rPr>
              <a:t>i april og to i juni)</a:t>
            </a:r>
          </a:p>
          <a:p>
            <a:pPr marL="0" indent="0">
              <a:buNone/>
            </a:pPr>
            <a:endParaRPr lang="nb-NO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455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Tilrettelegg for forutsigbarhet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/>
          <a:lstStyle/>
          <a:p>
            <a:r>
              <a:rPr lang="nb-NO" sz="2800" dirty="0" smtClean="0">
                <a:latin typeface="Calibri" panose="020F0502020204030204" pitchFamily="34" charset="0"/>
              </a:rPr>
              <a:t>Lag oversikt og planer</a:t>
            </a:r>
          </a:p>
          <a:p>
            <a:pPr lvl="1"/>
            <a:r>
              <a:rPr lang="nb-NO" sz="2400" dirty="0">
                <a:latin typeface="Calibri" panose="020F0502020204030204" pitchFamily="34" charset="0"/>
              </a:rPr>
              <a:t>Vite hva som skal gjøres</a:t>
            </a:r>
          </a:p>
          <a:p>
            <a:pPr lvl="1"/>
            <a:r>
              <a:rPr lang="nb-NO" sz="2400" dirty="0">
                <a:latin typeface="Calibri" panose="020F0502020204030204" pitchFamily="34" charset="0"/>
              </a:rPr>
              <a:t>Vite hva som forventes – konkrete mål</a:t>
            </a:r>
          </a:p>
          <a:p>
            <a:pPr lvl="1"/>
            <a:r>
              <a:rPr lang="nb-NO" sz="2400" dirty="0">
                <a:latin typeface="Calibri" panose="020F0502020204030204" pitchFamily="34" charset="0"/>
              </a:rPr>
              <a:t>Vite på forhånd hva som er viktig</a:t>
            </a:r>
          </a:p>
          <a:p>
            <a:pPr marL="457200" lvl="1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r>
              <a:rPr lang="nb-NO" dirty="0" smtClean="0">
                <a:latin typeface="Calibri" panose="020F0502020204030204" pitchFamily="34" charset="0"/>
              </a:rPr>
              <a:t>Konkrete prosedyrer – detaljstruktur</a:t>
            </a:r>
          </a:p>
          <a:p>
            <a:pPr marL="0" indent="0">
              <a:buNone/>
            </a:pPr>
            <a:r>
              <a:rPr lang="nb-NO" dirty="0" smtClean="0">
                <a:latin typeface="Calibri" panose="020F0502020204030204" pitchFamily="34" charset="0"/>
              </a:rPr>
              <a:t>     «Oppskrifter» </a:t>
            </a:r>
          </a:p>
          <a:p>
            <a:pPr lvl="1"/>
            <a:endParaRPr lang="en-US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5502"/>
            <a:ext cx="4320480" cy="3240360"/>
          </a:xfr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250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Tilrettelegg for tydelighet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8258204" cy="5145435"/>
          </a:xfrm>
        </p:spPr>
        <p:txBody>
          <a:bodyPr/>
          <a:lstStyle/>
          <a:p>
            <a:r>
              <a:rPr lang="nb-NO" sz="2800" dirty="0" smtClean="0">
                <a:latin typeface="Calibri" panose="020F0502020204030204" pitchFamily="34" charset="0"/>
              </a:rPr>
              <a:t>Unngå kognitiv overbelastning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Kommuniser om en ting om gangen 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Et budskap per setning 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Fremhev det vesentlige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Gå rett på sak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Unngå åpne eller vage ytringer – ingen hint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Unngå for mange valg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Oppklar misforståelser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Gi skriftlig/ visuell støtte</a:t>
            </a:r>
          </a:p>
          <a:p>
            <a:pPr marL="457200" lvl="1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3152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1619672" y="2204864"/>
            <a:ext cx="7352984" cy="1144717"/>
          </a:xfrm>
        </p:spPr>
        <p:txBody>
          <a:bodyPr>
            <a:normAutofit fontScale="90000"/>
          </a:bodyPr>
          <a:lstStyle/>
          <a:p>
            <a:r>
              <a:rPr lang="nb-NO" sz="4400" dirty="0" smtClean="0">
                <a:latin typeface="Calibri" panose="020F0502020204030204" pitchFamily="34" charset="0"/>
              </a:rPr>
              <a:t>Virkningsfulle spørsmål </a:t>
            </a:r>
            <a:r>
              <a:rPr lang="nb-NO" dirty="0">
                <a:latin typeface="Calibri" panose="020F0502020204030204" pitchFamily="34" charset="0"/>
              </a:rPr>
              <a:t/>
            </a:r>
            <a:br>
              <a:rPr lang="nb-NO" dirty="0">
                <a:latin typeface="Calibri" panose="020F0502020204030204" pitchFamily="34" charset="0"/>
              </a:rPr>
            </a:b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496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Virkningsfulle spørsmål 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Ofte fokus på studentens handikapp og begrensninger 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Gjør </a:t>
            </a:r>
            <a:r>
              <a:rPr lang="nb-NO" dirty="0">
                <a:latin typeface="Calibri" panose="020F0502020204030204" pitchFamily="34" charset="0"/>
              </a:rPr>
              <a:t>veiledningssamtalen til en positiv opplevelse for studenten. (Fokus på styrker). </a:t>
            </a:r>
            <a:endParaRPr lang="nb-NO" dirty="0" smtClean="0">
              <a:latin typeface="Calibri" panose="020F0502020204030204" pitchFamily="34" charset="0"/>
            </a:endParaRPr>
          </a:p>
          <a:p>
            <a:r>
              <a:rPr lang="nb-NO" dirty="0" smtClean="0">
                <a:latin typeface="Calibri" panose="020F0502020204030204" pitchFamily="34" charset="0"/>
              </a:rPr>
              <a:t>Virkningsfulle spørsmål utforsker det studenten sier, får de til å konkretisere og henter lærdom fra tidligere erfaringer. 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Svarene studenten gir kan bistå studenten selv og deg som veileder til å få bedre tak om hvilke utfordringer studenten har</a:t>
            </a:r>
          </a:p>
          <a:p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15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395536" y="1988840"/>
            <a:ext cx="8001056" cy="1720211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Calibri" panose="020F0502020204030204" pitchFamily="34" charset="0"/>
              </a:rPr>
              <a:t>Forventningsavklaring </a:t>
            </a:r>
            <a:br>
              <a:rPr lang="nb-NO" sz="4000" dirty="0" smtClean="0">
                <a:latin typeface="Calibri" panose="020F0502020204030204" pitchFamily="34" charset="0"/>
              </a:rPr>
            </a:br>
            <a:r>
              <a:rPr lang="nb-NO" sz="2800" b="0" dirty="0" smtClean="0">
                <a:latin typeface="Calibri" panose="020F0502020204030204" pitchFamily="34" charset="0"/>
              </a:rPr>
              <a:t>Hva trenger du for å møte disse studentene i din arbeidshverdag? </a:t>
            </a:r>
            <a:endParaRPr lang="nb-NO" sz="2800" b="0" dirty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386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Eks. 1 Kartlegging av tilretteleggingsbehov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 smtClean="0">
                <a:latin typeface="Calibri" panose="020F0502020204030204" pitchFamily="34" charset="0"/>
              </a:rPr>
              <a:t>Utforsk studiesituasjonen i dag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Hvordan opplever du undervisningssituasjonen? </a:t>
            </a:r>
          </a:p>
          <a:p>
            <a:r>
              <a:rPr lang="nb-NO" b="1" dirty="0" smtClean="0">
                <a:latin typeface="Calibri" panose="020F0502020204030204" pitchFamily="34" charset="0"/>
              </a:rPr>
              <a:t>Kartlegg studentenes forventninger til det å studere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Når du startet i høyere utdanning, hvordan forventet du at det skulle være å studere? </a:t>
            </a:r>
          </a:p>
          <a:p>
            <a:r>
              <a:rPr lang="nb-NO" b="1" dirty="0" smtClean="0">
                <a:latin typeface="Calibri" panose="020F0502020204030204" pitchFamily="34" charset="0"/>
              </a:rPr>
              <a:t>Kartlegg studentens styrker og utviklingspotensial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Når er det gøy å være student? </a:t>
            </a:r>
            <a:endParaRPr lang="nb-NO" dirty="0">
              <a:latin typeface="Calibri" panose="020F0502020204030204" pitchFamily="34" charset="0"/>
            </a:endParaRP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Hva er du flink til? Hvordan merker du at du er god på nettopp dette?</a:t>
            </a:r>
          </a:p>
          <a:p>
            <a:r>
              <a:rPr lang="nb-NO" b="1" dirty="0" smtClean="0">
                <a:latin typeface="Calibri" panose="020F0502020204030204" pitchFamily="34" charset="0"/>
              </a:rPr>
              <a:t>Skaff informasjon om tilrettelegging fra tidligere skolegang </a:t>
            </a:r>
            <a:endParaRPr lang="nb-NO" b="1" dirty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19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Eks 1: Fastsetting av realistiske mål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050904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 smtClean="0">
                <a:latin typeface="Calibri" panose="020F0502020204030204" pitchFamily="34" charset="0"/>
              </a:rPr>
              <a:t>Bistå studenten med å sette SMARTe mål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Få studenten til å </a:t>
            </a:r>
            <a:r>
              <a:rPr lang="nb-NO" b="1" dirty="0" smtClean="0">
                <a:latin typeface="Calibri" panose="020F0502020204030204" pitchFamily="34" charset="0"/>
              </a:rPr>
              <a:t>spesifisere</a:t>
            </a:r>
            <a:r>
              <a:rPr lang="nb-NO" dirty="0" smtClean="0">
                <a:latin typeface="Calibri" panose="020F0502020204030204" pitchFamily="34" charset="0"/>
              </a:rPr>
              <a:t> målet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Når det  er </a:t>
            </a:r>
            <a:r>
              <a:rPr lang="nb-NO" b="1" dirty="0" smtClean="0">
                <a:latin typeface="Calibri" panose="020F0502020204030204" pitchFamily="34" charset="0"/>
              </a:rPr>
              <a:t>målbart</a:t>
            </a:r>
            <a:r>
              <a:rPr lang="nb-NO" dirty="0" smtClean="0">
                <a:latin typeface="Calibri" panose="020F0502020204030204" pitchFamily="34" charset="0"/>
              </a:rPr>
              <a:t> er det lett å forstå at man har nådd målet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Målet må være </a:t>
            </a:r>
            <a:r>
              <a:rPr lang="nb-NO" b="1" dirty="0" smtClean="0">
                <a:latin typeface="Calibri" panose="020F0502020204030204" pitchFamily="34" charset="0"/>
              </a:rPr>
              <a:t>attraktivt</a:t>
            </a:r>
            <a:r>
              <a:rPr lang="nb-NO" dirty="0" smtClean="0">
                <a:latin typeface="Calibri" panose="020F0502020204030204" pitchFamily="34" charset="0"/>
              </a:rPr>
              <a:t> for den enkelte for å være relevant. 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Kartlegg </a:t>
            </a:r>
            <a:r>
              <a:rPr lang="nb-NO" b="1" dirty="0" smtClean="0">
                <a:latin typeface="Calibri" panose="020F0502020204030204" pitchFamily="34" charset="0"/>
              </a:rPr>
              <a:t>metode</a:t>
            </a:r>
            <a:r>
              <a:rPr lang="nb-NO" dirty="0" smtClean="0">
                <a:latin typeface="Calibri" panose="020F0502020204030204" pitchFamily="34" charset="0"/>
              </a:rPr>
              <a:t> for hvordan det skal gjennomføres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Fastsett </a:t>
            </a:r>
            <a:r>
              <a:rPr lang="nb-NO" b="1" dirty="0" smtClean="0">
                <a:latin typeface="Calibri" panose="020F0502020204030204" pitchFamily="34" charset="0"/>
              </a:rPr>
              <a:t>frister</a:t>
            </a:r>
            <a:r>
              <a:rPr lang="nb-NO" dirty="0" smtClean="0">
                <a:latin typeface="Calibri" panose="020F0502020204030204" pitchFamily="34" charset="0"/>
              </a:rPr>
              <a:t> for både delmål og hovedmål</a:t>
            </a:r>
          </a:p>
          <a:p>
            <a:endParaRPr lang="nb-NO" dirty="0" smtClean="0">
              <a:latin typeface="Calibri" panose="020F0502020204030204" pitchFamily="34" charset="0"/>
            </a:endParaRPr>
          </a:p>
          <a:p>
            <a:endParaRPr lang="nb-NO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</p:txBody>
      </p:sp>
      <p:sp>
        <p:nvSpPr>
          <p:cNvPr id="7" name="Plassholder for innhold 6"/>
          <p:cNvSpPr>
            <a:spLocks noGrp="1"/>
          </p:cNvSpPr>
          <p:nvPr>
            <p:ph sz="half" idx="2"/>
          </p:nvPr>
        </p:nvSpPr>
        <p:spPr>
          <a:xfrm>
            <a:off x="5652120" y="2780928"/>
            <a:ext cx="3034680" cy="2880319"/>
          </a:xfrm>
        </p:spPr>
        <p:txBody>
          <a:bodyPr>
            <a:normAutofit lnSpcReduction="10000"/>
          </a:bodyPr>
          <a:lstStyle/>
          <a:p>
            <a:pPr marL="0"/>
            <a:endParaRPr lang="nb-NO" b="0" dirty="0" smtClean="0"/>
          </a:p>
          <a:p>
            <a:pPr marL="0"/>
            <a:r>
              <a:rPr lang="nb-NO" b="0" dirty="0" smtClean="0">
                <a:latin typeface="Calibri" panose="020F0502020204030204" pitchFamily="34" charset="0"/>
              </a:rPr>
              <a:t>SMARTe mål er</a:t>
            </a:r>
            <a:r>
              <a:rPr lang="nb-NO" dirty="0" smtClean="0">
                <a:latin typeface="Calibri" panose="020F0502020204030204" pitchFamily="34" charset="0"/>
              </a:rPr>
              <a:t>	</a:t>
            </a:r>
            <a:br>
              <a:rPr lang="nb-NO" dirty="0" smtClean="0">
                <a:latin typeface="Calibri" panose="020F0502020204030204" pitchFamily="34" charset="0"/>
              </a:rPr>
            </a:br>
            <a:endParaRPr lang="nb-NO" dirty="0" smtClean="0">
              <a:latin typeface="Calibri" panose="020F0502020204030204" pitchFamily="34" charset="0"/>
            </a:endParaRPr>
          </a:p>
          <a:p>
            <a:pPr marL="0"/>
            <a:r>
              <a:rPr lang="nb-NO" dirty="0">
                <a:latin typeface="Calibri" panose="020F0502020204030204" pitchFamily="34" charset="0"/>
              </a:rPr>
              <a:t>	</a:t>
            </a:r>
            <a:r>
              <a:rPr lang="nb-NO" dirty="0" smtClean="0">
                <a:latin typeface="Calibri" panose="020F0502020204030204" pitchFamily="34" charset="0"/>
              </a:rPr>
              <a:t>S</a:t>
            </a:r>
            <a:r>
              <a:rPr lang="nb-NO" b="0" dirty="0" smtClean="0">
                <a:latin typeface="Calibri" panose="020F0502020204030204" pitchFamily="34" charset="0"/>
              </a:rPr>
              <a:t>pesifikt</a:t>
            </a:r>
            <a:endParaRPr lang="nb-NO" b="0" dirty="0">
              <a:latin typeface="Calibri" panose="020F0502020204030204" pitchFamily="34" charset="0"/>
            </a:endParaRPr>
          </a:p>
          <a:p>
            <a:pPr marL="0"/>
            <a:r>
              <a:rPr lang="nb-NO" dirty="0" smtClean="0">
                <a:latin typeface="Calibri" panose="020F0502020204030204" pitchFamily="34" charset="0"/>
              </a:rPr>
              <a:t>	M</a:t>
            </a:r>
            <a:r>
              <a:rPr lang="nb-NO" b="0" dirty="0" smtClean="0">
                <a:latin typeface="Calibri" panose="020F0502020204030204" pitchFamily="34" charset="0"/>
              </a:rPr>
              <a:t>ålbart</a:t>
            </a:r>
            <a:endParaRPr lang="nb-NO" b="0" dirty="0">
              <a:latin typeface="Calibri" panose="020F0502020204030204" pitchFamily="34" charset="0"/>
            </a:endParaRPr>
          </a:p>
          <a:p>
            <a:pPr marL="0"/>
            <a:r>
              <a:rPr lang="nb-NO" dirty="0" smtClean="0">
                <a:latin typeface="Calibri" panose="020F0502020204030204" pitchFamily="34" charset="0"/>
              </a:rPr>
              <a:t>	A</a:t>
            </a:r>
            <a:r>
              <a:rPr lang="nb-NO" b="0" dirty="0" smtClean="0">
                <a:latin typeface="Calibri" panose="020F0502020204030204" pitchFamily="34" charset="0"/>
              </a:rPr>
              <a:t>ttraktivt </a:t>
            </a:r>
            <a:r>
              <a:rPr lang="nb-NO" b="0" dirty="0">
                <a:latin typeface="Calibri" panose="020F0502020204030204" pitchFamily="34" charset="0"/>
              </a:rPr>
              <a:t>for deg</a:t>
            </a:r>
          </a:p>
          <a:p>
            <a:pPr marL="0"/>
            <a:r>
              <a:rPr lang="nb-NO" dirty="0" smtClean="0">
                <a:latin typeface="Calibri" panose="020F0502020204030204" pitchFamily="34" charset="0"/>
              </a:rPr>
              <a:t>	R</a:t>
            </a:r>
            <a:r>
              <a:rPr lang="nb-NO" b="0" dirty="0" smtClean="0">
                <a:latin typeface="Calibri" panose="020F0502020204030204" pitchFamily="34" charset="0"/>
              </a:rPr>
              <a:t>ealistisk </a:t>
            </a:r>
            <a:endParaRPr lang="nb-NO" b="0" dirty="0">
              <a:latin typeface="Calibri" panose="020F0502020204030204" pitchFamily="34" charset="0"/>
            </a:endParaRPr>
          </a:p>
          <a:p>
            <a:pPr marL="0"/>
            <a:r>
              <a:rPr lang="nb-NO" dirty="0" smtClean="0">
                <a:latin typeface="Calibri" panose="020F0502020204030204" pitchFamily="34" charset="0"/>
              </a:rPr>
              <a:t>	T</a:t>
            </a:r>
            <a:r>
              <a:rPr lang="nb-NO" b="0" dirty="0" smtClean="0">
                <a:latin typeface="Calibri" panose="020F0502020204030204" pitchFamily="34" charset="0"/>
              </a:rPr>
              <a:t>idsbestemt </a:t>
            </a:r>
            <a:endParaRPr lang="nb-NO" b="0" dirty="0">
              <a:latin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2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Eks. 2: Gå fra planlegging til gjennomføring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0086" y="1371212"/>
            <a:ext cx="8229600" cy="4650076"/>
          </a:xfrm>
        </p:spPr>
        <p:txBody>
          <a:bodyPr>
            <a:normAutofit lnSpcReduction="10000"/>
          </a:bodyPr>
          <a:lstStyle/>
          <a:p>
            <a:r>
              <a:rPr lang="nb-NO" b="1" dirty="0" smtClean="0">
                <a:latin typeface="Calibri" panose="020F0502020204030204" pitchFamily="34" charset="0"/>
              </a:rPr>
              <a:t>Bli kjent med drivkraften til studenten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Hva kan motivere deg for å komme i gang – fortsette – begynne på nytt? (Mestring, få en utdannelse, få jobb, folk, arbeidsmåter?)</a:t>
            </a:r>
            <a:endParaRPr lang="nb-NO" dirty="0">
              <a:latin typeface="Calibri" panose="020F0502020204030204" pitchFamily="34" charset="0"/>
            </a:endParaRPr>
          </a:p>
          <a:p>
            <a:r>
              <a:rPr lang="nb-NO" b="1" dirty="0">
                <a:latin typeface="Calibri" panose="020F0502020204030204" pitchFamily="34" charset="0"/>
              </a:rPr>
              <a:t>Utforsk hva studenten trenger for å komme i </a:t>
            </a:r>
            <a:r>
              <a:rPr lang="nb-NO" b="1" dirty="0" smtClean="0">
                <a:latin typeface="Calibri" panose="020F0502020204030204" pitchFamily="34" charset="0"/>
              </a:rPr>
              <a:t>gang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Hva er det første steget du kan ta for å komme i gang? </a:t>
            </a:r>
            <a:endParaRPr lang="nb-NO" dirty="0">
              <a:latin typeface="Calibri" panose="020F0502020204030204" pitchFamily="34" charset="0"/>
            </a:endParaRPr>
          </a:p>
          <a:p>
            <a:r>
              <a:rPr lang="nb-NO" b="1" dirty="0">
                <a:latin typeface="Calibri" panose="020F0502020204030204" pitchFamily="34" charset="0"/>
              </a:rPr>
              <a:t>Avklar tid brukt på studier kontra </a:t>
            </a:r>
            <a:r>
              <a:rPr lang="nb-NO" b="1" dirty="0" smtClean="0">
                <a:latin typeface="Calibri" panose="020F0502020204030204" pitchFamily="34" charset="0"/>
              </a:rPr>
              <a:t>fritid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Når skal du studere, og når skal du ha studiefri? </a:t>
            </a:r>
          </a:p>
          <a:p>
            <a:r>
              <a:rPr lang="nb-NO" b="1" dirty="0" smtClean="0">
                <a:latin typeface="Calibri" panose="020F0502020204030204" pitchFamily="34" charset="0"/>
              </a:rPr>
              <a:t>Forbered studenten på hva en skal gjøre for å unngå utsettelser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Hva kan du selv gjøre for å gjøre oppgaven forpliktende for deg? </a:t>
            </a:r>
          </a:p>
          <a:p>
            <a:r>
              <a:rPr lang="nb-NO" b="1" dirty="0" smtClean="0">
                <a:latin typeface="Calibri" panose="020F0502020204030204" pitchFamily="34" charset="0"/>
              </a:rPr>
              <a:t>Utforsk gode måter studenten kan belønne seg selv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Hva er en god belønning når du har jobbet strukturert en hel dag?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70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Eks. 3: Kartlegg egnet studieteknikk 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nb-NO" b="1" dirty="0" smtClean="0">
                <a:latin typeface="Calibri" panose="020F0502020204030204" pitchFamily="34" charset="0"/>
              </a:rPr>
              <a:t>Utforsk studentenes erfaringer med strategier fra tidligere fag</a:t>
            </a:r>
            <a:r>
              <a:rPr lang="nb-NO" dirty="0" smtClean="0">
                <a:latin typeface="Calibri" panose="020F0502020204030204" pitchFamily="34" charset="0"/>
              </a:rPr>
              <a:t>.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Studenten blir bevisst tidligere handlingsmønstre – når det har gått galt og når det har gått bra. </a:t>
            </a:r>
          </a:p>
          <a:p>
            <a:pPr marL="457200" lvl="1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r>
              <a:rPr lang="nb-NO" b="1" dirty="0" smtClean="0">
                <a:latin typeface="Calibri" panose="020F0502020204030204" pitchFamily="34" charset="0"/>
              </a:rPr>
              <a:t>Utforsk studentens konkrete måte å studere på i dag. 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Hvordan forbereder du deg til en forelesning? 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Hvilke teknikker tar du i bruk for å holde konsentrasjonen i en forelesning? </a:t>
            </a:r>
            <a:endParaRPr lang="nb-NO" dirty="0">
              <a:latin typeface="Calibri" panose="020F0502020204030204" pitchFamily="34" charset="0"/>
            </a:endParaRP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Hvilke studieteknikk benytter du når du skal lese i læreboka? 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68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Offentlig ressurser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r>
              <a:rPr lang="nb-NO" dirty="0" smtClean="0">
                <a:latin typeface="Calibri" panose="020F0502020204030204" pitchFamily="34" charset="0"/>
              </a:rPr>
              <a:t>ADHD Norge </a:t>
            </a:r>
          </a:p>
          <a:p>
            <a:pPr lvl="1"/>
            <a:r>
              <a:rPr lang="nb-NO" dirty="0">
                <a:latin typeface="Calibri" panose="020F0502020204030204" pitchFamily="34" charset="0"/>
              </a:rPr>
              <a:t>Rettigheter og muligheter</a:t>
            </a:r>
          </a:p>
          <a:p>
            <a:pPr lvl="1"/>
            <a:r>
              <a:rPr lang="nb-NO" dirty="0">
                <a:latin typeface="Calibri" panose="020F0502020204030204" pitchFamily="34" charset="0"/>
              </a:rPr>
              <a:t>Medisinering og mestringsstrategier</a:t>
            </a:r>
          </a:p>
          <a:p>
            <a:pPr lvl="1"/>
            <a:r>
              <a:rPr lang="nb-NO" dirty="0">
                <a:latin typeface="Calibri" panose="020F0502020204030204" pitchFamily="34" charset="0"/>
              </a:rPr>
              <a:t>Gir ut medlemsblad «Stå på»</a:t>
            </a:r>
          </a:p>
          <a:p>
            <a:pPr lvl="1"/>
            <a:r>
              <a:rPr lang="nb-NO" dirty="0">
                <a:latin typeface="Calibri" panose="020F0502020204030204" pitchFamily="34" charset="0"/>
              </a:rPr>
              <a:t>Arrangerer møteplasser</a:t>
            </a:r>
          </a:p>
          <a:p>
            <a:pPr marL="457200" lvl="1" indent="0">
              <a:buNone/>
            </a:pPr>
            <a:r>
              <a:rPr lang="nb-NO" dirty="0">
                <a:latin typeface="Calibri" panose="020F0502020204030204" pitchFamily="34" charset="0"/>
                <a:hlinkClick r:id="rId2"/>
              </a:rPr>
              <a:t>http://adhdnorge.no/</a:t>
            </a:r>
            <a:r>
              <a:rPr lang="nb-NO" dirty="0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r>
              <a:rPr lang="nb-NO" dirty="0" smtClean="0">
                <a:latin typeface="Calibri" panose="020F0502020204030204" pitchFamily="34" charset="0"/>
              </a:rPr>
              <a:t>Autismeforeningen i Norge 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Info om Autisme og Asperger syndrom 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Lovverk og mestringsstrategier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Drifter ressursgruppe for personer med AS (RAS) – også for pårørende. Likemannsarbeid!</a:t>
            </a:r>
          </a:p>
          <a:p>
            <a:pPr marL="457200" lvl="1" indent="0">
              <a:buNone/>
            </a:pPr>
            <a:r>
              <a:rPr lang="nb-NO" dirty="0">
                <a:latin typeface="Calibri" panose="020F0502020204030204" pitchFamily="34" charset="0"/>
                <a:hlinkClick r:id="rId3"/>
              </a:rPr>
              <a:t>https://autismeforeningen.no/</a:t>
            </a:r>
            <a:r>
              <a:rPr lang="nb-NO" dirty="0">
                <a:latin typeface="Calibri" panose="020F0502020204030204" pitchFamily="34" charset="0"/>
              </a:rPr>
              <a:t> </a:t>
            </a:r>
          </a:p>
          <a:p>
            <a:pPr marL="457200" lvl="1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r>
              <a:rPr lang="nb-NO" dirty="0" smtClean="0">
                <a:latin typeface="Calibri" panose="020F0502020204030204" pitchFamily="34" charset="0"/>
              </a:rPr>
              <a:t>NevSom (Nasjonalt kompetansesenter for </a:t>
            </a:r>
            <a:r>
              <a:rPr lang="nb-NO" dirty="0" err="1" smtClean="0">
                <a:latin typeface="Calibri" panose="020F0502020204030204" pitchFamily="34" charset="0"/>
              </a:rPr>
              <a:t>nevroutviklingsforstyrrelser</a:t>
            </a:r>
            <a:r>
              <a:rPr lang="nb-NO" dirty="0" smtClean="0">
                <a:latin typeface="Calibri" panose="020F0502020204030204" pitchFamily="34" charset="0"/>
              </a:rPr>
              <a:t> og </a:t>
            </a:r>
            <a:r>
              <a:rPr lang="nb-NO" dirty="0" err="1" smtClean="0">
                <a:latin typeface="Calibri" panose="020F0502020204030204" pitchFamily="34" charset="0"/>
              </a:rPr>
              <a:t>hypersomnier</a:t>
            </a:r>
            <a:r>
              <a:rPr lang="nb-NO" dirty="0" smtClean="0">
                <a:latin typeface="Calibri" panose="020F0502020204030204" pitchFamily="34" charset="0"/>
              </a:rPr>
              <a:t>) 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Ressurser og artikler for brukere, pårørende og fagfolk</a:t>
            </a:r>
          </a:p>
          <a:p>
            <a:pPr marL="457200" lvl="1" indent="0">
              <a:buNone/>
            </a:pPr>
            <a:r>
              <a:rPr lang="nb-NO" dirty="0">
                <a:latin typeface="Calibri" panose="020F0502020204030204" pitchFamily="34" charset="0"/>
                <a:hlinkClick r:id="rId4"/>
              </a:rPr>
              <a:t>http://www.nevsom.no</a:t>
            </a:r>
            <a:r>
              <a:rPr lang="nb-NO" dirty="0" smtClean="0">
                <a:latin typeface="Calibri" panose="020F0502020204030204" pitchFamily="34" charset="0"/>
                <a:hlinkClick r:id="rId4"/>
              </a:rPr>
              <a:t>/</a:t>
            </a:r>
            <a:r>
              <a:rPr lang="nb-NO" dirty="0" smtClean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4115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nb-NO" dirty="0" err="1" smtClean="0"/>
              <a:t>Unicus</a:t>
            </a:r>
            <a:r>
              <a:rPr lang="nb-NO" dirty="0" smtClean="0"/>
              <a:t> og Spesialistbedriften AS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nb-NO" b="1" dirty="0" err="1" smtClean="0">
                <a:latin typeface="Calibri" panose="020F0502020204030204" pitchFamily="34" charset="0"/>
              </a:rPr>
              <a:t>Unicus</a:t>
            </a:r>
            <a:endParaRPr lang="nb-NO" b="1" dirty="0" smtClean="0">
              <a:latin typeface="Calibri" panose="020F0502020204030204" pitchFamily="34" charset="0"/>
            </a:endParaRPr>
          </a:p>
          <a:p>
            <a:pPr lvl="1"/>
            <a:r>
              <a:rPr lang="nb-NO" dirty="0">
                <a:latin typeface="Calibri" panose="020F0502020204030204" pitchFamily="34" charset="0"/>
              </a:rPr>
              <a:t>Konsulentselskap etablert i 2009 i Oslo </a:t>
            </a:r>
          </a:p>
          <a:p>
            <a:pPr lvl="1"/>
            <a:r>
              <a:rPr lang="nb-NO" dirty="0">
                <a:latin typeface="Calibri" panose="020F0502020204030204" pitchFamily="34" charset="0"/>
              </a:rPr>
              <a:t>Arbeidsområde: Datatesting for større firma i Osloregionen</a:t>
            </a:r>
          </a:p>
          <a:p>
            <a:pPr lvl="1"/>
            <a:r>
              <a:rPr lang="nb-NO" dirty="0">
                <a:latin typeface="Calibri" panose="020F0502020204030204" pitchFamily="34" charset="0"/>
              </a:rPr>
              <a:t>Ansetter: dataingeniører og programmerere med Asperger syndrom</a:t>
            </a:r>
          </a:p>
          <a:p>
            <a:pPr lvl="1"/>
            <a:r>
              <a:rPr lang="nb-NO" dirty="0">
                <a:latin typeface="Calibri" panose="020F0502020204030204" pitchFamily="34" charset="0"/>
              </a:rPr>
              <a:t>Ansatte kartlegges godt før de leies ut til bedrifter og de fleste starter etter en praksisperiode</a:t>
            </a:r>
          </a:p>
          <a:p>
            <a:pPr marL="457200" lvl="1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r>
              <a:rPr lang="nb-NO" b="1" dirty="0" smtClean="0">
                <a:latin typeface="Calibri" panose="020F0502020204030204" pitchFamily="34" charset="0"/>
              </a:rPr>
              <a:t>Spesialistbedriften AS: 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Konsulentselskap etablert i 2014. Nedslagsfelt i Møre- og Romsdal. </a:t>
            </a:r>
          </a:p>
          <a:p>
            <a:pPr lvl="1"/>
            <a:r>
              <a:rPr lang="nb-NO" dirty="0" smtClean="0">
                <a:latin typeface="Calibri" panose="020F0502020204030204" pitchFamily="34" charset="0"/>
              </a:rPr>
              <a:t>Interessert i å komme i kontakt med studenter med AS. Praksisperiode her? </a:t>
            </a:r>
          </a:p>
          <a:p>
            <a:pPr lvl="1"/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5612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latin typeface="Calibri" panose="020F0502020204030204" pitchFamily="34" charset="0"/>
              </a:rPr>
              <a:t>Veileder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068750"/>
            <a:ext cx="4038600" cy="5057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600" dirty="0" smtClean="0">
                <a:latin typeface="Calibri" panose="020F0502020204030204" pitchFamily="34" charset="0"/>
              </a:rPr>
              <a:t>Strukturert i to hoveddeler</a:t>
            </a:r>
            <a:br>
              <a:rPr lang="nb-NO" sz="2600" dirty="0" smtClean="0">
                <a:latin typeface="Calibri" panose="020F0502020204030204" pitchFamily="34" charset="0"/>
              </a:rPr>
            </a:br>
            <a:endParaRPr lang="nb-NO" sz="26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dirty="0" smtClean="0">
                <a:latin typeface="Calibri" panose="020F0502020204030204" pitchFamily="34" charset="0"/>
              </a:rPr>
              <a:t>Del 1: Forståelse og dybdekunnskap </a:t>
            </a:r>
          </a:p>
          <a:p>
            <a:pPr marL="457200" lvl="1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dirty="0" smtClean="0">
                <a:latin typeface="Calibri" panose="020F0502020204030204" pitchFamily="34" charset="0"/>
              </a:rPr>
              <a:t>Del 2: Verktøykasse og oppslagsverk 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Studenter med ADHD og Asperger syndrom, UiO 13.2.18</a:t>
            </a:r>
            <a:endParaRPr lang="nb-NO" dirty="0"/>
          </a:p>
        </p:txBody>
      </p:sp>
      <p:pic>
        <p:nvPicPr>
          <p:cNvPr id="10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1226"/>
            <a:ext cx="3600400" cy="4714397"/>
          </a:xfrm>
        </p:spPr>
      </p:pic>
    </p:spTree>
    <p:extLst>
      <p:ext uri="{BB962C8B-B14F-4D97-AF65-F5344CB8AC3E}">
        <p14:creationId xmlns:p14="http://schemas.microsoft.com/office/powerpoint/2010/main" val="372832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16209"/>
          </a:xfrm>
        </p:spPr>
        <p:txBody>
          <a:bodyPr/>
          <a:lstStyle/>
          <a:p>
            <a:r>
              <a:rPr lang="nb-NO" sz="4000" dirty="0" smtClean="0"/>
              <a:t>Ta gjerne kontakt med oss!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569200" cy="445452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endParaRPr lang="nb-NO" b="1" dirty="0"/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b="1" dirty="0" smtClean="0"/>
              <a:t>Kjetil Knarlag				Bjørnar Kvernevik	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sz="2000" b="1" dirty="0" smtClean="0"/>
              <a:t>Leder</a:t>
            </a:r>
            <a:r>
              <a:rPr lang="nb-NO" b="1" dirty="0"/>
              <a:t>			</a:t>
            </a:r>
            <a:r>
              <a:rPr lang="nb-NO" b="1" dirty="0" smtClean="0"/>
              <a:t>		</a:t>
            </a:r>
            <a:r>
              <a:rPr lang="nb-NO" sz="2000" b="1" dirty="0" smtClean="0"/>
              <a:t>Førstekonsulent</a:t>
            </a:r>
            <a:endParaRPr lang="nb-NO" b="1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sz="2000" dirty="0" smtClean="0"/>
              <a:t>Tel.: 977 100 21		 		Tel: 73 59 83 85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sz="2000" dirty="0" smtClean="0">
                <a:hlinkClick r:id="rId3"/>
              </a:rPr>
              <a:t>Kjetil.knarlag@ntnu.no</a:t>
            </a:r>
            <a:r>
              <a:rPr lang="nb-NO" sz="2000" dirty="0" smtClean="0"/>
              <a:t>			</a:t>
            </a:r>
            <a:r>
              <a:rPr lang="nb-NO" sz="2000" dirty="0" smtClean="0">
                <a:hlinkClick r:id="rId4"/>
              </a:rPr>
              <a:t>bjornar.kvernevik@ntnu.no</a:t>
            </a:r>
            <a:endParaRPr lang="nb-NO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sz="2000" dirty="0" smtClean="0"/>
              <a:t>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b="1" dirty="0" smtClean="0"/>
              <a:t>Elinor Olaussen			Lars Jørgensen	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sz="2000" b="1" dirty="0" smtClean="0"/>
              <a:t>Rådgiver				Seniorrådgiver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sz="2000" dirty="0" smtClean="0"/>
              <a:t>Tel.: 970 35 966				Tel: </a:t>
            </a:r>
            <a:r>
              <a:rPr lang="en-US" dirty="0"/>
              <a:t> </a:t>
            </a:r>
            <a:r>
              <a:rPr lang="en-US" sz="2100" dirty="0" smtClean="0"/>
              <a:t>73 59 76 48</a:t>
            </a:r>
            <a:endParaRPr lang="nb-NO" sz="21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sz="2000" dirty="0" smtClean="0">
                <a:hlinkClick r:id="rId5"/>
              </a:rPr>
              <a:t>Elinor.j.olaussen@ntnu.no</a:t>
            </a:r>
            <a:r>
              <a:rPr lang="nb-NO" sz="2000" dirty="0" smtClean="0"/>
              <a:t> 		</a:t>
            </a:r>
            <a:r>
              <a:rPr lang="nb-NO" sz="2000" dirty="0" smtClean="0">
                <a:hlinkClick r:id="rId6"/>
              </a:rPr>
              <a:t>Lars.jorgensen@ntnu.no</a:t>
            </a:r>
            <a:r>
              <a:rPr lang="nb-NO" sz="2000" dirty="0" smtClean="0"/>
              <a:t>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nb-NO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dirty="0" smtClean="0"/>
              <a:t>Felles </a:t>
            </a:r>
            <a:r>
              <a:rPr lang="nb-NO" dirty="0"/>
              <a:t>kontakt via:</a:t>
            </a:r>
            <a:r>
              <a:rPr lang="nb-NO" b="1" dirty="0"/>
              <a:t> 	</a:t>
            </a:r>
            <a:r>
              <a:rPr lang="nb-NO" b="1" dirty="0">
                <a:hlinkClick r:id="rId7"/>
              </a:rPr>
              <a:t>kontakt@universell.no</a:t>
            </a:r>
            <a:r>
              <a:rPr lang="nb-NO" b="1" dirty="0"/>
              <a:t>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dirty="0"/>
              <a:t>Nettside:</a:t>
            </a:r>
            <a:r>
              <a:rPr lang="nb-NO" b="1" dirty="0"/>
              <a:t> 		</a:t>
            </a:r>
            <a:r>
              <a:rPr lang="nb-NO" b="1" dirty="0">
                <a:hlinkClick r:id="rId8"/>
              </a:rPr>
              <a:t>www.universell.no</a:t>
            </a:r>
            <a:endParaRPr lang="nb-NO" b="1" dirty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nb-NO" b="1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Agenda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b-NO" dirty="0" smtClean="0">
                <a:latin typeface="Calibri" panose="020F0502020204030204" pitchFamily="34" charset="0"/>
              </a:rPr>
              <a:t>Om Universell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smtClean="0">
                <a:latin typeface="Calibri" panose="020F0502020204030204" pitchFamily="34" charset="0"/>
              </a:rPr>
              <a:t>Om diagnosene</a:t>
            </a:r>
            <a:endParaRPr lang="nb-NO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smtClean="0">
                <a:latin typeface="Calibri" panose="020F0502020204030204" pitchFamily="34" charset="0"/>
              </a:rPr>
              <a:t>Høyere utdanning og nevroutviklingsforstyrrelse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smtClean="0">
                <a:latin typeface="Calibri" panose="020F0502020204030204" pitchFamily="34" charset="0"/>
              </a:rPr>
              <a:t>Utfordringer og styrker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smtClean="0">
                <a:latin typeface="Calibri" panose="020F0502020204030204" pitchFamily="34" charset="0"/>
              </a:rPr>
              <a:t>Anbefalte tiltak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smtClean="0">
                <a:latin typeface="Calibri" panose="020F0502020204030204" pitchFamily="34" charset="0"/>
              </a:rPr>
              <a:t>Offentlig støtte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smtClean="0">
                <a:latin typeface="Calibri" panose="020F0502020204030204" pitchFamily="34" charset="0"/>
              </a:rPr>
              <a:t>Virkningsfulle spørsmål 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34" y="1988840"/>
            <a:ext cx="2789573" cy="3534039"/>
          </a:xfr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044"/>
          </a:xfrm>
        </p:spPr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Om Universell 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68760"/>
            <a:ext cx="4474840" cy="4857403"/>
          </a:xfrm>
        </p:spPr>
        <p:txBody>
          <a:bodyPr>
            <a:normAutofit/>
          </a:bodyPr>
          <a:lstStyle/>
          <a:p>
            <a:r>
              <a:rPr lang="nb-NO" dirty="0" smtClean="0">
                <a:latin typeface="Calibri" panose="020F0502020204030204" pitchFamily="34" charset="0"/>
              </a:rPr>
              <a:t>Nasjonal pådriverenhet for universell utforming og inkluderende læringsmiljø i høyere utdanning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Opprettet av Kunnskapsdepartementet i 2003 og plassert ved NTNU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Målgruppe: ansatte ved </a:t>
            </a:r>
            <a:r>
              <a:rPr lang="nb-NO" b="1" i="1" dirty="0" smtClean="0">
                <a:latin typeface="Calibri" panose="020F0502020204030204" pitchFamily="34" charset="0"/>
              </a:rPr>
              <a:t>alle</a:t>
            </a:r>
            <a:r>
              <a:rPr lang="nb-NO" dirty="0" smtClean="0">
                <a:latin typeface="Calibri" panose="020F0502020204030204" pitchFamily="34" charset="0"/>
              </a:rPr>
              <a:t> universiteter og høgskoler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Teller 3,2 årsverk</a:t>
            </a:r>
          </a:p>
          <a:p>
            <a:pPr marL="0" indent="0">
              <a:buNone/>
            </a:pPr>
            <a:endParaRPr lang="nb-NO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pic>
        <p:nvPicPr>
          <p:cNvPr id="5" name="Plassholder for inn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14101"/>
            <a:ext cx="3322711" cy="4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Universell: Faste oppdrag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r>
              <a:rPr lang="nb-NO" dirty="0" smtClean="0">
                <a:latin typeface="Calibri" panose="020F0502020204030204" pitchFamily="34" charset="0"/>
              </a:rPr>
              <a:t>Arrangere Nasjonal konferanse om inkluderende læringsmiljø og temamøter annethvert år 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Direkte oppfølging av lærestedene på forespørsel (tilby kurs, foredrag og rådgivning av best </a:t>
            </a:r>
            <a:r>
              <a:rPr lang="nb-NO" dirty="0" err="1" smtClean="0">
                <a:latin typeface="Calibri" panose="020F0502020204030204" pitchFamily="34" charset="0"/>
              </a:rPr>
              <a:t>practice</a:t>
            </a:r>
            <a:r>
              <a:rPr lang="nb-NO" dirty="0" smtClean="0">
                <a:latin typeface="Calibri" panose="020F0502020204030204" pitchFamily="34" charset="0"/>
              </a:rPr>
              <a:t>) </a:t>
            </a:r>
          </a:p>
          <a:p>
            <a:r>
              <a:rPr lang="nb-NO" dirty="0" smtClean="0">
                <a:latin typeface="Calibri" panose="020F0502020204030204" pitchFamily="34" charset="0"/>
              </a:rPr>
              <a:t>Utredningsarbeid (bestilling fra departement, læresteder eller eget initiativ). </a:t>
            </a:r>
          </a:p>
          <a:p>
            <a:r>
              <a:rPr lang="nb-NO" dirty="0">
                <a:latin typeface="Calibri" panose="020F0502020204030204" pitchFamily="34" charset="0"/>
              </a:rPr>
              <a:t>Drifter to nettsted: </a:t>
            </a:r>
            <a:br>
              <a:rPr lang="nb-NO" dirty="0">
                <a:latin typeface="Calibri" panose="020F0502020204030204" pitchFamily="34" charset="0"/>
              </a:rPr>
            </a:br>
            <a:r>
              <a:rPr lang="nb-NO" u="sng" dirty="0">
                <a:latin typeface="Calibri" panose="020F0502020204030204" pitchFamily="34" charset="0"/>
                <a:hlinkClick r:id="rId3"/>
              </a:rPr>
              <a:t>www.universell.no</a:t>
            </a:r>
            <a:r>
              <a:rPr lang="nb-NO" u="sng" dirty="0">
                <a:latin typeface="Calibri" panose="020F0502020204030204" pitchFamily="34" charset="0"/>
              </a:rPr>
              <a:t>  </a:t>
            </a:r>
            <a:br>
              <a:rPr lang="nb-NO" u="sng" dirty="0">
                <a:latin typeface="Calibri" panose="020F0502020204030204" pitchFamily="34" charset="0"/>
              </a:rPr>
            </a:br>
            <a:r>
              <a:rPr lang="nb-NO" dirty="0" smtClean="0">
                <a:latin typeface="Calibri" panose="020F0502020204030204" pitchFamily="34" charset="0"/>
                <a:hlinkClick r:id="rId4"/>
              </a:rPr>
              <a:t>www.vuu.no</a:t>
            </a:r>
            <a:r>
              <a:rPr lang="nb-NO" dirty="0" smtClean="0">
                <a:latin typeface="Calibri" panose="020F0502020204030204" pitchFamily="34" charset="0"/>
              </a:rPr>
              <a:t> </a:t>
            </a:r>
            <a:endParaRPr lang="nb-NO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Studenter med ADHD og Asperger syndrom, UiO 13.2.18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530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683568" y="2132855"/>
            <a:ext cx="7713024" cy="936105"/>
          </a:xfrm>
        </p:spPr>
        <p:txBody>
          <a:bodyPr>
            <a:noAutofit/>
          </a:bodyPr>
          <a:lstStyle/>
          <a:p>
            <a:endParaRPr lang="nb-NO" sz="2800" dirty="0">
              <a:latin typeface="Calibri" panose="020F050202020403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/>
          </a:p>
        </p:txBody>
      </p:sp>
      <p:pic>
        <p:nvPicPr>
          <p:cNvPr id="7" name="Tijdelijke aanduiding voor inhou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ekstSylinder 1"/>
          <p:cNvSpPr txBox="1"/>
          <p:nvPr/>
        </p:nvSpPr>
        <p:spPr>
          <a:xfrm>
            <a:off x="1082556" y="728319"/>
            <a:ext cx="7314036" cy="24622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b-NO" sz="3600" dirty="0" smtClean="0">
              <a:solidFill>
                <a:schemeClr val="bg1"/>
              </a:solidFill>
            </a:endParaRPr>
          </a:p>
          <a:p>
            <a:r>
              <a:rPr lang="nb-NO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Hvor mange studenter møter du med nedsatt </a:t>
            </a:r>
            <a:r>
              <a:rPr lang="nb-NO" sz="3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funksjonevne</a:t>
            </a:r>
            <a:r>
              <a:rPr lang="nb-NO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? 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endParaRPr lang="nb-NO" dirty="0" smtClean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4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Studenter med nedsatt funksjonsevne</a:t>
            </a:r>
            <a:endParaRPr lang="nb-NO" dirty="0"/>
          </a:p>
        </p:txBody>
      </p:sp>
      <p:graphicFrame>
        <p:nvGraphicFramePr>
          <p:cNvPr id="8" name="Plassholder for innhol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24016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Studenter med ADHD og Asperger syndrom, UiO 13.2.18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235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/>
          <a:lstStyle/>
          <a:p>
            <a:r>
              <a:rPr lang="nb-NO" dirty="0" smtClean="0">
                <a:latin typeface="Calibri" panose="020F0502020204030204" pitchFamily="34" charset="0"/>
              </a:rPr>
              <a:t>Studenter med ADHD og Asperger syndrom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032448" cy="49308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>
                <a:latin typeface="Calibri" panose="020F0502020204030204" pitchFamily="34" charset="0"/>
              </a:rPr>
              <a:t>Stor </a:t>
            </a:r>
            <a:r>
              <a:rPr lang="nb-NO" dirty="0">
                <a:latin typeface="Calibri" panose="020F0502020204030204" pitchFamily="34" charset="0"/>
              </a:rPr>
              <a:t>økning i antall studenter med ADHD og Asperger </a:t>
            </a:r>
            <a:r>
              <a:rPr lang="nb-NO" dirty="0" smtClean="0">
                <a:latin typeface="Calibri" panose="020F0502020204030204" pitchFamily="34" charset="0"/>
              </a:rPr>
              <a:t>syndrom </a:t>
            </a:r>
          </a:p>
          <a:p>
            <a:pPr marL="0" indent="0">
              <a:buNone/>
            </a:pPr>
            <a:r>
              <a:rPr lang="nb-NO" b="1" dirty="0" smtClean="0">
                <a:latin typeface="Calibri" panose="020F0502020204030204" pitchFamily="34" charset="0"/>
              </a:rPr>
              <a:t>Eks. fra NTNU i Trondheim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dirty="0" smtClean="0">
                <a:latin typeface="Calibri" panose="020F0502020204030204" pitchFamily="34" charset="0"/>
              </a:rPr>
              <a:t>115 i 2009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dirty="0" smtClean="0">
                <a:latin typeface="Calibri" panose="020F0502020204030204" pitchFamily="34" charset="0"/>
              </a:rPr>
              <a:t>139 i 2015	</a:t>
            </a:r>
            <a:br>
              <a:rPr lang="nb-NO" dirty="0" smtClean="0">
                <a:latin typeface="Calibri" panose="020F0502020204030204" pitchFamily="34" charset="0"/>
              </a:rPr>
            </a:br>
            <a:endParaRPr lang="nb-NO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dirty="0" smtClean="0">
                <a:latin typeface="Calibri" panose="020F0502020204030204" pitchFamily="34" charset="0"/>
              </a:rPr>
              <a:t>Samme </a:t>
            </a:r>
            <a:r>
              <a:rPr lang="nb-NO" dirty="0">
                <a:latin typeface="Calibri" panose="020F0502020204030204" pitchFamily="34" charset="0"/>
              </a:rPr>
              <a:t>utvikling i Europa </a:t>
            </a:r>
            <a:r>
              <a:rPr lang="nb-NO" dirty="0" smtClean="0">
                <a:latin typeface="Calibri" panose="020F0502020204030204" pitchFamily="34" charset="0"/>
              </a:rPr>
              <a:t/>
            </a:r>
            <a:br>
              <a:rPr lang="nb-NO" dirty="0" smtClean="0">
                <a:latin typeface="Calibri" panose="020F0502020204030204" pitchFamily="34" charset="0"/>
              </a:rPr>
            </a:br>
            <a:r>
              <a:rPr lang="nb-NO" b="1" dirty="0" smtClean="0">
                <a:latin typeface="Calibri" panose="020F0502020204030204" pitchFamily="34" charset="0"/>
              </a:rPr>
              <a:t>Eks. fra Trinity College i Irland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dirty="0" smtClean="0">
                <a:latin typeface="Calibri" panose="020F0502020204030204" pitchFamily="34" charset="0"/>
              </a:rPr>
              <a:t>AS: 14 i 2008- 40 i 2012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dirty="0" smtClean="0">
                <a:latin typeface="Calibri" panose="020F0502020204030204" pitchFamily="34" charset="0"/>
              </a:rPr>
              <a:t>ADHD: 5 i 2008- 50 i 2012</a:t>
            </a:r>
            <a:endParaRPr lang="nb-NO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nb-NO" dirty="0"/>
          </a:p>
          <a:p>
            <a:endParaRPr lang="nb-NO" dirty="0" smtClean="0"/>
          </a:p>
        </p:txBody>
      </p:sp>
      <p:graphicFrame>
        <p:nvGraphicFramePr>
          <p:cNvPr id="10" name="Plassholder for innhold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64702794"/>
              </p:ext>
            </p:extLst>
          </p:nvPr>
        </p:nvGraphicFramePr>
        <p:xfrm>
          <a:off x="4644008" y="1340768"/>
          <a:ext cx="4042792" cy="478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Studenter med ADHD og Asperger syndrom, UiO 13.2.18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91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versellmal">
  <a:themeElements>
    <a:clrScheme name="Universell">
      <a:dk1>
        <a:sysClr val="windowText" lastClr="000000"/>
      </a:dk1>
      <a:lt1>
        <a:sysClr val="window" lastClr="FFFFFF"/>
      </a:lt1>
      <a:dk2>
        <a:srgbClr val="006699"/>
      </a:dk2>
      <a:lt2>
        <a:srgbClr val="D8D8D8"/>
      </a:lt2>
      <a:accent1>
        <a:srgbClr val="EC008C"/>
      </a:accent1>
      <a:accent2>
        <a:srgbClr val="006699"/>
      </a:accent2>
      <a:accent3>
        <a:srgbClr val="595959"/>
      </a:accent3>
      <a:accent4>
        <a:srgbClr val="0188CB"/>
      </a:accent4>
      <a:accent5>
        <a:srgbClr val="7F7F7F"/>
      </a:accent5>
      <a:accent6>
        <a:srgbClr val="800080"/>
      </a:accent6>
      <a:hlink>
        <a:srgbClr val="006699"/>
      </a:hlink>
      <a:folHlink>
        <a:srgbClr val="006699"/>
      </a:folHlink>
    </a:clrScheme>
    <a:fontScheme name="Universe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Presentasjonsmal</Template>
  <TotalTime>0</TotalTime>
  <Words>2355</Words>
  <Application>Microsoft Office PowerPoint</Application>
  <PresentationFormat>Skjermfremvisning (4:3)</PresentationFormat>
  <Paragraphs>415</Paragraphs>
  <Slides>37</Slides>
  <Notes>28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37</vt:i4>
      </vt:variant>
    </vt:vector>
  </HeadingPairs>
  <TitlesOfParts>
    <vt:vector size="44" baseType="lpstr">
      <vt:lpstr>Arial</vt:lpstr>
      <vt:lpstr>Calibri</vt:lpstr>
      <vt:lpstr>HelveticaNeueLT Std</vt:lpstr>
      <vt:lpstr>HelveticaNeueLT Std Cn</vt:lpstr>
      <vt:lpstr>HelveticaNeueLT Std Lt Cn</vt:lpstr>
      <vt:lpstr>Wingdings</vt:lpstr>
      <vt:lpstr>universellmal</vt:lpstr>
      <vt:lpstr>PowerPoint-presentasjon</vt:lpstr>
      <vt:lpstr>Studenter med ADHD og Asperger syndrom </vt:lpstr>
      <vt:lpstr>Forventningsavklaring  Hva trenger du for å møte disse studentene i din arbeidshverdag? </vt:lpstr>
      <vt:lpstr>Agenda</vt:lpstr>
      <vt:lpstr>Om Universell </vt:lpstr>
      <vt:lpstr>Universell: Faste oppdrag</vt:lpstr>
      <vt:lpstr>PowerPoint-presentasjon</vt:lpstr>
      <vt:lpstr>Studenter med nedsatt funksjonsevne</vt:lpstr>
      <vt:lpstr>Studenter med ADHD og Asperger syndrom</vt:lpstr>
      <vt:lpstr>Om diagnosene</vt:lpstr>
      <vt:lpstr>ADHD og ADD</vt:lpstr>
      <vt:lpstr>ADHD og utfordringer i høyere utdanning</vt:lpstr>
      <vt:lpstr>ADHD og høyere utdanning </vt:lpstr>
      <vt:lpstr>MØT INGRID FYSIKKSTUDENT</vt:lpstr>
      <vt:lpstr>Asperger syndrom </vt:lpstr>
      <vt:lpstr>Asperger syndrom og utfordringer i høyere utdanning</vt:lpstr>
      <vt:lpstr>Asperger syndrom og høyere utdanning </vt:lpstr>
      <vt:lpstr>MØT AKSEL INFORMATIKKSTUDENT</vt:lpstr>
      <vt:lpstr>Refleksjonsoppgave</vt:lpstr>
      <vt:lpstr>Erfaringer, tiltak og gode eksempler</vt:lpstr>
      <vt:lpstr>Høyere utdanning og ADHD + AS</vt:lpstr>
      <vt:lpstr>Hva tilbyr lærestedene?</vt:lpstr>
      <vt:lpstr>Anbefalte universelle tiltak </vt:lpstr>
      <vt:lpstr>Anbefalte spesifikke tiltak i studiehverdagen</vt:lpstr>
      <vt:lpstr>Anbefalte spesifikke tiltak - Eksamen</vt:lpstr>
      <vt:lpstr>Tilrettelegg for forutsigbarhet</vt:lpstr>
      <vt:lpstr>Tilrettelegg for tydelighet</vt:lpstr>
      <vt:lpstr>Virkningsfulle spørsmål  </vt:lpstr>
      <vt:lpstr>Virkningsfulle spørsmål </vt:lpstr>
      <vt:lpstr>Eks. 1 Kartlegging av tilretteleggingsbehov</vt:lpstr>
      <vt:lpstr>Eks 1: Fastsetting av realistiske mål</vt:lpstr>
      <vt:lpstr>Eks. 2: Gå fra planlegging til gjennomføring</vt:lpstr>
      <vt:lpstr>Eks. 3: Kartlegg egnet studieteknikk </vt:lpstr>
      <vt:lpstr>Offentlig ressurser</vt:lpstr>
      <vt:lpstr>Unicus og Spesialistbedriften AS</vt:lpstr>
      <vt:lpstr>Veileder</vt:lpstr>
      <vt:lpstr>Ta gjerne kontakt med oss!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Studenter med ADHD og Asperger syndrom  </dc:title>
  <dc:creator>Elinor Jeanette Olaussen</dc:creator>
  <cp:lastModifiedBy>Elinor Jeanette Olaussen</cp:lastModifiedBy>
  <cp:revision>151</cp:revision>
  <dcterms:created xsi:type="dcterms:W3CDTF">2016-05-25T10:25:15Z</dcterms:created>
  <dcterms:modified xsi:type="dcterms:W3CDTF">2018-02-15T09:56:16Z</dcterms:modified>
</cp:coreProperties>
</file>