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21"/>
  </p:notesMasterIdLst>
  <p:handoutMasterIdLst>
    <p:handoutMasterId r:id="rId22"/>
  </p:handoutMasterIdLst>
  <p:sldIdLst>
    <p:sldId id="256" r:id="rId5"/>
    <p:sldId id="338" r:id="rId6"/>
    <p:sldId id="367" r:id="rId7"/>
    <p:sldId id="407" r:id="rId8"/>
    <p:sldId id="406" r:id="rId9"/>
    <p:sldId id="408" r:id="rId10"/>
    <p:sldId id="409" r:id="rId11"/>
    <p:sldId id="383" r:id="rId12"/>
    <p:sldId id="410" r:id="rId13"/>
    <p:sldId id="379" r:id="rId14"/>
    <p:sldId id="380" r:id="rId15"/>
    <p:sldId id="368" r:id="rId16"/>
    <p:sldId id="412" r:id="rId17"/>
    <p:sldId id="413" r:id="rId18"/>
    <p:sldId id="414" r:id="rId19"/>
    <p:sldId id="415" r:id="rId20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1A1918"/>
    <a:srgbClr val="E68801"/>
    <a:srgbClr val="D61B1B"/>
    <a:srgbClr val="1A285F"/>
    <a:srgbClr val="EE2736"/>
    <a:srgbClr val="CACAC2"/>
    <a:srgbClr val="0000FF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6BABF-0BFB-455E-8C9E-5CCFDF8922C1}" v="44" dt="2022-05-25T05:52:38.894"/>
    <p1510:client id="{7143EC9D-3F0D-4FEC-BEF2-C1B54D3C25FF}" v="11" dt="2022-05-25T06:47:07.038"/>
    <p1510:client id="{7BFCFB8F-DB70-4DD4-A9E2-6DBE2CBD257B}" v="38" dt="2022-05-24T19:25:34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020" autoAdjust="0"/>
  </p:normalViewPr>
  <p:slideViewPr>
    <p:cSldViewPr snapToGrid="0">
      <p:cViewPr varScale="1">
        <p:scale>
          <a:sx n="75" d="100"/>
          <a:sy n="75" d="100"/>
        </p:scale>
        <p:origin x="31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1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792" lvl="0" indent="0">
              <a:spcBef>
                <a:spcPts val="500"/>
              </a:spcBef>
              <a:buFont typeface="Arial,Sans-Serif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792" lvl="0" indent="0">
              <a:spcBef>
                <a:spcPts val="500"/>
              </a:spcBef>
              <a:buFont typeface="Arial,Sans-Serif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8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2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9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792" lvl="0" indent="0">
              <a:spcBef>
                <a:spcPts val="500"/>
              </a:spcBef>
              <a:buFont typeface="Arial,Sans-Serif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55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7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98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-167"/>
            <a:ext cx="6096000" cy="6858000"/>
          </a:xfrm>
          <a:prstGeom prst="rect">
            <a:avLst/>
          </a:prstGeom>
          <a:solidFill>
            <a:srgbClr val="E5EB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A2AC3E-EF3E-A14E-95B4-5178ECB41F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6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3692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70941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32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1" r:id="rId28"/>
    <p:sldLayoutId id="2147483730" r:id="rId29"/>
    <p:sldLayoutId id="2147483733" r:id="rId30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blackboard.com/nb-no/Ally/Ally_for_LM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use-the-Accessibility-Checker-in-the-Rich-Content/ta-p/8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title="Flere spedometer med ulike farger, disse er ikoner i støtteverktøyet Ally"/>
          <p:cNvPicPr>
            <a:picLocks noGrp="1" noChangeAspect="1"/>
          </p:cNvPicPr>
          <p:nvPr>
            <p:ph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" y="3211110"/>
            <a:ext cx="11433175" cy="1111460"/>
          </a:xfrm>
        </p:spPr>
      </p:pic>
      <p:sp>
        <p:nvSpPr>
          <p:cNvPr id="10" name="Tittel 9">
            <a:extLst>
              <a:ext uri="{FF2B5EF4-FFF2-40B4-BE49-F238E27FC236}">
                <a16:creationId xmlns:a16="http://schemas.microsoft.com/office/drawing/2014/main" id="{CDBF7C25-E9E2-6749-8DBC-67C50CA9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22" y="1539827"/>
            <a:ext cx="7484952" cy="1251989"/>
          </a:xfrm>
        </p:spPr>
        <p:txBody>
          <a:bodyPr/>
          <a:lstStyle/>
          <a:p>
            <a:pPr algn="ctr"/>
            <a:r>
              <a:rPr lang="nb-NO" sz="4200" dirty="0"/>
              <a:t>G</a:t>
            </a:r>
            <a:r>
              <a:rPr lang="nb-NO" sz="4200" dirty="0" smtClean="0"/>
              <a:t>ode støtteverktøy for universell utforming i Canvas</a:t>
            </a:r>
            <a:endParaRPr lang="nb-NO" sz="4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984104"/>
          </a:xfrm>
        </p:spPr>
        <p:txBody>
          <a:bodyPr/>
          <a:lstStyle/>
          <a:p>
            <a:r>
              <a:rPr lang="nb-NO" dirty="0"/>
              <a:t>Innstillinger-siden på et Canvasrom, der man kan se i </a:t>
            </a:r>
            <a:r>
              <a:rPr lang="nb-NO" dirty="0" err="1"/>
              <a:t>høyremargin</a:t>
            </a:r>
            <a:r>
              <a:rPr lang="nb-NO" dirty="0"/>
              <a:t> lenken til Mini UU-sjekk</a:t>
            </a:r>
          </a:p>
        </p:txBody>
      </p:sp>
      <p:pic>
        <p:nvPicPr>
          <p:cNvPr id="3" name="Bilde 2" descr="Et bilde som inneholder tekst&#10;&#10;Automatisk generert beskrivelse" title="Innstillinger-siden på et Canvasrom, der man kan se i høyremargin lenken til Mini UU-sjekk">
            <a:extLst>
              <a:ext uri="{FF2B5EF4-FFF2-40B4-BE49-F238E27FC236}">
                <a16:creationId xmlns:a16="http://schemas.microsoft.com/office/drawing/2014/main" id="{5D3D0362-A770-52AE-A90D-B80F6C37A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78"/>
            <a:ext cx="12208183" cy="6848922"/>
          </a:xfrm>
          <a:prstGeom prst="rect">
            <a:avLst/>
          </a:prstGeom>
        </p:spPr>
      </p:pic>
      <p:sp>
        <p:nvSpPr>
          <p:cNvPr id="2" name="Rounded Rectangle 1" title="Ramme som viser hvor i innstillinger-siden i Canvasrommet, man kan finne knappen for Mini UU-sjekk"/>
          <p:cNvSpPr/>
          <p:nvPr/>
        </p:nvSpPr>
        <p:spPr>
          <a:xfrm>
            <a:off x="9558867" y="3623733"/>
            <a:ext cx="2108200" cy="668867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9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996296"/>
          </a:xfrm>
        </p:spPr>
        <p:txBody>
          <a:bodyPr/>
          <a:lstStyle/>
          <a:p>
            <a:r>
              <a:rPr lang="nb-NO" dirty="0"/>
              <a:t>Innstillinger-siden på et Canvasrom, etter at man har kjørt Mini UU-sjekk og får en liste over feil</a:t>
            </a:r>
          </a:p>
        </p:txBody>
      </p:sp>
      <p:pic>
        <p:nvPicPr>
          <p:cNvPr id="4" name="Bilde 3" descr="Et bilde som inneholder tekst&#10;&#10;Automatisk generert beskrivelse" title="Innstillinger-siden på et Canvasrom, etter at man har kjørt Mini UU-sjekk og får en liste over feil">
            <a:extLst>
              <a:ext uri="{FF2B5EF4-FFF2-40B4-BE49-F238E27FC236}">
                <a16:creationId xmlns:a16="http://schemas.microsoft.com/office/drawing/2014/main" id="{A14FA2E7-8267-83C1-5F9E-3BA1D5801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5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83465" y="5906990"/>
            <a:ext cx="13324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Bilde: Blackboard.com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6336072" y="5977467"/>
            <a:ext cx="528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hlinkClick r:id="rId3"/>
              </a:rPr>
              <a:t>Hvordan bruke Ally</a:t>
            </a:r>
            <a:r>
              <a:rPr lang="nb-NO" sz="1400" dirty="0" smtClean="0"/>
              <a:t> </a:t>
            </a:r>
            <a:br>
              <a:rPr lang="nb-NO" sz="1400" dirty="0" smtClean="0"/>
            </a:br>
            <a:r>
              <a:rPr lang="nb-NO" sz="1400" dirty="0" smtClean="0"/>
              <a:t>(help.blackboard.com, engelsk) </a:t>
            </a:r>
            <a:endParaRPr lang="nb-NO" sz="1400" dirty="0"/>
          </a:p>
        </p:txBody>
      </p:sp>
      <p:pic>
        <p:nvPicPr>
          <p:cNvPr id="4" name="Picture 6" title="Laptop som viser et dokument i Ally, og det er markert hvor det er feil i dokumentet og en hjelpetekst for underviseren">
            <a:extLst>
              <a:ext uri="{FF2B5EF4-FFF2-40B4-BE49-F238E27FC236}">
                <a16:creationId xmlns:a16="http://schemas.microsoft.com/office/drawing/2014/main" id="{470EDD7F-63FC-41E1-E67C-3E4BB6FF5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11" y="2232246"/>
            <a:ext cx="4846316" cy="28257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80CBC4-5DEE-B320-FDB8-130ED5060892}"/>
              </a:ext>
            </a:extLst>
          </p:cNvPr>
          <p:cNvSpPr txBox="1">
            <a:spLocks/>
          </p:cNvSpPr>
          <p:nvPr/>
        </p:nvSpPr>
        <p:spPr>
          <a:xfrm>
            <a:off x="6324600" y="491067"/>
            <a:ext cx="5692139" cy="166137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457189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800"/>
              <a:buFont typeface="Arial" panose="020B0604020202020204" pitchFamily="34" charset="0"/>
              <a:buChar char="●"/>
              <a:defRPr sz="2133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 smtClean="0">
                <a:ea typeface="+mn-lt"/>
                <a:cs typeface="+mn-lt"/>
              </a:rPr>
              <a:t>Støtteverktøy i Canvas som sjekker både html-innhold og opplastede dokumenter. </a:t>
            </a:r>
          </a:p>
          <a:p>
            <a:pPr marL="0" indent="0">
              <a:buNone/>
            </a:pPr>
            <a:r>
              <a:rPr lang="nb-NO" sz="2000" dirty="0" smtClean="0">
                <a:ea typeface="+mn-lt"/>
                <a:cs typeface="+mn-lt"/>
              </a:rPr>
              <a:t>Ally hjelper lærere gjør innholdet bedre med trinnvis veiledning, og tilbyr studenter alternative formater på innhold i Canvas.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D7941-C84D-F03E-5832-E43A81EB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505518"/>
            <a:ext cx="5358865" cy="1846629"/>
          </a:xfrm>
        </p:spPr>
        <p:txBody>
          <a:bodyPr/>
          <a:lstStyle/>
          <a:p>
            <a:r>
              <a:rPr lang="en-US" b="1" dirty="0" smtClean="0">
                <a:cs typeface="Arial"/>
              </a:rPr>
              <a:t>ANTHOLOGY ALLY </a:t>
            </a:r>
            <a:r>
              <a:rPr lang="en-US" dirty="0" err="1" smtClean="0">
                <a:cs typeface="Arial"/>
              </a:rPr>
              <a:t>kommer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i</a:t>
            </a:r>
            <a:r>
              <a:rPr lang="en-US" dirty="0" smtClean="0">
                <a:cs typeface="Arial"/>
              </a:rPr>
              <a:t> 2023</a:t>
            </a:r>
            <a:br>
              <a:rPr lang="en-US" dirty="0" smtClean="0">
                <a:cs typeface="Arial"/>
              </a:rPr>
            </a:b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8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title="Et dokument i Ally og det er markert hvor det er feil i dokumentet og en hjelpetekst for underviseren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7" b="1193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Ally veileder ansatte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682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title="Ally-dashbordet for et Canvasrom, som viser oversikt over filer og feil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7" y="916011"/>
            <a:ext cx="8406564" cy="59419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Ally gir god statistikk og en oversikt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6117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title="En Ally-dialogboks for studenter, hvor de kan velge ulike alternative formater på en fil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19" y="926434"/>
            <a:ext cx="4384561" cy="59315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Ally gir studenter alternativer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673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8"/>
          </p:nvPr>
        </p:nvSpPr>
        <p:spPr>
          <a:xfrm>
            <a:off x="380168" y="1035425"/>
            <a:ext cx="11431664" cy="54669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 smtClean="0"/>
              <a:t>desember 2022: </a:t>
            </a:r>
            <a:r>
              <a:rPr lang="nb-NO" sz="2000" dirty="0" smtClean="0"/>
              <a:t>Signere kontrakt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 smtClean="0"/>
              <a:t>januar-februar 2023: </a:t>
            </a:r>
            <a:r>
              <a:rPr lang="nb-NO" sz="2000" dirty="0" smtClean="0"/>
              <a:t>Lage en plan sammen med fakultetene –  kommunikasjonsplan</a:t>
            </a:r>
            <a:r>
              <a:rPr lang="nb-NO" sz="2000" dirty="0"/>
              <a:t>, opplæringspakke og </a:t>
            </a:r>
            <a:r>
              <a:rPr lang="nb-NO" sz="2000" dirty="0" smtClean="0"/>
              <a:t>veiledninger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 smtClean="0"/>
              <a:t>mars 2023: </a:t>
            </a:r>
            <a:r>
              <a:rPr lang="nb-NO" sz="2000" dirty="0" smtClean="0"/>
              <a:t>P</a:t>
            </a:r>
            <a:r>
              <a:rPr lang="nb-NO" sz="2000" dirty="0" smtClean="0"/>
              <a:t>ilotering i et utvalg av V23-rom, deretter full utrulling for H23-rom</a:t>
            </a:r>
            <a:endParaRPr lang="nb-N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 smtClean="0"/>
              <a:t>Spørsmål:</a:t>
            </a:r>
          </a:p>
          <a:p>
            <a:pPr marL="846146" lvl="1" indent="-285750"/>
            <a:r>
              <a:rPr lang="nb-NO" sz="2000" dirty="0" smtClean="0"/>
              <a:t>Hvem på de ulike fakultetene skal delta i prosjektet/innføringen?</a:t>
            </a:r>
          </a:p>
          <a:p>
            <a:pPr marL="846146" lvl="1" indent="-285750"/>
            <a:r>
              <a:rPr lang="nb-NO" sz="2000" dirty="0"/>
              <a:t>Pilotering eller full utrulling?</a:t>
            </a:r>
          </a:p>
          <a:p>
            <a:pPr marL="1303369" lvl="2" indent="-285750"/>
            <a:r>
              <a:rPr lang="nb-NO" sz="2000" dirty="0"/>
              <a:t>Pilotering: kan bruke V23 til å teste, </a:t>
            </a:r>
            <a:r>
              <a:rPr lang="nb-NO" sz="2000" dirty="0" smtClean="0"/>
              <a:t>mens vi bruker tid på planlegging.</a:t>
            </a:r>
            <a:r>
              <a:rPr lang="nb-NO" sz="2000" dirty="0"/>
              <a:t> Kan installere Ally i Canvas, men holde det usynlig for undervisere og studenter – </a:t>
            </a:r>
            <a:r>
              <a:rPr lang="nb-NO" sz="2000" dirty="0" smtClean="0"/>
              <a:t>unik mulighet til å analysere data og planlegge innføringen sammen.</a:t>
            </a:r>
          </a:p>
          <a:p>
            <a:pPr marL="1303369" lvl="2" indent="-285750"/>
            <a:r>
              <a:rPr lang="nb-NO" sz="2000" dirty="0" smtClean="0"/>
              <a:t>Full utrulling: kan ta opplæring ut over semesteret/høsten; et intuitivt verktøy</a:t>
            </a:r>
          </a:p>
          <a:p>
            <a:pPr marL="846146" lvl="1" indent="-285750"/>
            <a:r>
              <a:rPr lang="nb-NO" sz="2000" dirty="0" smtClean="0"/>
              <a:t>Beste timing for aktivering? Avhengig av FS-overføringer, tidspunktet lærere jobber mest, og kapasitet hos prosjektdeltakere.</a:t>
            </a:r>
            <a:endParaRPr lang="nb-NO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 til plan for implementering av Ally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322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00359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Ikke-tilgjengelig tekst i opplastede dokumenter (særlig PDF)</a:t>
            </a:r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Manglende eller feil bruk av overskrifter (h2, h3, h4, osv.)</a:t>
            </a:r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Manglende alternativ tekst på bilder </a:t>
            </a:r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nb-NO" sz="2400" dirty="0"/>
              <a:t>Feil bruk av tabeller</a:t>
            </a:r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nb-NO" sz="2400" dirty="0"/>
              <a:t>T</a:t>
            </a:r>
            <a:r>
              <a:rPr lang="nb-NO" sz="2400" dirty="0" smtClean="0"/>
              <a:t>ekst </a:t>
            </a:r>
            <a:r>
              <a:rPr lang="nb-NO" sz="2400" dirty="0"/>
              <a:t>med for lite </a:t>
            </a:r>
            <a:r>
              <a:rPr lang="nb-NO" sz="2400" dirty="0" smtClean="0"/>
              <a:t>kontrast</a:t>
            </a:r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Lite beskrivende lenker</a:t>
            </a:r>
            <a:endParaRPr lang="nb-NO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/>
              </a:rPr>
              <a:t>De </a:t>
            </a:r>
            <a:r>
              <a:rPr lang="en-US" dirty="0" err="1" smtClean="0">
                <a:cs typeface="Arial"/>
              </a:rPr>
              <a:t>vanligste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uu-funn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i</a:t>
            </a:r>
            <a:r>
              <a:rPr lang="en-US" dirty="0" smtClean="0">
                <a:cs typeface="Arial"/>
              </a:rPr>
              <a:t> Canvas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4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6072" y="5977467"/>
            <a:ext cx="528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hlinkClick r:id="rId3"/>
              </a:rPr>
              <a:t>Hvordan bruke tilgjengelighetskontroll i Canvas </a:t>
            </a:r>
            <a:r>
              <a:rPr lang="nb-NO" sz="1400" dirty="0" smtClean="0"/>
              <a:t>(community.canvaslms.com, engelsk) </a:t>
            </a:r>
            <a:endParaRPr lang="nb-NO" sz="1400" dirty="0"/>
          </a:p>
        </p:txBody>
      </p:sp>
      <p:pic>
        <p:nvPicPr>
          <p:cNvPr id="4" name="Picture 6" title="Skjermbilde av teksteditoren i Canvas, hvor tilgjengelighetskontrollen viser fire feil på siden">
            <a:extLst>
              <a:ext uri="{FF2B5EF4-FFF2-40B4-BE49-F238E27FC236}">
                <a16:creationId xmlns:a16="http://schemas.microsoft.com/office/drawing/2014/main" id="{470EDD7F-63FC-41E1-E67C-3E4BB6FF5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70839"/>
            <a:ext cx="5683672" cy="30167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80CBC4-5DEE-B320-FDB8-130ED5060892}"/>
              </a:ext>
            </a:extLst>
          </p:cNvPr>
          <p:cNvSpPr txBox="1">
            <a:spLocks/>
          </p:cNvSpPr>
          <p:nvPr/>
        </p:nvSpPr>
        <p:spPr>
          <a:xfrm>
            <a:off x="6336072" y="948267"/>
            <a:ext cx="5692139" cy="122766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457189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800"/>
              <a:buFont typeface="Arial" panose="020B0604020202020204" pitchFamily="34" charset="0"/>
              <a:buChar char="●"/>
              <a:defRPr sz="2133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 smtClean="0">
                <a:ea typeface="+mn-lt"/>
                <a:cs typeface="+mn-lt"/>
              </a:rPr>
              <a:t>Sjekker etter vanlige feil der det brukes teksteditor. </a:t>
            </a:r>
          </a:p>
          <a:p>
            <a:pPr marL="0" indent="0">
              <a:buNone/>
            </a:pPr>
            <a:r>
              <a:rPr lang="nb-NO" sz="2000" dirty="0" smtClean="0">
                <a:ea typeface="+mn-lt"/>
                <a:cs typeface="+mn-lt"/>
              </a:rPr>
              <a:t>Gjelder sider, oppgaver, tester, diskusjoner og</a:t>
            </a:r>
            <a:r>
              <a:rPr lang="nb-NO" sz="2000" dirty="0">
                <a:ea typeface="+mn-lt"/>
                <a:cs typeface="+mn-lt"/>
              </a:rPr>
              <a:t> </a:t>
            </a:r>
            <a:r>
              <a:rPr lang="nb-NO" sz="2000" dirty="0" smtClean="0">
                <a:ea typeface="+mn-lt"/>
                <a:cs typeface="+mn-lt"/>
              </a:rPr>
              <a:t>kunngjøringer.</a:t>
            </a:r>
            <a:endParaRPr lang="nb-NO" sz="2000" dirty="0">
              <a:ea typeface="+mn-lt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D7941-C84D-F03E-5832-E43A81EB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86" y="2686787"/>
            <a:ext cx="5358865" cy="1292631"/>
          </a:xfrm>
        </p:spPr>
        <p:txBody>
          <a:bodyPr/>
          <a:lstStyle/>
          <a:p>
            <a:r>
              <a:rPr lang="en-US" dirty="0" err="1" smtClean="0">
                <a:cs typeface="Arial"/>
              </a:rPr>
              <a:t>Tilgjengelighetskontroll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i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teksteditor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9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00359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Overskrifter</a:t>
            </a:r>
            <a:r>
              <a:rPr lang="en-US" sz="2400" dirty="0" smtClean="0"/>
              <a:t> (</a:t>
            </a:r>
            <a:r>
              <a:rPr lang="en-US" sz="2400" dirty="0" err="1" smtClean="0"/>
              <a:t>varsler</a:t>
            </a:r>
            <a:r>
              <a:rPr lang="en-US" sz="2400" dirty="0" smtClean="0"/>
              <a:t> om </a:t>
            </a:r>
            <a:r>
              <a:rPr lang="en-US" sz="2400" dirty="0" err="1" smtClean="0"/>
              <a:t>lengde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rekkefølge</a:t>
            </a:r>
            <a:r>
              <a:rPr lang="en-US" sz="2400" dirty="0" smtClean="0"/>
              <a:t>)</a:t>
            </a:r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Alternativ</a:t>
            </a:r>
            <a:r>
              <a:rPr lang="en-US" sz="2400" dirty="0" smtClean="0"/>
              <a:t> </a:t>
            </a:r>
            <a:r>
              <a:rPr lang="en-US" sz="2400" dirty="0" err="1" smtClean="0"/>
              <a:t>tekst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</a:t>
            </a:r>
            <a:r>
              <a:rPr lang="en-US" sz="2400" dirty="0" err="1" smtClean="0"/>
              <a:t>bilder</a:t>
            </a:r>
            <a:r>
              <a:rPr lang="en-US" sz="2400" dirty="0" smtClean="0"/>
              <a:t> (</a:t>
            </a:r>
            <a:r>
              <a:rPr lang="en-US" sz="2400" dirty="0" err="1" smtClean="0"/>
              <a:t>varsler</a:t>
            </a:r>
            <a:r>
              <a:rPr lang="en-US" sz="2400" dirty="0" smtClean="0"/>
              <a:t> om </a:t>
            </a:r>
            <a:r>
              <a:rPr lang="en-US" sz="2400" dirty="0" err="1" smtClean="0"/>
              <a:t>mangler</a:t>
            </a:r>
            <a:r>
              <a:rPr lang="en-US" sz="2400" dirty="0" smtClean="0"/>
              <a:t>, </a:t>
            </a:r>
            <a:r>
              <a:rPr lang="en-US" sz="2400" dirty="0" err="1" smtClean="0"/>
              <a:t>lengde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bildefilnavn</a:t>
            </a:r>
            <a:r>
              <a:rPr lang="en-US" sz="2400" dirty="0" smtClean="0"/>
              <a:t>)</a:t>
            </a:r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Kontrast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tekst</a:t>
            </a:r>
            <a:endParaRPr lang="en-US" sz="2400" dirty="0" smtClean="0"/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Tabeller</a:t>
            </a:r>
            <a:endParaRPr lang="en-US" sz="2400" dirty="0"/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Lister</a:t>
            </a:r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Lenker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Arial"/>
              </a:rPr>
              <a:t>Tilgjengelighetskontrollen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sjekker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mye</a:t>
            </a:r>
            <a:r>
              <a:rPr lang="en-US" dirty="0" smtClean="0">
                <a:cs typeface="Arial"/>
              </a:rPr>
              <a:t>, men </a:t>
            </a:r>
            <a:r>
              <a:rPr lang="en-US" dirty="0" err="1" smtClean="0">
                <a:cs typeface="Arial"/>
              </a:rPr>
              <a:t>ikke</a:t>
            </a:r>
            <a:r>
              <a:rPr lang="en-US" dirty="0" smtClean="0">
                <a:cs typeface="Arial"/>
              </a:rPr>
              <a:t> alt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5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10" y="752067"/>
            <a:ext cx="11431664" cy="754068"/>
          </a:xfrm>
        </p:spPr>
        <p:txBody>
          <a:bodyPr/>
          <a:lstStyle/>
          <a:p>
            <a:r>
              <a:rPr lang="nb-NO" dirty="0" smtClean="0"/>
              <a:t>Skjermbilde av teksteditor i Canvas, med eksempel av varsel fra tilgjengelighetskontrollen </a:t>
            </a:r>
            <a:endParaRPr lang="nb-NO" dirty="0"/>
          </a:p>
        </p:txBody>
      </p:sp>
      <p:pic>
        <p:nvPicPr>
          <p:cNvPr id="5" name="Picture Placeholder 4" title="Skjermbilde av teksteditoren i Canvas, hvor tilgjengelighetskontrollen viser fire feil på siden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8" y="389604"/>
            <a:ext cx="11480348" cy="6093518"/>
          </a:xfrm>
        </p:spPr>
      </p:pic>
    </p:spTree>
    <p:extLst>
      <p:ext uri="{BB962C8B-B14F-4D97-AF65-F5344CB8AC3E}">
        <p14:creationId xmlns:p14="http://schemas.microsoft.com/office/powerpoint/2010/main" val="35513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10" y="752067"/>
            <a:ext cx="11431664" cy="754068"/>
          </a:xfrm>
        </p:spPr>
        <p:txBody>
          <a:bodyPr/>
          <a:lstStyle/>
          <a:p>
            <a:r>
              <a:rPr lang="nb-NO" dirty="0" smtClean="0"/>
              <a:t>Skjermbilde av teksteditor i Canvas, med eksempel av et problem med alternativ tekst på bilder i tilgjengelighetskontrollen </a:t>
            </a:r>
            <a:endParaRPr lang="nb-NO" dirty="0"/>
          </a:p>
        </p:txBody>
      </p:sp>
      <p:pic>
        <p:nvPicPr>
          <p:cNvPr id="5" name="Picture Placeholder 4" title="Skjermbilde av teksteditoren i Canvas, hvor tilgjengelighetskontrollen er åpnet og forteller akkurat hva som er feil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8" y="472831"/>
            <a:ext cx="11480348" cy="5927063"/>
          </a:xfrm>
        </p:spPr>
      </p:pic>
    </p:spTree>
    <p:extLst>
      <p:ext uri="{BB962C8B-B14F-4D97-AF65-F5344CB8AC3E}">
        <p14:creationId xmlns:p14="http://schemas.microsoft.com/office/powerpoint/2010/main" val="283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725" y="973447"/>
            <a:ext cx="3247231" cy="5186722"/>
          </a:xfrm>
        </p:spPr>
        <p:txBody>
          <a:bodyPr/>
          <a:lstStyle/>
          <a:p>
            <a:r>
              <a:rPr lang="nb-NO" dirty="0" smtClean="0"/>
              <a:t>Skjermbilde av tilgjengelighetskontrollen i Canvas, med en beskjed, konfetti og ballonger når det ikke lenger er problemer.</a:t>
            </a:r>
            <a:endParaRPr lang="nb-NO" dirty="0"/>
          </a:p>
        </p:txBody>
      </p:sp>
      <p:pic>
        <p:nvPicPr>
          <p:cNvPr id="5" name="Picture Placeholder 4" title="Skjermbilde av tilgjengelighetskontrollen når man har løst alle problemer, da er det ballonger og konfetti for å feire!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82" y="454569"/>
            <a:ext cx="3590315" cy="5927063"/>
          </a:xfrm>
        </p:spPr>
      </p:pic>
    </p:spTree>
    <p:extLst>
      <p:ext uri="{BB962C8B-B14F-4D97-AF65-F5344CB8AC3E}">
        <p14:creationId xmlns:p14="http://schemas.microsoft.com/office/powerpoint/2010/main" val="27935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reenshot of the Mini Accessibility Checker in Canvas at the University of Oslo, with examples of WCAG failures that need to be fixed." title="Screenshot of the Mini Accessibility Checker in Canvas at the University of Oslo, with examples of WCAG failures that need to be fixed.">
            <a:extLst>
              <a:ext uri="{FF2B5EF4-FFF2-40B4-BE49-F238E27FC236}">
                <a16:creationId xmlns:a16="http://schemas.microsoft.com/office/drawing/2014/main" id="{470EDD7F-63FC-41E1-E67C-3E4BB6FF5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511" y="1608519"/>
            <a:ext cx="4846316" cy="488018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80CBC4-5DEE-B320-FDB8-130ED5060892}"/>
              </a:ext>
            </a:extLst>
          </p:cNvPr>
          <p:cNvSpPr txBox="1">
            <a:spLocks/>
          </p:cNvSpPr>
          <p:nvPr/>
        </p:nvSpPr>
        <p:spPr>
          <a:xfrm>
            <a:off x="6422656" y="354740"/>
            <a:ext cx="5496026" cy="138853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457189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800"/>
              <a:buFont typeface="Arial" panose="020B0604020202020204" pitchFamily="34" charset="0"/>
              <a:buChar char="●"/>
              <a:defRPr sz="2133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 smtClean="0">
                <a:ea typeface="+mn-lt"/>
                <a:cs typeface="+mn-lt"/>
              </a:rPr>
              <a:t>Javascript som sjekker tilgjengelighet i Canvasrom, utviklet av UiO.</a:t>
            </a:r>
          </a:p>
          <a:p>
            <a:pPr marL="0" indent="0">
              <a:buNone/>
            </a:pPr>
            <a:r>
              <a:rPr lang="nb-NO" sz="2000" dirty="0" smtClean="0">
                <a:ea typeface="+mn-lt"/>
                <a:cs typeface="+mn-lt"/>
              </a:rPr>
              <a:t>Et supplement til </a:t>
            </a:r>
            <a:r>
              <a:rPr lang="nb-NO" sz="2000" dirty="0" err="1" smtClean="0">
                <a:ea typeface="+mn-lt"/>
                <a:cs typeface="+mn-lt"/>
              </a:rPr>
              <a:t>uu</a:t>
            </a:r>
            <a:r>
              <a:rPr lang="nb-NO" sz="2000" dirty="0" smtClean="0">
                <a:ea typeface="+mn-lt"/>
                <a:cs typeface="+mn-lt"/>
              </a:rPr>
              <a:t>-kontrollen i teksteditoren.</a:t>
            </a:r>
            <a:endParaRPr lang="nb-NO" sz="160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D7941-C84D-F03E-5832-E43A81EB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505518"/>
            <a:ext cx="5358865" cy="1846629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“Mini” UU-</a:t>
            </a:r>
            <a:r>
              <a:rPr lang="en-US" dirty="0" err="1" smtClean="0">
                <a:cs typeface="Arial"/>
              </a:rPr>
              <a:t>sjekk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fra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rominnstillinger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9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57459" indent="0"/>
            <a:r>
              <a:rPr lang="en-US" sz="2400" b="1" dirty="0" err="1" smtClean="0"/>
              <a:t>Hva</a:t>
            </a:r>
            <a:r>
              <a:rPr lang="en-US" sz="2400" b="1" dirty="0" smtClean="0"/>
              <a:t> den </a:t>
            </a:r>
            <a:r>
              <a:rPr lang="en-US" sz="2400" b="1" dirty="0" err="1" smtClean="0"/>
              <a:t>sjekker</a:t>
            </a:r>
            <a:r>
              <a:rPr lang="en-US" sz="2400" b="1" dirty="0" smtClean="0"/>
              <a:t>:</a:t>
            </a:r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Overskrifter</a:t>
            </a:r>
            <a:r>
              <a:rPr lang="en-US" sz="2400" dirty="0" smtClean="0"/>
              <a:t> (</a:t>
            </a:r>
            <a:r>
              <a:rPr lang="en-US" sz="2400" dirty="0" err="1" smtClean="0"/>
              <a:t>varsler</a:t>
            </a:r>
            <a:r>
              <a:rPr lang="en-US" sz="2400" dirty="0" smtClean="0"/>
              <a:t> om </a:t>
            </a:r>
            <a:r>
              <a:rPr lang="en-US" sz="2400" dirty="0" err="1" smtClean="0"/>
              <a:t>rekkefølge</a:t>
            </a:r>
            <a:r>
              <a:rPr lang="en-US" sz="2400" dirty="0" smtClean="0"/>
              <a:t>)</a:t>
            </a:r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Alternativ</a:t>
            </a:r>
            <a:r>
              <a:rPr lang="en-US" sz="2400" dirty="0" smtClean="0"/>
              <a:t> </a:t>
            </a:r>
            <a:r>
              <a:rPr lang="en-US" sz="2400" dirty="0" err="1" smtClean="0"/>
              <a:t>tekst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</a:t>
            </a:r>
            <a:r>
              <a:rPr lang="en-US" sz="2400" dirty="0" err="1" smtClean="0"/>
              <a:t>bilder</a:t>
            </a:r>
            <a:r>
              <a:rPr lang="en-US" sz="2400" dirty="0" smtClean="0"/>
              <a:t> (</a:t>
            </a:r>
            <a:r>
              <a:rPr lang="en-US" sz="2400" dirty="0" err="1" smtClean="0"/>
              <a:t>varsler</a:t>
            </a:r>
            <a:r>
              <a:rPr lang="en-US" sz="2400" dirty="0" smtClean="0"/>
              <a:t> om </a:t>
            </a:r>
            <a:r>
              <a:rPr lang="en-US" sz="2400" dirty="0" err="1" smtClean="0"/>
              <a:t>bildefilnavn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gammel</a:t>
            </a:r>
            <a:r>
              <a:rPr lang="en-US" sz="2400" dirty="0" smtClean="0"/>
              <a:t> HTML)</a:t>
            </a:r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Tabeller</a:t>
            </a:r>
            <a:endParaRPr lang="en-US" sz="2400" dirty="0"/>
          </a:p>
          <a:p>
            <a:pPr marL="400359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Style</a:t>
            </a:r>
            <a:r>
              <a:rPr lang="en-US" sz="2400" dirty="0"/>
              <a:t> </a:t>
            </a:r>
            <a:r>
              <a:rPr lang="en-US" sz="2400" dirty="0" err="1"/>
              <a:t>i</a:t>
            </a:r>
            <a:r>
              <a:rPr lang="en-US" sz="2400" dirty="0"/>
              <a:t> </a:t>
            </a:r>
            <a:r>
              <a:rPr lang="en-US" sz="2400" dirty="0" smtClean="0"/>
              <a:t>HTML (</a:t>
            </a:r>
            <a:r>
              <a:rPr lang="en-US" sz="2400" dirty="0" err="1" smtClean="0"/>
              <a:t>kan</a:t>
            </a:r>
            <a:r>
              <a:rPr lang="en-US" sz="2400" dirty="0"/>
              <a:t> </a:t>
            </a:r>
            <a:r>
              <a:rPr lang="en-US" sz="2400" dirty="0" err="1"/>
              <a:t>være</a:t>
            </a:r>
            <a:r>
              <a:rPr lang="en-US" sz="2400" dirty="0"/>
              <a:t> </a:t>
            </a:r>
            <a:r>
              <a:rPr lang="en-US" sz="2400" dirty="0" err="1"/>
              <a:t>helt</a:t>
            </a:r>
            <a:r>
              <a:rPr lang="en-US" sz="2400" dirty="0"/>
              <a:t> </a:t>
            </a:r>
            <a:r>
              <a:rPr lang="en-US" sz="2400" dirty="0" err="1"/>
              <a:t>i</a:t>
            </a:r>
            <a:r>
              <a:rPr lang="en-US" sz="2400" dirty="0"/>
              <a:t> </a:t>
            </a:r>
            <a:r>
              <a:rPr lang="en-US" sz="2400" dirty="0" err="1"/>
              <a:t>orden</a:t>
            </a:r>
            <a:r>
              <a:rPr lang="en-US" sz="2400" dirty="0" smtClean="0"/>
              <a:t>)</a:t>
            </a:r>
            <a:endParaRPr lang="en-US" sz="2400" dirty="0"/>
          </a:p>
          <a:p>
            <a:pPr marL="57459" indent="0"/>
            <a:endParaRPr lang="en-US" sz="2400" dirty="0" smtClean="0"/>
          </a:p>
          <a:p>
            <a:pPr marL="57459" indent="0"/>
            <a:r>
              <a:rPr lang="en-US" sz="2400" b="1" dirty="0" err="1" smtClean="0"/>
              <a:t>Hvor</a:t>
            </a:r>
            <a:r>
              <a:rPr lang="en-US" sz="2400" b="1" dirty="0" smtClean="0"/>
              <a:t> den </a:t>
            </a:r>
            <a:r>
              <a:rPr lang="en-US" sz="2400" b="1" dirty="0" err="1" smtClean="0"/>
              <a:t>sjekker</a:t>
            </a:r>
            <a:r>
              <a:rPr lang="en-US" sz="2400" b="1" dirty="0" smtClean="0"/>
              <a:t>:</a:t>
            </a:r>
          </a:p>
          <a:p>
            <a:pPr marL="342900" indent="-3429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Rom </a:t>
            </a:r>
            <a:r>
              <a:rPr lang="en-US" sz="2400" dirty="0" err="1" smtClean="0"/>
              <a:t>som</a:t>
            </a:r>
            <a:r>
              <a:rPr lang="en-US" sz="2400" dirty="0" smtClean="0"/>
              <a:t> </a:t>
            </a:r>
            <a:r>
              <a:rPr lang="en-US" sz="2400" dirty="0" err="1" smtClean="0"/>
              <a:t>bruker</a:t>
            </a:r>
            <a:r>
              <a:rPr lang="en-US" sz="2400" dirty="0" smtClean="0"/>
              <a:t> </a:t>
            </a:r>
            <a:r>
              <a:rPr lang="en-US" sz="2400" dirty="0" err="1" smtClean="0"/>
              <a:t>moduler</a:t>
            </a:r>
            <a:r>
              <a:rPr lang="en-US" sz="2400" dirty="0"/>
              <a:t>:</a:t>
            </a:r>
            <a:r>
              <a:rPr lang="en-US" sz="2400" dirty="0" smtClean="0"/>
              <a:t>​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/>
              <a:t>Canvas-sider </a:t>
            </a:r>
            <a:r>
              <a:rPr lang="en-US" sz="2400" dirty="0" err="1"/>
              <a:t>som</a:t>
            </a:r>
            <a:r>
              <a:rPr lang="en-US" sz="2400" dirty="0"/>
              <a:t> </a:t>
            </a:r>
            <a:r>
              <a:rPr lang="en-US" sz="2400" dirty="0" err="1"/>
              <a:t>brukes</a:t>
            </a:r>
            <a:r>
              <a:rPr lang="en-US" sz="2400" dirty="0"/>
              <a:t> </a:t>
            </a:r>
            <a:r>
              <a:rPr lang="en-US" sz="2400" dirty="0" err="1"/>
              <a:t>i</a:t>
            </a:r>
            <a:r>
              <a:rPr lang="en-US" sz="2400" dirty="0"/>
              <a:t> </a:t>
            </a:r>
            <a:r>
              <a:rPr lang="en-US" sz="2400" dirty="0" err="1" smtClean="0"/>
              <a:t>moduler</a:t>
            </a:r>
            <a:r>
              <a:rPr lang="en-US" sz="2400" dirty="0" smtClean="0"/>
              <a:t>, </a:t>
            </a:r>
            <a:r>
              <a:rPr lang="en-US" sz="2400" dirty="0" err="1" smtClean="0"/>
              <a:t>rommets</a:t>
            </a:r>
            <a:r>
              <a:rPr lang="en-US" sz="2400" dirty="0" smtClean="0"/>
              <a:t> </a:t>
            </a:r>
            <a:r>
              <a:rPr lang="en-US" sz="2400" dirty="0" err="1" smtClean="0"/>
              <a:t>forside</a:t>
            </a:r>
            <a:r>
              <a:rPr lang="en-US" sz="2400" dirty="0" smtClean="0"/>
              <a:t>, </a:t>
            </a:r>
            <a:r>
              <a:rPr lang="en-US" sz="2400" dirty="0" err="1" smtClean="0"/>
              <a:t>introteksten</a:t>
            </a:r>
            <a:r>
              <a:rPr lang="en-US" sz="2400" dirty="0"/>
              <a:t> </a:t>
            </a:r>
            <a:r>
              <a:rPr lang="en-US" sz="2400" dirty="0" err="1"/>
              <a:t>i</a:t>
            </a:r>
            <a:r>
              <a:rPr lang="en-US" sz="2400" dirty="0"/>
              <a:t> </a:t>
            </a:r>
            <a:r>
              <a:rPr lang="en-US" sz="2400" dirty="0" err="1"/>
              <a:t>diskusjoner</a:t>
            </a:r>
            <a:r>
              <a:rPr lang="en-US" sz="2400" dirty="0"/>
              <a:t> </a:t>
            </a:r>
            <a:r>
              <a:rPr lang="en-US" sz="2400" dirty="0" err="1"/>
              <a:t>som</a:t>
            </a:r>
            <a:r>
              <a:rPr lang="en-US" sz="2400" dirty="0"/>
              <a:t> </a:t>
            </a:r>
            <a:r>
              <a:rPr lang="en-US" sz="2400" dirty="0" err="1"/>
              <a:t>lenkes</a:t>
            </a:r>
            <a:r>
              <a:rPr lang="en-US" sz="2400" dirty="0"/>
              <a:t> inn </a:t>
            </a:r>
            <a:r>
              <a:rPr lang="en-US" sz="2400" dirty="0" err="1"/>
              <a:t>i</a:t>
            </a:r>
            <a:r>
              <a:rPr lang="en-US" sz="2400" dirty="0"/>
              <a:t> </a:t>
            </a:r>
            <a:r>
              <a:rPr lang="en-US" sz="2400" dirty="0" err="1" smtClean="0"/>
              <a:t>moduloversikten</a:t>
            </a:r>
            <a:r>
              <a:rPr lang="en-US" sz="2400" dirty="0" smtClean="0"/>
              <a:t>, </a:t>
            </a:r>
            <a:r>
              <a:rPr lang="en-US" sz="2400" dirty="0" err="1" smtClean="0"/>
              <a:t>og</a:t>
            </a:r>
            <a:r>
              <a:rPr lang="en-US" sz="2400" dirty="0"/>
              <a:t> </a:t>
            </a:r>
            <a:r>
              <a:rPr lang="en-US" sz="2400" dirty="0" err="1" smtClean="0"/>
              <a:t>oppgavetekst</a:t>
            </a:r>
            <a:r>
              <a:rPr lang="en-US" sz="2400" dirty="0"/>
              <a:t> </a:t>
            </a:r>
            <a:r>
              <a:rPr lang="en-US" sz="2400" dirty="0" err="1" smtClean="0"/>
              <a:t>som</a:t>
            </a:r>
            <a:r>
              <a:rPr lang="en-US" sz="2400" dirty="0"/>
              <a:t> </a:t>
            </a:r>
            <a:r>
              <a:rPr lang="en-US" sz="2400" dirty="0" err="1"/>
              <a:t>lenkes</a:t>
            </a:r>
            <a:r>
              <a:rPr lang="en-US" sz="2400" dirty="0"/>
              <a:t> </a:t>
            </a:r>
            <a:r>
              <a:rPr lang="en-US" sz="2400" dirty="0" err="1"/>
              <a:t>i</a:t>
            </a:r>
            <a:r>
              <a:rPr lang="en-US" sz="2400" dirty="0"/>
              <a:t> </a:t>
            </a:r>
            <a:r>
              <a:rPr lang="en-US" sz="2400" dirty="0" err="1"/>
              <a:t>moduloversikten</a:t>
            </a:r>
            <a:r>
              <a:rPr lang="en-US" sz="2400" dirty="0"/>
              <a:t>.</a:t>
            </a:r>
            <a:r>
              <a:rPr lang="en-US" sz="2400" dirty="0" smtClean="0"/>
              <a:t>​</a:t>
            </a:r>
          </a:p>
          <a:p>
            <a:pPr marL="342900" indent="-3429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om</a:t>
            </a:r>
            <a:r>
              <a:rPr lang="en-US" sz="2400" dirty="0"/>
              <a:t> </a:t>
            </a:r>
            <a:r>
              <a:rPr lang="en-US" sz="2400" dirty="0" err="1"/>
              <a:t>som</a:t>
            </a:r>
            <a:r>
              <a:rPr lang="en-US" sz="2400" dirty="0"/>
              <a:t> </a:t>
            </a:r>
            <a:r>
              <a:rPr lang="en-US" sz="2400" u="sng" dirty="0" err="1"/>
              <a:t>ikke</a:t>
            </a:r>
            <a:r>
              <a:rPr lang="en-US" sz="2400" dirty="0"/>
              <a:t> </a:t>
            </a:r>
            <a:r>
              <a:rPr lang="en-US" sz="2400" dirty="0" err="1"/>
              <a:t>bruker</a:t>
            </a:r>
            <a:r>
              <a:rPr lang="en-US" sz="2400" dirty="0"/>
              <a:t> </a:t>
            </a:r>
            <a:r>
              <a:rPr lang="en-US" sz="2400" dirty="0" err="1" smtClean="0"/>
              <a:t>moduler</a:t>
            </a:r>
            <a:r>
              <a:rPr lang="en-US" sz="2400" dirty="0" smtClean="0"/>
              <a:t>: de </a:t>
            </a:r>
            <a:r>
              <a:rPr lang="en-US" sz="2400" dirty="0"/>
              <a:t>100 </a:t>
            </a:r>
            <a:r>
              <a:rPr lang="en-US" sz="2400" dirty="0" err="1"/>
              <a:t>første</a:t>
            </a:r>
            <a:r>
              <a:rPr lang="en-US" sz="2400" dirty="0"/>
              <a:t> </a:t>
            </a:r>
            <a:r>
              <a:rPr lang="en-US" sz="2400" dirty="0" smtClean="0"/>
              <a:t>Canvas-</a:t>
            </a:r>
            <a:r>
              <a:rPr lang="en-US" sz="2400" dirty="0" err="1" smtClean="0"/>
              <a:t>sidene</a:t>
            </a:r>
            <a:r>
              <a:rPr lang="en-US" sz="2400" dirty="0" smtClean="0"/>
              <a:t>​</a:t>
            </a:r>
            <a:endParaRPr lang="en-US" sz="2400" dirty="0"/>
          </a:p>
          <a:p>
            <a:pPr marL="57459" indent="0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/>
              </a:rPr>
              <a:t>“Mini” UU-</a:t>
            </a:r>
            <a:r>
              <a:rPr lang="en-US" dirty="0" err="1" smtClean="0">
                <a:cs typeface="Arial"/>
              </a:rPr>
              <a:t>sjekk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sjekker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flere</a:t>
            </a:r>
            <a:r>
              <a:rPr lang="en-US" dirty="0" smtClean="0">
                <a:cs typeface="Arial"/>
              </a:rPr>
              <a:t> sider </a:t>
            </a:r>
            <a:r>
              <a:rPr lang="en-US" dirty="0" err="1" smtClean="0">
                <a:cs typeface="Arial"/>
              </a:rPr>
              <a:t>samtidig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2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1B0817F6DCEB4EADD45CF6F6ABAF5C" ma:contentTypeVersion="13" ma:contentTypeDescription="Opprett et nytt dokument." ma:contentTypeScope="" ma:versionID="f78938ce056851936d69ae1415fd8fbe">
  <xsd:schema xmlns:xsd="http://www.w3.org/2001/XMLSchema" xmlns:xs="http://www.w3.org/2001/XMLSchema" xmlns:p="http://schemas.microsoft.com/office/2006/metadata/properties" xmlns:ns3="651a98c7-9695-4d69-8251-5c31b1e4ae87" xmlns:ns4="f8702e91-1200-4fa1-8ba1-dca6db6e7ddc" targetNamespace="http://schemas.microsoft.com/office/2006/metadata/properties" ma:root="true" ma:fieldsID="ceb1b43cb3fb874aee2218eb8d2279f0" ns3:_="" ns4:_="">
    <xsd:import namespace="651a98c7-9695-4d69-8251-5c31b1e4ae87"/>
    <xsd:import namespace="f8702e91-1200-4fa1-8ba1-dca6db6e7dd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a98c7-9695-4d69-8251-5c31b1e4ae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02e91-1200-4fa1-8ba1-dca6db6e7d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1a98c7-9695-4d69-8251-5c31b1e4ae87">
      <UserInfo>
        <DisplayName>Tomm Eriksen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24929F-DDC6-4EE6-B64D-89BF6369D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a98c7-9695-4d69-8251-5c31b1e4ae87"/>
    <ds:schemaRef ds:uri="f8702e91-1200-4fa1-8ba1-dca6db6e7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51a98c7-9695-4d69-8251-5c31b1e4ae87"/>
    <ds:schemaRef ds:uri="f8702e91-1200-4fa1-8ba1-dca6db6e7dd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834</TotalTime>
  <Words>551</Words>
  <Application>Microsoft Office PowerPoint</Application>
  <PresentationFormat>Widescreen</PresentationFormat>
  <Paragraphs>67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Arial, sans-serif</vt:lpstr>
      <vt:lpstr>Arial,Sans-Serif</vt:lpstr>
      <vt:lpstr>Calibri</vt:lpstr>
      <vt:lpstr>Office-tema</vt:lpstr>
      <vt:lpstr>Gode støtteverktøy for universell utforming i Canvas</vt:lpstr>
      <vt:lpstr>De vanligste uu-funn i Canvas</vt:lpstr>
      <vt:lpstr>Tilgjengelighetskontroll i teksteditor</vt:lpstr>
      <vt:lpstr>Tilgjengelighetskontrollen sjekker mye, men ikke alt</vt:lpstr>
      <vt:lpstr>Skjermbilde av teksteditor i Canvas, med eksempel av varsel fra tilgjengelighetskontrollen </vt:lpstr>
      <vt:lpstr>Skjermbilde av teksteditor i Canvas, med eksempel av et problem med alternativ tekst på bilder i tilgjengelighetskontrollen </vt:lpstr>
      <vt:lpstr>Skjermbilde av tilgjengelighetskontrollen i Canvas, med en beskjed, konfetti og ballonger når det ikke lenger er problemer.</vt:lpstr>
      <vt:lpstr>“Mini” UU-sjekk fra rominnstillinger </vt:lpstr>
      <vt:lpstr>“Mini” UU-sjekk sjekker flere sider samtidig</vt:lpstr>
      <vt:lpstr>Innstillinger-siden på et Canvasrom, der man kan se i høyremargin lenken til Mini UU-sjekk</vt:lpstr>
      <vt:lpstr>Innstillinger-siden på et Canvasrom, etter at man har kjørt Mini UU-sjekk og får en liste over feil</vt:lpstr>
      <vt:lpstr>ANTHOLOGY ALLY kommer i 2023 </vt:lpstr>
      <vt:lpstr>Ally veileder ansatte</vt:lpstr>
      <vt:lpstr>Ally gir god statistikk og en oversikt</vt:lpstr>
      <vt:lpstr>Ally gir studenter alternativer</vt:lpstr>
      <vt:lpstr>Forslag til plan for implementering av Ally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 fredag: Farger og kontrast</dc:title>
  <dc:creator>Ida Marie Solås</dc:creator>
  <cp:lastModifiedBy>Darrin Joseph Corbin</cp:lastModifiedBy>
  <cp:revision>184</cp:revision>
  <dcterms:created xsi:type="dcterms:W3CDTF">2021-10-19T05:46:05Z</dcterms:created>
  <dcterms:modified xsi:type="dcterms:W3CDTF">2022-12-07T08:56:27Z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0x010100F01B0817F6DCEB4EADD45CF6F6ABAF5C</vt:lpwstr>
  </property>
</Properties>
</file>