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6"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6" d="100"/>
          <a:sy n="96" d="100"/>
        </p:scale>
        <p:origin x="-1066"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en-US"/>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a:p>
        </p:txBody>
      </p:sp>
      <p:sp>
        <p:nvSpPr>
          <p:cNvPr id="4" name="Plassholder for dato 3"/>
          <p:cNvSpPr>
            <a:spLocks noGrp="1"/>
          </p:cNvSpPr>
          <p:nvPr>
            <p:ph type="dt" sz="half" idx="10"/>
          </p:nvPr>
        </p:nvSpPr>
        <p:spPr/>
        <p:txBody>
          <a:bodyPr/>
          <a:lstStyle/>
          <a:p>
            <a:fld id="{05D1D6BA-0720-4E49-883A-7B0F8D15AF54}" type="datetimeFigureOut">
              <a:rPr lang="en-US" smtClean="0"/>
              <a:t>8/2/2018</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FB03C37C-987F-4126-8C58-7E0E5B950A2F}" type="slidenum">
              <a:rPr lang="en-US" smtClean="0"/>
              <a:t>‹#›</a:t>
            </a:fld>
            <a:endParaRPr lang="en-US"/>
          </a:p>
        </p:txBody>
      </p:sp>
    </p:spTree>
    <p:extLst>
      <p:ext uri="{BB962C8B-B14F-4D97-AF65-F5344CB8AC3E}">
        <p14:creationId xmlns:p14="http://schemas.microsoft.com/office/powerpoint/2010/main" val="1912707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fld id="{05D1D6BA-0720-4E49-883A-7B0F8D15AF54}" type="datetimeFigureOut">
              <a:rPr lang="en-US" smtClean="0"/>
              <a:t>8/2/2018</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FB03C37C-987F-4126-8C58-7E0E5B950A2F}" type="slidenum">
              <a:rPr lang="en-US" smtClean="0"/>
              <a:t>‹#›</a:t>
            </a:fld>
            <a:endParaRPr lang="en-US"/>
          </a:p>
        </p:txBody>
      </p:sp>
    </p:spTree>
    <p:extLst>
      <p:ext uri="{BB962C8B-B14F-4D97-AF65-F5344CB8AC3E}">
        <p14:creationId xmlns:p14="http://schemas.microsoft.com/office/powerpoint/2010/main" val="4040211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en-US"/>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fld id="{05D1D6BA-0720-4E49-883A-7B0F8D15AF54}" type="datetimeFigureOut">
              <a:rPr lang="en-US" smtClean="0"/>
              <a:t>8/2/2018</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FB03C37C-987F-4126-8C58-7E0E5B950A2F}" type="slidenum">
              <a:rPr lang="en-US" smtClean="0"/>
              <a:t>‹#›</a:t>
            </a:fld>
            <a:endParaRPr lang="en-US"/>
          </a:p>
        </p:txBody>
      </p:sp>
    </p:spTree>
    <p:extLst>
      <p:ext uri="{BB962C8B-B14F-4D97-AF65-F5344CB8AC3E}">
        <p14:creationId xmlns:p14="http://schemas.microsoft.com/office/powerpoint/2010/main" val="3545647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fld id="{05D1D6BA-0720-4E49-883A-7B0F8D15AF54}" type="datetimeFigureOut">
              <a:rPr lang="en-US" smtClean="0"/>
              <a:t>8/2/2018</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FB03C37C-987F-4126-8C58-7E0E5B950A2F}" type="slidenum">
              <a:rPr lang="en-US" smtClean="0"/>
              <a:t>‹#›</a:t>
            </a:fld>
            <a:endParaRPr lang="en-US"/>
          </a:p>
        </p:txBody>
      </p:sp>
    </p:spTree>
    <p:extLst>
      <p:ext uri="{BB962C8B-B14F-4D97-AF65-F5344CB8AC3E}">
        <p14:creationId xmlns:p14="http://schemas.microsoft.com/office/powerpoint/2010/main" val="311347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en-US"/>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05D1D6BA-0720-4E49-883A-7B0F8D15AF54}" type="datetimeFigureOut">
              <a:rPr lang="en-US" smtClean="0"/>
              <a:t>8/2/2018</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FB03C37C-987F-4126-8C58-7E0E5B950A2F}" type="slidenum">
              <a:rPr lang="en-US" smtClean="0"/>
              <a:t>‹#›</a:t>
            </a:fld>
            <a:endParaRPr lang="en-US"/>
          </a:p>
        </p:txBody>
      </p:sp>
    </p:spTree>
    <p:extLst>
      <p:ext uri="{BB962C8B-B14F-4D97-AF65-F5344CB8AC3E}">
        <p14:creationId xmlns:p14="http://schemas.microsoft.com/office/powerpoint/2010/main" val="297366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dato 4"/>
          <p:cNvSpPr>
            <a:spLocks noGrp="1"/>
          </p:cNvSpPr>
          <p:nvPr>
            <p:ph type="dt" sz="half" idx="10"/>
          </p:nvPr>
        </p:nvSpPr>
        <p:spPr/>
        <p:txBody>
          <a:bodyPr/>
          <a:lstStyle/>
          <a:p>
            <a:fld id="{05D1D6BA-0720-4E49-883A-7B0F8D15AF54}" type="datetimeFigureOut">
              <a:rPr lang="en-US" smtClean="0"/>
              <a:t>8/2/2018</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FB03C37C-987F-4126-8C58-7E0E5B950A2F}" type="slidenum">
              <a:rPr lang="en-US" smtClean="0"/>
              <a:t>‹#›</a:t>
            </a:fld>
            <a:endParaRPr lang="en-US"/>
          </a:p>
        </p:txBody>
      </p:sp>
    </p:spTree>
    <p:extLst>
      <p:ext uri="{BB962C8B-B14F-4D97-AF65-F5344CB8AC3E}">
        <p14:creationId xmlns:p14="http://schemas.microsoft.com/office/powerpoint/2010/main" val="1999485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en-US"/>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7" name="Plassholder for dato 6"/>
          <p:cNvSpPr>
            <a:spLocks noGrp="1"/>
          </p:cNvSpPr>
          <p:nvPr>
            <p:ph type="dt" sz="half" idx="10"/>
          </p:nvPr>
        </p:nvSpPr>
        <p:spPr/>
        <p:txBody>
          <a:bodyPr/>
          <a:lstStyle/>
          <a:p>
            <a:fld id="{05D1D6BA-0720-4E49-883A-7B0F8D15AF54}" type="datetimeFigureOut">
              <a:rPr lang="en-US" smtClean="0"/>
              <a:t>8/2/2018</a:t>
            </a:fld>
            <a:endParaRPr lang="en-US"/>
          </a:p>
        </p:txBody>
      </p:sp>
      <p:sp>
        <p:nvSpPr>
          <p:cNvPr id="8" name="Plassholder for bunntekst 7"/>
          <p:cNvSpPr>
            <a:spLocks noGrp="1"/>
          </p:cNvSpPr>
          <p:nvPr>
            <p:ph type="ftr" sz="quarter" idx="11"/>
          </p:nvPr>
        </p:nvSpPr>
        <p:spPr/>
        <p:txBody>
          <a:bodyPr/>
          <a:lstStyle/>
          <a:p>
            <a:endParaRPr lang="en-US"/>
          </a:p>
        </p:txBody>
      </p:sp>
      <p:sp>
        <p:nvSpPr>
          <p:cNvPr id="9" name="Plassholder for lysbildenummer 8"/>
          <p:cNvSpPr>
            <a:spLocks noGrp="1"/>
          </p:cNvSpPr>
          <p:nvPr>
            <p:ph type="sldNum" sz="quarter" idx="12"/>
          </p:nvPr>
        </p:nvSpPr>
        <p:spPr/>
        <p:txBody>
          <a:bodyPr/>
          <a:lstStyle/>
          <a:p>
            <a:fld id="{FB03C37C-987F-4126-8C58-7E0E5B950A2F}" type="slidenum">
              <a:rPr lang="en-US" smtClean="0"/>
              <a:t>‹#›</a:t>
            </a:fld>
            <a:endParaRPr lang="en-US"/>
          </a:p>
        </p:txBody>
      </p:sp>
    </p:spTree>
    <p:extLst>
      <p:ext uri="{BB962C8B-B14F-4D97-AF65-F5344CB8AC3E}">
        <p14:creationId xmlns:p14="http://schemas.microsoft.com/office/powerpoint/2010/main" val="176148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dato 2"/>
          <p:cNvSpPr>
            <a:spLocks noGrp="1"/>
          </p:cNvSpPr>
          <p:nvPr>
            <p:ph type="dt" sz="half" idx="10"/>
          </p:nvPr>
        </p:nvSpPr>
        <p:spPr/>
        <p:txBody>
          <a:bodyPr/>
          <a:lstStyle/>
          <a:p>
            <a:fld id="{05D1D6BA-0720-4E49-883A-7B0F8D15AF54}" type="datetimeFigureOut">
              <a:rPr lang="en-US" smtClean="0"/>
              <a:t>8/2/2018</a:t>
            </a:fld>
            <a:endParaRPr lang="en-US"/>
          </a:p>
        </p:txBody>
      </p:sp>
      <p:sp>
        <p:nvSpPr>
          <p:cNvPr id="4" name="Plassholder for bunntekst 3"/>
          <p:cNvSpPr>
            <a:spLocks noGrp="1"/>
          </p:cNvSpPr>
          <p:nvPr>
            <p:ph type="ftr" sz="quarter" idx="11"/>
          </p:nvPr>
        </p:nvSpPr>
        <p:spPr/>
        <p:txBody>
          <a:bodyPr/>
          <a:lstStyle/>
          <a:p>
            <a:endParaRPr lang="en-US"/>
          </a:p>
        </p:txBody>
      </p:sp>
      <p:sp>
        <p:nvSpPr>
          <p:cNvPr id="5" name="Plassholder for lysbildenummer 4"/>
          <p:cNvSpPr>
            <a:spLocks noGrp="1"/>
          </p:cNvSpPr>
          <p:nvPr>
            <p:ph type="sldNum" sz="quarter" idx="12"/>
          </p:nvPr>
        </p:nvSpPr>
        <p:spPr/>
        <p:txBody>
          <a:bodyPr/>
          <a:lstStyle/>
          <a:p>
            <a:fld id="{FB03C37C-987F-4126-8C58-7E0E5B950A2F}" type="slidenum">
              <a:rPr lang="en-US" smtClean="0"/>
              <a:t>‹#›</a:t>
            </a:fld>
            <a:endParaRPr lang="en-US"/>
          </a:p>
        </p:txBody>
      </p:sp>
    </p:spTree>
    <p:extLst>
      <p:ext uri="{BB962C8B-B14F-4D97-AF65-F5344CB8AC3E}">
        <p14:creationId xmlns:p14="http://schemas.microsoft.com/office/powerpoint/2010/main" val="813749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05D1D6BA-0720-4E49-883A-7B0F8D15AF54}" type="datetimeFigureOut">
              <a:rPr lang="en-US" smtClean="0"/>
              <a:t>8/2/2018</a:t>
            </a:fld>
            <a:endParaRPr lang="en-US"/>
          </a:p>
        </p:txBody>
      </p:sp>
      <p:sp>
        <p:nvSpPr>
          <p:cNvPr id="3" name="Plassholder for bunntekst 2"/>
          <p:cNvSpPr>
            <a:spLocks noGrp="1"/>
          </p:cNvSpPr>
          <p:nvPr>
            <p:ph type="ftr" sz="quarter" idx="11"/>
          </p:nvPr>
        </p:nvSpPr>
        <p:spPr/>
        <p:txBody>
          <a:bodyPr/>
          <a:lstStyle/>
          <a:p>
            <a:endParaRPr lang="en-US"/>
          </a:p>
        </p:txBody>
      </p:sp>
      <p:sp>
        <p:nvSpPr>
          <p:cNvPr id="4" name="Plassholder for lysbildenummer 3"/>
          <p:cNvSpPr>
            <a:spLocks noGrp="1"/>
          </p:cNvSpPr>
          <p:nvPr>
            <p:ph type="sldNum" sz="quarter" idx="12"/>
          </p:nvPr>
        </p:nvSpPr>
        <p:spPr/>
        <p:txBody>
          <a:bodyPr/>
          <a:lstStyle/>
          <a:p>
            <a:fld id="{FB03C37C-987F-4126-8C58-7E0E5B950A2F}" type="slidenum">
              <a:rPr lang="en-US" smtClean="0"/>
              <a:t>‹#›</a:t>
            </a:fld>
            <a:endParaRPr lang="en-US"/>
          </a:p>
        </p:txBody>
      </p:sp>
    </p:spTree>
    <p:extLst>
      <p:ext uri="{BB962C8B-B14F-4D97-AF65-F5344CB8AC3E}">
        <p14:creationId xmlns:p14="http://schemas.microsoft.com/office/powerpoint/2010/main" val="2254039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en-US"/>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05D1D6BA-0720-4E49-883A-7B0F8D15AF54}" type="datetimeFigureOut">
              <a:rPr lang="en-US" smtClean="0"/>
              <a:t>8/2/2018</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FB03C37C-987F-4126-8C58-7E0E5B950A2F}" type="slidenum">
              <a:rPr lang="en-US" smtClean="0"/>
              <a:t>‹#›</a:t>
            </a:fld>
            <a:endParaRPr lang="en-US"/>
          </a:p>
        </p:txBody>
      </p:sp>
    </p:spTree>
    <p:extLst>
      <p:ext uri="{BB962C8B-B14F-4D97-AF65-F5344CB8AC3E}">
        <p14:creationId xmlns:p14="http://schemas.microsoft.com/office/powerpoint/2010/main" val="2788067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en-US"/>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05D1D6BA-0720-4E49-883A-7B0F8D15AF54}" type="datetimeFigureOut">
              <a:rPr lang="en-US" smtClean="0"/>
              <a:t>8/2/2018</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FB03C37C-987F-4126-8C58-7E0E5B950A2F}" type="slidenum">
              <a:rPr lang="en-US" smtClean="0"/>
              <a:t>‹#›</a:t>
            </a:fld>
            <a:endParaRPr lang="en-US"/>
          </a:p>
        </p:txBody>
      </p:sp>
    </p:spTree>
    <p:extLst>
      <p:ext uri="{BB962C8B-B14F-4D97-AF65-F5344CB8AC3E}">
        <p14:creationId xmlns:p14="http://schemas.microsoft.com/office/powerpoint/2010/main" val="419605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en-US"/>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1D6BA-0720-4E49-883A-7B0F8D15AF54}" type="datetimeFigureOut">
              <a:rPr lang="en-US" smtClean="0"/>
              <a:t>8/2/2018</a:t>
            </a:fld>
            <a:endParaRPr lang="en-US"/>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03C37C-987F-4126-8C58-7E0E5B950A2F}" type="slidenum">
              <a:rPr lang="en-US" smtClean="0"/>
              <a:t>‹#›</a:t>
            </a:fld>
            <a:endParaRPr lang="en-US"/>
          </a:p>
        </p:txBody>
      </p:sp>
    </p:spTree>
    <p:extLst>
      <p:ext uri="{BB962C8B-B14F-4D97-AF65-F5344CB8AC3E}">
        <p14:creationId xmlns:p14="http://schemas.microsoft.com/office/powerpoint/2010/main" val="3440144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1043608" y="548680"/>
            <a:ext cx="7272808" cy="5509200"/>
          </a:xfrm>
          <a:prstGeom prst="rect">
            <a:avLst/>
          </a:prstGeom>
          <a:noFill/>
        </p:spPr>
        <p:txBody>
          <a:bodyPr wrap="square" rtlCol="0">
            <a:spAutoFit/>
          </a:bodyPr>
          <a:lstStyle/>
          <a:p>
            <a:r>
              <a:rPr lang="nb-NO" sz="1600" b="1" dirty="0">
                <a:latin typeface="Georgia" panose="02040502050405020303" pitchFamily="18" charset="0"/>
              </a:rPr>
              <a:t>D</a:t>
            </a:r>
            <a:r>
              <a:rPr lang="nb-NO" sz="1600" b="1" dirty="0" smtClean="0">
                <a:latin typeface="Georgia" panose="02040502050405020303" pitchFamily="18" charset="0"/>
              </a:rPr>
              <a:t>igitalt doktorgradsopptak – august 2018</a:t>
            </a:r>
          </a:p>
          <a:p>
            <a:endParaRPr lang="nb-NO" sz="1600" dirty="0">
              <a:latin typeface="Georgia" panose="02040502050405020303" pitchFamily="18" charset="0"/>
            </a:endParaRPr>
          </a:p>
          <a:p>
            <a:pPr marL="285750" indent="-285750">
              <a:buFont typeface="Arial" panose="020B0604020202020204" pitchFamily="34" charset="0"/>
              <a:buChar char="•"/>
            </a:pPr>
            <a:r>
              <a:rPr lang="nb-NO" sz="1600" dirty="0" smtClean="0">
                <a:latin typeface="Georgia" panose="02040502050405020303" pitchFamily="18" charset="0"/>
              </a:rPr>
              <a:t>SSD inviterte høsten 2017 Det medisinske fakultet til å delta i en pilot for å teste digitalt doktorgradsopptak.</a:t>
            </a:r>
          </a:p>
          <a:p>
            <a:pPr marL="285750" indent="-285750">
              <a:buFont typeface="Arial" panose="020B0604020202020204" pitchFamily="34" charset="0"/>
              <a:buChar char="•"/>
            </a:pPr>
            <a:r>
              <a:rPr lang="nb-NO" sz="1600" dirty="0" smtClean="0">
                <a:latin typeface="Georgia" panose="02040502050405020303" pitchFamily="18" charset="0"/>
              </a:rPr>
              <a:t>SSD og Det medisinske fakultet ble enige om at det måtte gjøres noen endringer i FS og Søknadsweb før løsningene ble gode nok til å være interessante å teste.</a:t>
            </a:r>
          </a:p>
          <a:p>
            <a:pPr marL="285750" indent="-285750">
              <a:buFont typeface="Arial" panose="020B0604020202020204" pitchFamily="34" charset="0"/>
              <a:buChar char="•"/>
            </a:pPr>
            <a:r>
              <a:rPr lang="nb-NO" sz="1600" dirty="0" smtClean="0">
                <a:latin typeface="Georgia" panose="02040502050405020303" pitchFamily="18" charset="0"/>
              </a:rPr>
              <a:t>SSD kontaktet Unit på nyåret 2018 for å finne ut om dagens løsninger kunne videreutvikles for å møte behovene på doktorgradsnivå.</a:t>
            </a:r>
          </a:p>
          <a:p>
            <a:pPr marL="285750" indent="-285750">
              <a:buFont typeface="Arial" panose="020B0604020202020204" pitchFamily="34" charset="0"/>
              <a:buChar char="•"/>
            </a:pPr>
            <a:r>
              <a:rPr lang="nb-NO" sz="1600" dirty="0" smtClean="0">
                <a:latin typeface="Georgia" panose="02040502050405020303" pitchFamily="18" charset="0"/>
              </a:rPr>
              <a:t>Unit var villige til å prioritere utvikling av digitalt doktorgradsopptak. (Dette betyr ikke at dette har førsteprioritet hos Unit, men at dette er blant de prioriterte områdene)</a:t>
            </a:r>
          </a:p>
          <a:p>
            <a:pPr marL="285750" indent="-285750">
              <a:buFont typeface="Arial" panose="020B0604020202020204" pitchFamily="34" charset="0"/>
              <a:buChar char="•"/>
            </a:pPr>
            <a:r>
              <a:rPr lang="nb-NO" sz="1600" dirty="0" smtClean="0">
                <a:latin typeface="Georgia" panose="02040502050405020303" pitchFamily="18" charset="0"/>
              </a:rPr>
              <a:t>Utviklingen av et digitalt doktorgradsopptak ble forankret i Den nasjonale doktorgradsgruppen (FS)</a:t>
            </a:r>
          </a:p>
          <a:p>
            <a:pPr marL="285750" indent="-285750">
              <a:buFont typeface="Arial" panose="020B0604020202020204" pitchFamily="34" charset="0"/>
              <a:buChar char="•"/>
            </a:pPr>
            <a:r>
              <a:rPr lang="nb-NO" sz="1600" dirty="0" smtClean="0">
                <a:latin typeface="Georgia" panose="02040502050405020303" pitchFamily="18" charset="0"/>
              </a:rPr>
              <a:t>UiO </a:t>
            </a:r>
            <a:r>
              <a:rPr lang="nb-NO" sz="1600" dirty="0" smtClean="0">
                <a:latin typeface="Georgia" panose="02040502050405020303" pitchFamily="18" charset="0"/>
              </a:rPr>
              <a:t>har utviklet </a:t>
            </a:r>
            <a:r>
              <a:rPr lang="nb-NO" sz="1600" dirty="0" smtClean="0">
                <a:latin typeface="Georgia" panose="02040502050405020303" pitchFamily="18" charset="0"/>
              </a:rPr>
              <a:t>en kravspesifikasjon</a:t>
            </a:r>
          </a:p>
          <a:p>
            <a:pPr marL="285750" indent="-285750">
              <a:buFont typeface="Arial" panose="020B0604020202020204" pitchFamily="34" charset="0"/>
              <a:buChar char="•"/>
            </a:pPr>
            <a:r>
              <a:rPr lang="nb-NO" sz="1600" dirty="0" smtClean="0">
                <a:latin typeface="Georgia" panose="02040502050405020303" pitchFamily="18" charset="0"/>
              </a:rPr>
              <a:t>Det </a:t>
            </a:r>
            <a:r>
              <a:rPr lang="nb-NO" sz="1600" dirty="0" smtClean="0">
                <a:latin typeface="Georgia" panose="02040502050405020303" pitchFamily="18" charset="0"/>
              </a:rPr>
              <a:t>er</a:t>
            </a:r>
            <a:r>
              <a:rPr lang="nb-NO" sz="1600" dirty="0" smtClean="0">
                <a:latin typeface="Georgia" panose="02040502050405020303" pitchFamily="18" charset="0"/>
              </a:rPr>
              <a:t> </a:t>
            </a:r>
            <a:r>
              <a:rPr lang="nb-NO" sz="1600" dirty="0" smtClean="0">
                <a:latin typeface="Georgia" panose="02040502050405020303" pitchFamily="18" charset="0"/>
              </a:rPr>
              <a:t>oppnådd nasjonal enighet ved at Den nasjonale doktorgradsgruppen støttet kravspesifikasjonen</a:t>
            </a:r>
          </a:p>
          <a:p>
            <a:pPr marL="285750" indent="-285750">
              <a:buFont typeface="Arial" panose="020B0604020202020204" pitchFamily="34" charset="0"/>
              <a:buChar char="•"/>
            </a:pPr>
            <a:r>
              <a:rPr lang="nb-NO" sz="1600" dirty="0" smtClean="0">
                <a:latin typeface="Georgia" panose="02040502050405020303" pitchFamily="18" charset="0"/>
              </a:rPr>
              <a:t>Kravspesifikasjonen er sendt Unit</a:t>
            </a:r>
          </a:p>
          <a:p>
            <a:pPr marL="285750" indent="-285750">
              <a:buFont typeface="Arial" panose="020B0604020202020204" pitchFamily="34" charset="0"/>
              <a:buChar char="•"/>
            </a:pPr>
            <a:r>
              <a:rPr lang="nb-NO" sz="1600" dirty="0" smtClean="0">
                <a:latin typeface="Georgia" panose="02040502050405020303" pitchFamily="18" charset="0"/>
              </a:rPr>
              <a:t>Unit har svart på kravspesifikasjonen. Svaret var positivt i den forstand at det ser ut til at det vi ønsker oss kan utvikles, men svært vagt i forhold til når dette kan gjøres. SSD har kontaktet Unit for å få et mer konkret svar.</a:t>
            </a:r>
          </a:p>
          <a:p>
            <a:endParaRPr lang="en-US" sz="1600" dirty="0">
              <a:latin typeface="Georgia" panose="02040502050405020303" pitchFamily="18" charset="0"/>
            </a:endParaRPr>
          </a:p>
        </p:txBody>
      </p:sp>
    </p:spTree>
    <p:extLst>
      <p:ext uri="{BB962C8B-B14F-4D97-AF65-F5344CB8AC3E}">
        <p14:creationId xmlns:p14="http://schemas.microsoft.com/office/powerpoint/2010/main" val="3553400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Sylinder 4"/>
          <p:cNvSpPr txBox="1"/>
          <p:nvPr/>
        </p:nvSpPr>
        <p:spPr>
          <a:xfrm>
            <a:off x="827584" y="908720"/>
            <a:ext cx="7488832" cy="4278094"/>
          </a:xfrm>
          <a:prstGeom prst="rect">
            <a:avLst/>
          </a:prstGeom>
          <a:noFill/>
        </p:spPr>
        <p:txBody>
          <a:bodyPr wrap="square" rtlCol="0">
            <a:spAutoFit/>
          </a:bodyPr>
          <a:lstStyle/>
          <a:p>
            <a:r>
              <a:rPr lang="nb-NO" sz="1600" b="1" dirty="0">
                <a:latin typeface="Georgia" panose="02040502050405020303" pitchFamily="18" charset="0"/>
              </a:rPr>
              <a:t>Mål med løsningen:</a:t>
            </a:r>
          </a:p>
          <a:p>
            <a:endParaRPr lang="nb-NO" sz="1600" dirty="0">
              <a:latin typeface="Georgia" panose="02040502050405020303" pitchFamily="18" charset="0"/>
            </a:endParaRPr>
          </a:p>
          <a:p>
            <a:r>
              <a:rPr lang="nb-NO" sz="1600" dirty="0">
                <a:latin typeface="Georgia" panose="02040502050405020303" pitchFamily="18" charset="0"/>
              </a:rPr>
              <a:t>Digital saksbehandling fra søkeren oppretter en søknad i Søknadsweb, via saksflyt for godkjenning og kvalitetssikring i ulike instanser, til utsteding av digital doktorgradsavtale. Dette </a:t>
            </a:r>
            <a:r>
              <a:rPr lang="nb-NO" sz="1600" dirty="0" smtClean="0">
                <a:latin typeface="Georgia" panose="02040502050405020303" pitchFamily="18" charset="0"/>
              </a:rPr>
              <a:t>blant annet for </a:t>
            </a:r>
            <a:r>
              <a:rPr lang="nb-NO" sz="1600" dirty="0">
                <a:latin typeface="Georgia" panose="02040502050405020303" pitchFamily="18" charset="0"/>
              </a:rPr>
              <a:t>å:</a:t>
            </a:r>
          </a:p>
          <a:p>
            <a:pPr marL="285750" indent="-285750">
              <a:buFont typeface="Arial" panose="020B0604020202020204" pitchFamily="34" charset="0"/>
              <a:buChar char="•"/>
            </a:pPr>
            <a:r>
              <a:rPr lang="nb-NO" sz="1600" dirty="0">
                <a:latin typeface="Georgia" panose="02040502050405020303" pitchFamily="18" charset="0"/>
              </a:rPr>
              <a:t>Spare saksbehandlingstid ved å kun behandle komplette søknader. Ulike typer dokumenter gjøres obligatoriske og søker vil få tydelig beskjed dersom søknaden ikke er komplett. Her skal det fremgå hva som mangler og at søknaden ikke vil bli behandlet før den er komplett. Det skal imidlertid være mulig å mellomlagre søknaden og jobbe videre med den på et senere tidspunkt. </a:t>
            </a:r>
            <a:br>
              <a:rPr lang="nb-NO" sz="1600" dirty="0">
                <a:latin typeface="Georgia" panose="02040502050405020303" pitchFamily="18" charset="0"/>
              </a:rPr>
            </a:br>
            <a:r>
              <a:rPr lang="nb-NO" sz="1600" dirty="0">
                <a:latin typeface="Georgia" panose="02040502050405020303" pitchFamily="18" charset="0"/>
              </a:rPr>
              <a:t>Det må være mulig å definere obligatoriske dokumenter ulikt på hvert enkelt opptak. Det må også være mulig for saksbehandler å få tilgang til ukomplette søknader og </a:t>
            </a:r>
            <a:r>
              <a:rPr lang="nb-NO" sz="1600" dirty="0" err="1">
                <a:latin typeface="Georgia" panose="02040502050405020303" pitchFamily="18" charset="0"/>
              </a:rPr>
              <a:t>evnt</a:t>
            </a:r>
            <a:r>
              <a:rPr lang="nb-NO" sz="1600" dirty="0">
                <a:latin typeface="Georgia" panose="02040502050405020303" pitchFamily="18" charset="0"/>
              </a:rPr>
              <a:t> overstyre manuelt. </a:t>
            </a:r>
          </a:p>
          <a:p>
            <a:pPr marL="285750" indent="-285750">
              <a:buFont typeface="Arial" panose="020B0604020202020204" pitchFamily="34" charset="0"/>
              <a:buChar char="•"/>
            </a:pPr>
            <a:r>
              <a:rPr lang="nb-NO" sz="1600" dirty="0">
                <a:latin typeface="Georgia" panose="02040502050405020303" pitchFamily="18" charset="0"/>
              </a:rPr>
              <a:t>Etterrettelig kommunikasjon med søker </a:t>
            </a:r>
            <a:r>
              <a:rPr lang="nb-NO" sz="1600" dirty="0" smtClean="0">
                <a:latin typeface="Georgia" panose="02040502050405020303" pitchFamily="18" charset="0"/>
              </a:rPr>
              <a:t>samt </a:t>
            </a:r>
            <a:r>
              <a:rPr lang="nb-NO" sz="1600" dirty="0">
                <a:latin typeface="Georgia" panose="02040502050405020303" pitchFamily="18" charset="0"/>
              </a:rPr>
              <a:t>innad i organisasjonen. All kommunikasjon blir loggført og genererer dokumenter. Disse dokumentene </a:t>
            </a:r>
            <a:r>
              <a:rPr lang="nb-NO" sz="1600" dirty="0" smtClean="0">
                <a:latin typeface="Georgia" panose="02040502050405020303" pitchFamily="18" charset="0"/>
              </a:rPr>
              <a:t>og </a:t>
            </a:r>
            <a:r>
              <a:rPr lang="nb-NO" sz="1600" dirty="0">
                <a:latin typeface="Georgia" panose="02040502050405020303" pitchFamily="18" charset="0"/>
              </a:rPr>
              <a:t>alle </a:t>
            </a:r>
            <a:r>
              <a:rPr lang="nb-NO" sz="1600" dirty="0" smtClean="0">
                <a:latin typeface="Georgia" panose="02040502050405020303" pitchFamily="18" charset="0"/>
              </a:rPr>
              <a:t>saksvedlegg </a:t>
            </a:r>
            <a:r>
              <a:rPr lang="nb-NO" sz="1600" dirty="0">
                <a:latin typeface="Georgia" panose="02040502050405020303" pitchFamily="18" charset="0"/>
              </a:rPr>
              <a:t>kan enkelt lastes opp i arkivsystemet.</a:t>
            </a:r>
          </a:p>
        </p:txBody>
      </p:sp>
    </p:spTree>
    <p:extLst>
      <p:ext uri="{BB962C8B-B14F-4D97-AF65-F5344CB8AC3E}">
        <p14:creationId xmlns:p14="http://schemas.microsoft.com/office/powerpoint/2010/main" val="2832750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1691680" y="980728"/>
            <a:ext cx="5760640" cy="3832524"/>
          </a:xfrm>
          <a:prstGeom prst="rect">
            <a:avLst/>
          </a:prstGeom>
        </p:spPr>
        <p:txBody>
          <a:bodyPr wrap="square">
            <a:spAutoFit/>
          </a:bodyPr>
          <a:lstStyle/>
          <a:p>
            <a:pPr>
              <a:lnSpc>
                <a:spcPct val="115000"/>
              </a:lnSpc>
              <a:spcAft>
                <a:spcPts val="1000"/>
              </a:spcAft>
            </a:pPr>
            <a:r>
              <a:rPr lang="nb-NO" b="1" dirty="0" smtClean="0">
                <a:effectLst/>
                <a:latin typeface="Georgia"/>
                <a:ea typeface="SimSun"/>
                <a:cs typeface="Times New Roman"/>
              </a:rPr>
              <a:t>Vi har meldt inn følgende forslag i forbindelse med en digitalisering av doktorgradsopptaket:</a:t>
            </a:r>
          </a:p>
          <a:p>
            <a:pPr>
              <a:lnSpc>
                <a:spcPct val="115000"/>
              </a:lnSpc>
              <a:spcAft>
                <a:spcPts val="1000"/>
              </a:spcAft>
            </a:pPr>
            <a:r>
              <a:rPr lang="nb-NO" b="1" dirty="0" smtClean="0">
                <a:effectLst/>
                <a:latin typeface="Georgia"/>
                <a:ea typeface="SimSun"/>
                <a:cs typeface="Times New Roman"/>
              </a:rPr>
              <a:t> </a:t>
            </a:r>
            <a:endParaRPr lang="en-US" b="1" dirty="0">
              <a:ea typeface="SimSun"/>
              <a:cs typeface="Times New Roman"/>
            </a:endParaRPr>
          </a:p>
          <a:p>
            <a:pPr marL="342900" lvl="0" indent="-342900">
              <a:lnSpc>
                <a:spcPct val="115000"/>
              </a:lnSpc>
              <a:spcAft>
                <a:spcPts val="0"/>
              </a:spcAft>
              <a:buFont typeface="+mj-lt"/>
              <a:buAutoNum type="arabicPeriod"/>
            </a:pPr>
            <a:r>
              <a:rPr lang="nb-NO" dirty="0" smtClean="0">
                <a:effectLst/>
                <a:latin typeface="Georgia"/>
                <a:ea typeface="SimSun"/>
                <a:cs typeface="Times New Roman"/>
              </a:rPr>
              <a:t>Trinnvis datautfylling og dokumentopplastning i Søknadsweb, inkludert mellomlagring av søknad.</a:t>
            </a:r>
            <a:endParaRPr lang="en-US" dirty="0">
              <a:ea typeface="SimSun"/>
              <a:cs typeface="Times New Roman"/>
            </a:endParaRPr>
          </a:p>
          <a:p>
            <a:pPr marL="342900" lvl="0" indent="-342900">
              <a:lnSpc>
                <a:spcPct val="115000"/>
              </a:lnSpc>
              <a:spcAft>
                <a:spcPts val="0"/>
              </a:spcAft>
              <a:buFont typeface="+mj-lt"/>
              <a:buAutoNum type="arabicPeriod"/>
            </a:pPr>
            <a:r>
              <a:rPr lang="nb-NO" dirty="0" smtClean="0">
                <a:effectLst/>
                <a:latin typeface="Georgia"/>
                <a:ea typeface="SimSun"/>
                <a:cs typeface="Times New Roman"/>
              </a:rPr>
              <a:t>Integrert faglig behandling og godkjenning i </a:t>
            </a:r>
            <a:r>
              <a:rPr lang="nb-NO" dirty="0" err="1" smtClean="0">
                <a:effectLst/>
                <a:latin typeface="Georgia"/>
                <a:ea typeface="SimSun"/>
                <a:cs typeface="Times New Roman"/>
              </a:rPr>
              <a:t>Fagpersonweb</a:t>
            </a:r>
            <a:endParaRPr lang="en-US" dirty="0">
              <a:ea typeface="SimSun"/>
              <a:cs typeface="Times New Roman"/>
            </a:endParaRPr>
          </a:p>
          <a:p>
            <a:pPr marL="342900" lvl="0" indent="-342900">
              <a:lnSpc>
                <a:spcPct val="115000"/>
              </a:lnSpc>
              <a:spcAft>
                <a:spcPts val="0"/>
              </a:spcAft>
              <a:buFont typeface="+mj-lt"/>
              <a:buAutoNum type="arabicPeriod"/>
            </a:pPr>
            <a:r>
              <a:rPr lang="nb-NO" dirty="0" smtClean="0">
                <a:effectLst/>
                <a:latin typeface="Georgia"/>
                <a:ea typeface="SimSun"/>
                <a:cs typeface="Times New Roman"/>
              </a:rPr>
              <a:t>Digital ph.d.-avtale generert på bakgrunn av data i FS</a:t>
            </a:r>
            <a:endParaRPr lang="en-US" dirty="0">
              <a:ea typeface="SimSun"/>
              <a:cs typeface="Times New Roman"/>
            </a:endParaRPr>
          </a:p>
          <a:p>
            <a:pPr marL="342900" lvl="0" indent="-342900">
              <a:lnSpc>
                <a:spcPct val="115000"/>
              </a:lnSpc>
              <a:spcAft>
                <a:spcPts val="1000"/>
              </a:spcAft>
              <a:buFont typeface="+mj-lt"/>
              <a:buAutoNum type="arabicPeriod"/>
            </a:pPr>
            <a:r>
              <a:rPr lang="nb-NO" dirty="0" smtClean="0">
                <a:effectLst/>
                <a:latin typeface="Georgia"/>
                <a:ea typeface="SimSun"/>
                <a:cs typeface="Times New Roman"/>
              </a:rPr>
              <a:t>Integrering av søknad på stilling og søknad om opptak</a:t>
            </a:r>
            <a:endParaRPr lang="en-US" dirty="0">
              <a:ea typeface="SimSun"/>
              <a:cs typeface="Times New Roman"/>
            </a:endParaRPr>
          </a:p>
        </p:txBody>
      </p:sp>
    </p:spTree>
    <p:extLst>
      <p:ext uri="{BB962C8B-B14F-4D97-AF65-F5344CB8AC3E}">
        <p14:creationId xmlns:p14="http://schemas.microsoft.com/office/powerpoint/2010/main" val="3226592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755576" y="476672"/>
            <a:ext cx="7704856" cy="5262979"/>
          </a:xfrm>
          <a:prstGeom prst="rect">
            <a:avLst/>
          </a:prstGeom>
          <a:noFill/>
        </p:spPr>
        <p:txBody>
          <a:bodyPr wrap="square" rtlCol="0">
            <a:spAutoFit/>
          </a:bodyPr>
          <a:lstStyle/>
          <a:p>
            <a:r>
              <a:rPr lang="nb-NO" sz="1400" b="1" dirty="0" smtClean="0">
                <a:latin typeface="Georgia" panose="02040502050405020303" pitchFamily="18" charset="0"/>
              </a:rPr>
              <a:t>Status pr august 2018 (slik Ida har forstått det…)</a:t>
            </a:r>
            <a:br>
              <a:rPr lang="nb-NO" sz="1400" b="1" dirty="0" smtClean="0">
                <a:latin typeface="Georgia" panose="02040502050405020303" pitchFamily="18" charset="0"/>
              </a:rPr>
            </a:br>
            <a:r>
              <a:rPr lang="nb-NO" sz="1400" b="1" dirty="0" smtClean="0">
                <a:latin typeface="Georgia" panose="02040502050405020303" pitchFamily="18" charset="0"/>
              </a:rPr>
              <a:t/>
            </a:r>
            <a:br>
              <a:rPr lang="nb-NO" sz="1400" b="1" dirty="0" smtClean="0">
                <a:latin typeface="Georgia" panose="02040502050405020303" pitchFamily="18" charset="0"/>
              </a:rPr>
            </a:br>
            <a:r>
              <a:rPr lang="nb-NO" sz="1400" dirty="0" smtClean="0">
                <a:latin typeface="Georgia" panose="02040502050405020303" pitchFamily="18" charset="0"/>
              </a:rPr>
              <a:t>Løsningene vil bli utviklet i FS, Søknadsweb og Flyt</a:t>
            </a:r>
            <a:endParaRPr lang="nb-NO" sz="1400" b="1" dirty="0">
              <a:latin typeface="Georgia" panose="02040502050405020303" pitchFamily="18" charset="0"/>
            </a:endParaRPr>
          </a:p>
          <a:p>
            <a:r>
              <a:rPr lang="nb-NO" sz="1400" dirty="0" smtClean="0">
                <a:latin typeface="Georgia" panose="02040502050405020303" pitchFamily="18" charset="0"/>
              </a:rPr>
              <a:t/>
            </a:r>
            <a:br>
              <a:rPr lang="nb-NO" sz="1400" dirty="0" smtClean="0">
                <a:latin typeface="Georgia" panose="02040502050405020303" pitchFamily="18" charset="0"/>
              </a:rPr>
            </a:br>
            <a:r>
              <a:rPr lang="nb-NO" sz="1400" dirty="0" smtClean="0">
                <a:latin typeface="Georgia" panose="02040502050405020303" pitchFamily="18" charset="0"/>
              </a:rPr>
              <a:t>FS</a:t>
            </a:r>
          </a:p>
          <a:p>
            <a:r>
              <a:rPr lang="nb-NO" sz="1400" dirty="0" smtClean="0">
                <a:latin typeface="Georgia" panose="02040502050405020303" pitchFamily="18" charset="0"/>
              </a:rPr>
              <a:t>Noen endringer er alt implementert. En del andre ting knyttet til ekstra felter i søknad samlebilde ligger klart i databasen men er ikke lagt i klienten enda. Flere endringer i FS-database og –klient må gjennomføres før det kan gjøres endringer i Søknadsweb.</a:t>
            </a:r>
          </a:p>
          <a:p>
            <a:endParaRPr lang="nb-NO" sz="1400" dirty="0">
              <a:latin typeface="Georgia" panose="02040502050405020303" pitchFamily="18" charset="0"/>
            </a:endParaRPr>
          </a:p>
          <a:p>
            <a:r>
              <a:rPr lang="nb-NO" sz="1400" dirty="0" smtClean="0">
                <a:latin typeface="Georgia" panose="02040502050405020303" pitchFamily="18" charset="0"/>
              </a:rPr>
              <a:t>Søknadsweb</a:t>
            </a:r>
          </a:p>
          <a:p>
            <a:r>
              <a:rPr lang="nb-NO" sz="1400" dirty="0" smtClean="0">
                <a:latin typeface="Georgia" panose="02040502050405020303" pitchFamily="18" charset="0"/>
              </a:rPr>
              <a:t>Første steg blir å lage en løsning der søknadsweb kan håndtere at noen dokumenttyper er obligatoriske</a:t>
            </a:r>
          </a:p>
          <a:p>
            <a:pPr marL="285750" indent="-285750">
              <a:buFont typeface="Arial" panose="020B0604020202020204" pitchFamily="34" charset="0"/>
              <a:buChar char="•"/>
            </a:pPr>
            <a:r>
              <a:rPr lang="nb-NO" sz="1400" dirty="0" smtClean="0">
                <a:latin typeface="Georgia" panose="02040502050405020303" pitchFamily="18" charset="0"/>
              </a:rPr>
              <a:t>tilrettelagt </a:t>
            </a:r>
            <a:r>
              <a:rPr lang="nb-NO" sz="1400" dirty="0">
                <a:latin typeface="Georgia" panose="02040502050405020303" pitchFamily="18" charset="0"/>
              </a:rPr>
              <a:t>dialog/stegprosess der disse skal lastes </a:t>
            </a:r>
          </a:p>
          <a:p>
            <a:pPr marL="285750" indent="-285750">
              <a:buFont typeface="Arial" panose="020B0604020202020204" pitchFamily="34" charset="0"/>
              <a:buChar char="•"/>
            </a:pPr>
            <a:r>
              <a:rPr lang="nb-NO" sz="1400" dirty="0" smtClean="0">
                <a:latin typeface="Georgia" panose="02040502050405020303" pitchFamily="18" charset="0"/>
              </a:rPr>
              <a:t>tilrettelagte </a:t>
            </a:r>
            <a:r>
              <a:rPr lang="nb-NO" sz="1400" dirty="0">
                <a:latin typeface="Georgia" panose="02040502050405020303" pitchFamily="18" charset="0"/>
              </a:rPr>
              <a:t>meldinger/opplysninger til de som leverer søknad uten </a:t>
            </a:r>
            <a:r>
              <a:rPr lang="nb-NO" sz="1400" dirty="0" smtClean="0">
                <a:latin typeface="Georgia" panose="02040502050405020303" pitchFamily="18" charset="0"/>
              </a:rPr>
              <a:t>obligatoriske </a:t>
            </a:r>
            <a:r>
              <a:rPr lang="nb-NO" sz="1400" dirty="0">
                <a:latin typeface="Georgia" panose="02040502050405020303" pitchFamily="18" charset="0"/>
              </a:rPr>
              <a:t>d</a:t>
            </a:r>
            <a:r>
              <a:rPr lang="nb-NO" sz="1400" dirty="0" smtClean="0">
                <a:latin typeface="Georgia" panose="02040502050405020303" pitchFamily="18" charset="0"/>
              </a:rPr>
              <a:t>okumenter</a:t>
            </a:r>
          </a:p>
          <a:p>
            <a:pPr marL="285750" indent="-285750">
              <a:buFont typeface="Arial" panose="020B0604020202020204" pitchFamily="34" charset="0"/>
              <a:buChar char="•"/>
            </a:pPr>
            <a:r>
              <a:rPr lang="nb-NO" sz="1400" dirty="0" smtClean="0">
                <a:latin typeface="Georgia" panose="02040502050405020303" pitchFamily="18" charset="0"/>
              </a:rPr>
              <a:t>tilrettelagt </a:t>
            </a:r>
            <a:r>
              <a:rPr lang="nb-NO" sz="1400" dirty="0">
                <a:latin typeface="Georgia" panose="02040502050405020303" pitchFamily="18" charset="0"/>
              </a:rPr>
              <a:t>for saksbehandler å sjekke status på søkers (obligatoriske) dokumenter i </a:t>
            </a:r>
            <a:r>
              <a:rPr lang="nb-NO" sz="1400" dirty="0" smtClean="0">
                <a:latin typeface="Georgia" panose="02040502050405020303" pitchFamily="18" charset="0"/>
              </a:rPr>
              <a:t>FS</a:t>
            </a:r>
          </a:p>
          <a:p>
            <a:endParaRPr lang="nb-NO" sz="1400" dirty="0">
              <a:latin typeface="Georgia" panose="02040502050405020303" pitchFamily="18" charset="0"/>
            </a:endParaRPr>
          </a:p>
          <a:p>
            <a:r>
              <a:rPr lang="nb-NO" sz="1400" dirty="0" smtClean="0">
                <a:latin typeface="Georgia" panose="02040502050405020303" pitchFamily="18" charset="0"/>
              </a:rPr>
              <a:t>Flyt (saksbehandlerverktøy)</a:t>
            </a:r>
          </a:p>
          <a:p>
            <a:r>
              <a:rPr lang="nb-NO" sz="1400" dirty="0" smtClean="0">
                <a:latin typeface="Georgia" panose="02040502050405020303" pitchFamily="18" charset="0"/>
              </a:rPr>
              <a:t>Ingen stor jobb å lage dette i Flyt. UiO har definert hvilke metadata som skal overføres fra FS til Flyt.</a:t>
            </a:r>
          </a:p>
          <a:p>
            <a:endParaRPr lang="nb-NO" sz="1400" dirty="0">
              <a:latin typeface="Georgia" panose="02040502050405020303" pitchFamily="18" charset="0"/>
            </a:endParaRPr>
          </a:p>
          <a:p>
            <a:r>
              <a:rPr lang="nb-NO" sz="1400" i="1" dirty="0" smtClean="0">
                <a:latin typeface="Georgia" panose="02040502050405020303" pitchFamily="18" charset="0"/>
              </a:rPr>
              <a:t>Tidsperspektivet på dette arbeidet er helt udefinert og skal gjøres «innimellom». SSD er i kontakt med Unit for å få en </a:t>
            </a:r>
            <a:r>
              <a:rPr lang="nb-NO" sz="1400" i="1" dirty="0" smtClean="0">
                <a:latin typeface="Georgia" panose="02040502050405020303" pitchFamily="18" charset="0"/>
              </a:rPr>
              <a:t> </a:t>
            </a:r>
            <a:r>
              <a:rPr lang="nb-NO" sz="1400" i="1" dirty="0" smtClean="0">
                <a:latin typeface="Georgia" panose="02040502050405020303" pitchFamily="18" charset="0"/>
              </a:rPr>
              <a:t>fastere tidsplan.</a:t>
            </a:r>
            <a:endParaRPr lang="en-US" sz="1400" i="1" dirty="0">
              <a:latin typeface="Georgia" panose="02040502050405020303" pitchFamily="18" charset="0"/>
            </a:endParaRPr>
          </a:p>
          <a:p>
            <a:endParaRPr lang="nb-NO" sz="1400" dirty="0" smtClean="0">
              <a:latin typeface="Georgia" panose="02040502050405020303" pitchFamily="18" charset="0"/>
            </a:endParaRPr>
          </a:p>
        </p:txBody>
      </p:sp>
    </p:spTree>
    <p:extLst>
      <p:ext uri="{BB962C8B-B14F-4D97-AF65-F5344CB8AC3E}">
        <p14:creationId xmlns:p14="http://schemas.microsoft.com/office/powerpoint/2010/main" val="1875423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620689"/>
            <a:ext cx="2386608" cy="3672408"/>
          </a:xfrm>
        </p:spPr>
        <p:txBody>
          <a:bodyPr>
            <a:normAutofit/>
          </a:bodyPr>
          <a:lstStyle/>
          <a:p>
            <a:pPr marL="0" indent="0">
              <a:buNone/>
            </a:pPr>
            <a:r>
              <a:rPr lang="nb-NO" sz="1400" b="1" dirty="0">
                <a:latin typeface="Georgia" panose="02040502050405020303" pitchFamily="18" charset="0"/>
              </a:rPr>
              <a:t>Hva er Flyt</a:t>
            </a:r>
            <a:r>
              <a:rPr lang="nb-NO" sz="1400" b="1" dirty="0" smtClean="0">
                <a:latin typeface="Georgia" panose="02040502050405020303" pitchFamily="18" charset="0"/>
              </a:rPr>
              <a:t>?</a:t>
            </a:r>
          </a:p>
          <a:p>
            <a:pPr marL="0" indent="0">
              <a:buNone/>
            </a:pPr>
            <a:endParaRPr lang="nb-NO" sz="1400" b="1" dirty="0">
              <a:latin typeface="Georgia" panose="02040502050405020303" pitchFamily="18" charset="0"/>
            </a:endParaRPr>
          </a:p>
          <a:p>
            <a:pPr marL="0" indent="0">
              <a:buNone/>
            </a:pPr>
            <a:r>
              <a:rPr lang="nb-NO" sz="1400" dirty="0">
                <a:latin typeface="Georgia" panose="02040502050405020303" pitchFamily="18" charset="0"/>
              </a:rPr>
              <a:t>Flyt er et solgløtt av et saksbehandlingsverktøy som kan brukes til å kommunisere med </a:t>
            </a:r>
            <a:r>
              <a:rPr lang="nb-NO" sz="1400" dirty="0" smtClean="0">
                <a:latin typeface="Georgia" panose="02040502050405020303" pitchFamily="18" charset="0"/>
              </a:rPr>
              <a:t>søkeren</a:t>
            </a:r>
            <a:r>
              <a:rPr lang="nb-NO" sz="1400" dirty="0">
                <a:latin typeface="Georgia" panose="02040502050405020303" pitchFamily="18" charset="0"/>
              </a:rPr>
              <a:t>, andre saksbehandlere og fagpersoner. </a:t>
            </a:r>
          </a:p>
          <a:p>
            <a:pPr marL="0" indent="0">
              <a:buNone/>
            </a:pPr>
            <a:r>
              <a:rPr lang="nb-NO" sz="1400" dirty="0">
                <a:latin typeface="Georgia" panose="02040502050405020303" pitchFamily="18" charset="0"/>
              </a:rPr>
              <a:t>Verktøyet er fleksibelt og enkelt å bruke.</a:t>
            </a:r>
          </a:p>
          <a:p>
            <a:pPr marL="0" indent="0">
              <a:buNone/>
            </a:pPr>
            <a:r>
              <a:rPr lang="nb-NO" sz="1400" dirty="0">
                <a:latin typeface="Georgia" panose="02040502050405020303" pitchFamily="18" charset="0"/>
              </a:rPr>
              <a:t>Alt som skjer i Flyt loggføres og genererer dokumenter som kan lastes opp i arkivsystemet.</a:t>
            </a:r>
            <a:endParaRPr lang="en-US" sz="1400" dirty="0">
              <a:latin typeface="Georgia" panose="02040502050405020303" pitchFamily="18" charset="0"/>
            </a:endParaRPr>
          </a:p>
        </p:txBody>
      </p:sp>
      <p:pic>
        <p:nvPicPr>
          <p:cNvPr id="4" name="Bil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116632"/>
            <a:ext cx="5256584" cy="663860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Pil høyre 5"/>
          <p:cNvSpPr/>
          <p:nvPr/>
        </p:nvSpPr>
        <p:spPr>
          <a:xfrm>
            <a:off x="1547664" y="4437112"/>
            <a:ext cx="115212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404154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403</Words>
  <Application>Microsoft Office PowerPoint</Application>
  <PresentationFormat>Skjermfremvisning (4:3)</PresentationFormat>
  <Paragraphs>41</Paragraphs>
  <Slides>5</Slides>
  <Notes>0</Notes>
  <HiddenSlides>0</HiddenSlides>
  <MMClips>0</MMClips>
  <ScaleCrop>false</ScaleCrop>
  <HeadingPairs>
    <vt:vector size="4" baseType="variant">
      <vt:variant>
        <vt:lpstr>Tema</vt:lpstr>
      </vt:variant>
      <vt:variant>
        <vt:i4>1</vt:i4>
      </vt:variant>
      <vt:variant>
        <vt:lpstr>Lysbildetitler</vt:lpstr>
      </vt:variant>
      <vt:variant>
        <vt:i4>5</vt:i4>
      </vt:variant>
    </vt:vector>
  </HeadingPairs>
  <TitlesOfParts>
    <vt:vector size="6" baseType="lpstr">
      <vt:lpstr>Office-tema</vt:lpstr>
      <vt:lpstr>PowerPoint-presentasjon</vt:lpstr>
      <vt:lpstr>PowerPoint-presentasjon</vt:lpstr>
      <vt:lpstr>PowerPoint-presentasjon</vt:lpstr>
      <vt:lpstr>PowerPoint-presentasjon</vt:lpstr>
      <vt:lpstr>PowerPoint-presentasjon</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Ida Rudi Bellizia</dc:creator>
  <cp:lastModifiedBy>Ida Rudi Bellizia</cp:lastModifiedBy>
  <cp:revision>13</cp:revision>
  <dcterms:created xsi:type="dcterms:W3CDTF">2018-08-01T09:26:54Z</dcterms:created>
  <dcterms:modified xsi:type="dcterms:W3CDTF">2018-08-02T08:00:35Z</dcterms:modified>
</cp:coreProperties>
</file>