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64" r:id="rId5"/>
    <p:sldId id="258" r:id="rId6"/>
    <p:sldId id="259" r:id="rId7"/>
    <p:sldId id="260" r:id="rId8"/>
    <p:sldId id="261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8231-8A9C-4F92-B4F9-0C81D11C5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2825395-BE77-49A6-8EAC-5E1C835170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62359-DCBB-4030-B6B5-47F8765D5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DDBDEC-931D-44C4-AF2B-F18DE40A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F56AC-EDE1-4305-AE44-5484DB4DD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75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7DB8D-D902-46BD-ADBB-B74909F2DA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E502B-DD33-4EF1-9851-01E223C26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810C6-44CC-4BB7-A428-F1291F51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EF0EF-A437-493B-9B65-B5E814D67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FCC16-823A-4983-AED7-1B4113794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6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5ECE79-61B3-4B92-BF6C-6B2447E7000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A526B6-B52E-40C0-8FDC-65B64BF4C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986350-D685-4660-B3AA-4C6C018D6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BD6989-97E2-433B-9C89-18CCD6FAA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220EB4-BC7B-48EE-8337-4CFBC613C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31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2718D-A9DC-48B6-A853-B29E2E38C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D70EB-C36B-40B4-BFD1-1DD2E89ED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21E68-50A7-473A-806B-ADA95D73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AFB74-A497-45AE-9DE9-098A6B047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5ADA7-F697-45BE-9D84-D1EE652F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02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2786C-697A-4C8B-A05D-7CF50AAA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3D2A60-4262-40A8-9BDA-176F29F1FA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CFCEDB-E6F5-4F21-AB64-94B0DEBE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01C11-DCEA-4C46-BEAB-AB9D3DEAF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5D0B3-11D9-48D3-B685-10A3D39DA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3B272-8284-4FBA-A67E-28FC985E3A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890B0-6204-4962-9BC0-99CF32CCC2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87C7CF-5815-45B5-974A-FAE2C4847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3B505B-F7CC-4632-88DB-5ADAF34E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8B22E-FFBC-4091-964C-BBA3F3690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97BE54-7591-47F9-8CE7-D293F289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508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64EA-2FAA-4BB6-B6A3-42F3AC195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C99658-1F28-405C-AEF8-8D5E0F01C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E3798C-CD49-4EB6-95C5-70ACCAD5F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53706D-855C-471D-A35F-429F0C1E79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381783-B3E9-48E1-AB17-220BE9FBFC6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B96831-4BDA-4D3A-90BD-0852869FF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25BA78-F97F-4384-BA37-7FEE510D4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F04C44-B3B3-4C66-A982-E565D3E40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90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04CA6-763E-45F7-929F-55E3CCB60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3414E6-3B3C-45E2-B513-73A356752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89D90B-B67F-4BD8-98B7-C15F18FA9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82990F-9CFE-45CD-99EE-D50451563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7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E10D0AB-1C8E-48EE-8FB6-4F862A66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05DD5E-205A-4479-9399-CBA91011A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4E139-663C-45A9-B3E3-BA63BA297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02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5DF45-C56D-4599-B089-E2B30AC467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2646D-413A-4144-A4B8-7B76C895EB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135E0-0D79-4A33-853F-94F1D7AC9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91AD7-6766-4305-876C-9813C114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AFF41-9CB6-4D37-BCAB-0BAF8CBE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E2717-DAAD-4017-AB18-C42EE7ECC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48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51CF8-AF1A-4132-B85D-D769BEBC0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43697D-DFED-4C6A-BE36-FA9688BA2A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FD3AFD-352A-4850-A3CF-196E3F2BD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CCF08D-BDA9-449E-A4F2-789BF2A1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19027E-8D7A-416E-A554-155938D08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4C9F84-C490-435D-A79E-DB45C265F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06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AA2FB9-17E6-41DE-A6EA-14545A948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83EEEB-E0CA-4E54-88FD-A730B3451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14348-5AAF-4F2D-B9AB-66523BC9BB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CF393-A646-4B9F-8FA9-007977C63272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60A56-ED7F-4613-AB9E-66FE28B834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8B5170-477E-4B93-B4BA-2D5F1F686D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06C06-3ABE-4350-BE78-F9DCF29FE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0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32BEB4-F3B9-42E2-9E8D-145EFAF37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Dr.philos</a:t>
            </a:r>
            <a:r>
              <a:rPr lang="en-US" dirty="0"/>
              <a:t>.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personvern</a:t>
            </a:r>
            <a:endParaRPr lang="en-US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F2EAC8C-64B7-40A2-AE41-12BD9B40AB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Det </a:t>
            </a:r>
            <a:r>
              <a:rPr lang="en-US" dirty="0" err="1"/>
              <a:t>samfunnsvitenskapelige</a:t>
            </a:r>
            <a:r>
              <a:rPr lang="en-US" dirty="0"/>
              <a:t> </a:t>
            </a:r>
            <a:r>
              <a:rPr lang="en-US" dirty="0" err="1"/>
              <a:t>fakultet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633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11ABE-F428-41DB-BC30-72C0F95D3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/>
              <a:t>Fokus</a:t>
            </a:r>
            <a:r>
              <a:rPr lang="en-US" sz="4000" dirty="0"/>
              <a:t> </a:t>
            </a:r>
            <a:r>
              <a:rPr lang="en-US" sz="4000" dirty="0" err="1"/>
              <a:t>på</a:t>
            </a:r>
            <a:r>
              <a:rPr lang="en-US" sz="4000" dirty="0"/>
              <a:t> </a:t>
            </a:r>
            <a:r>
              <a:rPr lang="en-US" sz="4000" dirty="0" err="1"/>
              <a:t>personvern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AE8BD-D7E0-4FAE-A94D-9D1D15D31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Det </a:t>
            </a:r>
            <a:r>
              <a:rPr lang="en-US" dirty="0" err="1"/>
              <a:t>samfunnsvitennskapelige</a:t>
            </a:r>
            <a:r>
              <a:rPr lang="en-US" dirty="0"/>
              <a:t> </a:t>
            </a:r>
            <a:r>
              <a:rPr lang="en-US" dirty="0" err="1"/>
              <a:t>fakultet</a:t>
            </a:r>
            <a:r>
              <a:rPr lang="en-US" dirty="0"/>
              <a:t> </a:t>
            </a:r>
            <a:r>
              <a:rPr lang="en-US" dirty="0" err="1"/>
              <a:t>har</a:t>
            </a:r>
            <a:r>
              <a:rPr lang="en-US" dirty="0"/>
              <a:t> den </a:t>
            </a:r>
            <a:r>
              <a:rPr lang="en-US" dirty="0" err="1"/>
              <a:t>siste</a:t>
            </a:r>
            <a:r>
              <a:rPr lang="en-US" dirty="0"/>
              <a:t> </a:t>
            </a:r>
            <a:r>
              <a:rPr lang="en-US" dirty="0" err="1"/>
              <a:t>tiden</a:t>
            </a:r>
            <a:r>
              <a:rPr lang="en-US" dirty="0"/>
              <a:t> sett at </a:t>
            </a:r>
            <a:r>
              <a:rPr lang="en-US" dirty="0" err="1"/>
              <a:t>kandidater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søker</a:t>
            </a:r>
            <a:r>
              <a:rPr lang="en-US" dirty="0"/>
              <a:t> om å </a:t>
            </a:r>
            <a:r>
              <a:rPr lang="en-US" dirty="0" err="1"/>
              <a:t>få</a:t>
            </a:r>
            <a:r>
              <a:rPr lang="en-US" dirty="0"/>
              <a:t> </a:t>
            </a:r>
            <a:r>
              <a:rPr lang="en-US" dirty="0" err="1"/>
              <a:t>avhandlingen</a:t>
            </a:r>
            <a:r>
              <a:rPr lang="en-US" dirty="0"/>
              <a:t> </a:t>
            </a:r>
            <a:r>
              <a:rPr lang="en-US" dirty="0" err="1"/>
              <a:t>bedømt</a:t>
            </a:r>
            <a:r>
              <a:rPr lang="en-US" dirty="0"/>
              <a:t> for dr.</a:t>
            </a:r>
            <a:r>
              <a:rPr lang="en-US" dirty="0" err="1"/>
              <a:t>philos</a:t>
            </a:r>
            <a:r>
              <a:rPr lang="en-US" dirty="0"/>
              <a:t>.-</a:t>
            </a:r>
            <a:r>
              <a:rPr lang="en-US" dirty="0" err="1"/>
              <a:t>graden</a:t>
            </a:r>
            <a:r>
              <a:rPr lang="en-US" dirty="0"/>
              <a:t>,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vansker</a:t>
            </a:r>
            <a:r>
              <a:rPr lang="en-US" dirty="0"/>
              <a:t> med å </a:t>
            </a:r>
            <a:r>
              <a:rPr lang="en-US" dirty="0" err="1"/>
              <a:t>dokumentere</a:t>
            </a:r>
            <a:r>
              <a:rPr lang="en-US" dirty="0"/>
              <a:t> at </a:t>
            </a:r>
            <a:r>
              <a:rPr lang="en-US" dirty="0" err="1"/>
              <a:t>personvernregelverket</a:t>
            </a:r>
            <a:r>
              <a:rPr lang="en-US" dirty="0"/>
              <a:t> er </a:t>
            </a:r>
            <a:r>
              <a:rPr lang="en-US" dirty="0" err="1"/>
              <a:t>fulgt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Vi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forsøkt</a:t>
            </a:r>
            <a:r>
              <a:rPr lang="en-US" dirty="0"/>
              <a:t> å </a:t>
            </a:r>
            <a:r>
              <a:rPr lang="en-US" dirty="0" err="1"/>
              <a:t>finne</a:t>
            </a:r>
            <a:r>
              <a:rPr lang="en-US" dirty="0"/>
              <a:t> </a:t>
            </a:r>
            <a:r>
              <a:rPr lang="en-US" dirty="0" err="1"/>
              <a:t>ut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Om de </a:t>
            </a:r>
            <a:r>
              <a:rPr lang="en-US" dirty="0" err="1"/>
              <a:t>virkelig</a:t>
            </a:r>
            <a:r>
              <a:rPr lang="en-US" dirty="0"/>
              <a:t> </a:t>
            </a:r>
            <a:r>
              <a:rPr lang="en-US" dirty="0" err="1"/>
              <a:t>må</a:t>
            </a:r>
            <a:r>
              <a:rPr lang="en-US" dirty="0"/>
              <a:t> </a:t>
            </a:r>
            <a:r>
              <a:rPr lang="en-US" dirty="0" err="1"/>
              <a:t>dokumentere</a:t>
            </a:r>
            <a:r>
              <a:rPr lang="en-US" dirty="0"/>
              <a:t> </a:t>
            </a:r>
            <a:r>
              <a:rPr lang="en-US" dirty="0" err="1"/>
              <a:t>dette</a:t>
            </a:r>
            <a:r>
              <a:rPr lang="en-US" dirty="0"/>
              <a:t>. Det </a:t>
            </a:r>
            <a:r>
              <a:rPr lang="en-US" dirty="0" err="1"/>
              <a:t>må</a:t>
            </a:r>
            <a:r>
              <a:rPr lang="en-US" dirty="0"/>
              <a:t> de.</a:t>
            </a:r>
          </a:p>
          <a:p>
            <a:pPr marL="514350" indent="-514350">
              <a:buAutoNum type="arabicParenR"/>
            </a:pPr>
            <a:r>
              <a:rPr lang="en-US" dirty="0" err="1"/>
              <a:t>Hva</a:t>
            </a:r>
            <a:r>
              <a:rPr lang="en-US" dirty="0"/>
              <a:t> vi </a:t>
            </a:r>
            <a:r>
              <a:rPr lang="en-US" dirty="0" err="1"/>
              <a:t>skal</a:t>
            </a:r>
            <a:r>
              <a:rPr lang="en-US" dirty="0"/>
              <a:t> </a:t>
            </a:r>
            <a:r>
              <a:rPr lang="en-US" dirty="0" err="1"/>
              <a:t>gjøre</a:t>
            </a:r>
            <a:r>
              <a:rPr lang="en-US" dirty="0"/>
              <a:t> </a:t>
            </a:r>
            <a:r>
              <a:rPr lang="en-US" dirty="0" err="1"/>
              <a:t>hvis</a:t>
            </a:r>
            <a:r>
              <a:rPr lang="en-US" dirty="0"/>
              <a:t> de </a:t>
            </a:r>
            <a:r>
              <a:rPr lang="en-US" dirty="0" err="1"/>
              <a:t>ikke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dokumentere</a:t>
            </a:r>
            <a:r>
              <a:rPr lang="en-US" dirty="0"/>
              <a:t> </a:t>
            </a:r>
            <a:r>
              <a:rPr lang="en-US" dirty="0" err="1"/>
              <a:t>dette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474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0CE84-E071-43AD-A9B0-2D63BFB02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GDPR, </a:t>
            </a:r>
            <a:r>
              <a:rPr lang="en-US" sz="3600" dirty="0" err="1"/>
              <a:t>personverntjenester</a:t>
            </a:r>
            <a:r>
              <a:rPr lang="en-US" sz="3600" dirty="0"/>
              <a:t> </a:t>
            </a:r>
            <a:r>
              <a:rPr lang="en-US" sz="3600" dirty="0" err="1"/>
              <a:t>og</a:t>
            </a:r>
            <a:r>
              <a:rPr lang="en-US" sz="3600" dirty="0"/>
              <a:t> </a:t>
            </a:r>
            <a:r>
              <a:rPr lang="en-US" sz="3600" dirty="0" err="1"/>
              <a:t>institusjonsansvaret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12598-0676-4723-86D0-497DF25747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130"/>
            <a:ext cx="10515600" cy="4599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Grunnleggende premisser:</a:t>
            </a:r>
            <a:b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Det var et personvernregelverk også før GDPR, og man skulle melde NSD dersom man skulle behandle personopplysninger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GDPR innebar en rekke endringer, blant annet at </a:t>
            </a:r>
            <a:r>
              <a:rPr lang="nb-NO" sz="1800" dirty="0">
                <a:latin typeface="Calibri" panose="020F0502020204030204" pitchFamily="34" charset="0"/>
              </a:rPr>
              <a:t>institusjonsansvaret ble styrket</a:t>
            </a:r>
          </a:p>
          <a:p>
            <a:r>
              <a:rPr lang="nb-NO" sz="1800" dirty="0">
                <a:latin typeface="Calibri" panose="020F0502020204030204" pitchFamily="34" charset="0"/>
              </a:rPr>
              <a:t>UiO har ansvaret for personvernet – men vi kjøper personverntjenester fra NSD/Sikt</a:t>
            </a:r>
          </a:p>
          <a:p>
            <a:r>
              <a:rPr lang="nb-NO" sz="1800" dirty="0">
                <a:latin typeface="Calibri" panose="020F0502020204030204" pitchFamily="34" charset="0"/>
              </a:rPr>
              <a:t>Kun forskere og studenter med prosjekter som er tilknyttet institusjoner som kjøper disse tjenestene, kan benytte seg av NSD/Sikt sine personverntjenester.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Institusjonsansvaret innebærer at vi som gradsgivende institusjon </a:t>
            </a:r>
            <a:r>
              <a:rPr lang="nb-NO" sz="1800" i="1" dirty="0">
                <a:latin typeface="Calibri" panose="020F0502020204030204" pitchFamily="34" charset="0"/>
                <a:ea typeface="Calibri" panose="020F0502020204030204" pitchFamily="34" charset="0"/>
              </a:rPr>
              <a:t>har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</a:rPr>
              <a:t> ansvar for grader vi utsteder</a:t>
            </a:r>
          </a:p>
          <a:p>
            <a:r>
              <a:rPr lang="nb-NO" sz="1800" b="1" dirty="0">
                <a:latin typeface="Calibri" panose="020F0502020204030204" pitchFamily="34" charset="0"/>
                <a:ea typeface="Calibri" panose="020F0502020204030204" pitchFamily="34" charset="0"/>
              </a:rPr>
              <a:t>UiO verken kan eller vil tildele grader til arbeid som ikke har fulgt lovkrav, i dette tilfelle personvernregelverket.</a:t>
            </a:r>
          </a:p>
          <a:p>
            <a:pPr marL="0" indent="0">
              <a:buNone/>
            </a:pPr>
            <a:endParaRPr lang="nb-NO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058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93BFC-AE1D-4A7B-9C76-B5A5DDF647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Juristene</a:t>
            </a:r>
            <a:r>
              <a:rPr lang="en-US" sz="3200" dirty="0"/>
              <a:t> om </a:t>
            </a:r>
            <a:r>
              <a:rPr lang="en-US" sz="3200" dirty="0" err="1"/>
              <a:t>personvernansvaret</a:t>
            </a:r>
            <a:r>
              <a:rPr lang="en-US" sz="3200" dirty="0"/>
              <a:t>  for dr.</a:t>
            </a:r>
            <a:r>
              <a:rPr lang="en-US" sz="3200" dirty="0" err="1"/>
              <a:t>philos</a:t>
            </a:r>
            <a:r>
              <a:rPr lang="en-US" sz="3200" dirty="0"/>
              <a:t>.-</a:t>
            </a:r>
            <a:r>
              <a:rPr lang="en-US" sz="3200" dirty="0" err="1"/>
              <a:t>avhandlinger</a:t>
            </a:r>
            <a:r>
              <a:rPr lang="en-US" sz="3200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28CC8E-5DAF-4291-BD73-428D550B6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“UiO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personvernet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prosjektene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gjennomføres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universitetet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gjennomfører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er det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personvernet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ivaretatt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behandlingsansvaret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slik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prosjekter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tilknyttet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UiO. </a:t>
            </a:r>
          </a:p>
          <a:p>
            <a:pPr marL="0" indent="0"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UiO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likevel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gradsgivende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institusjon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at de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gradene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utsteder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operert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innenfor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vitenskapelige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etiske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samt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relevant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lovverk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ersonvern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forskningsetikk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fellestrekk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kandidatens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hen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fulgt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forskningsetiske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arbeidet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men UiO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ønsker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å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utstede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forskningsetisk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forsvarlig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Videre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er det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kandidatens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ansvar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at hen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operert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innenfor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loven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UiO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ønsker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å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utstede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grader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til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arbeid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fulgt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lovkrav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76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3EC4-90BD-4527-860B-A1FA4175A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Dr.philos</a:t>
            </a:r>
            <a:r>
              <a:rPr lang="en-US" dirty="0"/>
              <a:t>. </a:t>
            </a:r>
            <a:r>
              <a:rPr lang="en-US" dirty="0" err="1"/>
              <a:t>og</a:t>
            </a:r>
            <a:r>
              <a:rPr lang="en-US" dirty="0"/>
              <a:t> </a:t>
            </a:r>
            <a:r>
              <a:rPr lang="en-US" dirty="0" err="1"/>
              <a:t>personvernproblemet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3EAB9-14CD-4A89-96F7-E770CD287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295"/>
            <a:ext cx="10515600" cy="4725668"/>
          </a:xfrm>
        </p:spPr>
        <p:txBody>
          <a:bodyPr/>
          <a:lstStyle/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Forskningsprosjekter som behandler personopplysninger må kunne dokumentere at personvernregelverket er fulgt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et forskningsprosjekt er tilknyttet UiO, er det NSD/Sikt som gir en vurdering av personvernet i prosjektet i forkant av oppstart</a:t>
            </a:r>
          </a:p>
          <a:p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Våre dr.philos.-søkere og deres prosjekter er, ofte ikke er tilknyttet en institusjon som kjøper tjenester fra NSD/Sikt, og </a:t>
            </a: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NSD/Sikt</a:t>
            </a: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vil derfor ikke vurdere disse prosjektene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Mange av disse prosjektene startet for lenge siden (før GDPR), da bevisstheten rundt personvern var lavere. Disse forskerne har derfor heller ikke sikret seg annen personvernvurdering (for eksempel fra personvernombud i behandlingsansvarlig institusjon eller jurist)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Når ingen har gjort en personvernvurdering risikerer vi å tildele grad til et prosjekt som ikke har fulgt lovkrav</a:t>
            </a:r>
          </a:p>
          <a:p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Det samfunnsvitenskapelige fakultet vurderer at vi da har to valg:</a:t>
            </a:r>
          </a:p>
          <a:p>
            <a:pPr lvl="1">
              <a:buFont typeface="+mj-lt"/>
              <a:buAutoNum type="arabicPeriod"/>
            </a:pPr>
            <a:r>
              <a:rPr lang="nb-NO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 avslå søknader som ikke kan dokumentere at personvernet er ivaretatt</a:t>
            </a:r>
          </a:p>
          <a:p>
            <a:pPr lvl="1">
              <a:buFont typeface="+mj-lt"/>
              <a:buAutoNum type="arabicPeriod"/>
            </a:pPr>
            <a:r>
              <a:rPr lang="nb-NO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Å gjøre en personvernvurdering selv</a:t>
            </a:r>
            <a:endParaRPr lang="nb-NO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68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A2CBE-9B64-48EF-B5DE-9675978B4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04284"/>
          </a:xfrm>
        </p:spPr>
        <p:txBody>
          <a:bodyPr>
            <a:normAutofit/>
          </a:bodyPr>
          <a:lstStyle/>
          <a:p>
            <a:r>
              <a:rPr lang="en-US" sz="3100" dirty="0" err="1"/>
              <a:t>Alternativ</a:t>
            </a:r>
            <a:r>
              <a:rPr lang="en-US" sz="3100" dirty="0"/>
              <a:t> 1 </a:t>
            </a:r>
            <a:r>
              <a:rPr lang="en-US" sz="3100" dirty="0" err="1"/>
              <a:t>eller</a:t>
            </a:r>
            <a:r>
              <a:rPr lang="en-US" sz="3100" dirty="0"/>
              <a:t> 2? </a:t>
            </a:r>
            <a:br>
              <a:rPr lang="en-US" dirty="0"/>
            </a:b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56B28-F653-4CB7-B1C7-BFA209BCB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070"/>
            <a:ext cx="10515600" cy="5010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1: Å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avslå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søknader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som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ikke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kan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dokumentere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at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personvernet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er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ivaretatt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SV-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fakultetet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forsker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mennesker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behandler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personopplysninger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Å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avslå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søknader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dette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grunnlaget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medføre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at de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fleste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dr.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philos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søknader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bli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avslått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finnes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gode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grunner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for å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avvikle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dr.-philos.-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graden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men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skal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grunnen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være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GDPR? </a:t>
            </a:r>
          </a:p>
          <a:p>
            <a:pPr marL="0" indent="0">
              <a:buNone/>
            </a:pP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2: </a:t>
            </a:r>
            <a:r>
              <a:rPr lang="nb-NO" sz="2000" dirty="0">
                <a:solidFill>
                  <a:schemeClr val="accent1">
                    <a:lumMod val="75000"/>
                  </a:schemeClr>
                </a:solidFill>
              </a:rPr>
              <a:t>Å gjøre en personvernvurdering selv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gjøre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personvernvurdering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selv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valgt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dette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alternativet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innhentet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råd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fra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Personvernombudet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IT-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juridisk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gruppe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USIT om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hvordan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selve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vurderingen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bør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gjennomføres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Juristene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tillegg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gitt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råd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når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funnet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elementer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 den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enkelte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behandlingen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vi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vært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tvil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om.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Personvernvurderingen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innebærer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Kartlegging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behandlingen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Gjennomføring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personvernvurdering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bakgrunn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innhentede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opplysninger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20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016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21AE3-D545-49C2-9953-519A6C9D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54618"/>
          </a:xfrm>
        </p:spPr>
        <p:txBody>
          <a:bodyPr>
            <a:normAutofit fontScale="90000"/>
          </a:bodyPr>
          <a:lstStyle/>
          <a:p>
            <a:b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100" dirty="0" err="1"/>
              <a:t>Kartleggingen</a:t>
            </a:r>
            <a:r>
              <a:rPr lang="en-US" sz="3100" dirty="0"/>
              <a:t>:</a:t>
            </a:r>
            <a:r>
              <a:rPr lang="en-US" sz="31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100" dirty="0" err="1"/>
              <a:t>Personvernombudet</a:t>
            </a:r>
            <a:r>
              <a:rPr lang="en-US" sz="3100" dirty="0"/>
              <a:t> </a:t>
            </a:r>
            <a:r>
              <a:rPr lang="en-US" sz="3100" dirty="0" err="1"/>
              <a:t>og</a:t>
            </a:r>
            <a:r>
              <a:rPr lang="en-US" sz="3100" dirty="0"/>
              <a:t> </a:t>
            </a:r>
            <a:r>
              <a:rPr lang="en-US" sz="3100" dirty="0" err="1"/>
              <a:t>juristene</a:t>
            </a:r>
            <a:r>
              <a:rPr lang="en-US" sz="3100" dirty="0"/>
              <a:t> </a:t>
            </a:r>
            <a:r>
              <a:rPr lang="en-US" sz="3100" dirty="0" err="1"/>
              <a:t>har</a:t>
            </a:r>
            <a:r>
              <a:rPr lang="en-US" sz="3100" dirty="0"/>
              <a:t> </a:t>
            </a:r>
            <a:r>
              <a:rPr lang="en-US" sz="3100" dirty="0" err="1"/>
              <a:t>utformet</a:t>
            </a:r>
            <a:r>
              <a:rPr lang="en-US" sz="3100" dirty="0"/>
              <a:t> </a:t>
            </a:r>
            <a:r>
              <a:rPr lang="en-US" sz="3100" dirty="0" err="1"/>
              <a:t>en</a:t>
            </a:r>
            <a:r>
              <a:rPr lang="en-US" sz="3100" dirty="0"/>
              <a:t> </a:t>
            </a:r>
            <a:r>
              <a:rPr lang="en-US" sz="3100" dirty="0" err="1"/>
              <a:t>sjekkliste</a:t>
            </a:r>
            <a:r>
              <a:rPr lang="en-US" sz="3100" dirty="0"/>
              <a:t> over </a:t>
            </a:r>
            <a:r>
              <a:rPr lang="en-US" sz="3100" dirty="0" err="1"/>
              <a:t>hva</a:t>
            </a:r>
            <a:r>
              <a:rPr lang="en-US" sz="3100" dirty="0"/>
              <a:t> </a:t>
            </a:r>
            <a:r>
              <a:rPr lang="en-US" sz="3100" dirty="0" err="1"/>
              <a:t>som</a:t>
            </a:r>
            <a:r>
              <a:rPr lang="en-US" sz="3100" dirty="0"/>
              <a:t> </a:t>
            </a:r>
            <a:r>
              <a:rPr lang="en-US" sz="3100" dirty="0" err="1"/>
              <a:t>må</a:t>
            </a:r>
            <a:r>
              <a:rPr lang="en-US" sz="3100" dirty="0"/>
              <a:t> </a:t>
            </a:r>
            <a:r>
              <a:rPr lang="en-US" sz="3100" dirty="0" err="1"/>
              <a:t>dokumenteres</a:t>
            </a:r>
            <a:br>
              <a:rPr lang="en-US" sz="4000" dirty="0"/>
            </a:br>
            <a:br>
              <a:rPr lang="en-US" sz="4000" dirty="0"/>
            </a:br>
            <a:br>
              <a:rPr kumimoji="0" lang="nb-NO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5A519-8008-48AC-8606-E38DB08436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739"/>
            <a:ext cx="10515600" cy="475922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Dokumentasjonskrav for personvernet i dr. </a:t>
            </a:r>
            <a:r>
              <a:rPr lang="nb-NO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philos</a:t>
            </a: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-prosjekter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Dersom kandidaten ikke kan fremvise en personvernvurdering, kan fakultetet vurdere behandlingen. Kandidaten bes redegjøre for følgende momenter:</a:t>
            </a:r>
            <a:b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nb-NO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angi hvilke personopplysninger prosjektet har behandlet (inkl. om prosjektet har behandlet særlige kategorier av personopplysninger)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angi om han/hun selv har samlet inn opplysningene eller om kandidaten har brukt opplysninger fra en annen kilde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dokumentere rettslig grunnlag for behandlingen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	- samtykke fra forskningsobjektene? Dersom rettslig grunnlag er samtykke, må samtykkeskjema og informasjonsskriv dokumenteres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	- nødvendig for å utføre en oppgave i allmennhetens interesse? Det må dokumenteres hvorfor det forskningsprosjektet er i allmennhetens interesse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dokumentere hvordan forsker har informert utvalget om behandlingen av opplysningene, eventuelt gi en redegjørelse for hvorfor prosjektet er unntatt informasjonsplikten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dersom andre har behandlet personopplysninger på vegne av kandidaten, må kandidaten kunne vise til nødvendige avtaler, herunder databehandleravtaler eller eventuelle overføringsgrunnlag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dokumentere at opplysningene har vært behandlet på en sikker måte som er egnet med hensyn til risikoen for de registrerte, omfang og kategori av personopplysninger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dokumentere om opplysningene er slettet eller anonymisert – eller eventuelt rettslig grunnlag for videre oppbevaring</a:t>
            </a:r>
          </a:p>
          <a:p>
            <a:pPr marL="0" indent="0">
              <a:lnSpc>
                <a:spcPct val="120000"/>
              </a:lnSpc>
              <a:buNone/>
            </a:pPr>
            <a:endParaRPr lang="nb-NO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 tillegg, for medisinsk og helsefaglig forskning: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kandidaten må dokumentere at prosjektet har en forhåndsgodkjenning fra Regional Etisk Komite (REK) og/eller eventuell dispensasjon fra taushetsplikt.</a:t>
            </a:r>
          </a:p>
          <a:p>
            <a:pPr>
              <a:lnSpc>
                <a:spcPct val="120000"/>
              </a:lnSpc>
            </a:pPr>
            <a:r>
              <a:rPr lang="nb-NO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videre må kandidaten også i disse prosjektene kunne dokumentere alle punktene over.</a:t>
            </a: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0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B3CA8-BF01-4E9C-81B5-730B2A813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Personvernvurderingen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E4B0-75A0-4265-A99C-0496F81A6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0628"/>
            <a:ext cx="10515600" cy="4826335"/>
          </a:xfrm>
        </p:spPr>
        <p:txBody>
          <a:bodyPr>
            <a:normAutofit fontScale="85000" lnSpcReduction="10000"/>
          </a:bodyPr>
          <a:lstStyle/>
          <a:p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</a:rPr>
              <a:t>Søkeren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informeres</a:t>
            </a:r>
            <a:r>
              <a:rPr lang="en-US" sz="1800" dirty="0">
                <a:latin typeface="Calibri" panose="020F0502020204030204" pitchFamily="34" charset="0"/>
              </a:rPr>
              <a:t> om at det </a:t>
            </a:r>
            <a:r>
              <a:rPr lang="en-US" sz="1800" dirty="0" err="1">
                <a:latin typeface="Calibri" panose="020F0502020204030204" pitchFamily="34" charset="0"/>
              </a:rPr>
              <a:t>må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gjennomføres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en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personvernvurdering</a:t>
            </a:r>
            <a:r>
              <a:rPr lang="en-US" sz="1800" dirty="0">
                <a:latin typeface="Calibri" panose="020F0502020204030204" pitchFamily="34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</a:rPr>
              <a:t>Søker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bes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redegjøre</a:t>
            </a:r>
            <a:r>
              <a:rPr lang="en-US" sz="1800" dirty="0">
                <a:latin typeface="Calibri" panose="020F0502020204030204" pitchFamily="34" charset="0"/>
              </a:rPr>
              <a:t> for </a:t>
            </a:r>
            <a:r>
              <a:rPr lang="en-US" sz="1800" dirty="0" err="1">
                <a:latin typeface="Calibri" panose="020F0502020204030204" pitchFamily="34" charset="0"/>
              </a:rPr>
              <a:t>personvernet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etter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juristenes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sjekkliste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</a:rPr>
              <a:t>Søkerens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redegjørelse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være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mangelfull</a:t>
            </a:r>
            <a:r>
              <a:rPr lang="en-US" sz="1800" dirty="0">
                <a:latin typeface="Calibri" panose="020F0502020204030204" pitchFamily="34" charset="0"/>
              </a:rPr>
              <a:t>. Vi ser at </a:t>
            </a:r>
            <a:r>
              <a:rPr lang="en-US" sz="1800" dirty="0" err="1">
                <a:latin typeface="Calibri" panose="020F0502020204030204" pitchFamily="34" charset="0"/>
              </a:rPr>
              <a:t>forskeren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kan</a:t>
            </a:r>
            <a:r>
              <a:rPr lang="en-US" sz="1800" dirty="0">
                <a:latin typeface="Calibri" panose="020F0502020204030204" pitchFamily="34" charset="0"/>
              </a:rPr>
              <a:t> mangle </a:t>
            </a:r>
            <a:r>
              <a:rPr lang="en-US" sz="1800" dirty="0" err="1">
                <a:latin typeface="Calibri" panose="020F0502020204030204" pitchFamily="34" charset="0"/>
              </a:rPr>
              <a:t>grunnleggende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forståelse</a:t>
            </a:r>
            <a:r>
              <a:rPr lang="en-US" sz="1800" dirty="0">
                <a:latin typeface="Calibri" panose="020F0502020204030204" pitchFamily="34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</a:rPr>
              <a:t>begreper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som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personopplysning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</a:rPr>
              <a:t>behandling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og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anonymisering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>
                <a:latin typeface="Calibri" panose="020F0502020204030204" pitchFamily="34" charset="0"/>
              </a:rPr>
              <a:t>Det </a:t>
            </a:r>
            <a:r>
              <a:rPr lang="en-US" sz="1800" dirty="0" err="1">
                <a:latin typeface="Calibri" panose="020F0502020204030204" pitchFamily="34" charset="0"/>
              </a:rPr>
              <a:t>kan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være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behov</a:t>
            </a:r>
            <a:r>
              <a:rPr lang="en-US" sz="1800" dirty="0">
                <a:latin typeface="Calibri" panose="020F0502020204030204" pitchFamily="34" charset="0"/>
              </a:rPr>
              <a:t> for </a:t>
            </a:r>
            <a:r>
              <a:rPr lang="en-US" sz="1800" dirty="0" err="1">
                <a:latin typeface="Calibri" panose="020F0502020204030204" pitchFamily="34" charset="0"/>
              </a:rPr>
              <a:t>videre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innhenting</a:t>
            </a:r>
            <a:r>
              <a:rPr lang="en-US" sz="1800" dirty="0">
                <a:latin typeface="Calibri" panose="020F0502020204030204" pitchFamily="34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</a:rPr>
              <a:t>opplysninger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</a:rPr>
              <a:t>og</a:t>
            </a:r>
            <a:r>
              <a:rPr lang="en-US" sz="1800" dirty="0">
                <a:latin typeface="Calibri" panose="020F0502020204030204" pitchFamily="34" charset="0"/>
              </a:rPr>
              <a:t> for å </a:t>
            </a:r>
            <a:r>
              <a:rPr lang="en-US" sz="1800" dirty="0" err="1">
                <a:latin typeface="Calibri" panose="020F0502020204030204" pitchFamily="34" charset="0"/>
              </a:rPr>
              <a:t>møtes</a:t>
            </a:r>
            <a:r>
              <a:rPr lang="en-US" sz="1800" dirty="0">
                <a:latin typeface="Calibri" panose="020F0502020204030204" pitchFamily="34" charset="0"/>
              </a:rPr>
              <a:t> for å </a:t>
            </a:r>
            <a:r>
              <a:rPr lang="en-US" sz="1800" dirty="0" err="1">
                <a:latin typeface="Calibri" panose="020F0502020204030204" pitchFamily="34" charset="0"/>
              </a:rPr>
              <a:t>snakke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sammen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</a:rPr>
              <a:t>Selve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avhandlingen</a:t>
            </a:r>
            <a:r>
              <a:rPr lang="en-US" sz="1800" dirty="0">
                <a:latin typeface="Calibri" panose="020F0502020204030204" pitchFamily="34" charset="0"/>
              </a:rPr>
              <a:t> er et </a:t>
            </a:r>
            <a:r>
              <a:rPr lang="en-US" sz="1800" dirty="0" err="1">
                <a:latin typeface="Calibri" panose="020F0502020204030204" pitchFamily="34" charset="0"/>
              </a:rPr>
              <a:t>godt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hjelpemiddel</a:t>
            </a:r>
            <a:r>
              <a:rPr lang="en-US" sz="1800" dirty="0">
                <a:latin typeface="Calibri" panose="020F0502020204030204" pitchFamily="34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</a:rPr>
              <a:t>særlig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metodekapittelet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og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vedleggene</a:t>
            </a:r>
            <a:r>
              <a:rPr lang="en-US" sz="1800" dirty="0">
                <a:latin typeface="Calibri" panose="020F0502020204030204" pitchFamily="34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</a:rPr>
              <a:t>Eventuelle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intervjuguider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innhentes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hvis</a:t>
            </a:r>
            <a:r>
              <a:rPr lang="en-US" sz="1800" dirty="0">
                <a:latin typeface="Calibri" panose="020F0502020204030204" pitchFamily="34" charset="0"/>
              </a:rPr>
              <a:t> de </a:t>
            </a:r>
            <a:r>
              <a:rPr lang="en-US" sz="1800" dirty="0" err="1">
                <a:latin typeface="Calibri" panose="020F0502020204030204" pitchFamily="34" charset="0"/>
              </a:rPr>
              <a:t>ikke</a:t>
            </a:r>
            <a:r>
              <a:rPr lang="en-US" sz="1800" dirty="0">
                <a:latin typeface="Calibri" panose="020F0502020204030204" pitchFamily="34" charset="0"/>
              </a:rPr>
              <a:t> ligger </a:t>
            </a:r>
            <a:r>
              <a:rPr lang="en-US" sz="1800" dirty="0" err="1">
                <a:latin typeface="Calibri" panose="020F0502020204030204" pitchFamily="34" charset="0"/>
              </a:rPr>
              <a:t>som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</a:rPr>
              <a:t>vedlegg</a:t>
            </a:r>
            <a:r>
              <a:rPr lang="en-US" sz="1800" dirty="0">
                <a:latin typeface="Calibri" panose="020F0502020204030204" pitchFamily="34" charset="0"/>
              </a:rPr>
              <a:t> i </a:t>
            </a:r>
            <a:r>
              <a:rPr lang="en-US" sz="1800" dirty="0" err="1">
                <a:latin typeface="Calibri" panose="020F0502020204030204" pitchFamily="34" charset="0"/>
              </a:rPr>
              <a:t>avhandlingen</a:t>
            </a:r>
            <a:endParaRPr lang="en-US" sz="1800" dirty="0">
              <a:latin typeface="Calibri" panose="020F0502020204030204" pitchFamily="34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Rådgiver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rådgiver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for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forskerutdanning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fakultetet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gjennomfører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sammen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/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kartlegging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personvernet</a:t>
            </a:r>
            <a:endParaRPr lang="en-US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vurdering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personvernet</a:t>
            </a:r>
            <a:endParaRPr lang="en-US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utforming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begrunnet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anbefaling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til</a:t>
            </a:r>
            <a:r>
              <a:rPr lang="en-US" sz="1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dekanen</a:t>
            </a:r>
            <a:endParaRPr lang="en-US" sz="1400" b="1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siste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instans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er det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Dekanen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avgjør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Ofte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slik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gjennomgang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vise at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behandlingen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vært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perfekt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Dekanen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da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vurdere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hva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tilfredstillende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høy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standard for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dr.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philos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.-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avhandling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ved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Det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samfunnsvitenskapelige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fakultet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Søkeren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mottar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kortfattet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vurdering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personvernet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samt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informasjon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om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videre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saksgang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Personvernvurderingen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gjort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som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ledd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 den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formelle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vurderingen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av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søknad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om å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avhandlingen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bedømt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. Dersom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behandlingen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er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problematisk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vil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avhandlingen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bli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avvist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på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formelt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grunnlag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og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ikke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bli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sendt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til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bedømmelse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Alt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må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dokumenteres</a:t>
            </a: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 i </a:t>
            </a:r>
            <a:r>
              <a:rPr lang="en-US" sz="18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arkivsystemet</a:t>
            </a:r>
            <a:endParaRPr lang="en-US" sz="18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Calibri" panose="020F0502020204030204" pitchFamily="34" charset="0"/>
            </a:endParaRPr>
          </a:p>
          <a:p>
            <a:endParaRPr lang="en-US" sz="1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00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6EB125-1D28-4F44-81B6-E1B9B2610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Kommentarer</a:t>
            </a:r>
            <a:r>
              <a:rPr lang="en-US" dirty="0"/>
              <a:t>?</a:t>
            </a:r>
          </a:p>
          <a:p>
            <a:r>
              <a:rPr lang="en-US" dirty="0" err="1"/>
              <a:t>Hva</a:t>
            </a:r>
            <a:r>
              <a:rPr lang="en-US" dirty="0"/>
              <a:t> </a:t>
            </a:r>
            <a:r>
              <a:rPr lang="en-US" dirty="0" err="1"/>
              <a:t>gjør</a:t>
            </a:r>
            <a:r>
              <a:rPr lang="en-US" dirty="0"/>
              <a:t> </a:t>
            </a:r>
            <a:r>
              <a:rPr lang="en-US" dirty="0" err="1"/>
              <a:t>dere</a:t>
            </a:r>
            <a:r>
              <a:rPr lang="en-US" dirty="0"/>
              <a:t> hos </a:t>
            </a:r>
            <a:r>
              <a:rPr lang="en-US" dirty="0" err="1"/>
              <a:t>dere</a:t>
            </a:r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7682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1123</Words>
  <Application>Microsoft Office PowerPoint</Application>
  <PresentationFormat>Widescreen</PresentationFormat>
  <Paragraphs>73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Dr.philos. og personvern</vt:lpstr>
      <vt:lpstr>Fokus på personvern</vt:lpstr>
      <vt:lpstr>GDPR, personverntjenester og institusjonsansvaret</vt:lpstr>
      <vt:lpstr>Juristene om personvernansvaret  for dr.philos.-avhandlinger:</vt:lpstr>
      <vt:lpstr>Dr.philos. og personvernproblemet</vt:lpstr>
      <vt:lpstr>Alternativ 1 eller 2?   </vt:lpstr>
      <vt:lpstr>  Kartleggingen: Personvernombudet og juristene har utformet en sjekkliste over hva som må dokumenteres   </vt:lpstr>
      <vt:lpstr>Personvernvurderingen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 Louise Rudi Bellizia</dc:creator>
  <cp:lastModifiedBy>Ida Louise Rudi Bellizia</cp:lastModifiedBy>
  <cp:revision>32</cp:revision>
  <dcterms:created xsi:type="dcterms:W3CDTF">2022-06-02T10:38:19Z</dcterms:created>
  <dcterms:modified xsi:type="dcterms:W3CDTF">2022-06-08T07:44:42Z</dcterms:modified>
</cp:coreProperties>
</file>