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0686" autoAdjust="0"/>
  </p:normalViewPr>
  <p:slideViewPr>
    <p:cSldViewPr>
      <p:cViewPr>
        <p:scale>
          <a:sx n="91" d="100"/>
          <a:sy n="91" d="100"/>
        </p:scale>
        <p:origin x="-1458" y="-72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DAD57D-4624-C74A-8E35-C265389C944C}" type="datetime1">
              <a:rPr lang="nb-NO"/>
              <a:pPr>
                <a:defRPr/>
              </a:pPr>
              <a:t>22.03.2012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785CABB-1C2C-DB4F-8558-4F1EF3451F1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27407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E57234-840E-5340-880E-DD28C29AE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624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CB7594-511D-E346-BF5A-BAEE38666E69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dirty="0" smtClean="0"/>
              <a:t>Hva er representantenes rolle?</a:t>
            </a:r>
            <a:endParaRPr lang="nb-NO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67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b-NO" dirty="0" smtClean="0"/>
              <a:t>Forslag om hver 3. uke</a:t>
            </a:r>
          </a:p>
          <a:p>
            <a:pPr marL="171450" indent="-171450">
              <a:buFontTx/>
              <a:buChar char="-"/>
            </a:pPr>
            <a:r>
              <a:rPr lang="nb-NO" dirty="0" smtClean="0"/>
              <a:t>Arbeid kan påløpe mellom hvert møte</a:t>
            </a:r>
          </a:p>
          <a:p>
            <a:pPr marL="171450" indent="-171450">
              <a:buFontTx/>
              <a:buChar char="-"/>
            </a:pPr>
            <a:r>
              <a:rPr lang="nb-NO" dirty="0" smtClean="0"/>
              <a:t>Strategien bør skrives på engelsk, </a:t>
            </a:r>
            <a:r>
              <a:rPr lang="nb-NO" dirty="0" err="1" smtClean="0"/>
              <a:t>tilgjengeliggjøres</a:t>
            </a:r>
            <a:r>
              <a:rPr lang="nb-NO" baseline="0" dirty="0" smtClean="0"/>
              <a:t> på nett, </a:t>
            </a:r>
            <a:endParaRPr lang="nb-NO" dirty="0" smtClean="0"/>
          </a:p>
          <a:p>
            <a:pPr marL="171450" indent="-171450">
              <a:buFontTx/>
              <a:buChar char="-"/>
            </a:pPr>
            <a:endParaRPr lang="nb-NO" b="1" dirty="0" smtClean="0"/>
          </a:p>
          <a:p>
            <a:pPr marL="0" indent="0">
              <a:buFontTx/>
              <a:buNone/>
            </a:pPr>
            <a:r>
              <a:rPr lang="nb-NO" b="1" dirty="0" smtClean="0"/>
              <a:t>Forslag til saksgang</a:t>
            </a:r>
          </a:p>
          <a:p>
            <a:pPr marL="171450" indent="-171450">
              <a:buFontTx/>
              <a:buChar char="-"/>
            </a:pPr>
            <a:r>
              <a:rPr lang="nb-NO" dirty="0" smtClean="0"/>
              <a:t>Formell høring; når strategien er ferdig fra arbeidsgruppen tidlig høst 2012 sendes den på høring til fakultetene, sentrene, studentene, (</a:t>
            </a:r>
            <a:r>
              <a:rPr lang="nb-NO" dirty="0" err="1" smtClean="0"/>
              <a:t>SiO</a:t>
            </a:r>
            <a:r>
              <a:rPr lang="nb-NO" dirty="0" smtClean="0"/>
              <a:t>). De får en måneds høringsfrist og må levere skriftlige innspill. Når arbeidsgruppen har laget et ferdig høringsutkast, orienterer vi i følgende nettverk om at strategien er på høring; </a:t>
            </a:r>
            <a:br>
              <a:rPr lang="nb-NO" dirty="0" smtClean="0"/>
            </a:br>
            <a:r>
              <a:rPr lang="nb-NO" dirty="0" smtClean="0"/>
              <a:t>- internasjonalisering </a:t>
            </a:r>
            <a:br>
              <a:rPr lang="nb-NO" dirty="0" smtClean="0"/>
            </a:br>
            <a:r>
              <a:rPr lang="nb-NO" dirty="0" smtClean="0"/>
              <a:t>- adm. studieledere </a:t>
            </a:r>
            <a:br>
              <a:rPr lang="nb-NO" dirty="0" smtClean="0"/>
            </a:br>
            <a:r>
              <a:rPr lang="nb-NO" dirty="0" smtClean="0"/>
              <a:t>- studiekomiteen (dekker dekanene) 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Mottar høringsinnspill, eventuell revidering av strategi, så rektorat. </a:t>
            </a:r>
            <a:br>
              <a:rPr lang="nb-NO" dirty="0" smtClean="0"/>
            </a:br>
            <a:r>
              <a:rPr lang="nb-NO" dirty="0" smtClean="0"/>
              <a:t>Rektoratet vedtar strategien før 31.12.2012 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57234-840E-5340-880E-DD28C29AEF3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40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5AF1-F5BA-8A44-9829-031206287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2FEC2-21DE-7E42-A9CB-3BF128D20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3E941-EC9C-FA4A-B4F0-929652554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9EF0-BF5C-5A41-BF91-EC18776DF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0A46E-1270-D647-94BA-7AA17620E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3CC2B-91FF-F545-AD9D-CC5C65FFC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070F2-3EE4-9D4D-ABD5-187D04A81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3EEB9-8E97-9D4E-817F-D3C3D5273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68C6A-3898-184A-B5F5-C457528ED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93ED0-4B6A-7844-A6A6-6D9F5FEE7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33E7C5BC-CB8A-C04A-B363-73AB26A02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Rekruttering internasjonale studenter</a:t>
            </a:r>
            <a:endParaRPr lang="nb-NO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Arbeidsgruppe</a:t>
            </a:r>
          </a:p>
          <a:p>
            <a:pPr eaLnBrk="1" hangingPunct="1"/>
            <a:r>
              <a:rPr lang="nb-NO" sz="2000" dirty="0" smtClean="0"/>
              <a:t>Internasjonaliseringsnettverket 15032011</a:t>
            </a:r>
            <a:endParaRPr lang="nb-NO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8B04D6-7A10-FA4C-9545-7568653F50F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Arbeidsgruppe</a:t>
            </a:r>
            <a:endParaRPr lang="nb-NO" dirty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000" dirty="0" smtClean="0"/>
              <a:t>Guri </a:t>
            </a:r>
            <a:r>
              <a:rPr lang="nb-NO" sz="2000" dirty="0"/>
              <a:t>Vestad, seksjonssjef SIS</a:t>
            </a:r>
          </a:p>
          <a:p>
            <a:r>
              <a:rPr lang="nb-NO" sz="2000" dirty="0" smtClean="0"/>
              <a:t>Elisabeth </a:t>
            </a:r>
            <a:r>
              <a:rPr lang="nb-NO" sz="2000" dirty="0"/>
              <a:t>J. </a:t>
            </a:r>
            <a:r>
              <a:rPr lang="nb-NO" sz="2000" dirty="0" err="1"/>
              <a:t>Lackner</a:t>
            </a:r>
            <a:r>
              <a:rPr lang="nb-NO" sz="2000" dirty="0"/>
              <a:t>, rådgiver </a:t>
            </a:r>
            <a:r>
              <a:rPr lang="nb-NO" sz="2000" dirty="0" smtClean="0"/>
              <a:t>SSO (</a:t>
            </a:r>
            <a:r>
              <a:rPr lang="nb-NO" sz="2000" dirty="0"/>
              <a:t>leder </a:t>
            </a:r>
            <a:r>
              <a:rPr lang="nb-NO" sz="2000" dirty="0" smtClean="0"/>
              <a:t>arbeidsgruppen)</a:t>
            </a:r>
            <a:endParaRPr lang="nb-NO" sz="2000" dirty="0"/>
          </a:p>
          <a:p>
            <a:r>
              <a:rPr lang="nb-NO" sz="2000" dirty="0" smtClean="0"/>
              <a:t>Anders </a:t>
            </a:r>
            <a:r>
              <a:rPr lang="nb-NO" sz="2000" dirty="0"/>
              <a:t>Lundell, førstekonsulent SST (</a:t>
            </a:r>
            <a:r>
              <a:rPr lang="nb-NO" sz="2000" dirty="0" smtClean="0"/>
              <a:t>dokumentarist)</a:t>
            </a:r>
          </a:p>
          <a:p>
            <a:r>
              <a:rPr lang="nb-NO" sz="2000" dirty="0" smtClean="0"/>
              <a:t>Arne </a:t>
            </a:r>
            <a:r>
              <a:rPr lang="nb-NO" sz="2000" dirty="0" err="1"/>
              <a:t>Humberset</a:t>
            </a:r>
            <a:r>
              <a:rPr lang="nb-NO" sz="2000" dirty="0"/>
              <a:t>, seniorkonsulent SIS (ex ISS)</a:t>
            </a:r>
          </a:p>
          <a:p>
            <a:r>
              <a:rPr lang="nb-NO" sz="2000" dirty="0" smtClean="0"/>
              <a:t>Helene </a:t>
            </a:r>
            <a:r>
              <a:rPr lang="nb-NO" sz="2000" dirty="0"/>
              <a:t>Johansen, seniorkonsulent SIS</a:t>
            </a:r>
          </a:p>
          <a:p>
            <a:r>
              <a:rPr lang="nb-NO" sz="2000" dirty="0" err="1" smtClean="0"/>
              <a:t>SiO</a:t>
            </a:r>
            <a:r>
              <a:rPr lang="nb-NO" sz="2000" dirty="0" smtClean="0"/>
              <a:t> </a:t>
            </a:r>
            <a:r>
              <a:rPr lang="nb-NO" sz="2000" dirty="0"/>
              <a:t>v/Nina </a:t>
            </a:r>
            <a:r>
              <a:rPr lang="nb-NO" sz="2000" dirty="0" smtClean="0"/>
              <a:t>Langeland</a:t>
            </a:r>
          </a:p>
          <a:p>
            <a:r>
              <a:rPr lang="nb-NO" sz="2000" kern="1200" dirty="0">
                <a:latin typeface="Arial" charset="0"/>
                <a:ea typeface="ヒラギノ角ゴ Pro W3" charset="-128"/>
                <a:cs typeface="ヒラギノ角ゴ Pro W3" charset="-128"/>
              </a:rPr>
              <a:t>Bjarne </a:t>
            </a:r>
            <a:r>
              <a:rPr lang="nb-NO" sz="2000" kern="1200" dirty="0" smtClean="0">
                <a:latin typeface="Arial" charset="0"/>
                <a:ea typeface="ヒラギノ角ゴ Pro W3" charset="-128"/>
                <a:cs typeface="ヒラギノ角ゴ Pro W3" charset="-128"/>
              </a:rPr>
              <a:t>Skov, HF</a:t>
            </a:r>
          </a:p>
          <a:p>
            <a:r>
              <a:rPr lang="nb-NO" sz="2000" kern="1200" dirty="0" smtClean="0">
                <a:latin typeface="Arial" charset="0"/>
                <a:ea typeface="ヒラギノ角ゴ Pro W3" charset="-128"/>
              </a:rPr>
              <a:t>Mette Oftebro, UV</a:t>
            </a:r>
          </a:p>
          <a:p>
            <a:r>
              <a:rPr lang="nb-NO" sz="2000" kern="1200" dirty="0" smtClean="0">
                <a:latin typeface="Arial" charset="0"/>
                <a:ea typeface="ヒラギノ角ゴ Pro W3" charset="-128"/>
              </a:rPr>
              <a:t>Elisabeth Reien, JF</a:t>
            </a:r>
            <a:endParaRPr lang="nb-NO" sz="2000" dirty="0"/>
          </a:p>
          <a:p>
            <a:r>
              <a:rPr lang="nb-NO" sz="2000" dirty="0" smtClean="0"/>
              <a:t>Studentrepresentant </a:t>
            </a:r>
            <a:r>
              <a:rPr lang="nb-NO" sz="2000" dirty="0"/>
              <a:t>Chloe Steen</a:t>
            </a:r>
            <a:br>
              <a:rPr lang="nb-NO" sz="2000" dirty="0"/>
            </a:b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Gruppens mandat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M</a:t>
            </a:r>
            <a:r>
              <a:rPr lang="nb-NO" sz="2400" dirty="0" smtClean="0"/>
              <a:t>andat </a:t>
            </a:r>
            <a:r>
              <a:rPr lang="nb-NO" sz="2400" dirty="0"/>
              <a:t>er forankret i UiOs </a:t>
            </a:r>
            <a:r>
              <a:rPr lang="nb-NO" sz="2400" i="1" dirty="0"/>
              <a:t>Årsplan 2012-2014</a:t>
            </a:r>
            <a:r>
              <a:rPr lang="nb-NO" sz="2400" dirty="0"/>
              <a:t>: </a:t>
            </a:r>
          </a:p>
          <a:p>
            <a:pPr lvl="1"/>
            <a:r>
              <a:rPr lang="nb-NO" sz="1600" i="1" u="sng" dirty="0"/>
              <a:t>Tiltak 1: Utvikling av programporteføljen</a:t>
            </a:r>
            <a:r>
              <a:rPr lang="nb-NO" sz="1600" i="1" dirty="0"/>
              <a:t> «UiO skal utvikle konkret plan for rekruttering av internasjonale studenter.» Milepæl: 31.12.2012 UiO skal ha utviklet konkret plan for rekruttering av internasjonale studenter.</a:t>
            </a:r>
            <a:endParaRPr lang="nb-NO" sz="1600" dirty="0"/>
          </a:p>
          <a:p>
            <a:pPr lvl="1"/>
            <a:r>
              <a:rPr lang="nb-NO" sz="1600" dirty="0"/>
              <a:t>UiOs </a:t>
            </a:r>
            <a:r>
              <a:rPr lang="nb-NO" sz="1600" i="1" dirty="0"/>
              <a:t>Handlingsplan for internasjonalisering</a:t>
            </a:r>
            <a:r>
              <a:rPr lang="nb-NO" sz="1600" dirty="0"/>
              <a:t> understreker også at </a:t>
            </a:r>
            <a:r>
              <a:rPr lang="nb-NO" sz="1600" i="1" dirty="0"/>
              <a:t>«det er dessuten behov for en klarere målrettet rekrutteringen av internasjonale studenter, især til hele grader på masternivå.»</a:t>
            </a:r>
            <a:r>
              <a:rPr lang="nb-NO" sz="1600" dirty="0"/>
              <a:t> </a:t>
            </a:r>
            <a:endParaRPr lang="nb-NO" sz="1600" dirty="0" smtClean="0"/>
          </a:p>
          <a:p>
            <a:endParaRPr lang="nb-NO" sz="1600" dirty="0"/>
          </a:p>
          <a:p>
            <a:r>
              <a:rPr lang="nb-NO" sz="2400" dirty="0" smtClean="0">
                <a:solidFill>
                  <a:srgbClr val="00B050"/>
                </a:solidFill>
              </a:rPr>
              <a:t>Gruppens mandat</a:t>
            </a:r>
          </a:p>
          <a:p>
            <a:pPr lvl="1"/>
            <a:r>
              <a:rPr lang="nb-NO" sz="1600" i="1" dirty="0" smtClean="0">
                <a:solidFill>
                  <a:srgbClr val="00B050"/>
                </a:solidFill>
              </a:rPr>
              <a:t>Planen </a:t>
            </a:r>
            <a:r>
              <a:rPr lang="nb-NO" sz="1600" i="1" dirty="0">
                <a:solidFill>
                  <a:srgbClr val="00B050"/>
                </a:solidFill>
              </a:rPr>
              <a:t>for rekruttering av internasjonale studenter skal beskrive hvordan UiO skal tiltrekke seg godt kvalifiserte internasjonale studenter som har forutsetninger for studier ved et fremragende forskningsuniversitet og som styrker UiOs fagmiljøer. </a:t>
            </a:r>
            <a:endParaRPr lang="nb-NO" sz="1600" dirty="0">
              <a:solidFill>
                <a:srgbClr val="00B050"/>
              </a:solidFill>
            </a:endParaRPr>
          </a:p>
          <a:p>
            <a:endParaRPr lang="nb-NO" sz="1600" dirty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72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har vi jobbet med hittil?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00B050"/>
                </a:solidFill>
              </a:rPr>
              <a:t>Statistikk, bakgrunnsmateriale</a:t>
            </a:r>
          </a:p>
          <a:p>
            <a:r>
              <a:rPr lang="nb-NO" dirty="0" smtClean="0">
                <a:solidFill>
                  <a:srgbClr val="00B050"/>
                </a:solidFill>
              </a:rPr>
              <a:t>SWOT</a:t>
            </a:r>
          </a:p>
          <a:p>
            <a:r>
              <a:rPr lang="nb-NO" dirty="0" smtClean="0">
                <a:solidFill>
                  <a:srgbClr val="00B050"/>
                </a:solidFill>
              </a:rPr>
              <a:t>Målgrupper (SFM, utveksling) </a:t>
            </a:r>
          </a:p>
          <a:p>
            <a:pPr lvl="1"/>
            <a:r>
              <a:rPr lang="nb-NO" dirty="0" smtClean="0">
                <a:solidFill>
                  <a:srgbClr val="00B050"/>
                </a:solidFill>
              </a:rPr>
              <a:t>Geografisk utvalg</a:t>
            </a:r>
          </a:p>
          <a:p>
            <a:pPr marL="0" indent="0">
              <a:buNone/>
            </a:pPr>
            <a:r>
              <a:rPr lang="nb-NO" dirty="0" smtClean="0"/>
              <a:t>&gt;</a:t>
            </a:r>
            <a:endParaRPr lang="nb-NO" dirty="0"/>
          </a:p>
          <a:p>
            <a:r>
              <a:rPr lang="nb-NO" dirty="0" smtClean="0"/>
              <a:t>Målrettede tiltak</a:t>
            </a:r>
          </a:p>
          <a:p>
            <a:r>
              <a:rPr lang="nb-NO" dirty="0" smtClean="0"/>
              <a:t>Budskap</a:t>
            </a:r>
          </a:p>
          <a:p>
            <a:r>
              <a:rPr lang="nb-NO" dirty="0" smtClean="0"/>
              <a:t>Organisering og ressursbruk</a:t>
            </a:r>
          </a:p>
          <a:p>
            <a:r>
              <a:rPr lang="nb-NO" dirty="0" smtClean="0"/>
              <a:t>Mål og målevaluering (2014?)</a:t>
            </a:r>
            <a:endParaRPr lang="nb-NO" dirty="0"/>
          </a:p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45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Saksgang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Rektoratsmøtet</a:t>
            </a:r>
            <a:r>
              <a:rPr lang="nb-NO" dirty="0"/>
              <a:t>			03.05.12</a:t>
            </a:r>
          </a:p>
          <a:p>
            <a:r>
              <a:rPr lang="nb-NO" dirty="0" smtClean="0"/>
              <a:t>Studiekomiteen</a:t>
            </a:r>
            <a:r>
              <a:rPr lang="nb-NO" dirty="0"/>
              <a:t>		</a:t>
            </a:r>
            <a:r>
              <a:rPr lang="nb-NO" dirty="0" smtClean="0"/>
              <a:t>	24.05.12</a:t>
            </a:r>
          </a:p>
          <a:p>
            <a:endParaRPr lang="nb-NO" dirty="0"/>
          </a:p>
          <a:p>
            <a:r>
              <a:rPr lang="nb-NO" dirty="0" smtClean="0"/>
              <a:t>Høring ut </a:t>
            </a:r>
            <a:r>
              <a:rPr lang="nb-NO" dirty="0" err="1" smtClean="0"/>
              <a:t>fak</a:t>
            </a:r>
            <a:r>
              <a:rPr lang="nb-NO" dirty="0" smtClean="0"/>
              <a:t> (sentre, stud, </a:t>
            </a:r>
            <a:r>
              <a:rPr lang="nb-NO" dirty="0" err="1" smtClean="0"/>
              <a:t>SiO</a:t>
            </a:r>
            <a:r>
              <a:rPr lang="nb-NO" dirty="0" smtClean="0"/>
              <a:t>)		Mai</a:t>
            </a:r>
          </a:p>
          <a:p>
            <a:r>
              <a:rPr lang="nb-NO" dirty="0" smtClean="0"/>
              <a:t>Orientering i </a:t>
            </a:r>
            <a:r>
              <a:rPr lang="nb-NO" dirty="0" err="1" smtClean="0"/>
              <a:t>intnett/adm.stud/SK</a:t>
            </a:r>
            <a:r>
              <a:rPr lang="nb-NO" dirty="0" smtClean="0"/>
              <a:t>	Mai</a:t>
            </a:r>
          </a:p>
          <a:p>
            <a:r>
              <a:rPr lang="nb-NO" dirty="0" smtClean="0"/>
              <a:t>Høringsfrist					Juni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90020"/>
      </p:ext>
    </p:extLst>
  </p:cSld>
  <p:clrMapOvr>
    <a:masterClrMapping/>
  </p:clrMapOvr>
</p:sld>
</file>

<file path=ppt/theme/theme1.xml><?xml version="1.0" encoding="utf-8"?>
<a:theme xmlns:a="http://schemas.openxmlformats.org/drawingml/2006/main" name="Rekruttering_internasjonale studenter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Rekruttering_internasjonale studenter</Template>
  <TotalTime>3156</TotalTime>
  <Words>304</Words>
  <Application>Microsoft Office PowerPoint</Application>
  <PresentationFormat>Skjermfremvisning (4:3)</PresentationFormat>
  <Paragraphs>55</Paragraphs>
  <Slides>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Rekruttering_internasjonale studenter</vt:lpstr>
      <vt:lpstr>Rekruttering internasjonale studenter</vt:lpstr>
      <vt:lpstr>Arbeidsgruppe</vt:lpstr>
      <vt:lpstr>Gruppens mandat</vt:lpstr>
      <vt:lpstr>Hva har vi jobbet med hittil?</vt:lpstr>
      <vt:lpstr>Saksgang</vt:lpstr>
    </vt:vector>
  </TitlesOfParts>
  <Company>Universitetet i Oslo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Rekruttering internasjonale studenter</dc:title>
  <dc:creator>elisabl</dc:creator>
  <cp:lastModifiedBy>Gøril Mellem</cp:lastModifiedBy>
  <cp:revision>73</cp:revision>
  <dcterms:created xsi:type="dcterms:W3CDTF">2012-01-23T11:13:21Z</dcterms:created>
  <dcterms:modified xsi:type="dcterms:W3CDTF">2012-03-22T08:22:30Z</dcterms:modified>
</cp:coreProperties>
</file>