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1" r:id="rId10"/>
    <p:sldId id="320" r:id="rId11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ys stil 3 - aks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39" autoAdjust="0"/>
  </p:normalViewPr>
  <p:slideViewPr>
    <p:cSldViewPr>
      <p:cViewPr varScale="1">
        <p:scale>
          <a:sx n="123" d="100"/>
          <a:sy n="123" d="100"/>
        </p:scale>
        <p:origin x="-1284" y="-90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53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6" y="1"/>
            <a:ext cx="2944283" cy="4953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EAE2BFE8-3B84-4F63-8B6C-6A607532FF9D}" type="datetimeFigureOut">
              <a:rPr lang="nb-NO" smtClean="0"/>
              <a:t>30.01.2012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6" y="9408981"/>
            <a:ext cx="2944283" cy="4953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0F9A6AD4-CC3D-49A0-ACC1-9414429CB4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9928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5300"/>
          </a:xfrm>
          <a:prstGeom prst="rect">
            <a:avLst/>
          </a:prstGeom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495300"/>
          </a:xfrm>
          <a:prstGeom prst="rect">
            <a:avLst/>
          </a:prstGeom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8490185-6491-4D8E-8147-3EEC658E83A5}" type="datetime1">
              <a:rPr lang="nb-NO"/>
              <a:pPr/>
              <a:t>30.01.2012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pPr lvl="0"/>
            <a:endParaRPr lang="nb-N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05350"/>
            <a:ext cx="5435600" cy="4457700"/>
          </a:xfrm>
          <a:prstGeom prst="rect">
            <a:avLst/>
          </a:prstGeom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6" y="9408981"/>
            <a:ext cx="2944283" cy="495300"/>
          </a:xfrm>
          <a:prstGeom prst="rect">
            <a:avLst/>
          </a:prstGeom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B9D3F1E-2E40-4BD8-BD69-F2AC1348B8A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73212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b-NO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835" indent="-285706"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2823" indent="-228565"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599952" indent="-228565"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081" indent="-228565" eaLnBrk="0" hangingPunct="0"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209" indent="-22856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338" indent="-22856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8467" indent="-22856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5596" indent="-22856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fld id="{4DF9A1F5-0BA9-4751-9CCE-EA17AC70111B}" type="slidenum">
              <a:rPr lang="nb-NO" sz="1200"/>
              <a:pPr/>
              <a:t>1</a:t>
            </a:fld>
            <a:endParaRPr lang="nb-NO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2996952"/>
            <a:ext cx="6934200" cy="762000"/>
          </a:xfrm>
        </p:spPr>
        <p:txBody>
          <a:bodyPr anchor="b"/>
          <a:lstStyle>
            <a:lvl1pPr>
              <a:defRPr sz="3600"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19200" y="3911352"/>
            <a:ext cx="6934200" cy="1752600"/>
          </a:xfrm>
        </p:spPr>
        <p:txBody>
          <a:bodyPr/>
          <a:lstStyle>
            <a:lvl1pPr marL="0" indent="0">
              <a:buFontTx/>
              <a:buNone/>
              <a:defRPr sz="2400" b="1" i="0" baseline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6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98718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2261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93017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600" b="1" cap="all"/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639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33800" cy="44196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733800" cy="44196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6042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696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3733800" cy="914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95600"/>
            <a:ext cx="3733800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81200"/>
            <a:ext cx="3736975" cy="914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95600"/>
            <a:ext cx="3736975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302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604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88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5626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89150"/>
            <a:ext cx="3008313" cy="4311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86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58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2708275"/>
            <a:ext cx="6934200" cy="1411288"/>
          </a:xfrm>
        </p:spPr>
        <p:txBody>
          <a:bodyPr/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nb-NO" sz="4000" dirty="0"/>
              <a:t>MN-fakultetets planer for internasjonalisering 2012</a:t>
            </a:r>
            <a:endParaRPr lang="nb-NO" sz="40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19200" y="4271963"/>
            <a:ext cx="6934200" cy="669206"/>
          </a:xfrm>
        </p:spPr>
        <p:txBody>
          <a:bodyPr/>
          <a:lstStyle/>
          <a:p>
            <a:r>
              <a:rPr lang="nb-NO" dirty="0">
                <a:latin typeface="Arial" pitchFamily="34" charset="0"/>
                <a:cs typeface="Arial" pitchFamily="34" charset="0"/>
              </a:rPr>
              <a:t>	</a:t>
            </a:r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endParaRPr lang="nb-NO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5532407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cs typeface="Arial" pitchFamily="34" charset="0"/>
              </a:rPr>
              <a:t>Seminar 26.01.2012</a:t>
            </a:r>
            <a:endParaRPr lang="nb-NO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696200" cy="1080120"/>
          </a:xfrm>
        </p:spPr>
        <p:txBody>
          <a:bodyPr/>
          <a:lstStyle/>
          <a:p>
            <a:r>
              <a:rPr lang="nb-NO" dirty="0" smtClean="0"/>
              <a:t>Forskning</a:t>
            </a:r>
            <a:br>
              <a:rPr lang="nb-NO" dirty="0" smtClean="0"/>
            </a:br>
            <a:r>
              <a:rPr lang="nb-NO" dirty="0"/>
              <a:t>	</a:t>
            </a:r>
            <a:r>
              <a:rPr lang="nb-NO" sz="2000" dirty="0" smtClean="0"/>
              <a:t>- rekruttering og personalutvikling</a:t>
            </a:r>
            <a:endParaRPr lang="nb-NO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696200" cy="4395192"/>
          </a:xfrm>
        </p:spPr>
        <p:txBody>
          <a:bodyPr/>
          <a:lstStyle/>
          <a:p>
            <a:pPr marL="0" indent="0">
              <a:buNone/>
            </a:pPr>
            <a:r>
              <a:rPr lang="nb-NO" b="1" dirty="0"/>
              <a:t>Fra innledning til årsplan</a:t>
            </a:r>
          </a:p>
          <a:p>
            <a:r>
              <a:rPr lang="nb-NO" dirty="0" smtClean="0"/>
              <a:t>økt </a:t>
            </a:r>
            <a:r>
              <a:rPr lang="nb-NO" dirty="0"/>
              <a:t>uttelling på finansiering fra EU</a:t>
            </a:r>
            <a:r>
              <a:rPr lang="nb-NO" dirty="0" smtClean="0"/>
              <a:t>, </a:t>
            </a:r>
            <a:br>
              <a:rPr lang="nb-NO" dirty="0" smtClean="0"/>
            </a:br>
            <a:r>
              <a:rPr lang="nb-NO" dirty="0" smtClean="0"/>
              <a:t>rekruttere </a:t>
            </a:r>
            <a:r>
              <a:rPr lang="nb-NO" dirty="0"/>
              <a:t>forskere med internasjonal toppkompetanse.</a:t>
            </a:r>
          </a:p>
          <a:p>
            <a:pPr marL="0" indent="0">
              <a:buNone/>
            </a:pPr>
            <a:endParaRPr lang="nb-NO" b="1" dirty="0" smtClean="0"/>
          </a:p>
          <a:p>
            <a:pPr marL="0" indent="0">
              <a:buNone/>
            </a:pPr>
            <a:r>
              <a:rPr lang="nb-NO" b="1" dirty="0" smtClean="0"/>
              <a:t>Til Ui</a:t>
            </a:r>
            <a:r>
              <a:rPr lang="nb-NO" b="1" dirty="0"/>
              <a:t>O</a:t>
            </a:r>
            <a:endParaRPr lang="nb-NO" b="1" dirty="0" smtClean="0"/>
          </a:p>
          <a:p>
            <a:r>
              <a:rPr lang="nb-NO" dirty="0"/>
              <a:t>Vi ønsker å tiltrekke oss de beste kandidatene</a:t>
            </a:r>
          </a:p>
          <a:p>
            <a:r>
              <a:rPr lang="nb-NO" dirty="0" smtClean="0"/>
              <a:t>Eks.: Internasjonale </a:t>
            </a:r>
            <a:r>
              <a:rPr lang="nb-NO" dirty="0" err="1"/>
              <a:t>PhD</a:t>
            </a:r>
            <a:r>
              <a:rPr lang="nb-NO" dirty="0"/>
              <a:t> kandidater	</a:t>
            </a:r>
          </a:p>
          <a:p>
            <a:pPr lvl="1"/>
            <a:r>
              <a:rPr lang="nb-NO" dirty="0"/>
              <a:t>2000: ca. 20 %</a:t>
            </a:r>
          </a:p>
          <a:p>
            <a:pPr lvl="1"/>
            <a:r>
              <a:rPr lang="nb-NO" dirty="0"/>
              <a:t>2010: ca. 50 </a:t>
            </a:r>
            <a:r>
              <a:rPr lang="nb-NO" dirty="0" smtClean="0"/>
              <a:t>%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 smtClean="0"/>
              <a:t>Våre ansatte</a:t>
            </a:r>
            <a:endParaRPr lang="nb-NO" b="1" dirty="0"/>
          </a:p>
          <a:p>
            <a:r>
              <a:rPr lang="nb-NO" dirty="0" smtClean="0"/>
              <a:t>Forskningstermin</a:t>
            </a:r>
            <a:r>
              <a:rPr lang="nb-NO" dirty="0"/>
              <a:t>	</a:t>
            </a:r>
          </a:p>
          <a:p>
            <a:pPr lvl="1"/>
            <a:r>
              <a:rPr lang="nb-NO" dirty="0" smtClean="0"/>
              <a:t>Mer fleksible regler</a:t>
            </a:r>
          </a:p>
          <a:p>
            <a:r>
              <a:rPr lang="nb-NO" dirty="0" smtClean="0"/>
              <a:t>Karriereplanlegging </a:t>
            </a:r>
            <a:r>
              <a:rPr lang="nb-NO" dirty="0" err="1" smtClean="0"/>
              <a:t>PhD</a:t>
            </a:r>
            <a:r>
              <a:rPr lang="nb-NO" dirty="0" smtClean="0"/>
              <a:t> og Post </a:t>
            </a:r>
            <a:r>
              <a:rPr lang="nb-NO" dirty="0" err="1" smtClean="0"/>
              <a:t>doc</a:t>
            </a:r>
            <a:r>
              <a:rPr lang="nb-NO" dirty="0" smtClean="0"/>
              <a:t>, bl.a. utenlandsopphold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302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Internasjonalisering er integrert i MN-fakultetets </a:t>
            </a:r>
            <a:r>
              <a:rPr lang="nb-NO" sz="2400" dirty="0"/>
              <a:t>forskning og utdanning</a:t>
            </a:r>
            <a:endParaRPr lang="nb-NO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000" b="1" dirty="0" smtClean="0"/>
              <a:t>Om studier, fra årsplanen:</a:t>
            </a:r>
          </a:p>
          <a:p>
            <a:pPr marL="0" indent="0">
              <a:buNone/>
            </a:pPr>
            <a:endParaRPr lang="nb-NO" sz="2000" b="1" dirty="0" smtClean="0"/>
          </a:p>
          <a:p>
            <a:r>
              <a:rPr lang="nb-NO" sz="2000" dirty="0" smtClean="0"/>
              <a:t>Konsentrere </a:t>
            </a:r>
            <a:r>
              <a:rPr lang="nb-NO" sz="2000" dirty="0"/>
              <a:t>innsatsen i 2012 om ferdigstillelse av tiltak fra utdanningsstrategien, herunder tiltak for økt antall utvekslingsstudenter (</a:t>
            </a:r>
            <a:r>
              <a:rPr lang="nb-NO" sz="2000" i="1" dirty="0"/>
              <a:t>Innledning til årsplanen</a:t>
            </a:r>
            <a:r>
              <a:rPr lang="nb-NO" sz="2000" dirty="0" smtClean="0"/>
              <a:t>).</a:t>
            </a:r>
          </a:p>
          <a:p>
            <a:endParaRPr lang="nb-NO" sz="2000" dirty="0" smtClean="0"/>
          </a:p>
          <a:p>
            <a:r>
              <a:rPr lang="nb-NO" sz="2000" dirty="0" smtClean="0"/>
              <a:t>Legge forholdene </a:t>
            </a:r>
            <a:r>
              <a:rPr lang="nb-NO" sz="2000" dirty="0"/>
              <a:t>best mulig til rette for at antallet programstudenter som reiser ut på avtalefestet utveksling øker. </a:t>
            </a:r>
            <a:r>
              <a:rPr lang="nb-NO" sz="2000" dirty="0" smtClean="0"/>
              <a:t>Samarbeid mellom enhetene og fakultetet om å etablere </a:t>
            </a:r>
            <a:r>
              <a:rPr lang="nb-NO" sz="2000" dirty="0"/>
              <a:t>en robust </a:t>
            </a:r>
            <a:r>
              <a:rPr lang="nb-NO" sz="2000" dirty="0" smtClean="0"/>
              <a:t>utvekslingsavtaleportefølje </a:t>
            </a:r>
            <a:r>
              <a:rPr lang="nb-NO" sz="2000" dirty="0"/>
              <a:t>for de ulike bachelor- og masterprogrammene (</a:t>
            </a:r>
            <a:r>
              <a:rPr lang="nb-NO" sz="2000" i="1" dirty="0"/>
              <a:t>Tiltak 1b i årsplanen</a:t>
            </a:r>
            <a:r>
              <a:rPr lang="nb-NO" sz="2000" dirty="0"/>
              <a:t>).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144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Planlagte tiltak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nb-NO" sz="2000" dirty="0"/>
              <a:t>Arrangere halvdagsseminar/ workshop </a:t>
            </a:r>
            <a:r>
              <a:rPr lang="nb-NO" sz="2000" dirty="0" smtClean="0"/>
              <a:t>om utveksling i </a:t>
            </a:r>
            <a:r>
              <a:rPr lang="nb-NO" sz="2000" dirty="0"/>
              <a:t>forbindelse med et instituttledermøte</a:t>
            </a:r>
          </a:p>
          <a:p>
            <a:pPr>
              <a:spcBef>
                <a:spcPts val="1800"/>
              </a:spcBef>
            </a:pPr>
            <a:r>
              <a:rPr lang="nb-NO" sz="2000" dirty="0"/>
              <a:t>Oppfordre fagmiljøene til å velge ut noen få avtaleuniversiteter der det er mulighet for og ønske om et styrket samarbeid</a:t>
            </a:r>
          </a:p>
          <a:p>
            <a:pPr>
              <a:spcBef>
                <a:spcPts val="1800"/>
              </a:spcBef>
            </a:pPr>
            <a:r>
              <a:rPr lang="nb-NO" sz="2000" dirty="0"/>
              <a:t>Utarbeide konkrete </a:t>
            </a:r>
            <a:r>
              <a:rPr lang="nb-NO" sz="2000" dirty="0" smtClean="0"/>
              <a:t>utvekslingsavtaler/emneanbefalinger </a:t>
            </a:r>
            <a:r>
              <a:rPr lang="nb-NO" sz="2000" dirty="0"/>
              <a:t>for hvert program</a:t>
            </a:r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435494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Ambisjoner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Andel utvekslingsstudenter i 2010: 5,3 </a:t>
            </a:r>
            <a:r>
              <a:rPr lang="nb-NO" sz="2000" dirty="0" smtClean="0"/>
              <a:t>%</a:t>
            </a:r>
          </a:p>
          <a:p>
            <a:pPr marL="0" indent="0">
              <a:buNone/>
            </a:pPr>
            <a:endParaRPr lang="nb-NO" sz="2000" dirty="0"/>
          </a:p>
          <a:p>
            <a:r>
              <a:rPr lang="nb-NO" sz="2000" dirty="0"/>
              <a:t>Mål for 2014: 7,5 %</a:t>
            </a:r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337903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Konkrete prosjekter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696200" cy="4539208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Studier </a:t>
            </a:r>
            <a:r>
              <a:rPr lang="nb-NO" dirty="0"/>
              <a:t>i Canada (Alberta, Calgary og Saskatchewan)</a:t>
            </a:r>
            <a:endParaRPr lang="nb-NO" dirty="0" smtClean="0"/>
          </a:p>
          <a:p>
            <a:r>
              <a:rPr lang="nb-NO" dirty="0" smtClean="0"/>
              <a:t>Utgangspunkt «</a:t>
            </a:r>
            <a:r>
              <a:rPr lang="nb-NO" dirty="0" err="1" smtClean="0"/>
              <a:t>CaNoRock</a:t>
            </a:r>
            <a:r>
              <a:rPr lang="nb-NO" dirty="0" smtClean="0"/>
              <a:t>»-prosjektet</a:t>
            </a:r>
          </a:p>
          <a:p>
            <a:r>
              <a:rPr lang="nb-NO" dirty="0" smtClean="0"/>
              <a:t>FAM-bachelorprogram – utveksling siste </a:t>
            </a:r>
            <a:r>
              <a:rPr lang="nb-NO" dirty="0"/>
              <a:t>semester </a:t>
            </a:r>
            <a:br>
              <a:rPr lang="nb-NO" dirty="0"/>
            </a:br>
            <a:r>
              <a:rPr lang="nb-NO" dirty="0" smtClean="0"/>
              <a:t>ELDAT-masterprogram – utveksling første semester</a:t>
            </a:r>
          </a:p>
          <a:p>
            <a:r>
              <a:rPr lang="nb-NO" dirty="0" smtClean="0"/>
              <a:t>På </a:t>
            </a:r>
            <a:r>
              <a:rPr lang="nb-NO" dirty="0"/>
              <a:t>lengre sikt kanskje felles program.</a:t>
            </a:r>
          </a:p>
          <a:p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110" y="3140968"/>
            <a:ext cx="4149970" cy="252918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43608" y="5670151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900" dirty="0"/>
              <a:t>Foto: Trond Abrahamsen</a:t>
            </a:r>
          </a:p>
          <a:p>
            <a:r>
              <a:rPr lang="nb-NO" sz="900" dirty="0"/>
              <a:t>Kilde: http://siu.no/nor/Globalmeny/For-media/Nyheter-fra-SIU/Til-himmels-med-rakettsamarbeid</a:t>
            </a:r>
          </a:p>
        </p:txBody>
      </p:sp>
    </p:spTree>
    <p:extLst>
      <p:ext uri="{BB962C8B-B14F-4D97-AF65-F5344CB8AC3E}">
        <p14:creationId xmlns:p14="http://schemas.microsoft.com/office/powerpoint/2010/main" val="2922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Konkrete prosjekter II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Institutt for informatikk har akkurat etablert en avtale med San José State </a:t>
            </a:r>
            <a:r>
              <a:rPr lang="nb-NO" sz="2000" dirty="0" err="1"/>
              <a:t>University</a:t>
            </a:r>
            <a:r>
              <a:rPr lang="nb-NO" sz="2000" dirty="0"/>
              <a:t> (California) med forhåndsgodkjente emner for studenter på 3. semester på bachelorprogrammet Informatikk: programmering og </a:t>
            </a:r>
            <a:r>
              <a:rPr lang="nb-NO" sz="2000" dirty="0" smtClean="0"/>
              <a:t>nettverk</a:t>
            </a:r>
          </a:p>
          <a:p>
            <a:endParaRPr lang="nb-NO" sz="2000" dirty="0"/>
          </a:p>
          <a:p>
            <a:r>
              <a:rPr lang="nb-NO" sz="2000" dirty="0"/>
              <a:t>Biologisk institutt er i startfasen med å (kanskje) utarbeide en Erasmus </a:t>
            </a:r>
            <a:r>
              <a:rPr lang="nb-NO" sz="2000" dirty="0" err="1"/>
              <a:t>Mundus</a:t>
            </a:r>
            <a:r>
              <a:rPr lang="nb-NO" sz="2000" dirty="0"/>
              <a:t>-søknad</a:t>
            </a:r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822309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Andre internasjonaliseringstiltak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683224"/>
          </a:xfrm>
        </p:spPr>
        <p:txBody>
          <a:bodyPr/>
          <a:lstStyle/>
          <a:p>
            <a:r>
              <a:rPr lang="nb-NO" dirty="0"/>
              <a:t>Iverksette to-språklige masterprogrammer etter at disse er blitt formalisert. Dette innebærer bl.a. at alle masterprogrammer ved MN-fakultetet vil presenteres på nett med komplette engelske presentasjoner (</a:t>
            </a:r>
            <a:r>
              <a:rPr lang="nb-NO" i="1" dirty="0"/>
              <a:t>Årsplanen, tiltak 1d</a:t>
            </a:r>
            <a:r>
              <a:rPr lang="nb-NO" i="1" dirty="0" smtClean="0"/>
              <a:t>)</a:t>
            </a:r>
          </a:p>
          <a:p>
            <a:pPr marL="0" indent="0">
              <a:buNone/>
            </a:pPr>
            <a:r>
              <a:rPr lang="nb-NO" i="1" dirty="0" smtClean="0"/>
              <a:t/>
            </a:r>
            <a:br>
              <a:rPr lang="nb-NO" i="1" dirty="0" smtClean="0"/>
            </a:br>
            <a:r>
              <a:rPr lang="nb-NO" dirty="0"/>
              <a:t>.. Og </a:t>
            </a:r>
            <a:r>
              <a:rPr lang="nb-NO" dirty="0" smtClean="0"/>
              <a:t>her </a:t>
            </a:r>
            <a:r>
              <a:rPr lang="nb-NO" dirty="0"/>
              <a:t>er vi (endelig) i </a:t>
            </a:r>
            <a:r>
              <a:rPr lang="nb-NO" dirty="0" smtClean="0"/>
              <a:t>mål!</a:t>
            </a:r>
          </a:p>
          <a:p>
            <a:endParaRPr lang="nb-NO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6056" y="2492896"/>
            <a:ext cx="2955579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573016"/>
            <a:ext cx="3672408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604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7054552" cy="862608"/>
          </a:xfrm>
        </p:spPr>
        <p:txBody>
          <a:bodyPr/>
          <a:lstStyle/>
          <a:p>
            <a:r>
              <a:rPr lang="nb-NO" dirty="0"/>
              <a:t>http://blogg.uio.no/mn/ut-i-verden/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916832"/>
            <a:ext cx="5156521" cy="4114800"/>
          </a:xfrm>
        </p:spPr>
      </p:pic>
    </p:spTree>
    <p:extLst>
      <p:ext uri="{BB962C8B-B14F-4D97-AF65-F5344CB8AC3E}">
        <p14:creationId xmlns:p14="http://schemas.microsoft.com/office/powerpoint/2010/main" val="1858958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Styrke fakultetets posisjon som et internasjonalt forskningsfakultet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Et </a:t>
            </a:r>
            <a:r>
              <a:rPr lang="nb-NO" dirty="0"/>
              <a:t>internasjonalt forskningsfakultet har fagmiljøer der:</a:t>
            </a:r>
          </a:p>
          <a:p>
            <a:pPr>
              <a:spcBef>
                <a:spcPts val="1200"/>
              </a:spcBef>
            </a:pPr>
            <a:r>
              <a:rPr lang="nb-NO" dirty="0"/>
              <a:t>sterke internasjonale forskere søker våre utlyste stillinger </a:t>
            </a:r>
          </a:p>
          <a:p>
            <a:pPr>
              <a:spcBef>
                <a:spcPts val="1200"/>
              </a:spcBef>
            </a:pPr>
            <a:r>
              <a:rPr lang="nb-NO" dirty="0"/>
              <a:t>andre lands toppforskere ønsker å tilbringe sine sabbatsår </a:t>
            </a:r>
          </a:p>
          <a:p>
            <a:pPr>
              <a:spcBef>
                <a:spcPts val="1200"/>
              </a:spcBef>
            </a:pPr>
            <a:r>
              <a:rPr lang="nb-NO" dirty="0"/>
              <a:t>våre beste forskere rekrutteres til toppstillinger ved prestisje-universiteter </a:t>
            </a:r>
          </a:p>
          <a:p>
            <a:pPr>
              <a:spcBef>
                <a:spcPts val="1200"/>
              </a:spcBef>
            </a:pPr>
            <a:r>
              <a:rPr lang="nb-NO" dirty="0"/>
              <a:t>våre forskere aktivt er med på å sette den internasjonale forskningsagendaen </a:t>
            </a:r>
          </a:p>
          <a:p>
            <a:pPr>
              <a:spcBef>
                <a:spcPts val="1200"/>
              </a:spcBef>
            </a:pPr>
            <a:r>
              <a:rPr lang="nb-NO" dirty="0"/>
              <a:t>det faglige tilbudet tiltrekker topp internasjonale studenter </a:t>
            </a:r>
          </a:p>
          <a:p>
            <a:pPr lvl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352266321"/>
      </p:ext>
    </p:extLst>
  </p:cSld>
  <p:clrMapOvr>
    <a:masterClrMapping/>
  </p:clrMapOvr>
</p:sld>
</file>

<file path=ppt/theme/theme1.xml><?xml version="1.0" encoding="utf-8"?>
<a:theme xmlns:a="http://schemas.openxmlformats.org/drawingml/2006/main" name="MN_UiO_1">
  <a:themeElements>
    <a:clrScheme name="UiO">
      <a:dk1>
        <a:srgbClr val="000000"/>
      </a:dk1>
      <a:lt1>
        <a:srgbClr val="FFFFFF"/>
      </a:lt1>
      <a:dk2>
        <a:srgbClr val="000000"/>
      </a:dk2>
      <a:lt2>
        <a:srgbClr val="AEA79F"/>
      </a:lt2>
      <a:accent1>
        <a:srgbClr val="007D57"/>
      </a:accent1>
      <a:accent2>
        <a:srgbClr val="E98300"/>
      </a:accent2>
      <a:accent3>
        <a:srgbClr val="FDC82F"/>
      </a:accent3>
      <a:accent4>
        <a:srgbClr val="D52B1E"/>
      </a:accent4>
      <a:accent5>
        <a:srgbClr val="195919"/>
      </a:accent5>
      <a:accent6>
        <a:srgbClr val="34B233"/>
      </a:accent6>
      <a:hlink>
        <a:srgbClr val="9EC3DE"/>
      </a:hlink>
      <a:folHlink>
        <a:srgbClr val="2F75FF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5009</TotalTime>
  <Words>319</Words>
  <Application>Microsoft Office PowerPoint</Application>
  <PresentationFormat>Skjermfremvisning 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MN_UiO_1</vt:lpstr>
      <vt:lpstr>               MN-fakultetets planer for internasjonalisering 2012</vt:lpstr>
      <vt:lpstr>Internasjonalisering er integrert i MN-fakultetets forskning og utdanning</vt:lpstr>
      <vt:lpstr>Planlagte tiltak</vt:lpstr>
      <vt:lpstr>Ambisjoner</vt:lpstr>
      <vt:lpstr>Konkrete prosjekter</vt:lpstr>
      <vt:lpstr>Konkrete prosjekter II</vt:lpstr>
      <vt:lpstr>Andre internasjonaliseringstiltak</vt:lpstr>
      <vt:lpstr>http://blogg.uio.no/mn/ut-i-verden/</vt:lpstr>
      <vt:lpstr>Styrke fakultetets posisjon som et internasjonalt forskningsfakultet</vt:lpstr>
      <vt:lpstr>Forskning  - rekruttering og personalutvikling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kristorb</dc:creator>
  <cp:lastModifiedBy>Gøril Mellem</cp:lastModifiedBy>
  <cp:revision>289</cp:revision>
  <cp:lastPrinted>2012-01-26T09:30:23Z</cp:lastPrinted>
  <dcterms:created xsi:type="dcterms:W3CDTF">2010-08-12T14:45:53Z</dcterms:created>
  <dcterms:modified xsi:type="dcterms:W3CDTF">2012-01-30T11:07:26Z</dcterms:modified>
</cp:coreProperties>
</file>