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2" r:id="rId3"/>
    <p:sldId id="284" r:id="rId4"/>
    <p:sldId id="285" r:id="rId5"/>
    <p:sldId id="286" r:id="rId6"/>
    <p:sldId id="287" r:id="rId7"/>
    <p:sldId id="288" r:id="rId8"/>
    <p:sldId id="261" r:id="rId9"/>
    <p:sldId id="277" r:id="rId10"/>
    <p:sldId id="281" r:id="rId11"/>
    <p:sldId id="275" r:id="rId12"/>
    <p:sldId id="273" r:id="rId13"/>
    <p:sldId id="283" r:id="rId14"/>
    <p:sldId id="274" r:id="rId15"/>
    <p:sldId id="280" r:id="rId16"/>
    <p:sldId id="276" r:id="rId1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46" autoAdjust="0"/>
  </p:normalViewPr>
  <p:slideViewPr>
    <p:cSldViewPr>
      <p:cViewPr varScale="1">
        <p:scale>
          <a:sx n="99" d="100"/>
          <a:sy n="99" d="100"/>
        </p:scale>
        <p:origin x="-1974" y="-9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8"/>
    </p:cViewPr>
  </p:sorterViewPr>
  <p:notesViewPr>
    <p:cSldViewPr>
      <p:cViewPr varScale="1">
        <p:scale>
          <a:sx n="94" d="100"/>
          <a:sy n="94" d="100"/>
        </p:scale>
        <p:origin x="-3714" y="-90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C0F94AD-3AED-4366-B42B-87823072BFC4}" type="datetimeFigureOut">
              <a:rPr lang="nb-NO" smtClean="0"/>
              <a:pPr/>
              <a:t>30.01.2012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E6E23AA4-98BA-40D2-946F-A38483AA14A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54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B72CCC-AA05-401E-AF42-CB32C2649704}" type="datetimeFigureOut">
              <a:rPr lang="nb-NO"/>
              <a:pPr>
                <a:defRPr/>
              </a:pPr>
              <a:t>30.01.2012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05350"/>
            <a:ext cx="5435600" cy="4457700"/>
          </a:xfrm>
          <a:prstGeom prst="rect">
            <a:avLst/>
          </a:prstGeom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9F5BC1-5F89-49E7-9603-8B70194EDE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4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400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</a:t>
            </a:r>
            <a:r>
              <a:rPr lang="nb-NO" baseline="0" dirty="0" smtClean="0"/>
              <a:t> nytt punkt i årsplanen som også er ganske omfattende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42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Kort gjennomgang av de ulike punktene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93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Langsiktig</a:t>
            </a:r>
            <a:r>
              <a:rPr lang="nb-NO" baseline="0" dirty="0" smtClean="0"/>
              <a:t> arbeid som allerede er i gang (2020-strategi)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06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Så får vi håpe at det går litt bedre enn</a:t>
            </a:r>
            <a:r>
              <a:rPr lang="nb-NO" baseline="0" dirty="0" smtClean="0"/>
              <a:t> det denne optimistiske motivasjonsplakaten spår ……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43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Gjenkjennelige</a:t>
            </a:r>
            <a:r>
              <a:rPr lang="nb-NO" baseline="0" dirty="0" smtClean="0"/>
              <a:t> elementer i høstens idéseminar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20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Andre synes det er like greit å gjøre noe helt annet……</a:t>
            </a:r>
          </a:p>
          <a:p>
            <a:endParaRPr lang="nb-NO" dirty="0" smtClean="0"/>
          </a:p>
          <a:p>
            <a:r>
              <a:rPr lang="nb-NO" dirty="0" smtClean="0"/>
              <a:t>Men vi har faktisk tenkt å følge årsplanen!</a:t>
            </a: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458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4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nb-NO" sz="1800" dirty="0"/>
              <a:t>I årsplan 2012-14 er det spesielt fokus på å gjennomgå avtaler, å etablere minst én </a:t>
            </a:r>
            <a:r>
              <a:rPr lang="nb-NO" sz="1800" dirty="0" err="1"/>
              <a:t>fellesgrad</a:t>
            </a:r>
            <a:r>
              <a:rPr lang="nb-NO" sz="1800" dirty="0"/>
              <a:t> og et nytt tema som heter «internasjonal studieprofil»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8448" indent="-287865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1458" indent="-230292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2041" indent="-230292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2625" indent="-230292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0A821AB-E428-401B-8E85-8A61D96346BA}" type="slidenum">
              <a:rPr lang="nb-NO" sz="1200"/>
              <a:pPr eaLnBrk="1" hangingPunct="1"/>
              <a:t>8</a:t>
            </a:fld>
            <a:endParaRPr lang="nb-NO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nb-NO" sz="1800" dirty="0"/>
              <a:t>En </a:t>
            </a:r>
            <a:r>
              <a:rPr lang="nb-NO" sz="1800" dirty="0" err="1"/>
              <a:t>fellesgrad</a:t>
            </a:r>
            <a:r>
              <a:rPr lang="nb-NO" sz="1800" dirty="0"/>
              <a:t> er ikke noe som oppstår i løse luften, det har vært såkalte pilotprosjekter på instituttene i 2011 som peker fram mot målet i 2012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8448" indent="-287865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1458" indent="-230292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2041" indent="-230292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72625" indent="-230292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0A821AB-E428-401B-8E85-8A61D96346BA}" type="slidenum">
              <a:rPr lang="nb-NO" sz="1200"/>
              <a:pPr eaLnBrk="1" hangingPunct="1"/>
              <a:t>9</a:t>
            </a:fld>
            <a:endParaRPr lang="nb-NO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 komplisert</a:t>
            </a:r>
            <a:r>
              <a:rPr lang="nb-NO" baseline="0" dirty="0" smtClean="0"/>
              <a:t> punkt i årsplanen der hovedfokus er utreise. Mange elementer inngår.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66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19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5BC1-5F89-49E7-9603-8B70194EDEB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87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962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08384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33515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59043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44984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828452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95522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26473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588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4106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44672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Gjennomgang av</a:t>
            </a:r>
          </a:p>
        </p:txBody>
      </p:sp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latin typeface="Arial" pitchFamily="34" charset="0"/>
                <a:cs typeface="Arial" pitchFamily="34" charset="0"/>
              </a:rPr>
              <a:t>Årsplan for HF om internasjonaliseringsåret 2012</a:t>
            </a:r>
          </a:p>
          <a:p>
            <a:pPr eaLnBrk="1" hangingPunct="1"/>
            <a:endParaRPr lang="nb-NO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b-NO" sz="1600" dirty="0" smtClean="0">
                <a:latin typeface="Arial" pitchFamily="34" charset="0"/>
                <a:cs typeface="Arial" pitchFamily="34" charset="0"/>
              </a:rPr>
              <a:t>Presentasjon på seminar 26. jan 2012 </a:t>
            </a:r>
          </a:p>
          <a:p>
            <a:pPr eaLnBrk="1" hangingPunct="1"/>
            <a:r>
              <a:rPr lang="nb-NO" sz="1600" dirty="0" smtClean="0">
                <a:latin typeface="Arial" pitchFamily="34" charset="0"/>
                <a:cs typeface="Arial" pitchFamily="34" charset="0"/>
              </a:rPr>
              <a:t>Bjarne Skov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973681" y="548680"/>
            <a:ext cx="76962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dirty="0" smtClean="0"/>
              <a:t>Gjennomgå programbeskrivelser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96081" y="1369938"/>
            <a:ext cx="3725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+ og studieretningsbeskrivelser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85686" y="2204864"/>
            <a:ext cx="73532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nb-NO" dirty="0" smtClean="0"/>
              <a:t>Sikre at anbefalte løp gir rom for utenlandsopphold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dirty="0" smtClean="0"/>
              <a:t>Anbefale når studentene bør reise ut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dirty="0" smtClean="0"/>
              <a:t>Gjennomgå avtaleporteføljen ved fakultet og institutter</a:t>
            </a:r>
            <a:br>
              <a:rPr lang="nb-NO" dirty="0" smtClean="0"/>
            </a:br>
            <a:r>
              <a:rPr lang="nb-NO" dirty="0" smtClean="0"/>
              <a:t>innen utgangen av 2012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dirty="0" smtClean="0"/>
              <a:t>Trekke frem et utvalg utenlandske læresteder</a:t>
            </a:r>
            <a:br>
              <a:rPr lang="nb-NO" dirty="0" smtClean="0"/>
            </a:br>
            <a:r>
              <a:rPr lang="nb-NO" dirty="0" smtClean="0"/>
              <a:t>som fagmiljøet anbefaler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dirty="0" smtClean="0"/>
              <a:t>Informere godt om hvordan utenlandsk utdanning innpasses</a:t>
            </a:r>
            <a:endParaRPr lang="nb-NO" dirty="0"/>
          </a:p>
        </p:txBody>
      </p:sp>
      <p:pic>
        <p:nvPicPr>
          <p:cNvPr id="6" name="Picture 8" descr="Carp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19" y="4730525"/>
            <a:ext cx="1260757" cy="16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paraorkut.com/img/clipart/images/c/carpenter-78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23" y="4755831"/>
            <a:ext cx="13424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2545591" y="5206117"/>
            <a:ext cx="44026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Krever en del snekkerarbeid</a:t>
            </a:r>
            <a:br>
              <a:rPr lang="nb-NO" b="1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smtClean="0"/>
              <a:t>+ og «holdningsendring» i informasjonen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373833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3681" y="548680"/>
            <a:ext cx="7696200" cy="1143000"/>
          </a:xfrm>
        </p:spPr>
        <p:txBody>
          <a:bodyPr/>
          <a:lstStyle/>
          <a:p>
            <a:r>
              <a:rPr lang="nb-NO" dirty="0" smtClean="0"/>
              <a:t>Gjennomgå programbeskrivelser </a:t>
            </a:r>
            <a:br>
              <a:rPr lang="nb-NO" dirty="0" smtClean="0"/>
            </a:br>
            <a:r>
              <a:rPr lang="nb-NO" dirty="0" smtClean="0"/>
              <a:t>              og studieretningsbeskrivelser</a:t>
            </a:r>
            <a:br>
              <a:rPr lang="nb-NO" dirty="0" smtClean="0"/>
            </a:br>
            <a:r>
              <a:rPr lang="nb-NO" dirty="0"/>
              <a:t> </a:t>
            </a:r>
            <a:r>
              <a:rPr lang="nb-NO" dirty="0" smtClean="0"/>
              <a:t>                                 I DESEMBER 2012</a:t>
            </a:r>
            <a:endParaRPr lang="nb-NO" dirty="0"/>
          </a:p>
        </p:txBody>
      </p:sp>
      <p:pic>
        <p:nvPicPr>
          <p:cNvPr id="23554" name="Picture 2" descr="http://images.paraorkut.com/img/clipart/images/c/carpenter-7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912750"/>
            <a:ext cx="13424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Carp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2" y="1844824"/>
            <a:ext cx="1260757" cy="16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Dan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3" y="4321492"/>
            <a:ext cx="1152612" cy="21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686624" y="2204864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«Oppbygging og gjennomføring» viser</a:t>
            </a:r>
            <a:br>
              <a:rPr lang="nb-NO" dirty="0" smtClean="0"/>
            </a:br>
            <a:r>
              <a:rPr lang="nb-NO" dirty="0" smtClean="0"/>
              <a:t>hvor man kan ta utenlandsopphold.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3203848" y="3535495"/>
            <a:ext cx="4171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«Et semester i utlandet» viser</a:t>
            </a:r>
            <a:br>
              <a:rPr lang="nb-NO" dirty="0" smtClean="0"/>
            </a:br>
            <a:r>
              <a:rPr lang="nb-NO" dirty="0" smtClean="0"/>
              <a:t>anbefalte steder – gjerne forhånds-</a:t>
            </a:r>
            <a:br>
              <a:rPr lang="nb-NO" dirty="0" smtClean="0"/>
            </a:br>
            <a:r>
              <a:rPr lang="nb-NO" dirty="0" smtClean="0"/>
              <a:t>definerte emnepakker - i utlandet.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703218" y="5307233"/>
            <a:ext cx="6363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Tekstene fokuserer på det positive, og fremhever UiOs</a:t>
            </a:r>
            <a:br>
              <a:rPr lang="nb-NO" dirty="0" smtClean="0"/>
            </a:br>
            <a:r>
              <a:rPr lang="nb-NO" dirty="0" smtClean="0"/>
              <a:t>forventning om at man reiser ut under studiet.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17402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3681" y="548680"/>
            <a:ext cx="7696200" cy="1143000"/>
          </a:xfrm>
        </p:spPr>
        <p:txBody>
          <a:bodyPr/>
          <a:lstStyle/>
          <a:p>
            <a:r>
              <a:rPr lang="nb-NO" dirty="0" smtClean="0"/>
              <a:t>Gjennomgå programbeskrivelser </a:t>
            </a:r>
            <a:br>
              <a:rPr lang="nb-NO" dirty="0" smtClean="0"/>
            </a:br>
            <a:r>
              <a:rPr lang="nb-NO" dirty="0" smtClean="0"/>
              <a:t>              og studieretningsbeskrivelser</a:t>
            </a:r>
            <a:br>
              <a:rPr lang="nb-NO" dirty="0" smtClean="0"/>
            </a:br>
            <a:r>
              <a:rPr lang="nb-NO" dirty="0" smtClean="0"/>
              <a:t>                                    «NY HOLDNING»</a:t>
            </a:r>
            <a:endParaRPr lang="nb-NO" dirty="0"/>
          </a:p>
        </p:txBody>
      </p:sp>
      <p:pic>
        <p:nvPicPr>
          <p:cNvPr id="23562" name="Picture 10" descr="D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152612" cy="21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1835696" y="1988840"/>
            <a:ext cx="6965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Tekstene begrunner og fokuserer på det positive, fremhever</a:t>
            </a:r>
            <a:br>
              <a:rPr lang="nb-NO" i="1" dirty="0" smtClean="0"/>
            </a:br>
            <a:r>
              <a:rPr lang="nb-NO" i="1" dirty="0" smtClean="0"/>
              <a:t>HFs forventning om at man reiser ut – eksempler:</a:t>
            </a:r>
            <a:endParaRPr lang="nb-NO" i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123728" y="3066838"/>
            <a:ext cx="667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Som student ved UiO har du mulighet til … </a:t>
            </a:r>
            <a:br>
              <a:rPr lang="nb-NO" sz="1800" dirty="0" smtClean="0"/>
            </a:br>
            <a:r>
              <a:rPr lang="nb-NO" sz="1800" i="1" dirty="0" smtClean="0"/>
              <a:t>kan byttes ut med: 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Du får verdifull tilleggskompetanse ved å benytte  ...</a:t>
            </a:r>
            <a:endParaRPr lang="nb-NO" sz="1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01266" y="4149080"/>
            <a:ext cx="783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i="1" dirty="0" smtClean="0"/>
              <a:t>Russisk: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Det anbefales sterkt at du tilbringer 5. semester i Russland</a:t>
            </a:r>
            <a:br>
              <a:rPr lang="nb-NO" sz="1800" dirty="0" smtClean="0"/>
            </a:br>
            <a:r>
              <a:rPr lang="nb-NO" sz="1800" dirty="0" smtClean="0"/>
              <a:t>(</a:t>
            </a:r>
            <a:r>
              <a:rPr lang="nb-NO" sz="1800" i="1" dirty="0" smtClean="0"/>
              <a:t>ingen begrunnelse, ingen «</a:t>
            </a:r>
            <a:r>
              <a:rPr lang="nb-NO" sz="1800" i="1" dirty="0" err="1" smtClean="0"/>
              <a:t>triggerord</a:t>
            </a:r>
            <a:r>
              <a:rPr lang="nb-NO" sz="1800" i="1" dirty="0" smtClean="0"/>
              <a:t>»)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857269" y="5373215"/>
            <a:ext cx="593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i="1" dirty="0" smtClean="0"/>
              <a:t>Kinesisk: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Ett semester ved en studieinstitusjon i utlandet er obligatorisk i tredje semester</a:t>
            </a:r>
            <a:br>
              <a:rPr lang="nb-NO" sz="1800" dirty="0" smtClean="0"/>
            </a:br>
            <a:r>
              <a:rPr lang="nb-NO" sz="1800" i="1" dirty="0" smtClean="0"/>
              <a:t>(ingen begrunnelse, ingen «</a:t>
            </a:r>
            <a:r>
              <a:rPr lang="nb-NO" sz="1800" i="1" dirty="0" err="1" smtClean="0"/>
              <a:t>triggerord</a:t>
            </a:r>
            <a:r>
              <a:rPr lang="nb-NO" sz="1800" i="1" dirty="0" smtClean="0"/>
              <a:t>»</a:t>
            </a:r>
            <a:r>
              <a:rPr lang="nb-NO" sz="1800" i="1" dirty="0"/>
              <a:t>)</a:t>
            </a:r>
            <a:endParaRPr lang="nb-NO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1487108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6355" y="479549"/>
            <a:ext cx="7696200" cy="1143000"/>
          </a:xfrm>
        </p:spPr>
        <p:txBody>
          <a:bodyPr/>
          <a:lstStyle/>
          <a:p>
            <a:r>
              <a:rPr lang="nb-NO" dirty="0" smtClean="0"/>
              <a:t>Hva i all verden betyr «internasjonal studieprofil i et program» ????</a:t>
            </a:r>
            <a:endParaRPr lang="nb-NO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81930"/>
            <a:ext cx="6408713" cy="49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33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3681" y="548680"/>
            <a:ext cx="7696200" cy="1143000"/>
          </a:xfrm>
        </p:spPr>
        <p:txBody>
          <a:bodyPr/>
          <a:lstStyle/>
          <a:p>
            <a:r>
              <a:rPr lang="nb-NO" dirty="0" smtClean="0"/>
              <a:t>Internasjonal studieprofil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31713" y="1791662"/>
            <a:ext cx="500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- Styrke internasjonal dimensjon i studiene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469723" y="268721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- Lære av miljøer som har lykkes (utreise og innreise)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009836" y="4549141"/>
            <a:ext cx="612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- </a:t>
            </a:r>
            <a:r>
              <a:rPr lang="nb-NO" dirty="0" smtClean="0"/>
              <a:t>Kapasitet på engelske emner slik at innreisende</a:t>
            </a:r>
            <a:br>
              <a:rPr lang="nb-NO" dirty="0" smtClean="0"/>
            </a:br>
            <a:r>
              <a:rPr lang="nb-NO" dirty="0" smtClean="0"/>
              <a:t>  studenter har tilstrekkelig undervisningstilbud</a:t>
            </a:r>
            <a:endParaRPr lang="nb-NO" i="1" dirty="0" smtClean="0"/>
          </a:p>
        </p:txBody>
      </p:sp>
      <p:sp>
        <p:nvSpPr>
          <p:cNvPr id="8" name="TekstSylinder 7"/>
          <p:cNvSpPr txBox="1"/>
          <p:nvPr/>
        </p:nvSpPr>
        <p:spPr>
          <a:xfrm>
            <a:off x="2671489" y="3670980"/>
            <a:ext cx="593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- Flere internasjonale </a:t>
            </a:r>
            <a:r>
              <a:rPr lang="nb-NO" dirty="0" err="1" smtClean="0"/>
              <a:t>fellesgrader</a:t>
            </a:r>
            <a:r>
              <a:rPr lang="nb-NO" dirty="0" smtClean="0"/>
              <a:t> på masternivå</a:t>
            </a:r>
            <a:endParaRPr lang="nb-NO" dirty="0"/>
          </a:p>
        </p:txBody>
      </p:sp>
      <p:pic>
        <p:nvPicPr>
          <p:cNvPr id="1026" name="Picture 2" descr="http://www.clipartoday.com/_thumbs/014/MixedBag_l_tn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9" y="1988840"/>
            <a:ext cx="16561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431489" y="5805264"/>
            <a:ext cx="420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- </a:t>
            </a:r>
            <a:r>
              <a:rPr lang="nb-NO" dirty="0" smtClean="0"/>
              <a:t>Måling av mobilitet på program</a:t>
            </a:r>
            <a:br>
              <a:rPr lang="nb-NO" dirty="0" smtClean="0"/>
            </a:br>
            <a:r>
              <a:rPr lang="nb-NO" dirty="0" smtClean="0"/>
              <a:t> ikke antall studenter på en avtale</a:t>
            </a:r>
            <a:endParaRPr lang="nb-NO" i="1" dirty="0" smtClean="0"/>
          </a:p>
        </p:txBody>
      </p:sp>
    </p:spTree>
    <p:extLst>
      <p:ext uri="{BB962C8B-B14F-4D97-AF65-F5344CB8AC3E}">
        <p14:creationId xmlns:p14="http://schemas.microsoft.com/office/powerpoint/2010/main" val="42260454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På litt lenger sikt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UiOs handlingsplan for internasjonalisering</a:t>
            </a:r>
          </a:p>
          <a:p>
            <a:r>
              <a:rPr lang="nb-NO" sz="2400" dirty="0" smtClean="0"/>
              <a:t>2012: Analyse av ambisjonsnivået for «internasjonal profil i programmene»</a:t>
            </a:r>
            <a:br>
              <a:rPr lang="nb-NO" sz="2400" dirty="0" smtClean="0"/>
            </a:br>
            <a:r>
              <a:rPr lang="nb-NO" sz="1400" dirty="0" smtClean="0"/>
              <a:t>(gjennomføring av tiltak innen 2014)</a:t>
            </a:r>
          </a:p>
          <a:p>
            <a:r>
              <a:rPr lang="nb-NO" sz="2400" dirty="0" smtClean="0"/>
              <a:t>Samarbeid med land utenfor Europa konsentreres til «BRIC»-landene, USA og Japan</a:t>
            </a:r>
            <a:br>
              <a:rPr lang="nb-NO" sz="2400" dirty="0" smtClean="0"/>
            </a:br>
            <a:r>
              <a:rPr lang="nb-NO" sz="1400" dirty="0" smtClean="0"/>
              <a:t>(Infernoprosjekt team 5 om USA og Kina i utvidet form)</a:t>
            </a:r>
          </a:p>
          <a:p>
            <a:r>
              <a:rPr lang="nb-NO" sz="2400" dirty="0" smtClean="0"/>
              <a:t>Prioritere å utvikle partnerskap med nordiske universiteter …</a:t>
            </a:r>
            <a:br>
              <a:rPr lang="nb-NO" sz="2400" dirty="0" smtClean="0"/>
            </a:br>
            <a:r>
              <a:rPr lang="nb-NO" sz="1400" dirty="0" smtClean="0"/>
              <a:t>SAK-prosjekt Sør-</a:t>
            </a:r>
            <a:r>
              <a:rPr lang="nb-NO" sz="1400" dirty="0" err="1" smtClean="0"/>
              <a:t>asia</a:t>
            </a:r>
            <a:r>
              <a:rPr lang="nb-NO" sz="1400" dirty="0" smtClean="0"/>
              <a:t>, </a:t>
            </a:r>
            <a:r>
              <a:rPr lang="nb-NO" sz="1400" dirty="0" err="1" smtClean="0"/>
              <a:t>Fellesgrad</a:t>
            </a:r>
            <a:r>
              <a:rPr lang="nb-NO" sz="1400" dirty="0" smtClean="0"/>
              <a:t> </a:t>
            </a:r>
            <a:r>
              <a:rPr lang="nb-NO" sz="1400" dirty="0" err="1" smtClean="0"/>
              <a:t>Chinese</a:t>
            </a:r>
            <a:r>
              <a:rPr lang="nb-NO" sz="1400" dirty="0" smtClean="0"/>
              <a:t> </a:t>
            </a:r>
            <a:r>
              <a:rPr lang="nb-NO" sz="1400" dirty="0" err="1" smtClean="0"/>
              <a:t>Politics</a:t>
            </a:r>
            <a:r>
              <a:rPr lang="nb-NO" sz="1400" dirty="0" smtClean="0"/>
              <a:t>, Nordiske dekanatmøter, NUAS-samarbeid osv.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7900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836712"/>
            <a:ext cx="6127226" cy="518457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076056" y="6190346"/>
            <a:ext cx="355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Takk for oppmerksomheten !!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79187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2450" y="837456"/>
            <a:ext cx="7696200" cy="1143000"/>
          </a:xfrm>
        </p:spPr>
        <p:txBody>
          <a:bodyPr/>
          <a:lstStyle/>
          <a:p>
            <a:pPr algn="r"/>
            <a:r>
              <a:rPr lang="nb-NO" dirty="0" smtClean="0"/>
              <a:t>Idéseminar med instituttene….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096194" y="1988840"/>
            <a:ext cx="74881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22.10.2011 – studieledere og forskningskonsulenter foreslo tiltak</a:t>
            </a:r>
          </a:p>
          <a:p>
            <a:r>
              <a:rPr lang="nb-NO" dirty="0" smtClean="0"/>
              <a:t>som kunne gjennomføres innenfor tidsrammen av 2012.</a:t>
            </a:r>
          </a:p>
          <a:p>
            <a:endParaRPr lang="nb-NO" dirty="0"/>
          </a:p>
          <a:p>
            <a:r>
              <a:rPr lang="nb-NO" dirty="0" smtClean="0"/>
              <a:t>«(Det er) to </a:t>
            </a:r>
            <a:r>
              <a:rPr lang="nb-NO" i="1" dirty="0"/>
              <a:t>store</a:t>
            </a:r>
            <a:r>
              <a:rPr lang="nb-NO" dirty="0"/>
              <a:t> utfordringer som avtegner seg</a:t>
            </a:r>
            <a:r>
              <a:rPr lang="nb-NO" dirty="0" smtClean="0"/>
              <a:t>:»</a:t>
            </a:r>
            <a:br>
              <a:rPr lang="nb-NO" dirty="0" smtClean="0"/>
            </a:br>
            <a:endParaRPr lang="nb-NO" dirty="0"/>
          </a:p>
          <a:p>
            <a:pPr marL="457200" lvl="0" indent="-457200">
              <a:buAutoNum type="arabicParenR"/>
            </a:pPr>
            <a:r>
              <a:rPr lang="nb-NO" dirty="0" smtClean="0"/>
              <a:t>Det </a:t>
            </a:r>
            <a:r>
              <a:rPr lang="nb-NO" dirty="0"/>
              <a:t>er for få som reiser ut som del av sitt program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(</a:t>
            </a:r>
            <a:r>
              <a:rPr lang="nb-NO" dirty="0"/>
              <a:t>bachelor, master og </a:t>
            </a:r>
            <a:r>
              <a:rPr lang="nb-NO" dirty="0" err="1" smtClean="0"/>
              <a:t>ph.d</a:t>
            </a:r>
            <a:r>
              <a:rPr lang="nb-NO" dirty="0" smtClean="0"/>
              <a:t>)</a:t>
            </a:r>
            <a:br>
              <a:rPr lang="nb-NO" dirty="0" smtClean="0"/>
            </a:br>
            <a:endParaRPr lang="nb-NO" dirty="0" smtClean="0"/>
          </a:p>
          <a:p>
            <a:pPr marL="457200" lvl="0" indent="-457200">
              <a:buAutoNum type="arabicParenR"/>
            </a:pPr>
            <a:r>
              <a:rPr lang="nb-NO" dirty="0" smtClean="0"/>
              <a:t>HF </a:t>
            </a:r>
            <a:r>
              <a:rPr lang="nb-NO" dirty="0"/>
              <a:t>har en del mangler i tilbudet sitt til </a:t>
            </a:r>
            <a:r>
              <a:rPr lang="nb-NO" dirty="0" smtClean="0"/>
              <a:t>innreisende</a:t>
            </a:r>
            <a:br>
              <a:rPr lang="nb-NO" dirty="0" smtClean="0"/>
            </a:br>
            <a:r>
              <a:rPr lang="nb-NO" dirty="0" smtClean="0"/>
              <a:t>studenter </a:t>
            </a:r>
            <a:r>
              <a:rPr lang="nb-NO" dirty="0"/>
              <a:t>og </a:t>
            </a:r>
            <a:r>
              <a:rPr lang="nb-NO" dirty="0" err="1"/>
              <a:t>ph.d</a:t>
            </a:r>
            <a:r>
              <a:rPr lang="nb-NO" dirty="0"/>
              <a:t>.-kandidater, </a:t>
            </a:r>
            <a:r>
              <a:rPr lang="nb-NO" dirty="0" smtClean="0"/>
              <a:t> og </a:t>
            </a:r>
            <a:r>
              <a:rPr lang="nb-NO" dirty="0"/>
              <a:t>dette </a:t>
            </a:r>
            <a:r>
              <a:rPr lang="nb-NO" dirty="0" smtClean="0"/>
              <a:t>gjør</a:t>
            </a:r>
            <a:br>
              <a:rPr lang="nb-NO" dirty="0" smtClean="0"/>
            </a:br>
            <a:r>
              <a:rPr lang="nb-NO" dirty="0" smtClean="0"/>
              <a:t>at </a:t>
            </a:r>
            <a:r>
              <a:rPr lang="nb-NO" dirty="0"/>
              <a:t>vi også har for få som reiser inn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/>
          </a:p>
        </p:txBody>
      </p:sp>
      <p:pic>
        <p:nvPicPr>
          <p:cNvPr id="1026" name="Picture 2" descr="M:\pc\Desktop\tankesm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97802"/>
            <a:ext cx="2212134" cy="15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pc\Desktop\1195421898160684656technoargia_Bulle_gauche_montre_haut_1_svg_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2232248" cy="15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464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877"/>
            <a:ext cx="75608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32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 - årsplanstiltak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000" b="1" dirty="0"/>
              <a:t>EU og langvarig forskningssamarbeid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i="1" dirty="0"/>
              <a:t>Fakultetet skal ved en kombinasjon av administrativ og økonomisk støtte øke antallet søknader med reell mulighet til å få støtte fra EUs ulike finansieringsprogrammer</a:t>
            </a:r>
            <a:r>
              <a:rPr lang="nb-NO" sz="2000" dirty="0" smtClean="0"/>
              <a:t>.</a:t>
            </a:r>
            <a:endParaRPr lang="nb-NO" sz="1600" dirty="0"/>
          </a:p>
          <a:p>
            <a:pPr>
              <a:buFont typeface="Arial" pitchFamily="34" charset="0"/>
              <a:buChar char="•"/>
            </a:pPr>
            <a:r>
              <a:rPr lang="nb-NO" sz="2000" b="1" dirty="0"/>
              <a:t>Internasjonalisering av </a:t>
            </a:r>
            <a:r>
              <a:rPr lang="nb-NO" sz="2000" b="1" dirty="0" err="1"/>
              <a:t>ph.d</a:t>
            </a:r>
            <a:r>
              <a:rPr lang="nb-NO" sz="2000" b="1" dirty="0"/>
              <a:t>.-programmet</a:t>
            </a:r>
            <a:br>
              <a:rPr lang="nb-NO" sz="2000" b="1" dirty="0"/>
            </a:br>
            <a:r>
              <a:rPr lang="nb-NO" sz="2000" i="1" dirty="0"/>
              <a:t>HF skal øke antallet kandidater med utenlandsk mastergrad gjennom bedre rekruttering og høyere kvalitet på forskerutdanningstilbudet</a:t>
            </a:r>
            <a:r>
              <a:rPr lang="nb-NO" sz="2000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nb-NO" sz="2000" b="1" dirty="0"/>
              <a:t>Forskerutdanningssamarbeid</a:t>
            </a:r>
            <a:br>
              <a:rPr lang="nb-NO" sz="2000" b="1" dirty="0"/>
            </a:br>
            <a:r>
              <a:rPr lang="nb-NO" sz="2000" i="1" dirty="0"/>
              <a:t>HF vil etablere samarbeid med partnere nasjonalt og internasjonalt for å øke bredden og kvaliteten på forskerutdanningstilbudet</a:t>
            </a:r>
          </a:p>
        </p:txBody>
      </p:sp>
      <p:pic>
        <p:nvPicPr>
          <p:cNvPr id="4" name="Picture 3" descr="M:\pc\Desktop\1195421898160684656technoargia_Bulle_gauche_montre_haut_1_svg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232248" cy="15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383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 - idéseminartiltak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981200"/>
            <a:ext cx="7685856" cy="4688160"/>
          </a:xfrm>
        </p:spPr>
        <p:txBody>
          <a:bodyPr/>
          <a:lstStyle/>
          <a:p>
            <a:r>
              <a:rPr lang="nb-NO" sz="2000" dirty="0" smtClean="0"/>
              <a:t>Stimuleringsordning </a:t>
            </a:r>
            <a:r>
              <a:rPr lang="nb-NO" sz="2000" dirty="0"/>
              <a:t>for etablering av nordiske og internasjonale forskningsnettverk</a:t>
            </a:r>
            <a:r>
              <a:rPr lang="nb-NO" sz="2000" dirty="0" smtClean="0"/>
              <a:t>.</a:t>
            </a:r>
            <a:br>
              <a:rPr lang="nb-NO" sz="2000" dirty="0" smtClean="0"/>
            </a:br>
            <a:endParaRPr lang="nb-NO" sz="2000" dirty="0"/>
          </a:p>
          <a:p>
            <a:r>
              <a:rPr lang="nb-NO" sz="2000" dirty="0" smtClean="0"/>
              <a:t>Fokus </a:t>
            </a:r>
            <a:r>
              <a:rPr lang="nb-NO" sz="2000" dirty="0"/>
              <a:t>på internasjonale publiseringsambisjoner i instituttenes arbeid med å utvikle/følge opp egne publiseringsstrategier</a:t>
            </a:r>
            <a:r>
              <a:rPr lang="nb-NO" sz="2000" dirty="0" smtClean="0"/>
              <a:t>.</a:t>
            </a:r>
            <a:br>
              <a:rPr lang="nb-NO" sz="2000" dirty="0" smtClean="0"/>
            </a:br>
            <a:endParaRPr lang="nb-NO" sz="2000" dirty="0"/>
          </a:p>
          <a:p>
            <a:r>
              <a:rPr lang="nb-NO" sz="2000" dirty="0" smtClean="0"/>
              <a:t>Instituttene oppfordrer fakultetet </a:t>
            </a:r>
            <a:r>
              <a:rPr lang="nb-NO" sz="2000" dirty="0"/>
              <a:t>til å fortsette </a:t>
            </a:r>
            <a:r>
              <a:rPr lang="nb-NO" sz="2000" dirty="0" smtClean="0"/>
              <a:t>med </a:t>
            </a:r>
            <a:r>
              <a:rPr lang="nb-NO" sz="2000" dirty="0"/>
              <a:t>intern kursing av og seminarer for sine FVA med tanke på søknadsskriving til EU/NFR. 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000" dirty="0" smtClean="0"/>
              <a:t>Fakultetet vil </a:t>
            </a:r>
            <a:r>
              <a:rPr lang="nb-NO" sz="2000" dirty="0"/>
              <a:t>ta initiativ til å diskutere </a:t>
            </a:r>
            <a:r>
              <a:rPr lang="nb-NO" sz="2000" dirty="0" smtClean="0"/>
              <a:t>hvordan</a:t>
            </a:r>
            <a:br>
              <a:rPr lang="nb-NO" sz="2000" dirty="0" smtClean="0"/>
            </a:br>
            <a:r>
              <a:rPr lang="nb-NO" sz="2000" dirty="0" smtClean="0"/>
              <a:t>vi </a:t>
            </a:r>
            <a:r>
              <a:rPr lang="nb-NO" sz="2000" dirty="0"/>
              <a:t>best kan få frem og støtte opp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om </a:t>
            </a:r>
            <a:r>
              <a:rPr lang="nb-NO" sz="2000" dirty="0"/>
              <a:t>kandidater til ERC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(</a:t>
            </a:r>
            <a:r>
              <a:rPr lang="nb-NO" sz="2000" dirty="0" err="1" smtClean="0"/>
              <a:t>Starting</a:t>
            </a:r>
            <a:r>
              <a:rPr lang="nb-NO" sz="2000" dirty="0" smtClean="0"/>
              <a:t> </a:t>
            </a:r>
            <a:r>
              <a:rPr lang="nb-NO" sz="2000" dirty="0" err="1"/>
              <a:t>Grants</a:t>
            </a:r>
            <a:r>
              <a:rPr lang="nb-NO" sz="2000" dirty="0"/>
              <a:t> </a:t>
            </a:r>
            <a:r>
              <a:rPr lang="nb-NO" sz="2000" dirty="0" smtClean="0"/>
              <a:t>og </a:t>
            </a:r>
            <a:r>
              <a:rPr lang="nb-NO" sz="2000" dirty="0"/>
              <a:t>Advanced </a:t>
            </a:r>
            <a:r>
              <a:rPr lang="nb-NO" sz="2000" dirty="0" err="1"/>
              <a:t>Grants</a:t>
            </a:r>
            <a:r>
              <a:rPr lang="nb-NO" sz="2000" dirty="0"/>
              <a:t>).</a:t>
            </a:r>
          </a:p>
        </p:txBody>
      </p:sp>
      <p:pic>
        <p:nvPicPr>
          <p:cNvPr id="4" name="Picture 2" descr="M:\pc\Desktop\tankesm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97802"/>
            <a:ext cx="2212134" cy="15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363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 - idéseminar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92080" y="1981200"/>
            <a:ext cx="3394720" cy="4114800"/>
          </a:xfrm>
        </p:spPr>
        <p:txBody>
          <a:bodyPr/>
          <a:lstStyle/>
          <a:p>
            <a:r>
              <a:rPr lang="nb-NO" b="1" dirty="0" smtClean="0"/>
              <a:t>Synliggjøring </a:t>
            </a:r>
            <a:r>
              <a:rPr lang="nb-NO" b="1" dirty="0"/>
              <a:t>på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nettsidene </a:t>
            </a:r>
            <a:br>
              <a:rPr lang="nb-NO" b="1" dirty="0" smtClean="0"/>
            </a:br>
            <a:r>
              <a:rPr lang="nb-NO" dirty="0" smtClean="0"/>
              <a:t>av internasjonal</a:t>
            </a:r>
            <a:br>
              <a:rPr lang="nb-NO" dirty="0" smtClean="0"/>
            </a:br>
            <a:r>
              <a:rPr lang="nb-NO" dirty="0" smtClean="0"/>
              <a:t>deltakelse </a:t>
            </a:r>
            <a:r>
              <a:rPr lang="nb-NO" dirty="0"/>
              <a:t>i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forskergrupper</a:t>
            </a:r>
            <a:br>
              <a:rPr lang="nb-NO" dirty="0" smtClean="0"/>
            </a:br>
            <a:r>
              <a:rPr lang="nb-NO" dirty="0" smtClean="0"/>
              <a:t>og</a:t>
            </a:r>
            <a:r>
              <a:rPr lang="nb-NO" dirty="0"/>
              <a:t> </a:t>
            </a:r>
            <a:r>
              <a:rPr lang="nb-NO" dirty="0" smtClean="0"/>
              <a:t>–nettverk.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M:\pc\Desktop\beat-the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5967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:\pc\Desktop\1195421898160684656technoargia_Bulle_gauche_montre_haut_1_svg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7"/>
            <a:ext cx="19442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449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</a:t>
            </a:r>
            <a:r>
              <a:rPr lang="nb-NO" dirty="0" smtClean="0"/>
              <a:t>å kommer vi til studiesiden …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224087"/>
            <a:ext cx="3000375" cy="3629025"/>
          </a:xfrm>
        </p:spPr>
      </p:pic>
    </p:spTree>
    <p:extLst>
      <p:ext uri="{BB962C8B-B14F-4D97-AF65-F5344CB8AC3E}">
        <p14:creationId xmlns:p14="http://schemas.microsoft.com/office/powerpoint/2010/main" val="21368393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2294384"/>
          </a:xfrm>
        </p:spPr>
        <p:txBody>
          <a:bodyPr/>
          <a:lstStyle/>
          <a:p>
            <a:pPr eaLnBrk="1" hangingPunct="1"/>
            <a:r>
              <a:rPr lang="nb-NO" dirty="0" smtClean="0"/>
              <a:t>De store linjene:</a:t>
            </a:r>
            <a:br>
              <a:rPr lang="nb-NO" dirty="0" smtClean="0"/>
            </a:br>
            <a:r>
              <a:rPr lang="nb-NO" sz="1100" dirty="0" smtClean="0"/>
              <a:t/>
            </a:r>
            <a:br>
              <a:rPr lang="nb-NO" sz="1100" dirty="0" smtClean="0"/>
            </a:br>
            <a:r>
              <a:rPr lang="nb-NO" dirty="0" smtClean="0"/>
              <a:t>Internasjonalisering i</a:t>
            </a:r>
            <a:br>
              <a:rPr lang="nb-NO" dirty="0" smtClean="0"/>
            </a:br>
            <a:r>
              <a:rPr lang="nb-NO" dirty="0" smtClean="0"/>
              <a:t>Årsplan 2012-14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8313" y="2276872"/>
            <a:ext cx="8218487" cy="4392216"/>
          </a:xfrm>
        </p:spPr>
        <p:txBody>
          <a:bodyPr/>
          <a:lstStyle/>
          <a:p>
            <a:pPr marL="0" indent="0" eaLnBrk="1" hangingPunct="1">
              <a:buNone/>
            </a:pPr>
            <a:endParaRPr lang="nb-NO" sz="1800" i="1" dirty="0"/>
          </a:p>
          <a:p>
            <a:pPr marL="0" indent="0" eaLnBrk="1" hangingPunct="1">
              <a:buNone/>
            </a:pPr>
            <a:endParaRPr lang="nb-NO" sz="1800" i="1" dirty="0" smtClean="0"/>
          </a:p>
          <a:p>
            <a:pPr eaLnBrk="1" hangingPunct="1"/>
            <a:r>
              <a:rPr lang="nb-NO" sz="1800" i="1" dirty="0" smtClean="0"/>
              <a:t>Hovedtrekk med milepæler neste år «Et grensesprengende universitet»</a:t>
            </a:r>
            <a:br>
              <a:rPr lang="nb-NO" sz="1800" i="1" dirty="0" smtClean="0"/>
            </a:br>
            <a:endParaRPr lang="nb-NO" sz="1800" i="1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1800" b="1" dirty="0" smtClean="0"/>
              <a:t>«Gjennomgå programbeskrivelser»</a:t>
            </a:r>
          </a:p>
          <a:p>
            <a:pPr marL="914400" lvl="2" indent="0" eaLnBrk="1" hangingPunct="1">
              <a:buNone/>
            </a:pPr>
            <a:r>
              <a:rPr lang="nb-NO" sz="1600" dirty="0" smtClean="0"/>
              <a:t>31.12.12: Avtaleporteføljen for studentutveksling er gjennomgått og revidert</a:t>
            </a:r>
            <a:br>
              <a:rPr lang="nb-NO" sz="1600" dirty="0" smtClean="0"/>
            </a:br>
            <a:endParaRPr lang="nb-NO" sz="16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1800" b="1" dirty="0" smtClean="0"/>
              <a:t>«Flere </a:t>
            </a:r>
            <a:r>
              <a:rPr lang="nb-NO" sz="1800" b="1" dirty="0" err="1" smtClean="0"/>
              <a:t>fellesgrader</a:t>
            </a:r>
            <a:r>
              <a:rPr lang="nb-NO" sz="1800" b="1" dirty="0" smtClean="0"/>
              <a:t>»</a:t>
            </a:r>
            <a:r>
              <a:rPr lang="nb-NO" sz="1800" b="1" dirty="0"/>
              <a:t/>
            </a:r>
            <a:br>
              <a:rPr lang="nb-NO" sz="1800" b="1" dirty="0"/>
            </a:br>
            <a:r>
              <a:rPr lang="nb-NO" sz="1800" dirty="0" smtClean="0"/>
              <a:t>   </a:t>
            </a:r>
            <a:r>
              <a:rPr lang="nb-NO" sz="1600" dirty="0" smtClean="0"/>
              <a:t>31.12.12</a:t>
            </a:r>
            <a:r>
              <a:rPr lang="nb-NO" sz="1600" dirty="0"/>
              <a:t>: </a:t>
            </a:r>
            <a:r>
              <a:rPr lang="nb-NO" sz="1600" dirty="0" smtClean="0"/>
              <a:t>Etablering av minst en </a:t>
            </a:r>
            <a:r>
              <a:rPr lang="nb-NO" sz="1600" dirty="0" err="1" smtClean="0"/>
              <a:t>fellesgrad</a:t>
            </a:r>
            <a:r>
              <a:rPr lang="nb-NO" sz="1600" dirty="0" smtClean="0"/>
              <a:t> innen utgangen av 2012</a:t>
            </a:r>
            <a:br>
              <a:rPr lang="nb-NO" sz="1600" dirty="0" smtClean="0"/>
            </a:br>
            <a:endParaRPr lang="nb-NO" sz="16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nb-NO" sz="1800" b="1" dirty="0" smtClean="0"/>
              <a:t>«Internasjonal studieprofil»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600" dirty="0" smtClean="0"/>
              <a:t>   31.12.12: Undersøke hva som hindrer studentene ved HF fra å benytte seg</a:t>
            </a:r>
            <a:br>
              <a:rPr lang="nb-NO" sz="1600" dirty="0" smtClean="0"/>
            </a:br>
            <a:r>
              <a:rPr lang="nb-NO" sz="1600" dirty="0" smtClean="0"/>
              <a:t>   av mulighetene for delstudier i utlandet.</a:t>
            </a:r>
            <a:br>
              <a:rPr lang="nb-NO" sz="1600" dirty="0" smtClean="0"/>
            </a:br>
            <a:r>
              <a:rPr lang="nb-NO" sz="1600" dirty="0" smtClean="0"/>
              <a:t>   31.12.12: Ha vurdert opprettelsen av en «tospråklig bachelorgrad» </a:t>
            </a:r>
            <a:br>
              <a:rPr lang="nb-NO" sz="1600" dirty="0" smtClean="0"/>
            </a:br>
            <a:r>
              <a:rPr lang="nb-NO" sz="1600" dirty="0" smtClean="0"/>
              <a:t>   i samarbeid med STA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dirty="0" smtClean="0"/>
          </a:p>
        </p:txBody>
      </p:sp>
      <p:pic>
        <p:nvPicPr>
          <p:cNvPr id="7173" name="Picture 5" descr="http://www.nautisk.no/var/ezwebin_site/storage/images/nettbutikk/boeker/historie/seilskuter-og-skip/linjer-rundt-jorden.-historien-om-norsk-linjefart-x12784/498172-7-nor-NO/Linjer-rundt-jorden.-Historien-om-norsk-linjefart-x12784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714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768752" cy="720080"/>
          </a:xfrm>
        </p:spPr>
        <p:txBody>
          <a:bodyPr/>
          <a:lstStyle/>
          <a:p>
            <a:pPr eaLnBrk="1" hangingPunct="1"/>
            <a:r>
              <a:rPr lang="nb-NO" dirty="0" smtClean="0"/>
              <a:t>Årsplan 2012-14 </a:t>
            </a:r>
            <a:r>
              <a:rPr lang="nb-NO" dirty="0" err="1" smtClean="0"/>
              <a:t>vs</a:t>
            </a:r>
            <a:r>
              <a:rPr lang="nb-NO" dirty="0" smtClean="0"/>
              <a:t> HF-piloter …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536" y="1354656"/>
            <a:ext cx="5616624" cy="4392959"/>
          </a:xfrm>
        </p:spPr>
        <p:txBody>
          <a:bodyPr/>
          <a:lstStyle/>
          <a:p>
            <a:pPr marL="0" indent="0" eaLnBrk="1" hangingPunct="1">
              <a:buNone/>
            </a:pPr>
            <a:endParaRPr lang="nb-NO" sz="1800" dirty="0" smtClean="0"/>
          </a:p>
          <a:p>
            <a:pPr eaLnBrk="1" hangingPunct="1"/>
            <a:r>
              <a:rPr lang="nb-NO" sz="1800" b="1" dirty="0" smtClean="0"/>
              <a:t>«Flere </a:t>
            </a:r>
            <a:r>
              <a:rPr lang="nb-NO" sz="1800" b="1" dirty="0" err="1" smtClean="0"/>
              <a:t>fellesgrader</a:t>
            </a:r>
            <a:r>
              <a:rPr lang="nb-NO" sz="1800" b="1" dirty="0" smtClean="0"/>
              <a:t>»</a:t>
            </a:r>
            <a:br>
              <a:rPr lang="nb-NO" sz="1800" b="1" dirty="0" smtClean="0"/>
            </a:br>
            <a:r>
              <a:rPr lang="nb-NO" sz="1800" b="1" dirty="0" smtClean="0"/>
              <a:t/>
            </a:r>
            <a:br>
              <a:rPr lang="nb-NO" sz="1800" b="1" dirty="0" smtClean="0"/>
            </a:br>
            <a:r>
              <a:rPr lang="nb-NO" sz="1800" dirty="0" smtClean="0"/>
              <a:t>ILN:    Sosiolingvistikk</a:t>
            </a:r>
            <a:br>
              <a:rPr lang="nb-NO" sz="1800" dirty="0" smtClean="0"/>
            </a:br>
            <a:r>
              <a:rPr lang="nb-NO" sz="1800" dirty="0" smtClean="0"/>
              <a:t>ILOS: Erasmus </a:t>
            </a:r>
            <a:r>
              <a:rPr lang="nb-NO" sz="1800" dirty="0" err="1" smtClean="0"/>
              <a:t>Mundus</a:t>
            </a:r>
            <a:r>
              <a:rPr lang="nb-NO" sz="1800" dirty="0" smtClean="0"/>
              <a:t>: Applied </a:t>
            </a:r>
            <a:r>
              <a:rPr lang="nb-NO" sz="1800" dirty="0" err="1" smtClean="0"/>
              <a:t>linguistics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IKOS: Master </a:t>
            </a:r>
            <a:r>
              <a:rPr lang="nb-NO" sz="1800" dirty="0" err="1" smtClean="0"/>
              <a:t>Chinese</a:t>
            </a:r>
            <a:r>
              <a:rPr lang="nb-NO" sz="1800" dirty="0" smtClean="0"/>
              <a:t> </a:t>
            </a:r>
            <a:r>
              <a:rPr lang="nb-NO" sz="1800" dirty="0" err="1" smtClean="0"/>
              <a:t>Politics</a:t>
            </a:r>
            <a:r>
              <a:rPr lang="nb-NO" sz="1800" dirty="0" smtClean="0"/>
              <a:t>:</a:t>
            </a:r>
            <a:br>
              <a:rPr lang="nb-NO" sz="1800" dirty="0" smtClean="0"/>
            </a:br>
            <a:r>
              <a:rPr lang="nb-NO" sz="1800" dirty="0" smtClean="0"/>
              <a:t>           Oslo, København, Aarhus </a:t>
            </a:r>
            <a:br>
              <a:rPr lang="nb-NO" sz="1800" dirty="0" smtClean="0"/>
            </a:br>
            <a:r>
              <a:rPr lang="nb-NO" sz="1800" dirty="0" smtClean="0"/>
              <a:t>            vs. Zhejiang </a:t>
            </a:r>
            <a:r>
              <a:rPr lang="nb-NO" sz="1800" dirty="0" err="1" smtClean="0"/>
              <a:t>University</a:t>
            </a:r>
            <a:r>
              <a:rPr lang="nb-NO" sz="1800" dirty="0" smtClean="0"/>
              <a:t>, Kina</a:t>
            </a:r>
            <a:br>
              <a:rPr lang="nb-NO" sz="1800" dirty="0" smtClean="0"/>
            </a:br>
            <a:endParaRPr lang="nb-NO" sz="1800" dirty="0" smtClean="0"/>
          </a:p>
          <a:p>
            <a:pPr eaLnBrk="1" hangingPunct="1"/>
            <a:r>
              <a:rPr lang="nb-NO" sz="1800" b="1" dirty="0" smtClean="0"/>
              <a:t>«Lære av miljøer som har lykkes med internasjonalisering»</a:t>
            </a:r>
            <a:br>
              <a:rPr lang="nb-NO" sz="1800" b="1" dirty="0" smtClean="0"/>
            </a:br>
            <a:r>
              <a:rPr lang="nb-NO" sz="1800" b="1" dirty="0" smtClean="0"/>
              <a:t/>
            </a:r>
            <a:br>
              <a:rPr lang="nb-NO" sz="1800" b="1" dirty="0" smtClean="0"/>
            </a:br>
            <a:r>
              <a:rPr lang="nb-NO" sz="1800" dirty="0" smtClean="0"/>
              <a:t>IKOS: Evaluering og videreutvikling av utenlandsopphold</a:t>
            </a:r>
            <a:br>
              <a:rPr lang="nb-NO" sz="1800" dirty="0" smtClean="0"/>
            </a:br>
            <a:r>
              <a:rPr lang="nb-NO" sz="1800" dirty="0" smtClean="0"/>
              <a:t>(ferdigstilles sommeren 2012)</a:t>
            </a:r>
            <a:br>
              <a:rPr lang="nb-NO" sz="1800" dirty="0" smtClean="0"/>
            </a:br>
            <a:endParaRPr lang="nb-NO" sz="1800" dirty="0" smtClean="0"/>
          </a:p>
          <a:p>
            <a:pPr marL="0" indent="0" eaLnBrk="1" hangingPunct="1">
              <a:buNone/>
            </a:pPr>
            <a:r>
              <a:rPr lang="nb-NO" sz="1800" i="1" dirty="0" smtClean="0"/>
              <a:t>ILN jobber også med å utvikle nye</a:t>
            </a:r>
            <a:br>
              <a:rPr lang="nb-NO" sz="1800" i="1" dirty="0" smtClean="0"/>
            </a:br>
            <a:r>
              <a:rPr lang="nb-NO" sz="1800" i="1" dirty="0" err="1" smtClean="0"/>
              <a:t>fellesgrader</a:t>
            </a:r>
            <a:r>
              <a:rPr lang="nb-NO" sz="1800" i="1" dirty="0" smtClean="0"/>
              <a:t> i Nordisk litteratur og i Norrønt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</p:txBody>
      </p:sp>
      <p:pic>
        <p:nvPicPr>
          <p:cNvPr id="27650" name="Picture 2" descr="http://images2.wikia.nocookie.net/uncyclopedia/images/b/b1/Red_Baron_At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923928" cy="49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235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hf-mal20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hf-mal2011</Template>
  <TotalTime>1087</TotalTime>
  <Words>404</Words>
  <Application>Microsoft Office PowerPoint</Application>
  <PresentationFormat>Skjermfremvisning (4:3)</PresentationFormat>
  <Paragraphs>92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power point hf-mal2011</vt:lpstr>
      <vt:lpstr>Gjennomgang av</vt:lpstr>
      <vt:lpstr>Idéseminar med instituttene….</vt:lpstr>
      <vt:lpstr>PowerPoint-presentasjon</vt:lpstr>
      <vt:lpstr>Forskning - årsplanstiltak</vt:lpstr>
      <vt:lpstr>Forskning - idéseminartiltak</vt:lpstr>
      <vt:lpstr>Forskning - idéseminar</vt:lpstr>
      <vt:lpstr>Nå kommer vi til studiesiden …</vt:lpstr>
      <vt:lpstr>De store linjene:  Internasjonalisering i Årsplan 2012-14 </vt:lpstr>
      <vt:lpstr>Årsplan 2012-14 vs HF-piloter … </vt:lpstr>
      <vt:lpstr>PowerPoint-presentasjon</vt:lpstr>
      <vt:lpstr>Gjennomgå programbeskrivelser                og studieretningsbeskrivelser                                   I DESEMBER 2012</vt:lpstr>
      <vt:lpstr>Gjennomgå programbeskrivelser                og studieretningsbeskrivelser                                     «NY HOLDNING»</vt:lpstr>
      <vt:lpstr>Hva i all verden betyr «internasjonal studieprofil i et program» ????</vt:lpstr>
      <vt:lpstr>Internasjonal studieprofil</vt:lpstr>
      <vt:lpstr>På litt lenger sikt …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kristrak</dc:creator>
  <cp:lastModifiedBy>Gøril Mellem</cp:lastModifiedBy>
  <cp:revision>102</cp:revision>
  <cp:lastPrinted>2012-01-26T09:12:24Z</cp:lastPrinted>
  <dcterms:created xsi:type="dcterms:W3CDTF">2011-10-25T10:19:02Z</dcterms:created>
  <dcterms:modified xsi:type="dcterms:W3CDTF">2012-01-30T09:20:25Z</dcterms:modified>
</cp:coreProperties>
</file>