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handoutMasterIdLst>
    <p:handoutMasterId r:id="rId9"/>
  </p:handoutMasterIdLst>
  <p:sldIdLst>
    <p:sldId id="256" r:id="rId2"/>
    <p:sldId id="257" r:id="rId3"/>
    <p:sldId id="259" r:id="rId4"/>
    <p:sldId id="258" r:id="rId5"/>
    <p:sldId id="260" r:id="rId6"/>
    <p:sldId id="261" r:id="rId7"/>
    <p:sldId id="262" r:id="rId8"/>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Arial" charset="0"/>
        <a:ea typeface="ヒラギノ角ゴ Pro W3" charset="-128"/>
        <a:cs typeface="+mn-cs"/>
      </a:defRPr>
    </a:lvl1pPr>
    <a:lvl2pPr marL="457200" algn="l" rtl="0" eaLnBrk="0" fontAlgn="base" hangingPunct="0">
      <a:spcBef>
        <a:spcPct val="0"/>
      </a:spcBef>
      <a:spcAft>
        <a:spcPct val="0"/>
      </a:spcAft>
      <a:defRPr sz="2000" kern="1200">
        <a:solidFill>
          <a:schemeClr val="tx1"/>
        </a:solidFill>
        <a:latin typeface="Arial" charset="0"/>
        <a:ea typeface="ヒラギノ角ゴ Pro W3" charset="-128"/>
        <a:cs typeface="+mn-cs"/>
      </a:defRPr>
    </a:lvl2pPr>
    <a:lvl3pPr marL="914400" algn="l" rtl="0" eaLnBrk="0" fontAlgn="base" hangingPunct="0">
      <a:spcBef>
        <a:spcPct val="0"/>
      </a:spcBef>
      <a:spcAft>
        <a:spcPct val="0"/>
      </a:spcAft>
      <a:defRPr sz="2000" kern="1200">
        <a:solidFill>
          <a:schemeClr val="tx1"/>
        </a:solidFill>
        <a:latin typeface="Arial" charset="0"/>
        <a:ea typeface="ヒラギノ角ゴ Pro W3" charset="-128"/>
        <a:cs typeface="+mn-cs"/>
      </a:defRPr>
    </a:lvl3pPr>
    <a:lvl4pPr marL="1371600" algn="l" rtl="0" eaLnBrk="0" fontAlgn="base" hangingPunct="0">
      <a:spcBef>
        <a:spcPct val="0"/>
      </a:spcBef>
      <a:spcAft>
        <a:spcPct val="0"/>
      </a:spcAft>
      <a:defRPr sz="2000" kern="1200">
        <a:solidFill>
          <a:schemeClr val="tx1"/>
        </a:solidFill>
        <a:latin typeface="Arial" charset="0"/>
        <a:ea typeface="ヒラギノ角ゴ Pro W3" charset="-128"/>
        <a:cs typeface="+mn-cs"/>
      </a:defRPr>
    </a:lvl4pPr>
    <a:lvl5pPr marL="1828800" algn="l" rtl="0" eaLnBrk="0" fontAlgn="base" hangingPunct="0">
      <a:spcBef>
        <a:spcPct val="0"/>
      </a:spcBef>
      <a:spcAft>
        <a:spcPct val="0"/>
      </a:spcAft>
      <a:defRPr sz="2000" kern="1200">
        <a:solidFill>
          <a:schemeClr val="tx1"/>
        </a:solidFill>
        <a:latin typeface="Arial" charset="0"/>
        <a:ea typeface="ヒラギノ角ゴ Pro W3" charset="-128"/>
        <a:cs typeface="+mn-cs"/>
      </a:defRPr>
    </a:lvl5pPr>
    <a:lvl6pPr marL="2286000" algn="l" defTabSz="914400" rtl="0" eaLnBrk="1" latinLnBrk="0" hangingPunct="1">
      <a:defRPr sz="2000" kern="1200">
        <a:solidFill>
          <a:schemeClr val="tx1"/>
        </a:solidFill>
        <a:latin typeface="Arial" charset="0"/>
        <a:ea typeface="ヒラギノ角ゴ Pro W3" charset="-128"/>
        <a:cs typeface="+mn-cs"/>
      </a:defRPr>
    </a:lvl6pPr>
    <a:lvl7pPr marL="2743200" algn="l" defTabSz="914400" rtl="0" eaLnBrk="1" latinLnBrk="0" hangingPunct="1">
      <a:defRPr sz="2000" kern="1200">
        <a:solidFill>
          <a:schemeClr val="tx1"/>
        </a:solidFill>
        <a:latin typeface="Arial" charset="0"/>
        <a:ea typeface="ヒラギノ角ゴ Pro W3" charset="-128"/>
        <a:cs typeface="+mn-cs"/>
      </a:defRPr>
    </a:lvl7pPr>
    <a:lvl8pPr marL="3200400" algn="l" defTabSz="914400" rtl="0" eaLnBrk="1" latinLnBrk="0" hangingPunct="1">
      <a:defRPr sz="2000" kern="1200">
        <a:solidFill>
          <a:schemeClr val="tx1"/>
        </a:solidFill>
        <a:latin typeface="Arial" charset="0"/>
        <a:ea typeface="ヒラギノ角ゴ Pro W3" charset="-128"/>
        <a:cs typeface="+mn-cs"/>
      </a:defRPr>
    </a:lvl8pPr>
    <a:lvl9pPr marL="3657600" algn="l" defTabSz="914400" rtl="0" eaLnBrk="1" latinLnBrk="0" hangingPunct="1">
      <a:defRPr sz="2000" kern="1200">
        <a:solidFill>
          <a:schemeClr val="tx1"/>
        </a:solidFill>
        <a:latin typeface="Arial"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10" y="-84"/>
      </p:cViewPr>
      <p:guideLst>
        <p:guide orient="horz" pos="2160"/>
        <p:guide pos="672"/>
        <p:guide pos="5472"/>
        <p:guide pos="1008"/>
        <p:guide pos="115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6E16F49-F0DD-47E0-9D42-81454BA5D8D2}" type="datetimeFigureOut">
              <a:rPr lang="nb-NO" smtClean="0"/>
              <a:pPr/>
              <a:t>22.03.2012</a:t>
            </a:fld>
            <a:endParaRPr lang="nb-NO"/>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7CD6AC6-E159-4AB6-987E-7A12ADB007D0}" type="slidenum">
              <a:rPr lang="nb-NO" smtClean="0"/>
              <a:pPr/>
              <a:t>‹#›</a:t>
            </a:fld>
            <a:endParaRPr lang="nb-NO"/>
          </a:p>
        </p:txBody>
      </p:sp>
    </p:spTree>
    <p:extLst>
      <p:ext uri="{BB962C8B-B14F-4D97-AF65-F5344CB8AC3E}">
        <p14:creationId xmlns:p14="http://schemas.microsoft.com/office/powerpoint/2010/main" val="24930637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ctrTitle" sz="quarter"/>
          </p:nvPr>
        </p:nvSpPr>
        <p:spPr>
          <a:xfrm>
            <a:off x="1295400" y="1905000"/>
            <a:ext cx="6934200" cy="1143000"/>
          </a:xfrm>
        </p:spPr>
        <p:txBody>
          <a:bodyPr anchor="b"/>
          <a:lstStyle>
            <a:lvl1pPr>
              <a:defRPr sz="2000">
                <a:solidFill>
                  <a:schemeClr val="bg2"/>
                </a:solidFill>
              </a:defRPr>
            </a:lvl1pPr>
          </a:lstStyle>
          <a:p>
            <a:r>
              <a:rPr lang="en-US" smtClean="0"/>
              <a:t>Click to edit Master title style</a:t>
            </a:r>
            <a:endParaRPr lang="en-US" dirty="0"/>
          </a:p>
        </p:txBody>
      </p:sp>
      <p:sp>
        <p:nvSpPr>
          <p:cNvPr id="3075" name="Rectangle 1027"/>
          <p:cNvSpPr>
            <a:spLocks noGrp="1" noChangeArrowheads="1"/>
          </p:cNvSpPr>
          <p:nvPr>
            <p:ph type="subTitle" sz="quarter" idx="1"/>
          </p:nvPr>
        </p:nvSpPr>
        <p:spPr>
          <a:xfrm>
            <a:off x="1295400" y="3048000"/>
            <a:ext cx="7315200" cy="1752600"/>
          </a:xfrm>
        </p:spPr>
        <p:txBody>
          <a:bodyPr/>
          <a:lstStyle>
            <a:lvl1pPr marL="0" indent="0">
              <a:buFontTx/>
              <a:buNone/>
              <a:defRPr sz="3000" b="1" i="0">
                <a:latin typeface="Arial"/>
                <a:cs typeface="Arial"/>
              </a:defRPr>
            </a:lvl1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1924050" cy="5257800"/>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990600" y="838200"/>
            <a:ext cx="56197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9906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9149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5240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nb-N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990600" y="838200"/>
            <a:ext cx="7696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8"/>
          <p:cNvSpPr>
            <a:spLocks noGrp="1" noChangeArrowheads="1"/>
          </p:cNvSpPr>
          <p:nvPr>
            <p:ph type="body" idx="1"/>
          </p:nvPr>
        </p:nvSpPr>
        <p:spPr bwMode="auto">
          <a:xfrm>
            <a:off x="990600" y="1981200"/>
            <a:ext cx="7696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har char="–"/>
        <a:defRPr>
          <a:solidFill>
            <a:schemeClr val="tx1"/>
          </a:solidFill>
          <a:latin typeface="+mn-lt"/>
          <a:ea typeface="+mn-ea"/>
          <a:cs typeface="+mn-cs"/>
        </a:defRPr>
      </a:lvl4pPr>
      <a:lvl5pPr marL="2057400" indent="-228600" algn="l" rtl="0" eaLnBrk="1" fontAlgn="base" hangingPunct="1">
        <a:spcBef>
          <a:spcPct val="20000"/>
        </a:spcBef>
        <a:spcAft>
          <a:spcPct val="0"/>
        </a:spcAft>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6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5"/>
          <p:cNvSpPr>
            <a:spLocks noGrp="1"/>
          </p:cNvSpPr>
          <p:nvPr>
            <p:ph type="ctrTitle" sz="quarter"/>
          </p:nvPr>
        </p:nvSpPr>
        <p:spPr>
          <a:xfrm>
            <a:off x="1295400" y="1905000"/>
            <a:ext cx="6934200" cy="1812032"/>
          </a:xfrm>
        </p:spPr>
        <p:txBody>
          <a:bodyPr/>
          <a:lstStyle/>
          <a:p>
            <a:endParaRPr lang="nb-NO" dirty="0" smtClean="0"/>
          </a:p>
        </p:txBody>
      </p:sp>
      <p:sp>
        <p:nvSpPr>
          <p:cNvPr id="13315" name="Subtitle 6"/>
          <p:cNvSpPr>
            <a:spLocks noGrp="1"/>
          </p:cNvSpPr>
          <p:nvPr>
            <p:ph type="subTitle" sz="quarter" idx="1"/>
          </p:nvPr>
        </p:nvSpPr>
        <p:spPr>
          <a:xfrm>
            <a:off x="1295400" y="2348880"/>
            <a:ext cx="7315200" cy="2664296"/>
          </a:xfrm>
        </p:spPr>
        <p:txBody>
          <a:bodyPr/>
          <a:lstStyle/>
          <a:p>
            <a:r>
              <a:rPr lang="nb-NO" sz="1200" dirty="0" smtClean="0">
                <a:latin typeface="Arial" charset="0"/>
                <a:cs typeface="Arial" charset="0"/>
              </a:rPr>
              <a:t>		</a:t>
            </a:r>
          </a:p>
          <a:p>
            <a:endParaRPr lang="nb-NO" sz="1200" dirty="0" smtClean="0">
              <a:latin typeface="Arial" charset="0"/>
              <a:cs typeface="Arial" charset="0"/>
            </a:endParaRPr>
          </a:p>
          <a:p>
            <a:r>
              <a:rPr lang="nb-NO" sz="1200" dirty="0" smtClean="0">
                <a:latin typeface="Arial" charset="0"/>
                <a:cs typeface="Arial" charset="0"/>
              </a:rPr>
              <a:t>	</a:t>
            </a:r>
            <a:r>
              <a:rPr lang="nb-NO" sz="2000" dirty="0" smtClean="0">
                <a:latin typeface="Arial" charset="0"/>
                <a:cs typeface="Arial" charset="0"/>
              </a:rPr>
              <a:t>	Progresjonsrapporter</a:t>
            </a:r>
            <a:br>
              <a:rPr lang="nb-NO" sz="2000" dirty="0" smtClean="0">
                <a:latin typeface="Arial" charset="0"/>
                <a:cs typeface="Arial" charset="0"/>
              </a:rPr>
            </a:br>
            <a:r>
              <a:rPr lang="nb-NO" sz="2000" dirty="0" smtClean="0">
                <a:latin typeface="Arial" charset="0"/>
                <a:cs typeface="Arial" charset="0"/>
              </a:rPr>
              <a:t>                        -utfordringer og løsninger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Hva er en progresjonsrapport?	</a:t>
            </a:r>
            <a:endParaRPr lang="nb-NO" dirty="0"/>
          </a:p>
        </p:txBody>
      </p:sp>
      <p:sp>
        <p:nvSpPr>
          <p:cNvPr id="3" name="Content Placeholder 2"/>
          <p:cNvSpPr>
            <a:spLocks noGrp="1"/>
          </p:cNvSpPr>
          <p:nvPr>
            <p:ph idx="1"/>
          </p:nvPr>
        </p:nvSpPr>
        <p:spPr/>
        <p:txBody>
          <a:bodyPr/>
          <a:lstStyle/>
          <a:p>
            <a:endParaRPr lang="nb-NO" sz="1600" dirty="0" smtClean="0"/>
          </a:p>
          <a:p>
            <a:r>
              <a:rPr lang="nb-NO" sz="1600" dirty="0" smtClean="0"/>
              <a:t>Studenter med midlertidig oppholdstillatelse ("studentoppholdstillatelse") med opphold over ett år må hver gang oppholdstillatelsen går ut fornye tillatelsen sin hos immigrasjonsmyndighetene.  Dette gjelder uansett om en tatt opp gjennom SIS, lokalt eller SO.</a:t>
            </a:r>
            <a:br>
              <a:rPr lang="nb-NO" sz="1600" dirty="0" smtClean="0"/>
            </a:br>
            <a:r>
              <a:rPr lang="nb-NO" sz="1600" dirty="0" smtClean="0"/>
              <a:t>For at UDI/Politiet skal kunne behandle en søknad om fornyelse må det vedlegges en progresjonsrapport fra utdanningsinstitusjonen.</a:t>
            </a:r>
          </a:p>
          <a:p>
            <a:pPr>
              <a:buNone/>
            </a:pPr>
            <a:r>
              <a:rPr lang="nb-NO" sz="1600" dirty="0" smtClean="0"/>
              <a:t> </a:t>
            </a:r>
          </a:p>
          <a:p>
            <a:r>
              <a:rPr lang="nb-NO" sz="1600" dirty="0" smtClean="0"/>
              <a:t>En progresjonsrapport lages i FS og viser antall studiepoeng en student har produsert og hvilken emner studenten har tatt. I saksbehandlingen vil saksbehandler gå gjennom primært to punkt.</a:t>
            </a:r>
            <a:br>
              <a:rPr lang="nb-NO" sz="1600" dirty="0" smtClean="0"/>
            </a:br>
            <a:endParaRPr lang="nb-NO" sz="1600" dirty="0" smtClean="0"/>
          </a:p>
          <a:p>
            <a:r>
              <a:rPr lang="nb-NO" sz="1600" dirty="0" smtClean="0"/>
              <a:t>1) Produserer studenten 30 </a:t>
            </a:r>
            <a:r>
              <a:rPr lang="nb-NO" sz="1600" dirty="0" err="1" smtClean="0"/>
              <a:t>stp</a:t>
            </a:r>
            <a:r>
              <a:rPr lang="nb-NO" sz="1600" dirty="0" smtClean="0"/>
              <a:t> hvert semester</a:t>
            </a:r>
          </a:p>
          <a:p>
            <a:r>
              <a:rPr lang="nb-NO" sz="1600" dirty="0" smtClean="0"/>
              <a:t>2) Er disse </a:t>
            </a:r>
            <a:r>
              <a:rPr lang="nb-NO" sz="1600" dirty="0" err="1" smtClean="0"/>
              <a:t>stp</a:t>
            </a:r>
            <a:r>
              <a:rPr lang="nb-NO" sz="1600" dirty="0" smtClean="0"/>
              <a:t> relatert til programmet </a:t>
            </a:r>
          </a:p>
          <a:p>
            <a:pPr>
              <a:buNone/>
            </a:pPr>
            <a:r>
              <a:rPr lang="nb-NO" sz="1600" dirty="0" smtClean="0"/>
              <a:t/>
            </a:r>
            <a:br>
              <a:rPr lang="nb-NO" sz="1600" dirty="0" smtClean="0"/>
            </a:br>
            <a:r>
              <a:rPr lang="nb-NO" sz="1600" dirty="0" smtClean="0"/>
              <a:t/>
            </a:r>
            <a:br>
              <a:rPr lang="nb-NO" sz="1600" dirty="0" smtClean="0"/>
            </a:br>
            <a:r>
              <a:rPr lang="nb-NO" sz="1600" dirty="0" smtClean="0"/>
              <a:t/>
            </a:r>
            <a:br>
              <a:rPr lang="nb-NO" sz="1600" dirty="0" smtClean="0"/>
            </a:br>
            <a:endParaRPr lang="nb-NO"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Hva er en progresjonsrapport (forts)?	</a:t>
            </a:r>
            <a:endParaRPr lang="nb-NO" dirty="0"/>
          </a:p>
        </p:txBody>
      </p:sp>
      <p:sp>
        <p:nvSpPr>
          <p:cNvPr id="3" name="Content Placeholder 2"/>
          <p:cNvSpPr>
            <a:spLocks noGrp="1"/>
          </p:cNvSpPr>
          <p:nvPr>
            <p:ph idx="1"/>
          </p:nvPr>
        </p:nvSpPr>
        <p:spPr/>
        <p:txBody>
          <a:bodyPr/>
          <a:lstStyle/>
          <a:p>
            <a:endParaRPr lang="nb-NO" sz="1600" dirty="0" smtClean="0"/>
          </a:p>
          <a:p>
            <a:r>
              <a:rPr lang="nb-NO" sz="1600" dirty="0" smtClean="0"/>
              <a:t>Basert på studentens </a:t>
            </a:r>
            <a:r>
              <a:rPr lang="nb-NO" sz="1600" dirty="0" err="1" smtClean="0"/>
              <a:t>studieløp</a:t>
            </a:r>
            <a:r>
              <a:rPr lang="nb-NO" sz="1600" dirty="0" smtClean="0"/>
              <a:t> må saksbehandler skrive en anbefaling til UDI/Politiet om hvorvidt det anbefales ett års fornyelse eller ei. I tilfeller med uregelmessig </a:t>
            </a:r>
            <a:r>
              <a:rPr lang="nb-NO" sz="1600" dirty="0" err="1" smtClean="0"/>
              <a:t>studieløp</a:t>
            </a:r>
            <a:r>
              <a:rPr lang="nb-NO" sz="1600" dirty="0" smtClean="0"/>
              <a:t> kan det anbefales fornyelse for bare et halvt år slik at det er lettere å følge studentenes progresjon tettere. I et mindretall av tilfellene </a:t>
            </a:r>
            <a:br>
              <a:rPr lang="nb-NO" sz="1600" dirty="0" smtClean="0"/>
            </a:br>
            <a:r>
              <a:rPr lang="nb-NO" sz="1600" dirty="0" smtClean="0"/>
              <a:t>anbefales det IKKE forlengelse av studieoppholdet.</a:t>
            </a:r>
          </a:p>
          <a:p>
            <a:endParaRPr lang="nb-NO" sz="1600" dirty="0" smtClean="0"/>
          </a:p>
          <a:p>
            <a:r>
              <a:rPr lang="nb-NO" sz="1600" dirty="0" smtClean="0"/>
              <a:t>Saksbehandler må også ta stilling  til om muligheten til å jobbe 20 t i uken skal opprettholdes, reduseres el fjernes.</a:t>
            </a:r>
            <a:endParaRPr lang="nb-NO"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0" dirty="0" smtClean="0"/>
              <a:t>Utfordringer med progresjonsrapporten</a:t>
            </a:r>
            <a:endParaRPr lang="nb-NO" b="0" dirty="0"/>
          </a:p>
        </p:txBody>
      </p:sp>
      <p:sp>
        <p:nvSpPr>
          <p:cNvPr id="3" name="Content Placeholder 2"/>
          <p:cNvSpPr>
            <a:spLocks noGrp="1"/>
          </p:cNvSpPr>
          <p:nvPr>
            <p:ph idx="1"/>
          </p:nvPr>
        </p:nvSpPr>
        <p:spPr/>
        <p:txBody>
          <a:bodyPr/>
          <a:lstStyle/>
          <a:p>
            <a:r>
              <a:rPr lang="nb-NO" sz="1600" dirty="0" smtClean="0"/>
              <a:t>For saker som er utenfor normert studietid må det inngås en dialog med studenten og fagmiljøet. Dette er tidkrevende.</a:t>
            </a:r>
          </a:p>
          <a:p>
            <a:endParaRPr lang="nb-NO" sz="1600" dirty="0" smtClean="0"/>
          </a:p>
          <a:p>
            <a:r>
              <a:rPr lang="nb-NO" sz="1600" dirty="0" smtClean="0"/>
              <a:t>Retningslinjene fra UDI er vage. Det er liten support å få fra UDI/Politiet dersom man er i tvil om en sak.  Det tas stort sett hensyn til UiOs anbefalinger.</a:t>
            </a:r>
          </a:p>
          <a:p>
            <a:endParaRPr lang="nb-NO" sz="1600" dirty="0" smtClean="0"/>
          </a:p>
          <a:p>
            <a:r>
              <a:rPr lang="nb-NO" sz="1600" dirty="0" smtClean="0"/>
              <a:t>Det er ikke nødvendigvis samsvar mellom fagmiljøets ønske om å forlenge en studierett og hvordan UDI/Politiet ser på forlengelse av studieopphold. </a:t>
            </a:r>
          </a:p>
          <a:p>
            <a:endParaRPr lang="nb-NO" sz="1600" dirty="0" smtClean="0"/>
          </a:p>
          <a:p>
            <a:r>
              <a:rPr lang="nb-NO" sz="1600" dirty="0" smtClean="0"/>
              <a:t>Juni og juli 2011 ble det skrevet ut over 450 progresjonsrapporter i løpet av 6 uker. Det ble brukt ca 1 1/2 stilling til dette i gjeldende tidsrom. I desember/januar 2011/12 ble det skrevet over 50 rapporter. </a:t>
            </a:r>
            <a:br>
              <a:rPr lang="nb-NO" sz="1600" dirty="0" smtClean="0"/>
            </a:br>
            <a:r>
              <a:rPr lang="nb-NO" sz="1600" dirty="0" smtClean="0"/>
              <a:t>Det er et økende antall henvendelser om å få progresjonsrapport. </a:t>
            </a:r>
            <a:br>
              <a:rPr lang="nb-NO" sz="1600" dirty="0" smtClean="0"/>
            </a:br>
            <a:r>
              <a:rPr lang="nb-NO" sz="1600" dirty="0" smtClean="0"/>
              <a:t/>
            </a:r>
            <a:br>
              <a:rPr lang="nb-NO" sz="1600" dirty="0" smtClean="0"/>
            </a:br>
            <a:endParaRPr lang="nb-NO" sz="1600" dirty="0" smtClean="0"/>
          </a:p>
          <a:p>
            <a:endParaRPr lang="nb-NO" sz="16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0" dirty="0" smtClean="0"/>
              <a:t>Utfordringer med progresjonsrapporten (forts).</a:t>
            </a:r>
            <a:endParaRPr lang="nb-NO" dirty="0"/>
          </a:p>
        </p:txBody>
      </p:sp>
      <p:sp>
        <p:nvSpPr>
          <p:cNvPr id="3" name="Content Placeholder 2"/>
          <p:cNvSpPr>
            <a:spLocks noGrp="1"/>
          </p:cNvSpPr>
          <p:nvPr>
            <p:ph idx="1"/>
          </p:nvPr>
        </p:nvSpPr>
        <p:spPr/>
        <p:txBody>
          <a:bodyPr/>
          <a:lstStyle/>
          <a:p>
            <a:r>
              <a:rPr lang="nb-NO" sz="1600" dirty="0" smtClean="0"/>
              <a:t>Etter møte med Politiet jan 2012 ble det uttrykt ønske om at fristen for levere søknad om fornyelse fremskyndes to uker. </a:t>
            </a:r>
            <a:r>
              <a:rPr lang="nb-NO" sz="1600" dirty="0" err="1" smtClean="0"/>
              <a:t>Dvs</a:t>
            </a:r>
            <a:r>
              <a:rPr lang="nb-NO" sz="1600" dirty="0" smtClean="0"/>
              <a:t> at rapportene må produseres i løpet av ca 4 uker. Det er umulig å starte tidligere siden en er </a:t>
            </a:r>
            <a:r>
              <a:rPr lang="nb-NO" sz="1600" dirty="0" err="1" smtClean="0"/>
              <a:t>avh</a:t>
            </a:r>
            <a:r>
              <a:rPr lang="nb-NO" sz="1600" dirty="0" smtClean="0"/>
              <a:t> av at karakterene er registrert i FS.</a:t>
            </a:r>
          </a:p>
          <a:p>
            <a:endParaRPr lang="nb-NO" sz="1600" dirty="0" smtClean="0"/>
          </a:p>
          <a:p>
            <a:r>
              <a:rPr lang="nb-NO" sz="1600" dirty="0" smtClean="0"/>
              <a:t>Mange studiekonsulenter er på ferie i det aktuelle tidsrommet rapportene skrives, og en må ofte vente lenge før noen fra fagmiljøet uttaler seg. Gjelder særlig på sommeren.</a:t>
            </a:r>
          </a:p>
          <a:p>
            <a:endParaRPr lang="nb-NO" sz="1600" dirty="0" smtClean="0"/>
          </a:p>
          <a:p>
            <a:r>
              <a:rPr lang="nb-NO" sz="1600" dirty="0" smtClean="0"/>
              <a:t>Det krever god kunnskap om feltet for å saksbehandle, og mange saker må løses på bakgrunn av en individuell vurdering. Det er derfor vanskelig å se at fagmiljøene skal gjøre dette.</a:t>
            </a:r>
            <a:br>
              <a:rPr lang="nb-NO" sz="1600" dirty="0" smtClean="0"/>
            </a:br>
            <a:endParaRPr lang="nb-NO" sz="1600" dirty="0" smtClean="0"/>
          </a:p>
          <a:p>
            <a:r>
              <a:rPr lang="nb-NO" sz="1600" dirty="0" smtClean="0"/>
              <a:t/>
            </a:r>
            <a:br>
              <a:rPr lang="nb-NO" sz="1600" dirty="0" smtClean="0"/>
            </a:br>
            <a:endParaRPr lang="nb-NO" sz="1600" dirty="0" smtClean="0"/>
          </a:p>
          <a:p>
            <a:endParaRPr lang="nb-NO" sz="1600" dirty="0" smtClean="0"/>
          </a:p>
          <a:p>
            <a:endParaRPr lang="nb-N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0" dirty="0" smtClean="0"/>
              <a:t>Utfordringer med progresjonsrapporten (forts).</a:t>
            </a:r>
            <a:endParaRPr lang="nb-NO" dirty="0"/>
          </a:p>
        </p:txBody>
      </p:sp>
      <p:sp>
        <p:nvSpPr>
          <p:cNvPr id="3" name="Content Placeholder 2"/>
          <p:cNvSpPr>
            <a:spLocks noGrp="1"/>
          </p:cNvSpPr>
          <p:nvPr>
            <p:ph idx="1"/>
          </p:nvPr>
        </p:nvSpPr>
        <p:spPr/>
        <p:txBody>
          <a:bodyPr/>
          <a:lstStyle/>
          <a:p>
            <a:endParaRPr lang="nb-NO" sz="1600" dirty="0" smtClean="0"/>
          </a:p>
          <a:p>
            <a:r>
              <a:rPr lang="nb-NO" sz="1600" dirty="0" smtClean="0"/>
              <a:t>Faren er også at UiO som institusjon vil da produsere progresjonsrapporter som spriker veldig i vurderingene. Det er generelt en utfordringen å behandle alle søknader likt da studenter kan ha veldig forskjellige grunner til å være forsinket.  Hvordan sammenligne ulike årsaker til forsinkelse?</a:t>
            </a:r>
            <a:br>
              <a:rPr lang="nb-NO" sz="1600" dirty="0" smtClean="0"/>
            </a:br>
            <a:endParaRPr lang="nb-NO" sz="1600" dirty="0" smtClean="0"/>
          </a:p>
          <a:p>
            <a:r>
              <a:rPr lang="nb-NO" sz="1600" dirty="0" smtClean="0"/>
              <a:t>Det er en menneskelig del involvert her også. I de tilfeller SIS velger å ikke anbefale fornyelse er det dramatisk for studenten. ”</a:t>
            </a:r>
            <a:r>
              <a:rPr lang="nb-NO" sz="1600" dirty="0" err="1" smtClean="0"/>
              <a:t>Utkastelser</a:t>
            </a:r>
            <a:r>
              <a:rPr lang="nb-NO" sz="1600" dirty="0" smtClean="0"/>
              <a:t>” skjer ikke uten at det er gitt advarsler minst ett år i forveien, men det er likevel en vanskelig situasjon å håndtere både for studenten og SIS.</a:t>
            </a:r>
          </a:p>
          <a:p>
            <a:endParaRPr lang="nb-NO" sz="1600" dirty="0" smtClean="0"/>
          </a:p>
          <a:p>
            <a:endParaRPr lang="nb-NO"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Tiltak og løsninger?	</a:t>
            </a:r>
            <a:endParaRPr lang="nb-NO" dirty="0"/>
          </a:p>
        </p:txBody>
      </p:sp>
      <p:sp>
        <p:nvSpPr>
          <p:cNvPr id="3" name="Content Placeholder 2"/>
          <p:cNvSpPr>
            <a:spLocks noGrp="1"/>
          </p:cNvSpPr>
          <p:nvPr>
            <p:ph idx="1"/>
          </p:nvPr>
        </p:nvSpPr>
        <p:spPr/>
        <p:txBody>
          <a:bodyPr/>
          <a:lstStyle/>
          <a:p>
            <a:endParaRPr lang="nb-NO" sz="1600" dirty="0" smtClean="0"/>
          </a:p>
          <a:p>
            <a:r>
              <a:rPr lang="nb-NO" sz="1600" dirty="0" smtClean="0"/>
              <a:t>Det er et stort problem at de eneste som kan uttale seg om en student sin studieprogresjon er ofte på ferie når vi trenger tett dialog med fagmiljøet. Det er sjelden at en studiekonsulent har </a:t>
            </a:r>
            <a:r>
              <a:rPr lang="nb-NO" sz="1600" dirty="0" err="1" smtClean="0"/>
              <a:t>back-up</a:t>
            </a:r>
            <a:r>
              <a:rPr lang="nb-NO" sz="1600" dirty="0" smtClean="0"/>
              <a:t>. </a:t>
            </a:r>
            <a:br>
              <a:rPr lang="nb-NO" sz="1600" dirty="0" smtClean="0"/>
            </a:br>
            <a:r>
              <a:rPr lang="nb-NO" sz="1600" dirty="0" smtClean="0"/>
              <a:t/>
            </a:r>
            <a:br>
              <a:rPr lang="nb-NO" sz="1600" dirty="0" smtClean="0"/>
            </a:br>
            <a:r>
              <a:rPr lang="nb-NO" sz="1600" dirty="0" smtClean="0"/>
              <a:t>Kunne det vært mulig at fagmiljøene hadde en bedre oversikt over studenter med lav studieproduksjon over tid, og at en hadde en eller annen form for dialog med </a:t>
            </a:r>
            <a:r>
              <a:rPr lang="nb-NO" sz="1600" dirty="0" err="1" smtClean="0"/>
              <a:t>motttaksteamet</a:t>
            </a:r>
            <a:r>
              <a:rPr lang="nb-NO" sz="1600" dirty="0" smtClean="0"/>
              <a:t> i forkant av ferien om disse?</a:t>
            </a:r>
            <a:br>
              <a:rPr lang="nb-NO" sz="1600" dirty="0" smtClean="0"/>
            </a:br>
            <a:endParaRPr lang="nb-NO" sz="1600" dirty="0" smtClean="0"/>
          </a:p>
          <a:p>
            <a:r>
              <a:rPr lang="nb-NO" sz="1600" dirty="0" smtClean="0"/>
              <a:t>Det er viktig at fagmiljøene ikke forlenger studieretter uten at mottaksteamet i SIS er kontaktet. Det er andre hensyn som må tas for internasjonale studenter. </a:t>
            </a:r>
            <a:br>
              <a:rPr lang="nb-NO" sz="1600" dirty="0" smtClean="0"/>
            </a:br>
            <a:endParaRPr lang="nb-NO" sz="1600" dirty="0" smtClean="0"/>
          </a:p>
          <a:p>
            <a:r>
              <a:rPr lang="nb-NO" sz="1600" dirty="0" smtClean="0"/>
              <a:t>Alle permisjoner og andre regelmenter avbrekk  må føres i FS (merknadsfeltet).</a:t>
            </a:r>
          </a:p>
          <a:p>
            <a:endParaRPr lang="nb-NO" sz="1600" dirty="0" smtClean="0"/>
          </a:p>
          <a:p>
            <a:r>
              <a:rPr lang="nb-NO" sz="1600" dirty="0" smtClean="0"/>
              <a:t>SIS ser på tekniske løsninger (i FS) som kan effektivisere prosessen.</a:t>
            </a:r>
          </a:p>
          <a:p>
            <a:endParaRPr lang="nb-NO" sz="1600" dirty="0" smtClean="0"/>
          </a:p>
          <a:p>
            <a:r>
              <a:rPr lang="nb-NO" sz="1600" smtClean="0"/>
              <a:t>Annet?</a:t>
            </a:r>
            <a:r>
              <a:rPr lang="nb-NO" sz="1600" dirty="0" smtClean="0"/>
              <a:t/>
            </a:r>
            <a:br>
              <a:rPr lang="nb-NO" sz="1600" dirty="0" smtClean="0"/>
            </a:br>
            <a:endParaRPr lang="nb-NO" sz="1600" dirty="0"/>
          </a:p>
        </p:txBody>
      </p:sp>
    </p:spTree>
  </p:cSld>
  <p:clrMapOvr>
    <a:masterClrMapping/>
  </p:clrMapOvr>
</p:sld>
</file>

<file path=ppt/theme/theme1.xml><?xml version="1.0" encoding="utf-8"?>
<a:theme xmlns:a="http://schemas.openxmlformats.org/drawingml/2006/main" name="UiO engelsk">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UiO engelsk</Template>
  <TotalTime>5287</TotalTime>
  <Words>435</Words>
  <Application>Microsoft Office PowerPoint</Application>
  <PresentationFormat>Skjermfremvisning (4:3)</PresentationFormat>
  <Paragraphs>44</Paragraphs>
  <Slides>7</Slides>
  <Notes>0</Notes>
  <HiddenSlides>0</HiddenSlides>
  <MMClips>0</MMClips>
  <ScaleCrop>false</ScaleCrop>
  <HeadingPairs>
    <vt:vector size="4" baseType="variant">
      <vt:variant>
        <vt:lpstr>Tema</vt:lpstr>
      </vt:variant>
      <vt:variant>
        <vt:i4>1</vt:i4>
      </vt:variant>
      <vt:variant>
        <vt:lpstr>Lysbildetitler</vt:lpstr>
      </vt:variant>
      <vt:variant>
        <vt:i4>7</vt:i4>
      </vt:variant>
    </vt:vector>
  </HeadingPairs>
  <TitlesOfParts>
    <vt:vector size="8" baseType="lpstr">
      <vt:lpstr>UiO engelsk</vt:lpstr>
      <vt:lpstr>PowerPoint-presentasjon</vt:lpstr>
      <vt:lpstr>Hva er en progresjonsrapport? </vt:lpstr>
      <vt:lpstr>Hva er en progresjonsrapport (forts)? </vt:lpstr>
      <vt:lpstr>Utfordringer med progresjonsrapporten</vt:lpstr>
      <vt:lpstr>Utfordringer med progresjonsrapporten (forts).</vt:lpstr>
      <vt:lpstr>Utfordringer med progresjonsrapporten (forts).</vt:lpstr>
      <vt:lpstr>Tiltak og løsninger? </vt:lpstr>
    </vt:vector>
  </TitlesOfParts>
  <Company>Universitetet i Oslo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karlnor</dc:creator>
  <cp:lastModifiedBy>Gøril Mellem</cp:lastModifiedBy>
  <cp:revision>69</cp:revision>
  <dcterms:created xsi:type="dcterms:W3CDTF">2011-01-06T11:36:02Z</dcterms:created>
  <dcterms:modified xsi:type="dcterms:W3CDTF">2012-03-22T08:24:52Z</dcterms:modified>
</cp:coreProperties>
</file>