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57" r:id="rId4"/>
    <p:sldId id="263" r:id="rId5"/>
    <p:sldId id="267" r:id="rId6"/>
    <p:sldId id="272" r:id="rId7"/>
    <p:sldId id="265" r:id="rId8"/>
    <p:sldId id="266" r:id="rId9"/>
    <p:sldId id="268" r:id="rId10"/>
    <p:sldId id="271" r:id="rId11"/>
    <p:sldId id="278" r:id="rId12"/>
    <p:sldId id="258" r:id="rId13"/>
    <p:sldId id="259" r:id="rId14"/>
    <p:sldId id="260" r:id="rId15"/>
    <p:sldId id="261" r:id="rId16"/>
    <p:sldId id="269" r:id="rId17"/>
    <p:sldId id="262" r:id="rId18"/>
    <p:sldId id="274" r:id="rId19"/>
    <p:sldId id="275" r:id="rId20"/>
    <p:sldId id="276" r:id="rId21"/>
    <p:sldId id="277" r:id="rId22"/>
    <p:sldId id="270" r:id="rId2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660"/>
  </p:normalViewPr>
  <p:slideViewPr>
    <p:cSldViewPr>
      <p:cViewPr>
        <p:scale>
          <a:sx n="70" d="100"/>
          <a:sy n="70" d="100"/>
        </p:scale>
        <p:origin x="-2814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74CD2-7CA0-4024-B0DD-E204C76BC4A4}" type="datetimeFigureOut">
              <a:rPr lang="nb-NO" smtClean="0"/>
              <a:t>06.06.2017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4467F-100E-4C25-B7C2-A69323349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02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5D1FF-959F-4F1E-AE6B-FA99A6A31370}" type="datetimeFigureOut">
              <a:rPr lang="nb-NO" smtClean="0"/>
              <a:t>06.06.2017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F5719-1133-401C-9150-1D82F1C307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63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56C47-95EB-4997-99BC-FF1789837D4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4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56C47-95EB-4997-99BC-FF1789837D4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95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56C47-95EB-4997-99BC-FF1789837D4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3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56C47-95EB-4997-99BC-FF1789837D4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3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1C6B-60AF-451A-9FD1-3D0F5D6394C3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86-5DEA-4D9B-80F0-26E4C5A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1C6B-60AF-451A-9FD1-3D0F5D6394C3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86-5DEA-4D9B-80F0-26E4C5A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1C6B-60AF-451A-9FD1-3D0F5D6394C3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86-5DEA-4D9B-80F0-26E4C5A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Kalinga" pitchFamily="2" charset="0"/>
                <a:cs typeface="Kalinga" pitchFamily="2" charset="0"/>
              </a:defRPr>
            </a:lvl1pPr>
            <a:lvl2pPr>
              <a:defRPr>
                <a:latin typeface="Kalinga" pitchFamily="2" charset="0"/>
                <a:cs typeface="Kalinga" pitchFamily="2" charset="0"/>
              </a:defRPr>
            </a:lvl2pPr>
            <a:lvl3pPr>
              <a:defRPr>
                <a:latin typeface="Kalinga" pitchFamily="2" charset="0"/>
                <a:cs typeface="Kalinga" pitchFamily="2" charset="0"/>
              </a:defRPr>
            </a:lvl3pPr>
            <a:lvl4pPr>
              <a:defRPr>
                <a:latin typeface="Kalinga" pitchFamily="2" charset="0"/>
                <a:cs typeface="Kalinga" pitchFamily="2" charset="0"/>
              </a:defRPr>
            </a:lvl4pPr>
            <a:lvl5pPr>
              <a:defRPr>
                <a:latin typeface="Kalinga" pitchFamily="2" charset="0"/>
                <a:cs typeface="Kaling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A029E3-291E-4BE3-B028-119AFD3CFE29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C5743-9B53-4BFB-9FE5-3D3058697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2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Kalinga" pitchFamily="2" charset="0"/>
                <a:cs typeface="Kalinga" pitchFamily="2" charset="0"/>
              </a:defRPr>
            </a:lvl1pPr>
            <a:lvl2pPr>
              <a:defRPr>
                <a:latin typeface="Kalinga" pitchFamily="2" charset="0"/>
                <a:cs typeface="Kalinga" pitchFamily="2" charset="0"/>
              </a:defRPr>
            </a:lvl2pPr>
            <a:lvl3pPr>
              <a:defRPr>
                <a:latin typeface="Kalinga" pitchFamily="2" charset="0"/>
                <a:cs typeface="Kalinga" pitchFamily="2" charset="0"/>
              </a:defRPr>
            </a:lvl3pPr>
            <a:lvl4pPr>
              <a:defRPr>
                <a:latin typeface="Kalinga" pitchFamily="2" charset="0"/>
                <a:cs typeface="Kalinga" pitchFamily="2" charset="0"/>
              </a:defRPr>
            </a:lvl4pPr>
            <a:lvl5pPr>
              <a:defRPr>
                <a:latin typeface="Kalinga" pitchFamily="2" charset="0"/>
                <a:cs typeface="Kaling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A029E3-291E-4BE3-B028-119AFD3CFE29}" type="datetimeFigureOut">
              <a:rPr lang="en-US" smtClean="0">
                <a:solidFill>
                  <a:prstClr val="black"/>
                </a:solidFill>
              </a:rPr>
              <a:pPr/>
              <a:t>6/6/2017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C5743-9B53-4BFB-9FE5-3D3058697D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9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400410" y="3868615"/>
            <a:ext cx="4398325" cy="129456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80000"/>
              </a:lnSpc>
              <a:defRPr sz="4000">
                <a:solidFill>
                  <a:srgbClr val="25305B"/>
                </a:solidFill>
                <a:latin typeface="Tahoma"/>
                <a:cs typeface="Tahom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9443F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179888" y="2401556"/>
            <a:ext cx="4506912" cy="1467059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5305B"/>
                </a:solidFill>
                <a:effectLst/>
                <a:uLnTx/>
                <a:uFillTx/>
                <a:latin typeface="Tahoma"/>
                <a:cs typeface="Tahom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5305B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PRESENTATION TITLE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5305B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3687745" y="3899494"/>
            <a:ext cx="4999055" cy="391519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9443F"/>
                </a:solidFill>
                <a:effectLst/>
                <a:uLnTx/>
                <a:uFillTx/>
                <a:latin typeface="Tahoma"/>
                <a:cs typeface="Tahom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9443F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subtitle Slide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9443F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1780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1C6B-60AF-451A-9FD1-3D0F5D6394C3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86-5DEA-4D9B-80F0-26E4C5A424D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 descr="L:\Data\Global Programs\SAR-Shared\1-SAR\1-Communications\SAR Logos\SAR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306955"/>
            <a:ext cx="1745923" cy="2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c5848\Downloads\UNICA Blue_horizonta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92" y="6180125"/>
            <a:ext cx="1770062" cy="54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uio.no/om/designmanual/images/1-2-logo-universitetet-i-oslo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25887" r="15319" b="36686"/>
          <a:stretch/>
        </p:blipFill>
        <p:spPr bwMode="auto">
          <a:xfrm>
            <a:off x="533400" y="6275585"/>
            <a:ext cx="2230965" cy="3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university of ljubljana logo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7"/>
          <a:stretch/>
        </p:blipFill>
        <p:spPr bwMode="auto">
          <a:xfrm>
            <a:off x="4972081" y="6003179"/>
            <a:ext cx="1590891" cy="8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7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1C6B-60AF-451A-9FD1-3D0F5D6394C3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86-5DEA-4D9B-80F0-26E4C5A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1C6B-60AF-451A-9FD1-3D0F5D6394C3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86-5DEA-4D9B-80F0-26E4C5A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3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1C6B-60AF-451A-9FD1-3D0F5D6394C3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86-5DEA-4D9B-80F0-26E4C5A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5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1C6B-60AF-451A-9FD1-3D0F5D6394C3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86-5DEA-4D9B-80F0-26E4C5A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8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1C6B-60AF-451A-9FD1-3D0F5D6394C3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86-5DEA-4D9B-80F0-26E4C5A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8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1C6B-60AF-451A-9FD1-3D0F5D6394C3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86-5DEA-4D9B-80F0-26E4C5A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1C6B-60AF-451A-9FD1-3D0F5D6394C3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86-5DEA-4D9B-80F0-26E4C5A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81C6B-60AF-451A-9FD1-3D0F5D6394C3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81B86-5DEA-4D9B-80F0-26E4C5A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2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uio.no/english/about/global/globally-engaged/academic-refuge/events/academic-refuge-multiplier-event.htmlhttp:/www.uio.no/english/about/global/globally-engaged/academic-refuge/events/academic-refuge-multiplier-even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english/about/global/globally-engaged/academic-refuge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uio.no/english/about/collaboration/academic-dugn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1247"/>
            <a:ext cx="7772400" cy="1679206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Academic Refuge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000" dirty="0"/>
              <a:t>Erasmus+ Strategic Partnership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7086"/>
            <a:ext cx="6400800" cy="1211714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Marit Egner, Project Coordinator,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University of Oslo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err="1" smtClean="0"/>
              <a:t>UiO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Internationalisation</a:t>
            </a:r>
            <a:r>
              <a:rPr lang="en-US" sz="2800" dirty="0" smtClean="0"/>
              <a:t> seminar 8 June 2017</a:t>
            </a:r>
          </a:p>
        </p:txBody>
      </p:sp>
      <p:pic>
        <p:nvPicPr>
          <p:cNvPr id="1026" name="Picture 2" descr="C:\Users\mc5848\Downloads\UNICA Blue_vertic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06" y="465932"/>
            <a:ext cx="1547056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5848\Downloads\logo-u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4487" r="4853" b="7427"/>
          <a:stretch/>
        </p:blipFill>
        <p:spPr bwMode="auto">
          <a:xfrm>
            <a:off x="4774324" y="465932"/>
            <a:ext cx="1639615" cy="159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Data\Global Programs\SAR-Shared\1-SAR\1-Communications\SAR Logos\SAR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7535"/>
            <a:ext cx="2286000" cy="3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c5848\Desktop\1-2-3-logo-universitetet-i-osl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r="3435"/>
          <a:stretch/>
        </p:blipFill>
        <p:spPr bwMode="auto">
          <a:xfrm>
            <a:off x="306267" y="609600"/>
            <a:ext cx="264247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5301" y="142273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SAR-assisted scholar </a:t>
            </a:r>
          </a:p>
          <a:p>
            <a:r>
              <a:rPr lang="en-US" sz="2800" b="1" dirty="0">
                <a:solidFill>
                  <a:srgbClr val="00B0F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Dr. </a:t>
            </a:r>
            <a:r>
              <a:rPr lang="en-US" sz="2800" b="1" dirty="0" err="1">
                <a:solidFill>
                  <a:srgbClr val="00B0F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Kassem</a:t>
            </a:r>
            <a:r>
              <a:rPr lang="en-US" sz="2800" b="1" dirty="0">
                <a:solidFill>
                  <a:srgbClr val="00B0F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AlSayed</a:t>
            </a:r>
            <a:r>
              <a:rPr lang="en-US" sz="2800" b="1" dirty="0">
                <a:solidFill>
                  <a:srgbClr val="00B0F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Mahmoud</a:t>
            </a:r>
          </a:p>
          <a:p>
            <a:r>
              <a:rPr lang="en-US" sz="1600" b="1" dirty="0">
                <a:solidFill>
                  <a:prstClr val="black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Food Science</a:t>
            </a:r>
            <a:endParaRPr lang="en-US" sz="2800" b="1" dirty="0">
              <a:solidFill>
                <a:prstClr val="black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00" y="8432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cap="small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The Scholars</a:t>
            </a:r>
          </a:p>
        </p:txBody>
      </p:sp>
      <p:pic>
        <p:nvPicPr>
          <p:cNvPr id="12" name="Picture 2" descr="L:\Data\Global Programs\SAR-Shared\1-SAR\1-Staff folders\Daniel\Website\Stories\Kassem Interview Page\Kassem Head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19400"/>
            <a:ext cx="2497064" cy="249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24200" y="2667000"/>
            <a:ext cx="5867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cs typeface="Kalinga" panose="020B0502040204020203" pitchFamily="34" charset="0"/>
              </a:rPr>
              <a:t>Home country: </a:t>
            </a:r>
            <a:r>
              <a:rPr lang="en-US" dirty="0">
                <a:solidFill>
                  <a:prstClr val="black"/>
                </a:solidFill>
                <a:cs typeface="Kalinga" panose="020B0502040204020203" pitchFamily="34" charset="0"/>
              </a:rPr>
              <a:t>Syria</a:t>
            </a:r>
            <a:endParaRPr lang="en-US" sz="1600" dirty="0">
              <a:solidFill>
                <a:prstClr val="black"/>
              </a:solidFill>
              <a:cs typeface="Kalinga" panose="020B0502040204020203" pitchFamily="34" charset="0"/>
            </a:endParaRPr>
          </a:p>
          <a:p>
            <a:endParaRPr lang="en-US" sz="1000" b="1" dirty="0">
              <a:solidFill>
                <a:prstClr val="black"/>
              </a:solidFill>
              <a:cs typeface="Kalinga" panose="020B0502040204020203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cs typeface="Kalinga" panose="020B0502040204020203" pitchFamily="34" charset="0"/>
              </a:rPr>
              <a:t>Risks: </a:t>
            </a:r>
            <a:r>
              <a:rPr lang="en-US" dirty="0">
                <a:solidFill>
                  <a:prstClr val="black"/>
                </a:solidFill>
                <a:cs typeface="Kalinga" panose="020B0502040204020203" pitchFamily="34" charset="0"/>
              </a:rPr>
              <a:t>Targeted by the government for defecting from compulsory military service</a:t>
            </a:r>
            <a:endParaRPr lang="en-US" sz="1000" dirty="0">
              <a:solidFill>
                <a:prstClr val="black"/>
              </a:solidFill>
              <a:cs typeface="Kalinga" panose="020B0502040204020203" pitchFamily="34" charset="0"/>
            </a:endParaRPr>
          </a:p>
          <a:p>
            <a:endParaRPr lang="en-US" sz="1000" b="1" dirty="0">
              <a:solidFill>
                <a:prstClr val="black"/>
              </a:solidFill>
              <a:cs typeface="Kalinga" panose="020B0502040204020203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cs typeface="Kalinga" panose="020B0502040204020203" pitchFamily="34" charset="0"/>
              </a:rPr>
              <a:t>SAR Network position: </a:t>
            </a:r>
            <a:r>
              <a:rPr lang="en-US" dirty="0">
                <a:solidFill>
                  <a:prstClr val="black"/>
                </a:solidFill>
                <a:cs typeface="Kalinga" panose="020B0502040204020203" pitchFamily="34" charset="0"/>
              </a:rPr>
              <a:t>Ghent University, Belgium, arranged with the UAF-SAR Netherlands &amp; Belgium Section</a:t>
            </a:r>
            <a:endParaRPr lang="en-US" sz="1000" dirty="0">
              <a:solidFill>
                <a:prstClr val="black"/>
              </a:solidFill>
              <a:cs typeface="Kalinga" panose="020B0502040204020203" pitchFamily="34" charset="0"/>
            </a:endParaRPr>
          </a:p>
          <a:p>
            <a:endParaRPr lang="en-US" sz="1000" b="1" dirty="0">
              <a:solidFill>
                <a:prstClr val="black"/>
              </a:solidFill>
              <a:cs typeface="Kalinga" panose="020B0502040204020203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cs typeface="Kalinga" panose="020B0502040204020203" pitchFamily="34" charset="0"/>
              </a:rPr>
              <a:t>Where is he now? </a:t>
            </a:r>
            <a:r>
              <a:rPr lang="en-US" dirty="0">
                <a:solidFill>
                  <a:prstClr val="black"/>
                </a:solidFill>
                <a:cs typeface="Kalinga" panose="020B0502040204020203" pitchFamily="34" charset="0"/>
              </a:rPr>
              <a:t>Dr. </a:t>
            </a:r>
            <a:r>
              <a:rPr lang="en-US" dirty="0" err="1">
                <a:solidFill>
                  <a:prstClr val="black"/>
                </a:solidFill>
                <a:cs typeface="Kalinga" panose="020B0502040204020203" pitchFamily="34" charset="0"/>
              </a:rPr>
              <a:t>AlSayed</a:t>
            </a:r>
            <a:r>
              <a:rPr lang="en-US" dirty="0">
                <a:solidFill>
                  <a:prstClr val="black"/>
                </a:solidFill>
                <a:cs typeface="Kalinga" panose="020B0502040204020203" pitchFamily="34" charset="0"/>
              </a:rPr>
              <a:t> is working as a postdoctoral researcher in Belgium and dreaming of returning to his homeland.</a:t>
            </a:r>
          </a:p>
        </p:txBody>
      </p:sp>
    </p:spTree>
    <p:extLst>
      <p:ext uri="{BB962C8B-B14F-4D97-AF65-F5344CB8AC3E}">
        <p14:creationId xmlns:p14="http://schemas.microsoft.com/office/powerpoint/2010/main" val="16552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5" y="4198819"/>
            <a:ext cx="4727433" cy="2659181"/>
          </a:xfrm>
        </p:spPr>
      </p:pic>
      <p:sp>
        <p:nvSpPr>
          <p:cNvPr id="4" name="Content Placeholder 1"/>
          <p:cNvSpPr>
            <a:spLocks noGrp="1"/>
          </p:cNvSpPr>
          <p:nvPr>
            <p:ph sz="quarter" idx="13"/>
          </p:nvPr>
        </p:nvSpPr>
        <p:spPr>
          <a:xfrm>
            <a:off x="1597721" y="544332"/>
            <a:ext cx="2403565" cy="58782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Mohamed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88989" y="1397726"/>
            <a:ext cx="6531430" cy="257054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9443F"/>
                </a:solidFill>
                <a:effectLst/>
                <a:uLnTx/>
                <a:uFillTx/>
                <a:latin typeface="Tahoma"/>
                <a:ea typeface="+mn-ea"/>
                <a:cs typeface="Taho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b="0" dirty="0" err="1" smtClean="0">
                <a:solidFill>
                  <a:schemeClr val="tx1"/>
                </a:solidFill>
              </a:rPr>
              <a:t>Dentist</a:t>
            </a:r>
            <a:r>
              <a:rPr lang="nb-NO" sz="2400" b="0" dirty="0" smtClean="0">
                <a:solidFill>
                  <a:schemeClr val="tx1"/>
                </a:solidFill>
              </a:rPr>
              <a:t> from Aleppo in Syria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b="0" dirty="0" err="1" smtClean="0">
                <a:solidFill>
                  <a:schemeClr val="tx1"/>
                </a:solidFill>
              </a:rPr>
              <a:t>PhD</a:t>
            </a:r>
            <a:r>
              <a:rPr lang="nb-NO" sz="2400" b="0" dirty="0" smtClean="0">
                <a:solidFill>
                  <a:schemeClr val="tx1"/>
                </a:solidFill>
              </a:rPr>
              <a:t> from France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b="0" dirty="0" err="1" smtClean="0">
                <a:solidFill>
                  <a:schemeClr val="tx1"/>
                </a:solidFill>
              </a:rPr>
              <a:t>Worked</a:t>
            </a:r>
            <a:r>
              <a:rPr lang="nb-NO" sz="2400" b="0" dirty="0" smtClean="0">
                <a:solidFill>
                  <a:schemeClr val="tx1"/>
                </a:solidFill>
              </a:rPr>
              <a:t> as Ass. Prof. and </a:t>
            </a:r>
            <a:r>
              <a:rPr lang="nb-NO" sz="2400" b="0" dirty="0" err="1" smtClean="0">
                <a:solidFill>
                  <a:schemeClr val="tx1"/>
                </a:solidFill>
              </a:rPr>
              <a:t>Dentist</a:t>
            </a:r>
            <a:r>
              <a:rPr lang="nb-NO" sz="2400" b="0" dirty="0" smtClean="0">
                <a:solidFill>
                  <a:schemeClr val="tx1"/>
                </a:solidFill>
              </a:rPr>
              <a:t> in Syria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b="0" dirty="0" err="1" smtClean="0">
                <a:solidFill>
                  <a:schemeClr val="tx1"/>
                </a:solidFill>
              </a:rPr>
              <a:t>Worked</a:t>
            </a:r>
            <a:r>
              <a:rPr lang="nb-NO" sz="2400" b="0" dirty="0" smtClean="0">
                <a:solidFill>
                  <a:schemeClr val="tx1"/>
                </a:solidFill>
              </a:rPr>
              <a:t> 2 </a:t>
            </a:r>
            <a:r>
              <a:rPr lang="nb-NO" sz="2400" b="0" dirty="0" err="1" smtClean="0">
                <a:solidFill>
                  <a:schemeClr val="tx1"/>
                </a:solidFill>
              </a:rPr>
              <a:t>years</a:t>
            </a:r>
            <a:r>
              <a:rPr lang="nb-NO" sz="2400" b="0" dirty="0" smtClean="0">
                <a:solidFill>
                  <a:schemeClr val="tx1"/>
                </a:solidFill>
              </a:rPr>
              <a:t> at UiO </a:t>
            </a:r>
            <a:r>
              <a:rPr lang="nb-NO" sz="2400" b="0" dirty="0" err="1" smtClean="0">
                <a:solidFill>
                  <a:schemeClr val="tx1"/>
                </a:solidFill>
              </a:rPr>
              <a:t>through</a:t>
            </a:r>
            <a:r>
              <a:rPr lang="nb-NO" sz="2400" b="0" dirty="0" smtClean="0">
                <a:solidFill>
                  <a:schemeClr val="tx1"/>
                </a:solidFill>
              </a:rPr>
              <a:t> SRF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b="0" dirty="0" err="1" smtClean="0">
                <a:solidFill>
                  <a:schemeClr val="tx1"/>
                </a:solidFill>
              </a:rPr>
              <a:t>Authorisation</a:t>
            </a:r>
            <a:r>
              <a:rPr lang="nb-NO" sz="2400" b="0" dirty="0" smtClean="0">
                <a:solidFill>
                  <a:schemeClr val="tx1"/>
                </a:solidFill>
              </a:rPr>
              <a:t> as a </a:t>
            </a:r>
            <a:r>
              <a:rPr lang="nb-NO" sz="2400" b="0" dirty="0" err="1" smtClean="0">
                <a:solidFill>
                  <a:schemeClr val="tx1"/>
                </a:solidFill>
              </a:rPr>
              <a:t>Dentist</a:t>
            </a:r>
            <a:r>
              <a:rPr lang="nb-NO" sz="2400" b="0" dirty="0" smtClean="0">
                <a:solidFill>
                  <a:schemeClr val="tx1"/>
                </a:solidFill>
              </a:rPr>
              <a:t> in </a:t>
            </a:r>
            <a:r>
              <a:rPr lang="nb-NO" sz="2400" b="0" dirty="0" err="1" smtClean="0">
                <a:solidFill>
                  <a:schemeClr val="tx1"/>
                </a:solidFill>
              </a:rPr>
              <a:t>two</a:t>
            </a:r>
            <a:r>
              <a:rPr lang="nb-NO" sz="2400" b="0" dirty="0" smtClean="0">
                <a:solidFill>
                  <a:schemeClr val="tx1"/>
                </a:solidFill>
              </a:rPr>
              <a:t> </a:t>
            </a:r>
            <a:r>
              <a:rPr lang="nb-NO" sz="2400" b="0" dirty="0" err="1" smtClean="0">
                <a:solidFill>
                  <a:schemeClr val="tx1"/>
                </a:solidFill>
              </a:rPr>
              <a:t>years</a:t>
            </a:r>
            <a:r>
              <a:rPr lang="nb-NO" sz="2400" b="0" dirty="0" smtClean="0">
                <a:solidFill>
                  <a:schemeClr val="tx1"/>
                </a:solidFill>
              </a:rPr>
              <a:t>!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b="0" dirty="0" smtClean="0">
                <a:solidFill>
                  <a:schemeClr val="tx1"/>
                </a:solidFill>
              </a:rPr>
              <a:t>Options: Post.doc./</a:t>
            </a:r>
            <a:r>
              <a:rPr lang="nb-NO" sz="2400" b="0" dirty="0" err="1" smtClean="0">
                <a:solidFill>
                  <a:schemeClr val="tx1"/>
                </a:solidFill>
              </a:rPr>
              <a:t>dentist</a:t>
            </a:r>
            <a:r>
              <a:rPr lang="nb-NO" sz="2400" b="0" dirty="0" smtClean="0">
                <a:solidFill>
                  <a:schemeClr val="tx1"/>
                </a:solidFill>
              </a:rPr>
              <a:t>/</a:t>
            </a:r>
            <a:r>
              <a:rPr lang="nb-NO" sz="2400" b="0" dirty="0" err="1" smtClean="0">
                <a:solidFill>
                  <a:schemeClr val="tx1"/>
                </a:solidFill>
              </a:rPr>
              <a:t>clinical</a:t>
            </a:r>
            <a:r>
              <a:rPr lang="nb-NO" sz="2400" b="0" dirty="0" smtClean="0">
                <a:solidFill>
                  <a:schemeClr val="tx1"/>
                </a:solidFill>
              </a:rPr>
              <a:t> </a:t>
            </a:r>
            <a:r>
              <a:rPr lang="nb-NO" sz="2400" b="0" dirty="0" err="1" smtClean="0">
                <a:solidFill>
                  <a:schemeClr val="tx1"/>
                </a:solidFill>
              </a:rPr>
              <a:t>instructor</a:t>
            </a:r>
            <a:endParaRPr lang="nb-NO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Academic Refuge Project Facts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Full project title: 	 Strategic partnership to promote 			 core academic values and welcome      			 refugees and threatened academics 			 to European campuses</a:t>
            </a:r>
          </a:p>
          <a:p>
            <a:pPr marL="0" indent="0">
              <a:buNone/>
            </a:pPr>
            <a:r>
              <a:rPr lang="en-US" sz="2800" dirty="0" smtClean="0"/>
              <a:t>Project partners: 	 University of Oslo (lead), UNICA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 Scholars at Risk Network, 				 University of Ljubljana</a:t>
            </a:r>
          </a:p>
          <a:p>
            <a:pPr marL="0" indent="0">
              <a:buNone/>
            </a:pPr>
            <a:r>
              <a:rPr lang="en-US" sz="2800" dirty="0" smtClean="0"/>
              <a:t>Associate partners: EUA, EAIE</a:t>
            </a:r>
          </a:p>
          <a:p>
            <a:pPr marL="0" indent="0">
              <a:buNone/>
            </a:pPr>
            <a:r>
              <a:rPr lang="en-US" sz="2800" dirty="0" smtClean="0"/>
              <a:t>Budget: 		  300,000 euros</a:t>
            </a:r>
          </a:p>
          <a:p>
            <a:pPr marL="0" indent="0">
              <a:buNone/>
            </a:pPr>
            <a:r>
              <a:rPr lang="en-US" sz="2800" dirty="0" smtClean="0"/>
              <a:t>Duration: 		  3 years, Sept 2016 to Aug 2019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21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4893734" cy="1630362"/>
          </a:xfrm>
        </p:spPr>
        <p:txBody>
          <a:bodyPr/>
          <a:lstStyle/>
          <a:p>
            <a:pPr algn="l"/>
            <a:r>
              <a:rPr lang="en-US" dirty="0" smtClean="0"/>
              <a:t>Goals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Two overlapping goals:</a:t>
            </a:r>
          </a:p>
          <a:p>
            <a:pPr marL="514350" indent="-514350">
              <a:buAutoNum type="arabicParenR"/>
            </a:pPr>
            <a:r>
              <a:rPr lang="en-US" dirty="0" smtClean="0"/>
              <a:t>Improve the capacity of European universities to assist refugees and threatened academics</a:t>
            </a:r>
          </a:p>
          <a:p>
            <a:pPr marL="514350" indent="-514350">
              <a:buAutoNum type="arabicParenR"/>
            </a:pPr>
            <a:r>
              <a:rPr lang="en-US" dirty="0" smtClean="0"/>
              <a:t>Promote greater respect for academic freedom and greater protection for higher education values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4" y="0"/>
            <a:ext cx="379306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activities and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2017:</a:t>
            </a:r>
          </a:p>
          <a:p>
            <a:r>
              <a:rPr lang="en-US" sz="2800" dirty="0" smtClean="0"/>
              <a:t>Develop curriculum and implement two-part training on (a) welcoming refugees and threatened academics to campus and (b) promoting higher education values</a:t>
            </a:r>
          </a:p>
          <a:p>
            <a:pPr marL="0" indent="0">
              <a:buNone/>
            </a:pPr>
            <a:r>
              <a:rPr lang="en-US" sz="2800" dirty="0" smtClean="0"/>
              <a:t>2018:</a:t>
            </a:r>
          </a:p>
          <a:p>
            <a:r>
              <a:rPr lang="en-US" sz="2800" dirty="0" smtClean="0"/>
              <a:t>MOOC: The Global University, Academic Freedom and Higher Education Values</a:t>
            </a:r>
          </a:p>
          <a:p>
            <a:pPr marL="0" indent="0">
              <a:buNone/>
            </a:pPr>
            <a:r>
              <a:rPr lang="en-US" sz="2800" dirty="0" smtClean="0"/>
              <a:t>2019:</a:t>
            </a:r>
          </a:p>
          <a:p>
            <a:r>
              <a:rPr lang="en-US" sz="2800" dirty="0" smtClean="0"/>
              <a:t>Electronic Handbook on Putting Higher Education Values into Practice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Project meetings</a:t>
            </a:r>
          </a:p>
          <a:p>
            <a:r>
              <a:rPr lang="en-US" dirty="0" smtClean="0"/>
              <a:t>Preparatory workshops with experts</a:t>
            </a:r>
          </a:p>
          <a:p>
            <a:r>
              <a:rPr lang="en-US" dirty="0" smtClean="0"/>
              <a:t>3 multiplier events for non-partners</a:t>
            </a:r>
          </a:p>
          <a:p>
            <a:r>
              <a:rPr lang="en-US" dirty="0" smtClean="0"/>
              <a:t>Staff mobility for SAR scholars</a:t>
            </a:r>
            <a:endParaRPr lang="en-US" dirty="0"/>
          </a:p>
        </p:txBody>
      </p:sp>
      <p:pic>
        <p:nvPicPr>
          <p:cNvPr id="1026" name="Picture 2" descr="C:\Users\mareg\OneDrive - Universitetet i Oslo\Academic Refuge\Media and dissemination-Academic Refuge\Photo WS1\DSC_7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243263" cy="21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eg\OneDrive - Universitetet i Oslo\Academic Refuge\Media and dissemination-Academic Refuge\Project illustrations\Pictures from Forskerforum\Free to think smal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4847"/>
            <a:ext cx="314642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June 2017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768"/>
            <a:ext cx="8229600" cy="4525395"/>
          </a:xfrm>
        </p:spPr>
        <p:txBody>
          <a:bodyPr>
            <a:normAutofit fontScale="92500"/>
          </a:bodyPr>
          <a:lstStyle/>
          <a:p>
            <a:r>
              <a:rPr lang="nb-NO" dirty="0" err="1" smtClean="0"/>
              <a:t>Academic</a:t>
            </a:r>
            <a:r>
              <a:rPr lang="nb-NO" dirty="0" smtClean="0"/>
              <a:t> Refuge Staff Training </a:t>
            </a:r>
            <a:r>
              <a:rPr lang="nb-NO" dirty="0" err="1" smtClean="0"/>
              <a:t>week</a:t>
            </a:r>
            <a:endParaRPr lang="nb-NO" dirty="0" smtClean="0"/>
          </a:p>
          <a:p>
            <a:pPr lvl="1"/>
            <a:r>
              <a:rPr lang="nb-NO" dirty="0" smtClean="0"/>
              <a:t>5 </a:t>
            </a:r>
            <a:r>
              <a:rPr lang="nb-NO" dirty="0" err="1" smtClean="0"/>
              <a:t>days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University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Oslo 19-23 June</a:t>
            </a:r>
          </a:p>
          <a:p>
            <a:pPr lvl="2"/>
            <a:r>
              <a:rPr lang="nb-NO" dirty="0" smtClean="0"/>
              <a:t>Values in </a:t>
            </a: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education</a:t>
            </a:r>
            <a:endParaRPr lang="nb-NO" dirty="0" smtClean="0"/>
          </a:p>
          <a:p>
            <a:pPr lvl="2"/>
            <a:r>
              <a:rPr lang="nb-NO" dirty="0" err="1" smtClean="0"/>
              <a:t>Welcoming</a:t>
            </a:r>
            <a:r>
              <a:rPr lang="nb-NO" dirty="0" smtClean="0"/>
              <a:t> </a:t>
            </a:r>
            <a:r>
              <a:rPr lang="nb-NO" dirty="0" err="1" smtClean="0"/>
              <a:t>refugees</a:t>
            </a:r>
            <a:r>
              <a:rPr lang="nb-NO" dirty="0" smtClean="0"/>
              <a:t> and </a:t>
            </a:r>
            <a:r>
              <a:rPr lang="nb-NO" dirty="0" err="1" smtClean="0"/>
              <a:t>threatened</a:t>
            </a:r>
            <a:r>
              <a:rPr lang="nb-NO" dirty="0" smtClean="0"/>
              <a:t> </a:t>
            </a:r>
            <a:r>
              <a:rPr lang="nb-NO" dirty="0" err="1" smtClean="0"/>
              <a:t>academics</a:t>
            </a:r>
            <a:endParaRPr lang="nb-NO" dirty="0" smtClean="0"/>
          </a:p>
          <a:p>
            <a:pPr lvl="1"/>
            <a:r>
              <a:rPr lang="nb-NO" dirty="0" err="1" smtClean="0"/>
              <a:t>Participants</a:t>
            </a:r>
            <a:endParaRPr lang="nb-NO" dirty="0" smtClean="0"/>
          </a:p>
          <a:p>
            <a:pPr lvl="2"/>
            <a:r>
              <a:rPr lang="nb-NO" dirty="0" smtClean="0"/>
              <a:t>110 </a:t>
            </a:r>
            <a:r>
              <a:rPr lang="nb-NO" dirty="0" err="1" smtClean="0"/>
              <a:t>applications</a:t>
            </a:r>
            <a:r>
              <a:rPr lang="nb-NO" dirty="0" smtClean="0"/>
              <a:t> to </a:t>
            </a:r>
            <a:r>
              <a:rPr lang="nb-NO" dirty="0" err="1" smtClean="0"/>
              <a:t>participate</a:t>
            </a:r>
            <a:endParaRPr lang="nb-NO" dirty="0" smtClean="0"/>
          </a:p>
          <a:p>
            <a:pPr lvl="2"/>
            <a:r>
              <a:rPr lang="nb-NO" dirty="0" smtClean="0"/>
              <a:t>60 </a:t>
            </a:r>
            <a:r>
              <a:rPr lang="nb-NO" dirty="0" err="1" smtClean="0"/>
              <a:t>participants</a:t>
            </a:r>
            <a:r>
              <a:rPr lang="nb-NO" dirty="0" smtClean="0"/>
              <a:t>, from UNICA and SAR </a:t>
            </a:r>
            <a:r>
              <a:rPr lang="nb-NO" dirty="0" err="1" smtClean="0"/>
              <a:t>member</a:t>
            </a:r>
            <a:r>
              <a:rPr lang="nb-NO" dirty="0" smtClean="0"/>
              <a:t> </a:t>
            </a:r>
            <a:r>
              <a:rPr lang="nb-NO" dirty="0" err="1" smtClean="0"/>
              <a:t>universities</a:t>
            </a:r>
            <a:endParaRPr lang="nb-NO" dirty="0" smtClean="0"/>
          </a:p>
          <a:p>
            <a:pPr lvl="1"/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training material </a:t>
            </a:r>
          </a:p>
          <a:p>
            <a:pPr lvl="1"/>
            <a:r>
              <a:rPr lang="nb-NO" dirty="0" smtClean="0"/>
              <a:t>A One-</a:t>
            </a:r>
            <a:r>
              <a:rPr lang="nb-NO" dirty="0" err="1" smtClean="0"/>
              <a:t>day</a:t>
            </a:r>
            <a:r>
              <a:rPr lang="nb-NO" dirty="0" smtClean="0"/>
              <a:t> </a:t>
            </a:r>
            <a:r>
              <a:rPr lang="nb-NO" dirty="0" err="1" smtClean="0"/>
              <a:t>open</a:t>
            </a:r>
            <a:r>
              <a:rPr lang="nb-NO" dirty="0" smtClean="0"/>
              <a:t> </a:t>
            </a:r>
            <a:r>
              <a:rPr lang="nb-NO" dirty="0" err="1" smtClean="0"/>
              <a:t>conference</a:t>
            </a:r>
            <a:r>
              <a:rPr lang="nb-NO" dirty="0" smtClean="0"/>
              <a:t> 21 June:</a:t>
            </a:r>
          </a:p>
          <a:p>
            <a:pPr marL="857250" lvl="2" indent="0">
              <a:buNone/>
            </a:pPr>
            <a:r>
              <a:rPr lang="nb-NO" b="1" dirty="0" err="1" smtClean="0">
                <a:solidFill>
                  <a:srgbClr val="C00000"/>
                </a:solidFill>
                <a:hlinkClick r:id="rId2"/>
              </a:rPr>
              <a:t>Academic</a:t>
            </a:r>
            <a:r>
              <a:rPr lang="nb-NO" b="1" dirty="0" smtClean="0">
                <a:solidFill>
                  <a:srgbClr val="C00000"/>
                </a:solidFill>
                <a:hlinkClick r:id="rId2"/>
              </a:rPr>
              <a:t> Refuge: The </a:t>
            </a:r>
            <a:r>
              <a:rPr lang="nb-NO" b="1" dirty="0" err="1" smtClean="0">
                <a:solidFill>
                  <a:srgbClr val="C00000"/>
                </a:solidFill>
                <a:hlinkClick r:id="rId2"/>
              </a:rPr>
              <a:t>Role</a:t>
            </a:r>
            <a:r>
              <a:rPr lang="nb-NO" b="1" dirty="0" smtClean="0">
                <a:solidFill>
                  <a:srgbClr val="C00000"/>
                </a:solidFill>
                <a:hlinkClick r:id="rId2"/>
              </a:rPr>
              <a:t> </a:t>
            </a:r>
            <a:r>
              <a:rPr lang="nb-NO" b="1" dirty="0" err="1" smtClean="0">
                <a:solidFill>
                  <a:srgbClr val="C00000"/>
                </a:solidFill>
                <a:hlinkClick r:id="rId2"/>
              </a:rPr>
              <a:t>of</a:t>
            </a:r>
            <a:r>
              <a:rPr lang="nb-NO" b="1" dirty="0" smtClean="0">
                <a:solidFill>
                  <a:srgbClr val="C00000"/>
                </a:solidFill>
                <a:hlinkClick r:id="rId2"/>
              </a:rPr>
              <a:t> </a:t>
            </a:r>
            <a:r>
              <a:rPr lang="nb-NO" b="1" dirty="0" err="1" smtClean="0">
                <a:solidFill>
                  <a:srgbClr val="C00000"/>
                </a:solidFill>
                <a:hlinkClick r:id="rId2"/>
              </a:rPr>
              <a:t>Universities</a:t>
            </a:r>
            <a:r>
              <a:rPr lang="nb-NO" b="1" dirty="0" smtClean="0">
                <a:solidFill>
                  <a:srgbClr val="C00000"/>
                </a:solidFill>
                <a:hlinkClick r:id="rId2"/>
              </a:rPr>
              <a:t> in Turbulent Times</a:t>
            </a:r>
            <a:endParaRPr lang="nb-NO" b="1" dirty="0" smtClean="0">
              <a:solidFill>
                <a:srgbClr val="C00000"/>
              </a:solidFill>
            </a:endParaRPr>
          </a:p>
          <a:p>
            <a:pPr marL="857250" lvl="2" indent="0">
              <a:buNone/>
            </a:pPr>
            <a:endParaRPr lang="nb-NO" dirty="0"/>
          </a:p>
          <a:p>
            <a:pPr marL="857250" lvl="2" indent="0">
              <a:buNone/>
            </a:pPr>
            <a:endParaRPr lang="nb-NO" dirty="0" smtClean="0"/>
          </a:p>
          <a:p>
            <a:pPr marL="857250" lvl="2" indent="0">
              <a:buNone/>
            </a:pPr>
            <a:endParaRPr lang="nb-NO" dirty="0"/>
          </a:p>
        </p:txBody>
      </p:sp>
      <p:pic>
        <p:nvPicPr>
          <p:cNvPr id="2050" name="Picture 2" descr="C:\Users\mareg\OneDrive - Universitetet i Oslo\Academic Refuge\Media and dissemination-Academic Refuge\Project illustrations\Pictures from Forskerforum\Freetothink_scholar-1280x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"/>
            <a:ext cx="2460008" cy="16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eg\OneDrive - Universitetet i Oslo\Academic Refuge\Media and dissemination-Academic Refuge\Project illustrations\Pictures from Forskerforum\Free to thrink2015_map_1280x8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49"/>
            <a:ext cx="2209800" cy="142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longer-term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Greater number of refugees and threatened academics assisted by European universities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Improved quality of assistance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Improved capacity of refugee scholars to help rebuild regions once conflict subsides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Contribute to a vision of the displaced as welcome contributors to communities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Increased awareness of the importance of academic freedom not only to societies in transition but everywhere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Setting up a Strategic </a:t>
            </a:r>
            <a:r>
              <a:rPr lang="nb-NO" dirty="0" err="1" smtClean="0"/>
              <a:t>partnership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Establishing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partnership</a:t>
            </a:r>
            <a:endParaRPr lang="nb-NO" dirty="0" smtClean="0"/>
          </a:p>
          <a:p>
            <a:pPr lvl="1"/>
            <a:r>
              <a:rPr lang="nb-NO" dirty="0" smtClean="0"/>
              <a:t>Who, </a:t>
            </a:r>
            <a:r>
              <a:rPr lang="nb-NO" dirty="0" err="1" smtClean="0"/>
              <a:t>why</a:t>
            </a:r>
            <a:r>
              <a:rPr lang="nb-NO" dirty="0" smtClean="0"/>
              <a:t>, </a:t>
            </a:r>
            <a:r>
              <a:rPr lang="nb-NO" dirty="0" err="1" smtClean="0"/>
              <a:t>how</a:t>
            </a:r>
            <a:r>
              <a:rPr lang="nb-NO" dirty="0" smtClean="0"/>
              <a:t>?</a:t>
            </a:r>
          </a:p>
          <a:p>
            <a:pPr lvl="1"/>
            <a:r>
              <a:rPr lang="nb-NO" dirty="0" smtClean="0"/>
              <a:t>More partners?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Setting </a:t>
            </a:r>
            <a:r>
              <a:rPr lang="nb-NO" dirty="0" err="1" smtClean="0"/>
              <a:t>priorities</a:t>
            </a:r>
            <a:endParaRPr lang="nb-NO" dirty="0" smtClean="0"/>
          </a:p>
          <a:p>
            <a:pPr lvl="1"/>
            <a:r>
              <a:rPr lang="nb-NO" dirty="0" smtClean="0"/>
              <a:t>The </a:t>
            </a:r>
            <a:r>
              <a:rPr lang="nb-NO" dirty="0" err="1" smtClean="0"/>
              <a:t>project</a:t>
            </a:r>
            <a:r>
              <a:rPr lang="nb-NO" dirty="0" smtClean="0"/>
              <a:t> overall </a:t>
            </a:r>
            <a:r>
              <a:rPr lang="nb-NO" dirty="0" err="1" smtClean="0"/>
              <a:t>idea</a:t>
            </a:r>
            <a:endParaRPr lang="nb-NO" dirty="0" smtClean="0"/>
          </a:p>
          <a:p>
            <a:pPr lvl="1"/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EU and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priorities</a:t>
            </a:r>
            <a:endParaRPr lang="nb-NO" dirty="0" smtClean="0"/>
          </a:p>
          <a:p>
            <a:pPr lvl="1"/>
            <a:r>
              <a:rPr lang="nb-NO" dirty="0" smtClean="0"/>
              <a:t>Project goals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39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Setting up (</a:t>
            </a:r>
            <a:r>
              <a:rPr lang="nb-NO" dirty="0" err="1" smtClean="0"/>
              <a:t>continued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Concrete</a:t>
            </a:r>
            <a:r>
              <a:rPr lang="nb-NO" dirty="0" smtClean="0"/>
              <a:t> </a:t>
            </a:r>
            <a:r>
              <a:rPr lang="nb-NO" dirty="0" err="1" smtClean="0"/>
              <a:t>activities</a:t>
            </a:r>
            <a:endParaRPr lang="nb-NO" dirty="0" smtClean="0"/>
          </a:p>
          <a:p>
            <a:pPr lvl="1"/>
            <a:r>
              <a:rPr lang="nb-NO" dirty="0" smtClean="0"/>
              <a:t>Not all types of </a:t>
            </a:r>
            <a:r>
              <a:rPr lang="nb-NO" dirty="0" err="1" smtClean="0"/>
              <a:t>activities</a:t>
            </a:r>
            <a:r>
              <a:rPr lang="nb-NO" dirty="0" smtClean="0"/>
              <a:t> and </a:t>
            </a:r>
            <a:r>
              <a:rPr lang="nb-NO" dirty="0" err="1" smtClean="0"/>
              <a:t>costs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covered</a:t>
            </a:r>
            <a:r>
              <a:rPr lang="nb-NO" dirty="0" smtClean="0"/>
              <a:t> under Erasmus+</a:t>
            </a:r>
          </a:p>
          <a:p>
            <a:pPr lvl="1"/>
            <a:r>
              <a:rPr lang="nb-NO" dirty="0" err="1" smtClean="0"/>
              <a:t>Intellectual</a:t>
            </a:r>
            <a:r>
              <a:rPr lang="nb-NO" dirty="0" smtClean="0"/>
              <a:t> outputs as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packages</a:t>
            </a:r>
            <a:endParaRPr lang="nb-NO" dirty="0" smtClean="0"/>
          </a:p>
          <a:p>
            <a:pPr lvl="2"/>
            <a:r>
              <a:rPr lang="nb-NO" dirty="0" smtClean="0"/>
              <a:t>Staff training, MOOC and </a:t>
            </a:r>
            <a:r>
              <a:rPr lang="nb-NO" dirty="0" err="1" smtClean="0"/>
              <a:t>handbook</a:t>
            </a:r>
            <a:endParaRPr lang="nb-NO" dirty="0" smtClean="0"/>
          </a:p>
          <a:p>
            <a:pPr lvl="1"/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to do and </a:t>
            </a:r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elligible</a:t>
            </a:r>
            <a:endParaRPr lang="nb-NO" dirty="0" smtClean="0"/>
          </a:p>
          <a:p>
            <a:pPr lvl="1"/>
            <a:r>
              <a:rPr lang="nb-NO" dirty="0" smtClean="0"/>
              <a:t>Budgets </a:t>
            </a:r>
            <a:r>
              <a:rPr lang="nb-NO" dirty="0"/>
              <a:t>and rates </a:t>
            </a:r>
            <a:r>
              <a:rPr lang="nb-NO" dirty="0" err="1"/>
              <a:t>are</a:t>
            </a:r>
            <a:r>
              <a:rPr lang="nb-NO" dirty="0"/>
              <a:t> different from real </a:t>
            </a:r>
            <a:r>
              <a:rPr lang="nb-NO" dirty="0" err="1"/>
              <a:t>costs</a:t>
            </a:r>
            <a:endParaRPr lang="nb-NO" dirty="0"/>
          </a:p>
          <a:p>
            <a:pPr lvl="1"/>
            <a:endParaRPr lang="nb-NO" dirty="0" smtClean="0"/>
          </a:p>
          <a:p>
            <a:r>
              <a:rPr lang="nb-NO" dirty="0" smtClean="0"/>
              <a:t>A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application</a:t>
            </a:r>
            <a:r>
              <a:rPr lang="nb-NO" dirty="0" smtClean="0"/>
              <a:t> is an </a:t>
            </a:r>
            <a:r>
              <a:rPr lang="nb-NO" dirty="0" err="1" smtClean="0"/>
              <a:t>agreed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 plan</a:t>
            </a:r>
          </a:p>
        </p:txBody>
      </p:sp>
    </p:spTree>
    <p:extLst>
      <p:ext uri="{BB962C8B-B14F-4D97-AF65-F5344CB8AC3E}">
        <p14:creationId xmlns:p14="http://schemas.microsoft.com/office/powerpoint/2010/main" val="39619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Academic Refuge Project Facts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Full project title: 	 Strategic partnership to promote 			 core academic values and welcome      			 refugees and threatened academics 			 to European campuses</a:t>
            </a:r>
          </a:p>
          <a:p>
            <a:pPr marL="0" indent="0">
              <a:buNone/>
            </a:pPr>
            <a:r>
              <a:rPr lang="en-US" sz="2800" dirty="0" smtClean="0"/>
              <a:t>Project partners: 	 University of Oslo (lead), UNICA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 Scholars at Risk Network, 				 University of Ljubljana</a:t>
            </a:r>
          </a:p>
          <a:p>
            <a:pPr marL="0" indent="0">
              <a:buNone/>
            </a:pPr>
            <a:r>
              <a:rPr lang="en-US" sz="2800" dirty="0" smtClean="0"/>
              <a:t>Associate partners: EUA, EAIE</a:t>
            </a:r>
          </a:p>
          <a:p>
            <a:pPr marL="0" indent="0">
              <a:buNone/>
            </a:pPr>
            <a:r>
              <a:rPr lang="en-US" sz="2800" dirty="0" smtClean="0"/>
              <a:t>Budget: 		  300,000 euros</a:t>
            </a:r>
          </a:p>
          <a:p>
            <a:pPr marL="0" indent="0">
              <a:buNone/>
            </a:pPr>
            <a:r>
              <a:rPr lang="en-US" sz="2800" dirty="0" smtClean="0"/>
              <a:t>Duration: 		  3 years, Sept 2016 to Aug 2019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49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nb-NO" sz="2400" dirty="0" smtClean="0"/>
              <a:t>Time </a:t>
            </a:r>
            <a:r>
              <a:rPr lang="nb-NO" sz="2400" dirty="0" err="1" smtClean="0"/>
              <a:t>table</a:t>
            </a:r>
            <a:endParaRPr lang="nb-NO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986" t="19673" r="47352" b="22934"/>
          <a:stretch/>
        </p:blipFill>
        <p:spPr bwMode="auto">
          <a:xfrm>
            <a:off x="914400" y="685800"/>
            <a:ext cx="7772399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67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Governance</a:t>
            </a:r>
            <a:r>
              <a:rPr lang="nb-NO" dirty="0" smtClean="0"/>
              <a:t> and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assurance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err="1" smtClean="0"/>
              <a:t>Internal</a:t>
            </a:r>
            <a:r>
              <a:rPr lang="nb-NO" b="1" dirty="0" smtClean="0"/>
              <a:t> in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project</a:t>
            </a:r>
            <a:endParaRPr lang="nb-NO" b="1" dirty="0" smtClean="0"/>
          </a:p>
          <a:p>
            <a:r>
              <a:rPr lang="nb-NO" dirty="0" smtClean="0"/>
              <a:t>Project team </a:t>
            </a:r>
            <a:r>
              <a:rPr lang="nb-NO" dirty="0" err="1" smtClean="0"/>
              <a:t>directly</a:t>
            </a:r>
            <a:r>
              <a:rPr lang="nb-NO" dirty="0" smtClean="0"/>
              <a:t> </a:t>
            </a:r>
            <a:r>
              <a:rPr lang="nb-NO" dirty="0" err="1" smtClean="0"/>
              <a:t>involved</a:t>
            </a:r>
            <a:endParaRPr lang="nb-NO" dirty="0" smtClean="0"/>
          </a:p>
          <a:p>
            <a:r>
              <a:rPr lang="nb-NO" dirty="0" err="1" smtClean="0"/>
              <a:t>External</a:t>
            </a:r>
            <a:r>
              <a:rPr lang="nb-NO" dirty="0" smtClean="0"/>
              <a:t> </a:t>
            </a:r>
            <a:r>
              <a:rPr lang="nb-NO" dirty="0" err="1" smtClean="0"/>
              <a:t>evaluator</a:t>
            </a:r>
            <a:r>
              <a:rPr lang="nb-NO" dirty="0" smtClean="0"/>
              <a:t> – </a:t>
            </a:r>
            <a:r>
              <a:rPr lang="nb-NO" dirty="0" err="1" smtClean="0"/>
              <a:t>critical</a:t>
            </a:r>
            <a:r>
              <a:rPr lang="nb-NO" dirty="0" smtClean="0"/>
              <a:t> </a:t>
            </a:r>
            <a:r>
              <a:rPr lang="nb-NO" dirty="0" err="1" smtClean="0"/>
              <a:t>friend</a:t>
            </a:r>
            <a:endParaRPr lang="nb-NO" dirty="0" smtClean="0"/>
          </a:p>
          <a:p>
            <a:r>
              <a:rPr lang="nb-NO" dirty="0" smtClean="0"/>
              <a:t>Project </a:t>
            </a:r>
            <a:r>
              <a:rPr lang="nb-NO" dirty="0" err="1" smtClean="0"/>
              <a:t>board</a:t>
            </a:r>
            <a:r>
              <a:rPr lang="nb-NO" dirty="0" smtClean="0"/>
              <a:t> – leaders of </a:t>
            </a:r>
            <a:r>
              <a:rPr lang="nb-NO" dirty="0" err="1" smtClean="0"/>
              <a:t>project</a:t>
            </a:r>
            <a:r>
              <a:rPr lang="nb-NO" dirty="0" smtClean="0"/>
              <a:t> team </a:t>
            </a:r>
            <a:r>
              <a:rPr lang="nb-NO" dirty="0" err="1" smtClean="0"/>
              <a:t>members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err="1" smtClean="0"/>
              <a:t>External</a:t>
            </a:r>
            <a:r>
              <a:rPr lang="nb-NO" dirty="0" smtClean="0"/>
              <a:t> – to </a:t>
            </a:r>
            <a:r>
              <a:rPr lang="nb-NO" dirty="0" err="1" smtClean="0"/>
              <a:t>the</a:t>
            </a:r>
            <a:r>
              <a:rPr lang="nb-NO" dirty="0" smtClean="0"/>
              <a:t> Erasmus+ </a:t>
            </a:r>
            <a:r>
              <a:rPr lang="nb-NO" dirty="0" err="1" smtClean="0"/>
              <a:t>programme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23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Thanks</a:t>
            </a:r>
            <a:r>
              <a:rPr lang="nb-NO" dirty="0" smtClean="0"/>
              <a:t> for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attention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05" y="1600200"/>
            <a:ext cx="681278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85800" y="5638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hlinkClick r:id="rId3"/>
              </a:rPr>
              <a:t>https://www.uio.no/english/about/global/globally-engaged/academic-refuge</a:t>
            </a:r>
            <a:r>
              <a:rPr lang="nb-NO" b="1" dirty="0" smtClean="0">
                <a:hlinkClick r:id="rId3"/>
              </a:rPr>
              <a:t>/</a:t>
            </a:r>
            <a:endParaRPr lang="nb-NO" b="1" dirty="0" smtClean="0"/>
          </a:p>
        </p:txBody>
      </p:sp>
    </p:spTree>
    <p:extLst>
      <p:ext uri="{BB962C8B-B14F-4D97-AF65-F5344CB8AC3E}">
        <p14:creationId xmlns:p14="http://schemas.microsoft.com/office/powerpoint/2010/main" val="11273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Refugees in HE and Scholars at Risk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830483" cy="3569027"/>
          </a:xfrm>
        </p:spPr>
      </p:pic>
      <p:sp>
        <p:nvSpPr>
          <p:cNvPr id="10" name="TextBox 9"/>
          <p:cNvSpPr txBox="1"/>
          <p:nvPr/>
        </p:nvSpPr>
        <p:spPr>
          <a:xfrm>
            <a:off x="1676399" y="5257800"/>
            <a:ext cx="5830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4000" dirty="0" smtClean="0"/>
              <a:t>Synergies of approaches</a:t>
            </a:r>
            <a:r>
              <a:rPr lang="nb-NO" sz="4000" dirty="0" smtClean="0"/>
              <a:t>?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22750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Background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Worldwide, more than 65 million people are currently uprooted by wars and persecution</a:t>
            </a:r>
            <a:r>
              <a:rPr lang="en-US" dirty="0" smtClean="0"/>
              <a:t>, 21 </a:t>
            </a:r>
            <a:r>
              <a:rPr lang="en-US" dirty="0"/>
              <a:t>million </a:t>
            </a:r>
            <a:r>
              <a:rPr lang="en-US" dirty="0" smtClean="0"/>
              <a:t>refugees</a:t>
            </a:r>
          </a:p>
          <a:p>
            <a:r>
              <a:rPr lang="en-US" dirty="0" smtClean="0"/>
              <a:t>6 percent of displaced people are in Europe</a:t>
            </a:r>
          </a:p>
          <a:p>
            <a:r>
              <a:rPr lang="en-US" dirty="0" smtClean="0"/>
              <a:t>Less </a:t>
            </a:r>
            <a:r>
              <a:rPr lang="en-US" dirty="0"/>
              <a:t>than one per cent of world’s refugees attend higher education; compared to 34 per cent total global (</a:t>
            </a:r>
            <a:r>
              <a:rPr lang="en-US" dirty="0" smtClean="0"/>
              <a:t>UNHCR Trends 2015)</a:t>
            </a:r>
          </a:p>
          <a:p>
            <a:r>
              <a:rPr lang="en-US" dirty="0" smtClean="0"/>
              <a:t>25 percent in Syria (2011) had higher education</a:t>
            </a:r>
          </a:p>
          <a:p>
            <a:r>
              <a:rPr lang="en-US" dirty="0" smtClean="0"/>
              <a:t>There are ca 50 000 Syrian refugees with HE in Europe + ca 2000 scholars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15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 smtClean="0"/>
              <a:t>UNICA </a:t>
            </a:r>
            <a:r>
              <a:rPr lang="nb-NO" sz="5400" b="1" dirty="0" err="1" smtClean="0"/>
              <a:t>responses</a:t>
            </a:r>
            <a:endParaRPr lang="nb-NO" sz="5400" b="1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6" y="1367840"/>
            <a:ext cx="8229600" cy="2437109"/>
          </a:xfrm>
        </p:spPr>
      </p:pic>
      <p:sp>
        <p:nvSpPr>
          <p:cNvPr id="5" name="TekstSylinder 4"/>
          <p:cNvSpPr txBox="1"/>
          <p:nvPr/>
        </p:nvSpPr>
        <p:spPr>
          <a:xfrm>
            <a:off x="457200" y="4066961"/>
            <a:ext cx="825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err="1" smtClean="0"/>
              <a:t>Many</a:t>
            </a:r>
            <a:r>
              <a:rPr lang="nb-NO" sz="2800" b="1" dirty="0" smtClean="0"/>
              <a:t> different </a:t>
            </a:r>
            <a:r>
              <a:rPr lang="nb-NO" sz="2800" b="1" dirty="0" err="1" smtClean="0"/>
              <a:t>initiatives</a:t>
            </a:r>
            <a:r>
              <a:rPr lang="nb-NO" sz="2800" b="1" dirty="0" smtClean="0"/>
              <a:t> at </a:t>
            </a:r>
            <a:r>
              <a:rPr lang="nb-NO" sz="2800" b="1" dirty="0" err="1" smtClean="0"/>
              <a:t>member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universities</a:t>
            </a:r>
            <a:endParaRPr lang="nb-NO" sz="2800" b="1" dirty="0"/>
          </a:p>
        </p:txBody>
      </p:sp>
      <p:sp>
        <p:nvSpPr>
          <p:cNvPr id="6" name="TekstSylinder 5"/>
          <p:cNvSpPr txBox="1"/>
          <p:nvPr/>
        </p:nvSpPr>
        <p:spPr>
          <a:xfrm rot="632305">
            <a:off x="1129581" y="5538786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>
                <a:solidFill>
                  <a:schemeClr val="accent3">
                    <a:lumMod val="75000"/>
                  </a:schemeClr>
                </a:solidFill>
              </a:rPr>
              <a:t>Admission</a:t>
            </a:r>
            <a:endParaRPr lang="nb-NO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 rot="20111735">
            <a:off x="2367702" y="482511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>
                <a:solidFill>
                  <a:schemeClr val="accent2">
                    <a:lumMod val="75000"/>
                  </a:schemeClr>
                </a:solidFill>
              </a:rPr>
              <a:t>Recognition</a:t>
            </a:r>
            <a:endParaRPr lang="nb-NO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 rot="1070471">
            <a:off x="4105147" y="5405295"/>
            <a:ext cx="1467104" cy="38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918" b="1" dirty="0" smtClean="0">
                <a:solidFill>
                  <a:schemeClr val="accent3">
                    <a:lumMod val="75000"/>
                  </a:schemeClr>
                </a:solidFill>
              </a:rPr>
              <a:t>Languages</a:t>
            </a:r>
            <a:endParaRPr lang="nb-NO" sz="1918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4669231" y="4704650"/>
            <a:ext cx="1597058" cy="74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30" b="1" dirty="0" err="1" smtClean="0">
                <a:solidFill>
                  <a:srgbClr val="FFC000"/>
                </a:solidFill>
              </a:rPr>
              <a:t>Academic</a:t>
            </a:r>
            <a:r>
              <a:rPr lang="nb-NO" sz="1830" b="1" dirty="0" smtClean="0">
                <a:solidFill>
                  <a:srgbClr val="FFC000"/>
                </a:solidFill>
              </a:rPr>
              <a:t> </a:t>
            </a:r>
            <a:r>
              <a:rPr lang="nb-NO" sz="1830" b="1" dirty="0" err="1" smtClean="0">
                <a:solidFill>
                  <a:srgbClr val="FFC000"/>
                </a:solidFill>
              </a:rPr>
              <a:t>preparation</a:t>
            </a:r>
            <a:endParaRPr lang="nb-NO" sz="1830" b="1" dirty="0">
              <a:solidFill>
                <a:srgbClr val="FFC000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 rot="624837">
            <a:off x="6896100" y="5457855"/>
            <a:ext cx="1790700" cy="40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78" b="1" dirty="0" smtClean="0">
                <a:solidFill>
                  <a:schemeClr val="accent3">
                    <a:lumMod val="75000"/>
                  </a:schemeClr>
                </a:solidFill>
              </a:rPr>
              <a:t>Online</a:t>
            </a:r>
            <a:r>
              <a:rPr lang="nb-NO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b-NO" sz="2000" b="1" dirty="0" err="1" smtClean="0">
                <a:solidFill>
                  <a:schemeClr val="accent3">
                    <a:lumMod val="75000"/>
                  </a:schemeClr>
                </a:solidFill>
              </a:rPr>
              <a:t>courses</a:t>
            </a:r>
            <a:endParaRPr lang="nb-NO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2843008" y="5387926"/>
            <a:ext cx="1447800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936" b="1" dirty="0" err="1" smtClean="0">
                <a:solidFill>
                  <a:schemeClr val="accent6">
                    <a:lumMod val="75000"/>
                  </a:schemeClr>
                </a:solidFill>
              </a:rPr>
              <a:t>Guiding</a:t>
            </a:r>
            <a:r>
              <a:rPr lang="nb-NO" sz="1936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nb-NO" sz="1936" b="1" dirty="0" err="1" smtClean="0">
                <a:solidFill>
                  <a:schemeClr val="accent6">
                    <a:lumMod val="75000"/>
                  </a:schemeClr>
                </a:solidFill>
              </a:rPr>
              <a:t>Councelling</a:t>
            </a:r>
            <a:endParaRPr lang="nb-NO" sz="1936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 rot="21188561">
            <a:off x="884050" y="485479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chemeClr val="accent1">
                    <a:lumMod val="75000"/>
                  </a:schemeClr>
                </a:solidFill>
              </a:rPr>
              <a:t>Integration</a:t>
            </a:r>
            <a:endParaRPr lang="nb-NO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7597191" y="4853378"/>
            <a:ext cx="1111845" cy="30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>
                <a:solidFill>
                  <a:srgbClr val="7030A0"/>
                </a:solidFill>
              </a:rPr>
              <a:t>Buddies</a:t>
            </a:r>
            <a:endParaRPr lang="nb-NO" sz="2000" b="1" dirty="0">
              <a:solidFill>
                <a:srgbClr val="7030A0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 rot="20663921">
            <a:off x="5362537" y="569777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>
                <a:solidFill>
                  <a:schemeClr val="accent1">
                    <a:lumMod val="75000"/>
                  </a:schemeClr>
                </a:solidFill>
              </a:rPr>
              <a:t>Internships</a:t>
            </a:r>
            <a:endParaRPr lang="nb-NO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Sylinder 5"/>
          <p:cNvSpPr txBox="1"/>
          <p:nvPr/>
        </p:nvSpPr>
        <p:spPr>
          <a:xfrm rot="18473849">
            <a:off x="6262111" y="4700906"/>
            <a:ext cx="122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>
                <a:solidFill>
                  <a:srgbClr val="FF0000"/>
                </a:solidFill>
              </a:rPr>
              <a:t>Bridging</a:t>
            </a:r>
            <a:r>
              <a:rPr lang="nb-NO" sz="2000" b="1" dirty="0" smtClean="0">
                <a:solidFill>
                  <a:srgbClr val="FF0000"/>
                </a:solidFill>
              </a:rPr>
              <a:t> </a:t>
            </a:r>
            <a:r>
              <a:rPr lang="nb-NO" sz="2000" b="1" dirty="0" err="1" smtClean="0">
                <a:solidFill>
                  <a:srgbClr val="FF0000"/>
                </a:solidFill>
              </a:rPr>
              <a:t>courses</a:t>
            </a:r>
            <a:endParaRPr lang="nb-NO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Information </a:t>
            </a:r>
            <a:r>
              <a:rPr lang="nb-NO" sz="2800" dirty="0" err="1" smtClean="0"/>
              <a:t>day</a:t>
            </a:r>
            <a:endParaRPr lang="nb-NO" sz="2800" dirty="0" smtClean="0"/>
          </a:p>
          <a:p>
            <a:r>
              <a:rPr lang="nb-NO" sz="2800" dirty="0" smtClean="0"/>
              <a:t>Online </a:t>
            </a:r>
            <a:r>
              <a:rPr lang="nb-NO" sz="2800" dirty="0" err="1" smtClean="0"/>
              <a:t>language</a:t>
            </a:r>
            <a:r>
              <a:rPr lang="nb-NO" sz="2800" dirty="0" smtClean="0"/>
              <a:t> training</a:t>
            </a:r>
          </a:p>
          <a:p>
            <a:r>
              <a:rPr lang="nb-NO" sz="2800" dirty="0" err="1" smtClean="0"/>
              <a:t>Guidance</a:t>
            </a:r>
            <a:r>
              <a:rPr lang="nb-NO" sz="2800" dirty="0" smtClean="0"/>
              <a:t> and </a:t>
            </a:r>
            <a:r>
              <a:rPr lang="nb-NO" sz="2800" dirty="0" err="1" smtClean="0"/>
              <a:t>councelling</a:t>
            </a:r>
            <a:r>
              <a:rPr lang="nb-NO" sz="2800" dirty="0" smtClean="0"/>
              <a:t> – </a:t>
            </a:r>
            <a:r>
              <a:rPr lang="nb-NO" sz="2800" dirty="0" err="1" smtClean="0"/>
              <a:t>Drop</a:t>
            </a:r>
            <a:r>
              <a:rPr lang="nb-NO" sz="2800" dirty="0" smtClean="0"/>
              <a:t> in</a:t>
            </a:r>
          </a:p>
          <a:p>
            <a:r>
              <a:rPr lang="nb-NO" sz="2800" dirty="0"/>
              <a:t>Cooperation </a:t>
            </a:r>
            <a:r>
              <a:rPr lang="nb-NO" sz="2800" dirty="0" err="1"/>
              <a:t>with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 smtClean="0"/>
              <a:t>municipality</a:t>
            </a:r>
            <a:endParaRPr lang="nb-NO" sz="2800" dirty="0" smtClean="0"/>
          </a:p>
          <a:p>
            <a:r>
              <a:rPr lang="nb-NO" sz="2800" dirty="0" err="1" smtClean="0"/>
              <a:t>Academic</a:t>
            </a:r>
            <a:r>
              <a:rPr lang="nb-NO" sz="2800" dirty="0" smtClean="0"/>
              <a:t> Network – Buddy </a:t>
            </a:r>
            <a:r>
              <a:rPr lang="nb-NO" sz="2800" dirty="0" err="1" smtClean="0"/>
              <a:t>groups</a:t>
            </a:r>
            <a:endParaRPr lang="nb-NO" sz="2800" dirty="0" smtClean="0"/>
          </a:p>
          <a:p>
            <a:r>
              <a:rPr lang="nb-NO" sz="2800" dirty="0" err="1" smtClean="0"/>
              <a:t>Academic</a:t>
            </a:r>
            <a:r>
              <a:rPr lang="nb-NO" sz="2800" dirty="0" smtClean="0"/>
              <a:t> </a:t>
            </a:r>
            <a:r>
              <a:rPr lang="nb-NO" sz="2800" dirty="0" err="1" smtClean="0"/>
              <a:t>Practise</a:t>
            </a:r>
            <a:r>
              <a:rPr lang="nb-NO" sz="2800" dirty="0" smtClean="0"/>
              <a:t> - </a:t>
            </a:r>
            <a:r>
              <a:rPr lang="nb-NO" sz="2800" dirty="0" err="1" smtClean="0"/>
              <a:t>Internships</a:t>
            </a:r>
            <a:endParaRPr lang="nb-NO" sz="2800" dirty="0" smtClean="0"/>
          </a:p>
          <a:p>
            <a:r>
              <a:rPr lang="nb-NO" sz="2800" dirty="0" err="1" smtClean="0"/>
              <a:t>Lecture</a:t>
            </a:r>
            <a:r>
              <a:rPr lang="nb-NO" sz="2800" dirty="0" smtClean="0"/>
              <a:t> series</a:t>
            </a:r>
          </a:p>
          <a:p>
            <a:r>
              <a:rPr lang="nb-NO" sz="2200" dirty="0">
                <a:hlinkClick r:id="rId2"/>
              </a:rPr>
              <a:t>http://www.uio.no/english/about/collaboration/academic-dugnad</a:t>
            </a:r>
            <a:r>
              <a:rPr lang="nb-NO" sz="2200" dirty="0" smtClean="0">
                <a:hlinkClick r:id="rId2"/>
              </a:rPr>
              <a:t>/</a:t>
            </a:r>
            <a:endParaRPr lang="nb-NO" sz="2200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icture 5" descr="http://www.uniforum.uio.no/nyheter/2016/05/bilder/tabasson-fanaian-2-ne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19" y="228599"/>
            <a:ext cx="34313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28599"/>
            <a:ext cx="4735835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490950"/>
              </p:ext>
            </p:extLst>
          </p:nvPr>
        </p:nvGraphicFramePr>
        <p:xfrm>
          <a:off x="294640" y="2971800"/>
          <a:ext cx="870711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9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58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20440">
                <a:tc>
                  <a:txBody>
                    <a:bodyPr/>
                    <a:lstStyle/>
                    <a:p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Protection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hosting threatened scholars for temporary academic visits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referring scholars to the network for assistance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Advocacy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offering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Student Advocacy Seminars to teach real-world advocacy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baseline="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supporting scholars in prison by writing letters of appeal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baseline="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work with the SAR Academic Freedom Monitoring Project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000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rgbClr val="FF000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Learning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attending SAR conferences and workshops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inviting SAR scholars to share their stories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on campus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baseline="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joining research groups looking at pressing issues facing international higher education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685800" y="914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cap="small" dirty="0" smtClean="0">
                <a:solidFill>
                  <a:srgbClr val="FF0000"/>
                </a:solidFill>
                <a:latin typeface="Kalinga" pitchFamily="2" charset="0"/>
                <a:ea typeface="Lato" panose="020F0502020204030203" pitchFamily="34" charset="0"/>
                <a:cs typeface="Kalinga" pitchFamily="2" charset="0"/>
              </a:rPr>
              <a:t>Scholars at Risk – a network of universities</a:t>
            </a:r>
            <a:endParaRPr lang="en-US" sz="2800" b="1" cap="small" dirty="0">
              <a:solidFill>
                <a:srgbClr val="FF0000"/>
              </a:solidFill>
              <a:latin typeface="Kalinga" pitchFamily="2" charset="0"/>
              <a:ea typeface="Lato" panose="020F0502020204030203" pitchFamily="34" charset="0"/>
              <a:cs typeface="Kalinga" pitchFamily="2" charset="0"/>
            </a:endParaRPr>
          </a:p>
        </p:txBody>
      </p:sp>
      <p:pic>
        <p:nvPicPr>
          <p:cNvPr id="3074" name="Picture 2" descr="L:\Data\Global Programs\SAR-Shared\1-SAR\1-Media &amp; Materials\1-Promotional Materials\1-Getting Involved\Getting Getting Involved Folder\Links\1440723863_confere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7" y="2251075"/>
            <a:ext cx="5683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Data\Global Programs\SAR-Shared\1-SAR\1-Media &amp; Materials\1-Promotional Materials\1-Getting Involved\Getting Getting Involved Folder\Links\1440723564_handshak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20" y="2209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:\Data\Global Programs\SAR-Shared\1-SAR\1-Media &amp; Materials\1-Promotional Materials\1-Getting Involved\Getting Getting Involved Folder\Links\1440724202_megapho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46303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inga" pitchFamily="2" charset="0"/>
                <a:ea typeface="Lato" panose="020F0502020204030203" pitchFamily="34" charset="0"/>
                <a:cs typeface="Kalinga" pitchFamily="2" charset="0"/>
              </a:rPr>
              <a:t>As SAR members, university leadership, staff, faculty, and students have the opportunity to actively engage in:</a:t>
            </a:r>
          </a:p>
        </p:txBody>
      </p:sp>
      <p:pic>
        <p:nvPicPr>
          <p:cNvPr id="8" name="Picture 7" descr="C:\Users\mc5848\Desktop\Defenders Circle Materials\Untitled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r="14214"/>
          <a:stretch/>
        </p:blipFill>
        <p:spPr bwMode="auto">
          <a:xfrm>
            <a:off x="228600" y="914400"/>
            <a:ext cx="558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2400" y="8432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cap="small" dirty="0">
                <a:solidFill>
                  <a:srgbClr val="FF0000"/>
                </a:solidFill>
                <a:latin typeface="Kalinga" pitchFamily="2" charset="0"/>
                <a:cs typeface="Kalinga" pitchFamily="2" charset="0"/>
              </a:rPr>
              <a:t>Scholar Countries of Origin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29539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Kalinga" pitchFamily="2" charset="0"/>
                <a:cs typeface="Kalinga" pitchFamily="2" charset="0"/>
              </a:rPr>
              <a:t>SAR currently provides assistance to threatened scholars from over 25 countries around the world.</a:t>
            </a:r>
          </a:p>
        </p:txBody>
      </p:sp>
      <p:pic>
        <p:nvPicPr>
          <p:cNvPr id="7" name="Picture 6" descr="C:\Users\mc5848\Desktop\Updated Country Block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81" y="2102765"/>
            <a:ext cx="3856038" cy="38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2400" y="8432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cap="small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The Scholars</a:t>
            </a:r>
          </a:p>
        </p:txBody>
      </p:sp>
      <p:pic>
        <p:nvPicPr>
          <p:cNvPr id="8" name="Picture 7" descr="L:\Data\Global Programs\SAR-Shared\1-SAR\1-Media &amp; Materials\1-Promotional Materials\1-Getting Involved\Getting Getting Involved Folder\Links\Anna_we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6" y="2709027"/>
            <a:ext cx="2517774" cy="29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495300" y="2455545"/>
            <a:ext cx="5676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black"/>
                </a:solidFill>
                <a:cs typeface="Kalinga" panose="020B0502040204020203" pitchFamily="34" charset="0"/>
              </a:rPr>
              <a:t>Home country: </a:t>
            </a:r>
            <a:r>
              <a:rPr lang="en-US" dirty="0">
                <a:solidFill>
                  <a:prstClr val="black"/>
                </a:solidFill>
                <a:cs typeface="Kalinga" panose="020B0502040204020203" pitchFamily="34" charset="0"/>
              </a:rPr>
              <a:t>Georgia</a:t>
            </a:r>
            <a:endParaRPr lang="en-US" sz="1000" dirty="0">
              <a:solidFill>
                <a:prstClr val="black"/>
              </a:solidFill>
              <a:cs typeface="Kalinga" panose="020B0502040204020203" pitchFamily="34" charset="0"/>
            </a:endParaRPr>
          </a:p>
          <a:p>
            <a:endParaRPr lang="en-US" sz="1000" b="1" dirty="0">
              <a:solidFill>
                <a:prstClr val="black"/>
              </a:solidFill>
              <a:cs typeface="Kalinga" panose="020B0502040204020203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cs typeface="Kalinga" panose="020B0502040204020203" pitchFamily="34" charset="0"/>
              </a:rPr>
              <a:t>Risks: </a:t>
            </a:r>
            <a:r>
              <a:rPr lang="en-US" dirty="0">
                <a:solidFill>
                  <a:prstClr val="black"/>
                </a:solidFill>
                <a:cs typeface="Kalinga" panose="020B0502040204020203" pitchFamily="34" charset="0"/>
              </a:rPr>
              <a:t>Intimidation, surveillance, and arrest in retaliation for her open criticism of policies relating to the operation and independence of the Georgian judiciary</a:t>
            </a:r>
            <a:endParaRPr lang="en-US" sz="1000" dirty="0">
              <a:solidFill>
                <a:prstClr val="black"/>
              </a:solidFill>
              <a:cs typeface="Kalinga" panose="020B0502040204020203" pitchFamily="34" charset="0"/>
            </a:endParaRPr>
          </a:p>
          <a:p>
            <a:endParaRPr lang="en-US" sz="1000" b="1" dirty="0">
              <a:solidFill>
                <a:prstClr val="black"/>
              </a:solidFill>
              <a:cs typeface="Kalinga" panose="020B0502040204020203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cs typeface="Kalinga" panose="020B0502040204020203" pitchFamily="34" charset="0"/>
              </a:rPr>
              <a:t>SAR Network positions: </a:t>
            </a:r>
            <a:r>
              <a:rPr lang="en-US" dirty="0">
                <a:solidFill>
                  <a:prstClr val="black"/>
                </a:solidFill>
                <a:cs typeface="Kalinga" panose="020B0502040204020203" pitchFamily="34" charset="0"/>
              </a:rPr>
              <a:t>NYU Law School, USA and Western University, Canada  </a:t>
            </a:r>
            <a:endParaRPr lang="en-US" sz="1000" dirty="0">
              <a:solidFill>
                <a:prstClr val="black"/>
              </a:solidFill>
              <a:cs typeface="Kalinga" panose="020B0502040204020203" pitchFamily="34" charset="0"/>
            </a:endParaRPr>
          </a:p>
          <a:p>
            <a:endParaRPr lang="en-US" sz="1000" b="1" dirty="0">
              <a:solidFill>
                <a:prstClr val="black"/>
              </a:solidFill>
              <a:cs typeface="Kalinga" panose="020B0502040204020203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cs typeface="Kalinga" panose="020B0502040204020203" pitchFamily="34" charset="0"/>
              </a:rPr>
              <a:t>Where is she now? </a:t>
            </a:r>
            <a:r>
              <a:rPr lang="en-US" dirty="0">
                <a:solidFill>
                  <a:prstClr val="black"/>
                </a:solidFill>
                <a:cs typeface="Kalinga" panose="020B0502040204020203" pitchFamily="34" charset="0"/>
              </a:rPr>
              <a:t>In 2015, Dr. </a:t>
            </a:r>
            <a:r>
              <a:rPr lang="en-US" dirty="0" err="1">
                <a:solidFill>
                  <a:prstClr val="black"/>
                </a:solidFill>
                <a:cs typeface="Kalinga" panose="020B0502040204020203" pitchFamily="34" charset="0"/>
              </a:rPr>
              <a:t>Dolidze</a:t>
            </a:r>
            <a:endParaRPr lang="en-US" dirty="0">
              <a:solidFill>
                <a:prstClr val="black"/>
              </a:solidFill>
              <a:cs typeface="Kalinga" panose="020B0502040204020203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cs typeface="Kalinga" panose="020B0502040204020203" pitchFamily="34" charset="0"/>
              </a:rPr>
              <a:t>returned to Georgia to begin an appointment as Deputy Defense Minister.  In June 2016, she was appointed the chief legal adviser to the President of Georgia.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495301" y="142273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black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SAR-assisted scholar </a:t>
            </a:r>
          </a:p>
          <a:p>
            <a:r>
              <a:rPr lang="en-US" sz="2800" b="1" dirty="0">
                <a:solidFill>
                  <a:srgbClr val="00B0F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Dr. Anna </a:t>
            </a:r>
            <a:r>
              <a:rPr lang="en-US" sz="2800" b="1" dirty="0" err="1">
                <a:solidFill>
                  <a:srgbClr val="00B0F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Dolidze</a:t>
            </a:r>
            <a:endParaRPr lang="en-US" sz="2800" b="1" dirty="0">
              <a:solidFill>
                <a:srgbClr val="00B0F0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International Law</a:t>
            </a:r>
            <a:endParaRPr lang="en-US" sz="2800" b="1" dirty="0">
              <a:solidFill>
                <a:prstClr val="black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850</Words>
  <Application>Microsoft Office PowerPoint</Application>
  <PresentationFormat>Skjermfremvisning (4:3)</PresentationFormat>
  <Paragraphs>173</Paragraphs>
  <Slides>22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Office Theme</vt:lpstr>
      <vt:lpstr>Academic Refuge Erasmus+ Strategic Partnership </vt:lpstr>
      <vt:lpstr>Academic Refuge Project Facts</vt:lpstr>
      <vt:lpstr>Refugees in HE and Scholars at Risk</vt:lpstr>
      <vt:lpstr>Background</vt:lpstr>
      <vt:lpstr>UNICA responses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Academic Refuge Project Facts</vt:lpstr>
      <vt:lpstr>Goals of the project</vt:lpstr>
      <vt:lpstr>Primary activities and outputs</vt:lpstr>
      <vt:lpstr>Additional activities</vt:lpstr>
      <vt:lpstr>June 2017</vt:lpstr>
      <vt:lpstr>Anticipated longer-term outcomes</vt:lpstr>
      <vt:lpstr>Setting up a Strategic partnership</vt:lpstr>
      <vt:lpstr>Setting up (continued)</vt:lpstr>
      <vt:lpstr>Time table</vt:lpstr>
      <vt:lpstr>Governance and quality assurance</vt:lpstr>
      <vt:lpstr>Thanks for your attention.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Refuge Project Overview</dc:title>
  <dc:creator>Sinead</dc:creator>
  <cp:lastModifiedBy>Mette Katrine Oftebro</cp:lastModifiedBy>
  <cp:revision>32</cp:revision>
  <cp:lastPrinted>2017-04-24T17:24:22Z</cp:lastPrinted>
  <dcterms:created xsi:type="dcterms:W3CDTF">2016-10-13T13:06:10Z</dcterms:created>
  <dcterms:modified xsi:type="dcterms:W3CDTF">2017-06-06T11:36:34Z</dcterms:modified>
</cp:coreProperties>
</file>