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7" r:id="rId2"/>
    <p:sldId id="310" r:id="rId3"/>
    <p:sldId id="295" r:id="rId4"/>
    <p:sldId id="311" r:id="rId5"/>
    <p:sldId id="317" r:id="rId6"/>
    <p:sldId id="306" r:id="rId7"/>
    <p:sldId id="308" r:id="rId8"/>
    <p:sldId id="256" r:id="rId9"/>
    <p:sldId id="257" r:id="rId10"/>
    <p:sldId id="258" r:id="rId11"/>
    <p:sldId id="259" r:id="rId12"/>
    <p:sldId id="260" r:id="rId13"/>
    <p:sldId id="261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 Flood" initials="H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87058" autoAdjust="0"/>
  </p:normalViewPr>
  <p:slideViewPr>
    <p:cSldViewPr snapToGrid="0">
      <p:cViewPr>
        <p:scale>
          <a:sx n="73" d="100"/>
          <a:sy n="73" d="100"/>
        </p:scale>
        <p:origin x="-768" y="-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mailto:tmj@bafo.no" TargetMode="External"/><Relationship Id="rId1" Type="http://schemas.openxmlformats.org/officeDocument/2006/relationships/hyperlink" Target="mailto:forsikring@ansa.no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C9E916-81AF-479E-BCF7-9201E0F5AB4E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06D6578-8C6E-44E0-8AA8-B38D2ECE17EB}">
      <dgm:prSet/>
      <dgm:spPr/>
      <dgm:t>
        <a:bodyPr/>
        <a:lstStyle/>
        <a:p>
          <a:r>
            <a:rPr lang="nb-NO"/>
            <a:t>ANSA Forsikring</a:t>
          </a:r>
          <a:endParaRPr lang="en-US"/>
        </a:p>
      </dgm:t>
    </dgm:pt>
    <dgm:pt modelId="{40C982B5-08C6-4834-B786-E63AEE1AFCCF}" type="parTrans" cxnId="{4CDE4EEE-C814-4287-9D94-5F6DB3230465}">
      <dgm:prSet/>
      <dgm:spPr/>
      <dgm:t>
        <a:bodyPr/>
        <a:lstStyle/>
        <a:p>
          <a:endParaRPr lang="en-US"/>
        </a:p>
      </dgm:t>
    </dgm:pt>
    <dgm:pt modelId="{22122157-E1FF-4227-A837-05DAB5285E56}" type="sibTrans" cxnId="{4CDE4EEE-C814-4287-9D94-5F6DB3230465}">
      <dgm:prSet/>
      <dgm:spPr/>
      <dgm:t>
        <a:bodyPr/>
        <a:lstStyle/>
        <a:p>
          <a:endParaRPr lang="en-US"/>
        </a:p>
      </dgm:t>
    </dgm:pt>
    <dgm:pt modelId="{6D3EB5C5-6C7D-47E9-80CA-2147C82B2B48}">
      <dgm:prSet/>
      <dgm:spPr/>
      <dgm:t>
        <a:bodyPr/>
        <a:lstStyle/>
        <a:p>
          <a:r>
            <a:rPr lang="nb-NO"/>
            <a:t>E-post: </a:t>
          </a:r>
          <a:r>
            <a:rPr lang="nb-NO">
              <a:hlinkClick xmlns:r="http://schemas.openxmlformats.org/officeDocument/2006/relationships" r:id="rId1"/>
            </a:rPr>
            <a:t>forsikring@ansa.no</a:t>
          </a:r>
          <a:endParaRPr lang="en-US"/>
        </a:p>
      </dgm:t>
    </dgm:pt>
    <dgm:pt modelId="{204C860F-6A01-4D6E-8EC2-4DA5397666D2}" type="parTrans" cxnId="{28C0355B-D799-4193-85F4-43123D80B3FD}">
      <dgm:prSet/>
      <dgm:spPr/>
      <dgm:t>
        <a:bodyPr/>
        <a:lstStyle/>
        <a:p>
          <a:endParaRPr lang="en-US"/>
        </a:p>
      </dgm:t>
    </dgm:pt>
    <dgm:pt modelId="{278E2AC1-7C6C-4518-8BE9-8E1F147CD46F}" type="sibTrans" cxnId="{28C0355B-D799-4193-85F4-43123D80B3FD}">
      <dgm:prSet/>
      <dgm:spPr/>
      <dgm:t>
        <a:bodyPr/>
        <a:lstStyle/>
        <a:p>
          <a:endParaRPr lang="en-US"/>
        </a:p>
      </dgm:t>
    </dgm:pt>
    <dgm:pt modelId="{3C05789A-BE7E-4434-90B1-F5ED7F2E75F6}">
      <dgm:prSet/>
      <dgm:spPr/>
      <dgm:t>
        <a:bodyPr/>
        <a:lstStyle/>
        <a:p>
          <a:r>
            <a:rPr lang="nb-NO"/>
            <a:t>Tlf: 23 11 33 15</a:t>
          </a:r>
          <a:endParaRPr lang="en-US"/>
        </a:p>
      </dgm:t>
    </dgm:pt>
    <dgm:pt modelId="{AAD00BE6-33B9-4E81-8C7F-AE0F40F2C855}" type="parTrans" cxnId="{F64DFBDB-326C-4B5F-89B5-78AAC6D516C3}">
      <dgm:prSet/>
      <dgm:spPr/>
      <dgm:t>
        <a:bodyPr/>
        <a:lstStyle/>
        <a:p>
          <a:endParaRPr lang="en-US"/>
        </a:p>
      </dgm:t>
    </dgm:pt>
    <dgm:pt modelId="{1522575C-78FC-466C-BD9D-F8CF13A113F5}" type="sibTrans" cxnId="{F64DFBDB-326C-4B5F-89B5-78AAC6D516C3}">
      <dgm:prSet/>
      <dgm:spPr/>
      <dgm:t>
        <a:bodyPr/>
        <a:lstStyle/>
        <a:p>
          <a:endParaRPr lang="en-US"/>
        </a:p>
      </dgm:t>
    </dgm:pt>
    <dgm:pt modelId="{7A4FD52E-D066-453F-A4F0-A4545BED1F1B}">
      <dgm:prSet/>
      <dgm:spPr/>
      <dgm:t>
        <a:bodyPr/>
        <a:lstStyle/>
        <a:p>
          <a:r>
            <a:rPr lang="nb-NO"/>
            <a:t>Tove Maren Johnsen</a:t>
          </a:r>
          <a:endParaRPr lang="en-US"/>
        </a:p>
      </dgm:t>
    </dgm:pt>
    <dgm:pt modelId="{83F06E27-1B24-4886-81E8-418790CDF0F6}" type="parTrans" cxnId="{76C17E04-CD32-4856-B7C9-218F2CB7C201}">
      <dgm:prSet/>
      <dgm:spPr/>
      <dgm:t>
        <a:bodyPr/>
        <a:lstStyle/>
        <a:p>
          <a:endParaRPr lang="en-US"/>
        </a:p>
      </dgm:t>
    </dgm:pt>
    <dgm:pt modelId="{B87D47C0-1EB0-4B85-B294-7933124A2274}" type="sibTrans" cxnId="{76C17E04-CD32-4856-B7C9-218F2CB7C201}">
      <dgm:prSet/>
      <dgm:spPr/>
      <dgm:t>
        <a:bodyPr/>
        <a:lstStyle/>
        <a:p>
          <a:endParaRPr lang="en-US"/>
        </a:p>
      </dgm:t>
    </dgm:pt>
    <dgm:pt modelId="{99F36669-D1EA-4017-8F27-EF92BE4D98F3}">
      <dgm:prSet/>
      <dgm:spPr/>
      <dgm:t>
        <a:bodyPr/>
        <a:lstStyle/>
        <a:p>
          <a:r>
            <a:rPr lang="nb-NO"/>
            <a:t>E-post: </a:t>
          </a:r>
          <a:r>
            <a:rPr lang="nb-NO">
              <a:hlinkClick xmlns:r="http://schemas.openxmlformats.org/officeDocument/2006/relationships" r:id="rId2"/>
            </a:rPr>
            <a:t>tmj@bafo.no</a:t>
          </a:r>
          <a:endParaRPr lang="en-US"/>
        </a:p>
      </dgm:t>
    </dgm:pt>
    <dgm:pt modelId="{51BEB861-7BE0-486D-8C32-58744B49FC8C}" type="parTrans" cxnId="{BDC44591-C87E-4EAC-8B51-941FB81B5AA2}">
      <dgm:prSet/>
      <dgm:spPr/>
      <dgm:t>
        <a:bodyPr/>
        <a:lstStyle/>
        <a:p>
          <a:endParaRPr lang="en-US"/>
        </a:p>
      </dgm:t>
    </dgm:pt>
    <dgm:pt modelId="{2EEA8F47-D863-4C72-BD50-9DD4A89926A5}" type="sibTrans" cxnId="{BDC44591-C87E-4EAC-8B51-941FB81B5AA2}">
      <dgm:prSet/>
      <dgm:spPr/>
      <dgm:t>
        <a:bodyPr/>
        <a:lstStyle/>
        <a:p>
          <a:endParaRPr lang="en-US"/>
        </a:p>
      </dgm:t>
    </dgm:pt>
    <dgm:pt modelId="{481E4CA0-CA70-4383-BC1F-2CBD83F9967D}">
      <dgm:prSet/>
      <dgm:spPr/>
      <dgm:t>
        <a:bodyPr/>
        <a:lstStyle/>
        <a:p>
          <a:r>
            <a:rPr lang="nb-NO"/>
            <a:t>Tlf: 95 99 77 19</a:t>
          </a:r>
          <a:endParaRPr lang="en-US"/>
        </a:p>
      </dgm:t>
    </dgm:pt>
    <dgm:pt modelId="{354D1179-7CE7-48C8-AAA6-50ED1D01C809}" type="parTrans" cxnId="{C07E16F2-EC50-44CA-82E1-0C2C47ECAB1E}">
      <dgm:prSet/>
      <dgm:spPr/>
      <dgm:t>
        <a:bodyPr/>
        <a:lstStyle/>
        <a:p>
          <a:endParaRPr lang="en-US"/>
        </a:p>
      </dgm:t>
    </dgm:pt>
    <dgm:pt modelId="{CFAE2589-96F8-433F-8E37-631B9EAD3182}" type="sibTrans" cxnId="{C07E16F2-EC50-44CA-82E1-0C2C47ECAB1E}">
      <dgm:prSet/>
      <dgm:spPr/>
      <dgm:t>
        <a:bodyPr/>
        <a:lstStyle/>
        <a:p>
          <a:endParaRPr lang="en-US"/>
        </a:p>
      </dgm:t>
    </dgm:pt>
    <dgm:pt modelId="{A08C0DA9-E850-4020-8EFC-63B63C2B6627}" type="pres">
      <dgm:prSet presAssocID="{11C9E916-81AF-479E-BCF7-9201E0F5AB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04A3C31C-A4C1-43F9-9813-F01EDE385D3A}" type="pres">
      <dgm:prSet presAssocID="{906D6578-8C6E-44E0-8AA8-B38D2ECE17EB}" presName="parentLin" presStyleCnt="0"/>
      <dgm:spPr/>
    </dgm:pt>
    <dgm:pt modelId="{384AE07D-C583-4F41-BFC0-2169BDCD2386}" type="pres">
      <dgm:prSet presAssocID="{906D6578-8C6E-44E0-8AA8-B38D2ECE17EB}" presName="parentLeftMargin" presStyleLbl="node1" presStyleIdx="0" presStyleCnt="2"/>
      <dgm:spPr/>
      <dgm:t>
        <a:bodyPr/>
        <a:lstStyle/>
        <a:p>
          <a:endParaRPr lang="nb-NO"/>
        </a:p>
      </dgm:t>
    </dgm:pt>
    <dgm:pt modelId="{32C5340A-6546-42E3-8155-C148D24F0CC1}" type="pres">
      <dgm:prSet presAssocID="{906D6578-8C6E-44E0-8AA8-B38D2ECE17E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EFB4AF4-7917-44B8-8CA4-593D73391CA2}" type="pres">
      <dgm:prSet presAssocID="{906D6578-8C6E-44E0-8AA8-B38D2ECE17EB}" presName="negativeSpace" presStyleCnt="0"/>
      <dgm:spPr/>
    </dgm:pt>
    <dgm:pt modelId="{07607879-A086-4DC3-8653-949F9828F8B1}" type="pres">
      <dgm:prSet presAssocID="{906D6578-8C6E-44E0-8AA8-B38D2ECE17EB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40DE6B7-7084-4957-81FD-683DF44C410E}" type="pres">
      <dgm:prSet presAssocID="{22122157-E1FF-4227-A837-05DAB5285E56}" presName="spaceBetweenRectangles" presStyleCnt="0"/>
      <dgm:spPr/>
    </dgm:pt>
    <dgm:pt modelId="{9E7BE0F5-80F3-454E-A312-854FAF8F3BC2}" type="pres">
      <dgm:prSet presAssocID="{7A4FD52E-D066-453F-A4F0-A4545BED1F1B}" presName="parentLin" presStyleCnt="0"/>
      <dgm:spPr/>
    </dgm:pt>
    <dgm:pt modelId="{9ACC8A84-9E53-49C3-A757-1F808A344018}" type="pres">
      <dgm:prSet presAssocID="{7A4FD52E-D066-453F-A4F0-A4545BED1F1B}" presName="parentLeftMargin" presStyleLbl="node1" presStyleIdx="0" presStyleCnt="2"/>
      <dgm:spPr/>
      <dgm:t>
        <a:bodyPr/>
        <a:lstStyle/>
        <a:p>
          <a:endParaRPr lang="nb-NO"/>
        </a:p>
      </dgm:t>
    </dgm:pt>
    <dgm:pt modelId="{27398A5D-0F26-427C-8D73-DFA7F59904D2}" type="pres">
      <dgm:prSet presAssocID="{7A4FD52E-D066-453F-A4F0-A4545BED1F1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6C874E3-457B-43AB-8C11-0A73109AB8F2}" type="pres">
      <dgm:prSet presAssocID="{7A4FD52E-D066-453F-A4F0-A4545BED1F1B}" presName="negativeSpace" presStyleCnt="0"/>
      <dgm:spPr/>
    </dgm:pt>
    <dgm:pt modelId="{A82D6AEF-9D7C-4E27-9363-12A1AC5B7C7E}" type="pres">
      <dgm:prSet presAssocID="{7A4FD52E-D066-453F-A4F0-A4545BED1F1B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7E13A9C3-9CCB-4971-B548-3CFC0FD0FC14}" type="presOf" srcId="{906D6578-8C6E-44E0-8AA8-B38D2ECE17EB}" destId="{32C5340A-6546-42E3-8155-C148D24F0CC1}" srcOrd="1" destOrd="0" presId="urn:microsoft.com/office/officeart/2005/8/layout/list1"/>
    <dgm:cxn modelId="{18AC6F1D-BFEB-48BC-8EBE-535CBAC7F2DC}" type="presOf" srcId="{7A4FD52E-D066-453F-A4F0-A4545BED1F1B}" destId="{27398A5D-0F26-427C-8D73-DFA7F59904D2}" srcOrd="1" destOrd="0" presId="urn:microsoft.com/office/officeart/2005/8/layout/list1"/>
    <dgm:cxn modelId="{28C0355B-D799-4193-85F4-43123D80B3FD}" srcId="{906D6578-8C6E-44E0-8AA8-B38D2ECE17EB}" destId="{6D3EB5C5-6C7D-47E9-80CA-2147C82B2B48}" srcOrd="0" destOrd="0" parTransId="{204C860F-6A01-4D6E-8EC2-4DA5397666D2}" sibTransId="{278E2AC1-7C6C-4518-8BE9-8E1F147CD46F}"/>
    <dgm:cxn modelId="{E549D9D9-7211-44C6-AF4E-6395EE315C9F}" type="presOf" srcId="{3C05789A-BE7E-4434-90B1-F5ED7F2E75F6}" destId="{07607879-A086-4DC3-8653-949F9828F8B1}" srcOrd="0" destOrd="1" presId="urn:microsoft.com/office/officeart/2005/8/layout/list1"/>
    <dgm:cxn modelId="{A8F37DF4-2B4D-4468-8D88-E473DD78C7AC}" type="presOf" srcId="{6D3EB5C5-6C7D-47E9-80CA-2147C82B2B48}" destId="{07607879-A086-4DC3-8653-949F9828F8B1}" srcOrd="0" destOrd="0" presId="urn:microsoft.com/office/officeart/2005/8/layout/list1"/>
    <dgm:cxn modelId="{76C17E04-CD32-4856-B7C9-218F2CB7C201}" srcId="{11C9E916-81AF-479E-BCF7-9201E0F5AB4E}" destId="{7A4FD52E-D066-453F-A4F0-A4545BED1F1B}" srcOrd="1" destOrd="0" parTransId="{83F06E27-1B24-4886-81E8-418790CDF0F6}" sibTransId="{B87D47C0-1EB0-4B85-B294-7933124A2274}"/>
    <dgm:cxn modelId="{BDC44591-C87E-4EAC-8B51-941FB81B5AA2}" srcId="{7A4FD52E-D066-453F-A4F0-A4545BED1F1B}" destId="{99F36669-D1EA-4017-8F27-EF92BE4D98F3}" srcOrd="0" destOrd="0" parTransId="{51BEB861-7BE0-486D-8C32-58744B49FC8C}" sibTransId="{2EEA8F47-D863-4C72-BD50-9DD4A89926A5}"/>
    <dgm:cxn modelId="{714189C6-BEE3-468E-B9E2-17AE873F48DD}" type="presOf" srcId="{7A4FD52E-D066-453F-A4F0-A4545BED1F1B}" destId="{9ACC8A84-9E53-49C3-A757-1F808A344018}" srcOrd="0" destOrd="0" presId="urn:microsoft.com/office/officeart/2005/8/layout/list1"/>
    <dgm:cxn modelId="{2FDB28F2-A21D-45A9-9A8D-DF5CFED1D6DA}" type="presOf" srcId="{11C9E916-81AF-479E-BCF7-9201E0F5AB4E}" destId="{A08C0DA9-E850-4020-8EFC-63B63C2B6627}" srcOrd="0" destOrd="0" presId="urn:microsoft.com/office/officeart/2005/8/layout/list1"/>
    <dgm:cxn modelId="{4CDE4EEE-C814-4287-9D94-5F6DB3230465}" srcId="{11C9E916-81AF-479E-BCF7-9201E0F5AB4E}" destId="{906D6578-8C6E-44E0-8AA8-B38D2ECE17EB}" srcOrd="0" destOrd="0" parTransId="{40C982B5-08C6-4834-B786-E63AEE1AFCCF}" sibTransId="{22122157-E1FF-4227-A837-05DAB5285E56}"/>
    <dgm:cxn modelId="{C07E16F2-EC50-44CA-82E1-0C2C47ECAB1E}" srcId="{7A4FD52E-D066-453F-A4F0-A4545BED1F1B}" destId="{481E4CA0-CA70-4383-BC1F-2CBD83F9967D}" srcOrd="1" destOrd="0" parTransId="{354D1179-7CE7-48C8-AAA6-50ED1D01C809}" sibTransId="{CFAE2589-96F8-433F-8E37-631B9EAD3182}"/>
    <dgm:cxn modelId="{8358D2F6-41BF-418F-A37C-BA624392B1D8}" type="presOf" srcId="{99F36669-D1EA-4017-8F27-EF92BE4D98F3}" destId="{A82D6AEF-9D7C-4E27-9363-12A1AC5B7C7E}" srcOrd="0" destOrd="0" presId="urn:microsoft.com/office/officeart/2005/8/layout/list1"/>
    <dgm:cxn modelId="{F64DFBDB-326C-4B5F-89B5-78AAC6D516C3}" srcId="{906D6578-8C6E-44E0-8AA8-B38D2ECE17EB}" destId="{3C05789A-BE7E-4434-90B1-F5ED7F2E75F6}" srcOrd="1" destOrd="0" parTransId="{AAD00BE6-33B9-4E81-8C7F-AE0F40F2C855}" sibTransId="{1522575C-78FC-466C-BD9D-F8CF13A113F5}"/>
    <dgm:cxn modelId="{A8A7EC41-D887-4425-838B-F764AD4569BE}" type="presOf" srcId="{906D6578-8C6E-44E0-8AA8-B38D2ECE17EB}" destId="{384AE07D-C583-4F41-BFC0-2169BDCD2386}" srcOrd="0" destOrd="0" presId="urn:microsoft.com/office/officeart/2005/8/layout/list1"/>
    <dgm:cxn modelId="{E1EC890B-D051-4EC1-8F1C-4BFDF64B870D}" type="presOf" srcId="{481E4CA0-CA70-4383-BC1F-2CBD83F9967D}" destId="{A82D6AEF-9D7C-4E27-9363-12A1AC5B7C7E}" srcOrd="0" destOrd="1" presId="urn:microsoft.com/office/officeart/2005/8/layout/list1"/>
    <dgm:cxn modelId="{9E562757-5537-4E17-9889-5C4BD26EEC3B}" type="presParOf" srcId="{A08C0DA9-E850-4020-8EFC-63B63C2B6627}" destId="{04A3C31C-A4C1-43F9-9813-F01EDE385D3A}" srcOrd="0" destOrd="0" presId="urn:microsoft.com/office/officeart/2005/8/layout/list1"/>
    <dgm:cxn modelId="{9CD1875A-9BC4-41A0-B54F-A310442BF8A6}" type="presParOf" srcId="{04A3C31C-A4C1-43F9-9813-F01EDE385D3A}" destId="{384AE07D-C583-4F41-BFC0-2169BDCD2386}" srcOrd="0" destOrd="0" presId="urn:microsoft.com/office/officeart/2005/8/layout/list1"/>
    <dgm:cxn modelId="{3896AF53-E089-42BF-AF63-F89C3558AB19}" type="presParOf" srcId="{04A3C31C-A4C1-43F9-9813-F01EDE385D3A}" destId="{32C5340A-6546-42E3-8155-C148D24F0CC1}" srcOrd="1" destOrd="0" presId="urn:microsoft.com/office/officeart/2005/8/layout/list1"/>
    <dgm:cxn modelId="{604D2438-C1DE-4436-9BCC-C44A02555405}" type="presParOf" srcId="{A08C0DA9-E850-4020-8EFC-63B63C2B6627}" destId="{1EFB4AF4-7917-44B8-8CA4-593D73391CA2}" srcOrd="1" destOrd="0" presId="urn:microsoft.com/office/officeart/2005/8/layout/list1"/>
    <dgm:cxn modelId="{181F40A9-A01A-46C0-81DE-A8263ADF58B1}" type="presParOf" srcId="{A08C0DA9-E850-4020-8EFC-63B63C2B6627}" destId="{07607879-A086-4DC3-8653-949F9828F8B1}" srcOrd="2" destOrd="0" presId="urn:microsoft.com/office/officeart/2005/8/layout/list1"/>
    <dgm:cxn modelId="{204CE97F-5911-4ACD-BA9E-294706A98114}" type="presParOf" srcId="{A08C0DA9-E850-4020-8EFC-63B63C2B6627}" destId="{340DE6B7-7084-4957-81FD-683DF44C410E}" srcOrd="3" destOrd="0" presId="urn:microsoft.com/office/officeart/2005/8/layout/list1"/>
    <dgm:cxn modelId="{D9920065-C95D-49C9-86A2-0BE0F3DDDDEE}" type="presParOf" srcId="{A08C0DA9-E850-4020-8EFC-63B63C2B6627}" destId="{9E7BE0F5-80F3-454E-A312-854FAF8F3BC2}" srcOrd="4" destOrd="0" presId="urn:microsoft.com/office/officeart/2005/8/layout/list1"/>
    <dgm:cxn modelId="{C14A7E65-44AC-4CF4-BD82-FDDED41CE60F}" type="presParOf" srcId="{9E7BE0F5-80F3-454E-A312-854FAF8F3BC2}" destId="{9ACC8A84-9E53-49C3-A757-1F808A344018}" srcOrd="0" destOrd="0" presId="urn:microsoft.com/office/officeart/2005/8/layout/list1"/>
    <dgm:cxn modelId="{1CDEC08D-1C67-4BFD-BB3B-16C22CB2892D}" type="presParOf" srcId="{9E7BE0F5-80F3-454E-A312-854FAF8F3BC2}" destId="{27398A5D-0F26-427C-8D73-DFA7F59904D2}" srcOrd="1" destOrd="0" presId="urn:microsoft.com/office/officeart/2005/8/layout/list1"/>
    <dgm:cxn modelId="{9FA5BC39-8243-4818-8C00-D49C0AE92045}" type="presParOf" srcId="{A08C0DA9-E850-4020-8EFC-63B63C2B6627}" destId="{96C874E3-457B-43AB-8C11-0A73109AB8F2}" srcOrd="5" destOrd="0" presId="urn:microsoft.com/office/officeart/2005/8/layout/list1"/>
    <dgm:cxn modelId="{2F68AE6C-5A53-4905-A8F0-C3B7AA534624}" type="presParOf" srcId="{A08C0DA9-E850-4020-8EFC-63B63C2B6627}" destId="{A82D6AEF-9D7C-4E27-9363-12A1AC5B7C7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16EE5-F3DF-4AFF-9BAE-E5EE655A2B3F}" type="datetimeFigureOut">
              <a:rPr lang="nb-NO" smtClean="0"/>
              <a:t>21.09.2018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796DA-001D-4F83-95C5-5CEE7ADCD7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8929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796DA-001D-4F83-95C5-5CEE7ADCD7FA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4434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961DD-5A78-4B45-A378-98AB07DAC25C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4478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ANSA er En interesseorganisasjon som har medlemmer over hele verden og har jobbet for å representere norske studenter i utlandet i over 60 år. Bildet er fra 1956 med ANSAs første generalsekretær.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796DA-001D-4F83-95C5-5CEE7ADCD7F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8617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ANSAs president er en student som jobber med vår kommunikasjonsrådgiver aktivt mot departementene og Stortinget for å representere utenlandsstudentenes interesser. Her er noen av de sakene som ANSA har fått gjennomslag for i de siste årene. Jo flere medlemmer ANSA har, jo bedre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796DA-001D-4F83-95C5-5CEE7ADCD7FA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16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796DA-001D-4F83-95C5-5CEE7ADCD7FA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4465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Her er en oversikt over de 27 ANSA land og 97 lokallag, som organiserer forskjellige arrangementer hele året. Drar studentene til land som ikke er organiserte ANSA-land kan medlemmer fortsatt søke midler fra ANSA for å arrangere for eksempel julebord, eller andre sosiale og faglige samlinger.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796DA-001D-4F83-95C5-5CEE7ADCD7FA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122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796DA-001D-4F83-95C5-5CEE7ADCD7F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910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796DA-001D-4F83-95C5-5CEE7ADCD7FA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2911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Opprettet for halvannet år siden</a:t>
            </a:r>
          </a:p>
          <a:p>
            <a:r>
              <a:rPr lang="nb-NO" dirty="0"/>
              <a:t>Erfarne rådgivere som er kjent med tilbudet på markedet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796DA-001D-4F83-95C5-5CEE7ADCD7FA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9553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Kan tegnes fra utlandet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796DA-001D-4F83-95C5-5CEE7ADCD7FA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6573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D5E40823-7376-4735-8040-789753CB6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xmlns="" id="{5DDFA9B7-20BC-4F40-B4FC-B7D47411E1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9AB46C09-A5D9-4471-B6CF-FB4B683D7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8C9B-D5AD-46B2-B10D-23931E42564B}" type="datetimeFigureOut">
              <a:rPr lang="nb-NO" smtClean="0"/>
              <a:t>21.09.2018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5E347739-383C-448A-8195-8FBE5C503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EAA94869-436B-4263-8786-9B6E4D7DB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1911-66F3-48EC-95E2-409E72EA57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8755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D1D19997-3599-41FA-8D80-4992FBDD6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xmlns="" id="{E1DA6D3D-AEEE-4A0F-8507-490150CFB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3065E0C-D4FF-4B6E-8F1C-A87EE2237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8C9B-D5AD-46B2-B10D-23931E42564B}" type="datetimeFigureOut">
              <a:rPr lang="nb-NO" smtClean="0"/>
              <a:t>21.09.2018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180AAFB9-153E-40AA-B4D1-911B2299B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22A4939-4A3C-41FA-AF5B-10BFA9576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1911-66F3-48EC-95E2-409E72EA57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657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xmlns="" id="{D6F18396-D433-4435-B6FC-4162FBB563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xmlns="" id="{451A3513-FDF8-4A54-9373-3EFD9BAD1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78BBE62F-72D6-41BC-BD30-E1E4E2985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8C9B-D5AD-46B2-B10D-23931E42564B}" type="datetimeFigureOut">
              <a:rPr lang="nb-NO" smtClean="0"/>
              <a:t>21.09.2018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43FC33F6-068A-417C-87EB-2740AA41F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A6ED6CFD-6A63-457C-9DB0-2BA7C339D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1911-66F3-48EC-95E2-409E72EA57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116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B3187256-4056-4733-9AA1-49C2AA61F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6B6CCBBF-4AD1-4562-AECC-3309C87D1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5DAC5383-E76E-422F-9859-9358E0E5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8C9B-D5AD-46B2-B10D-23931E42564B}" type="datetimeFigureOut">
              <a:rPr lang="nb-NO" smtClean="0"/>
              <a:t>21.09.2018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03555D50-9B88-4DA1-BAB5-030498F7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339B0569-12D8-48DE-8443-50454BE9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1911-66F3-48EC-95E2-409E72EA57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883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E1C30692-7B7E-4A69-B5F5-8AA65A6FF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5277FA87-3CD8-4ECF-8607-B9EFB9FCD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1DD9AA65-B3EE-401C-8472-F5D62FC9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8C9B-D5AD-46B2-B10D-23931E42564B}" type="datetimeFigureOut">
              <a:rPr lang="nb-NO" smtClean="0"/>
              <a:t>21.09.2018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F872BF77-5CC7-42CB-AD6F-B458E8533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E8617798-4FBF-4B1A-AC1A-727C4F556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1911-66F3-48EC-95E2-409E72EA57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59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AB4A45C3-CE08-40ED-A1A8-CBC719943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5EFDF512-623A-4546-A039-3AD488152F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xmlns="" id="{691F9788-1110-4C51-B44A-6744967A3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2D6DBEFC-A923-4EF3-8FA9-78418D4CE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8C9B-D5AD-46B2-B10D-23931E42564B}" type="datetimeFigureOut">
              <a:rPr lang="nb-NO" smtClean="0"/>
              <a:t>21.09.2018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F60A235C-EE65-4CAB-ABAC-D870E881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B85F02D4-C4DA-4BD7-97DD-2108A04F2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1911-66F3-48EC-95E2-409E72EA57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871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34E56CE2-5CC6-41BA-A2C6-D6CAFFA47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219D9794-397B-47A5-BA85-6A606A04F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xmlns="" id="{BD6C99FF-C7CA-4D00-BB95-8F2C60F42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xmlns="" id="{BC63169C-8EF2-43F6-AC90-20EE89E0CC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xmlns="" id="{1D186044-5F8B-45D3-B23A-A8A276812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xmlns="" id="{6DE033BF-75ED-4551-A99D-78F2FEDC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8C9B-D5AD-46B2-B10D-23931E42564B}" type="datetimeFigureOut">
              <a:rPr lang="nb-NO" smtClean="0"/>
              <a:t>21.09.2018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xmlns="" id="{C223EFBF-0DF6-4552-B7AF-9C944926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xmlns="" id="{94CA1B25-CFC5-4FC0-9165-6AAC2D15D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1911-66F3-48EC-95E2-409E72EA57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636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59A99DCF-28C9-44F0-AB75-B2A502B69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xmlns="" id="{922F97CA-55B2-4F68-8CF9-A3869391C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8C9B-D5AD-46B2-B10D-23931E42564B}" type="datetimeFigureOut">
              <a:rPr lang="nb-NO" smtClean="0"/>
              <a:t>21.09.2018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70B35539-5698-4EC6-9199-1D1A4FBA6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8D7A2488-D6B5-4AD9-8943-5AE9D3B6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1911-66F3-48EC-95E2-409E72EA57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479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xmlns="" id="{2ECD4620-4F87-404D-9B75-924948F95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8C9B-D5AD-46B2-B10D-23931E42564B}" type="datetimeFigureOut">
              <a:rPr lang="nb-NO" smtClean="0"/>
              <a:t>21.09.2018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xmlns="" id="{A47AA11D-1B26-4A59-B1A4-5BD09936A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xmlns="" id="{AC82766A-D690-4180-9B27-821B391F5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1911-66F3-48EC-95E2-409E72EA57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849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6B6A1C09-DB94-4950-8CDD-BCC5A01A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B06D05CC-3EBA-4524-95B9-3529A5A13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xmlns="" id="{0003A088-D4F9-435D-B567-D743C227A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64FABD39-8770-4272-BB5E-688A4A384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8C9B-D5AD-46B2-B10D-23931E42564B}" type="datetimeFigureOut">
              <a:rPr lang="nb-NO" smtClean="0"/>
              <a:t>21.09.2018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E192AC14-70A4-4664-B797-1AD1627E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6A312447-DAF2-4AFD-B246-1EC737A3F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1911-66F3-48EC-95E2-409E72EA57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658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74BB31C2-D2FE-4FDC-8485-3EFE1176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xmlns="" id="{D5582AE9-04F3-4447-A676-2A80FF962F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xmlns="" id="{A096C86A-9DE9-4703-8314-4E8DC5BCF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5CD30B2B-AC12-44FE-954D-B4134470A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8C9B-D5AD-46B2-B10D-23931E42564B}" type="datetimeFigureOut">
              <a:rPr lang="nb-NO" smtClean="0"/>
              <a:t>21.09.2018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72D443F7-98AB-4124-9A0F-4065A6BEE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1B84178D-C209-4F11-AF4E-F55D06F42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1911-66F3-48EC-95E2-409E72EA57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261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xmlns="" id="{E2ED0B4B-A753-4AAB-9B4C-69DE3D78D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DD1CCEE0-F7DD-4482-A628-9A9E7D857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1AC7C23-3DA0-4479-ADD8-5EB2A3D00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68C9B-D5AD-46B2-B10D-23931E42564B}" type="datetimeFigureOut">
              <a:rPr lang="nb-NO" smtClean="0"/>
              <a:t>21.09.2018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AF925A3E-0E99-4DB4-9851-A64CF8168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E771C696-F1DF-43F8-8825-5992D2B3D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61911-66F3-48EC-95E2-409E72EA57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12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258" y="505238"/>
            <a:ext cx="4293483" cy="5847524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8825804" y="5614098"/>
            <a:ext cx="31068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400" dirty="0">
                <a:latin typeface="Oswald light" panose="02000303000000000000" pitchFamily="2" charset="0"/>
              </a:rPr>
              <a:t>Jorge Moreno, Organisasjonskonsulent i ANSA</a:t>
            </a:r>
          </a:p>
          <a:p>
            <a:pPr algn="r"/>
            <a:r>
              <a:rPr lang="nb-NO" sz="1400" dirty="0">
                <a:latin typeface="Oswald" panose="00000500000000000000" pitchFamily="2" charset="0"/>
              </a:rPr>
              <a:t>jorge.moreno@ansa.no</a:t>
            </a:r>
          </a:p>
          <a:p>
            <a:pPr algn="r"/>
            <a:r>
              <a:rPr lang="nb-NO" sz="1400" dirty="0" err="1">
                <a:latin typeface="Oswald" panose="00000500000000000000" pitchFamily="2" charset="0"/>
              </a:rPr>
              <a:t>Tlf</a:t>
            </a:r>
            <a:r>
              <a:rPr lang="nb-NO" sz="1400" dirty="0">
                <a:latin typeface="Oswald" panose="00000500000000000000" pitchFamily="2" charset="0"/>
              </a:rPr>
              <a:t>: 22 47 76 00 </a:t>
            </a:r>
          </a:p>
        </p:txBody>
      </p:sp>
    </p:spTree>
    <p:extLst>
      <p:ext uri="{BB962C8B-B14F-4D97-AF65-F5344CB8AC3E}">
        <p14:creationId xmlns:p14="http://schemas.microsoft.com/office/powerpoint/2010/main" val="1430003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31928D3-6360-481E-9E74-4B0D0D2F3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6387102" cy="1325563"/>
          </a:xfrm>
        </p:spPr>
        <p:txBody>
          <a:bodyPr>
            <a:normAutofit/>
          </a:bodyPr>
          <a:lstStyle/>
          <a:p>
            <a:r>
              <a:rPr lang="nb-NO" dirty="0"/>
              <a:t>Hva dekker forsikringen?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45592A16-C028-41C0-8386-362719A15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098" y="2558562"/>
            <a:ext cx="7076810" cy="4176346"/>
          </a:xfrm>
        </p:spPr>
        <p:txBody>
          <a:bodyPr anchor="t">
            <a:normAutofit fontScale="92500" lnSpcReduction="10000"/>
          </a:bodyPr>
          <a:lstStyle/>
          <a:p>
            <a:r>
              <a:rPr lang="nb-NO" sz="2000" dirty="0"/>
              <a:t>Skreddersydd forsikringspakke for norske studenter i utlandet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2000" dirty="0"/>
              <a:t>Inneholder reise-, innbo- og ulykkesforsikring</a:t>
            </a:r>
          </a:p>
          <a:p>
            <a:pPr lvl="1"/>
            <a:endParaRPr lang="nb-NO" sz="2000" dirty="0"/>
          </a:p>
          <a:p>
            <a:r>
              <a:rPr lang="nb-NO" sz="2000" dirty="0"/>
              <a:t>Sammenhengende opphold i 6 eller 12 måneder</a:t>
            </a:r>
          </a:p>
          <a:p>
            <a:endParaRPr lang="nb-NO" sz="2000" dirty="0"/>
          </a:p>
          <a:p>
            <a:r>
              <a:rPr lang="nb-NO" sz="2000" dirty="0"/>
              <a:t>Ubegrenset dekning ved akutt sykdom eller ulykkesskade</a:t>
            </a:r>
          </a:p>
          <a:p>
            <a:endParaRPr lang="nb-NO" sz="2000" dirty="0"/>
          </a:p>
          <a:p>
            <a:r>
              <a:rPr lang="nb-NO" sz="2000" dirty="0"/>
              <a:t>Hjemtransport</a:t>
            </a:r>
          </a:p>
          <a:p>
            <a:endParaRPr lang="nb-NO" sz="2000" dirty="0"/>
          </a:p>
          <a:p>
            <a:r>
              <a:rPr lang="nb-NO" sz="2000" dirty="0"/>
              <a:t>Tyveri fra campus</a:t>
            </a:r>
          </a:p>
          <a:p>
            <a:endParaRPr lang="nb-NO" sz="2000" dirty="0"/>
          </a:p>
          <a:p>
            <a:r>
              <a:rPr lang="nb-NO" sz="2000" dirty="0"/>
              <a:t>Dekning ved studieavbrudd</a:t>
            </a:r>
          </a:p>
          <a:p>
            <a:endParaRPr lang="nb-NO" sz="1400" dirty="0"/>
          </a:p>
          <a:p>
            <a:endParaRPr lang="nb-NO" sz="1400" dirty="0"/>
          </a:p>
          <a:p>
            <a:pPr marL="0" indent="0">
              <a:buNone/>
            </a:pPr>
            <a:endParaRPr lang="nb-NO" sz="14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2C6A2225-94AF-4BC4-98F4-77746E7B10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BB85D1AB-ECEC-410D-B960-CB513A6378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51" r="3" b="3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648F5915-2CE1-4F74-88C5-D4366893D2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30D57610-EA77-4645-8B6A-25B8620B92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909" r="-4" b="21797"/>
          <a:stretch/>
        </p:blipFill>
        <p:spPr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123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0C4952EB-A053-47BD-91EA-C973BFC18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nb-NO" dirty="0"/>
              <a:t>Hvem kan benytte forsikringen?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819CAED9-C56D-44E9-A732-BE3005308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nb-NO" sz="1800"/>
              <a:t>Medlem i ANSA</a:t>
            </a:r>
          </a:p>
          <a:p>
            <a:endParaRPr lang="nb-NO" sz="1800"/>
          </a:p>
          <a:p>
            <a:r>
              <a:rPr lang="nb-NO" sz="1800"/>
              <a:t>Student ved høyskole/universitet i utlandet</a:t>
            </a:r>
          </a:p>
          <a:p>
            <a:endParaRPr lang="nb-NO" sz="1800"/>
          </a:p>
          <a:p>
            <a:r>
              <a:rPr lang="nb-NO" sz="1800"/>
              <a:t>Praksisstudenter</a:t>
            </a:r>
          </a:p>
          <a:p>
            <a:pPr lvl="1"/>
            <a:r>
              <a:rPr lang="nb-NO" sz="1800"/>
              <a:t>Praksis i regi av høyskole/universitet</a:t>
            </a:r>
          </a:p>
          <a:p>
            <a:pPr lvl="1"/>
            <a:r>
              <a:rPr lang="nb-NO" sz="1800"/>
              <a:t>Studentpraktikant ved norsk ambassade</a:t>
            </a:r>
          </a:p>
          <a:p>
            <a:pPr lvl="1"/>
            <a:r>
              <a:rPr lang="nb-NO" sz="1800"/>
              <a:t>Erasmus+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52AC6D7F-F068-4E11-BB06-F601D89BB9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7703ABB8-E4F7-49D5-AE50-38B41B0D9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057" y="1914927"/>
            <a:ext cx="3796790" cy="125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63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4A10AF-3815-4B52-8E32-7CA5B3074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nb-NO" dirty="0" err="1"/>
              <a:t>Tryg</a:t>
            </a:r>
            <a:r>
              <a:rPr lang="nb-NO" dirty="0"/>
              <a:t> Alarm	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F69175DB-C92E-453D-83E0-27B679AF4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nb-NO" sz="1800"/>
              <a:t>Alarmsentral tilgjengelig 24 timer i døgnet</a:t>
            </a:r>
          </a:p>
          <a:p>
            <a:endParaRPr lang="nb-NO" sz="1800"/>
          </a:p>
          <a:p>
            <a:r>
              <a:rPr lang="nb-NO" sz="1800"/>
              <a:t>Økonomisk trygghet </a:t>
            </a:r>
          </a:p>
          <a:p>
            <a:endParaRPr lang="nb-NO" sz="1800"/>
          </a:p>
          <a:p>
            <a:r>
              <a:rPr lang="nb-NO" sz="1800"/>
              <a:t>Kjennskap til legesenter/sykehus </a:t>
            </a:r>
          </a:p>
        </p:txBody>
      </p:sp>
      <p:sp>
        <p:nvSpPr>
          <p:cNvPr id="1028" name="Freeform: Shape 70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Bilderesultat for sos icon">
            <a:extLst>
              <a:ext uri="{FF2B5EF4-FFF2-40B4-BE49-F238E27FC236}">
                <a16:creationId xmlns:a16="http://schemas.microsoft.com/office/drawing/2014/main" xmlns="" id="{BD8EC7CD-DD72-41EC-AF22-1D732FBD4D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" r="1891" b="2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168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57BF718B-0B77-40DE-984F-5429D5C7D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nb-NO" sz="3100">
                <a:solidFill>
                  <a:srgbClr val="FFFFFF"/>
                </a:solidFill>
              </a:rPr>
              <a:t>Kontaktinformasjon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xmlns="" id="{4E036AFE-AFBE-4EF4-BEA8-90110B15C10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7267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0ACF4004-B348-4633-B1B0-FB463E6E5D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171450"/>
            <a:ext cx="1238486" cy="1238486"/>
          </a:xfrm>
          <a:prstGeom prst="rect">
            <a:avLst/>
          </a:prstGeom>
        </p:spPr>
      </p:pic>
      <p:cxnSp>
        <p:nvCxnSpPr>
          <p:cNvPr id="6" name="Rett linje 5">
            <a:extLst>
              <a:ext uri="{FF2B5EF4-FFF2-40B4-BE49-F238E27FC236}">
                <a16:creationId xmlns:a16="http://schemas.microsoft.com/office/drawing/2014/main" xmlns="" id="{4E9612CA-E643-436B-AF5B-ACED2E8E1C82}"/>
              </a:ext>
            </a:extLst>
          </p:cNvPr>
          <p:cNvCxnSpPr/>
          <p:nvPr/>
        </p:nvCxnSpPr>
        <p:spPr>
          <a:xfrm>
            <a:off x="0" y="182562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tel 1">
            <a:extLst>
              <a:ext uri="{FF2B5EF4-FFF2-40B4-BE49-F238E27FC236}">
                <a16:creationId xmlns:a16="http://schemas.microsoft.com/office/drawing/2014/main" xmlns="" id="{8FA1216A-FC41-456C-A282-98928BD8AA3F}"/>
              </a:ext>
            </a:extLst>
          </p:cNvPr>
          <p:cNvSpPr txBox="1">
            <a:spLocks/>
          </p:cNvSpPr>
          <p:nvPr/>
        </p:nvSpPr>
        <p:spPr>
          <a:xfrm>
            <a:off x="838200" y="1263056"/>
            <a:ext cx="9772787" cy="562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>
                <a:latin typeface="Oswald Regular" panose="02000503000000000000" pitchFamily="2" charset="0"/>
              </a:rPr>
              <a:t>KORT OM ANSA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xmlns="" id="{E6F77425-4027-4C0E-B6A1-5C673D007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2369"/>
            <a:ext cx="6837485" cy="4351338"/>
          </a:xfrm>
        </p:spPr>
        <p:txBody>
          <a:bodyPr/>
          <a:lstStyle/>
          <a:p>
            <a:r>
              <a:rPr lang="nb-NO" dirty="0">
                <a:latin typeface="Oswald light" panose="02000303000000000000" pitchFamily="2" charset="0"/>
              </a:rPr>
              <a:t>Rundt 10 000 medlemmer på litt over 1000 læresteder i 90 land</a:t>
            </a:r>
          </a:p>
          <a:p>
            <a:r>
              <a:rPr lang="nb-NO" dirty="0">
                <a:latin typeface="Oswald light" panose="02000303000000000000" pitchFamily="2" charset="0"/>
              </a:rPr>
              <a:t>Rundt 550 tillitsvalgte</a:t>
            </a:r>
          </a:p>
          <a:p>
            <a:r>
              <a:rPr lang="nb-NO" dirty="0">
                <a:latin typeface="Oswald light" panose="02000303000000000000" pitchFamily="2" charset="0"/>
              </a:rPr>
              <a:t>27 landsstyrer</a:t>
            </a:r>
          </a:p>
          <a:p>
            <a:r>
              <a:rPr lang="nb-NO" dirty="0">
                <a:latin typeface="Oswald light" panose="02000303000000000000" pitchFamily="2" charset="0"/>
              </a:rPr>
              <a:t>Sekretariat med 12 heltidsansatte og én tillitsvalgt</a:t>
            </a:r>
          </a:p>
          <a:p>
            <a:pPr marL="0" indent="0">
              <a:buNone/>
            </a:pPr>
            <a:endParaRPr lang="nb-NO" dirty="0">
              <a:latin typeface="Oswald light" panose="02000303000000000000" pitchFamily="2" charset="0"/>
            </a:endParaRPr>
          </a:p>
        </p:txBody>
      </p:sp>
      <p:pic>
        <p:nvPicPr>
          <p:cNvPr id="7" name="Bilde 9">
            <a:extLst>
              <a:ext uri="{FF2B5EF4-FFF2-40B4-BE49-F238E27FC236}">
                <a16:creationId xmlns:a16="http://schemas.microsoft.com/office/drawing/2014/main" xmlns="" id="{90C2A6EB-6864-4B34-BA84-910E2D4665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012" y="1846536"/>
            <a:ext cx="3558988" cy="4983003"/>
          </a:xfrm>
          <a:prstGeom prst="rect">
            <a:avLst/>
          </a:prstGeom>
        </p:spPr>
      </p:pic>
      <p:pic>
        <p:nvPicPr>
          <p:cNvPr id="3" name="Bilde 2" descr="Et bilde som inneholder tekst, bok, foto&#10;&#10;Beskrivelse som er generert med svært høy visshet">
            <a:extLst>
              <a:ext uri="{FF2B5EF4-FFF2-40B4-BE49-F238E27FC236}">
                <a16:creationId xmlns:a16="http://schemas.microsoft.com/office/drawing/2014/main" xmlns="" id="{87DC1133-FB31-429D-A6EA-C8513F3CD5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7"/>
          <a:stretch/>
        </p:blipFill>
        <p:spPr>
          <a:xfrm>
            <a:off x="8550045" y="1825619"/>
            <a:ext cx="3641955" cy="526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31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5DA1723C-3AE6-4B10-A008-C1E359F32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18" y="2237951"/>
            <a:ext cx="6225209" cy="4351338"/>
          </a:xfrm>
        </p:spPr>
        <p:txBody>
          <a:bodyPr/>
          <a:lstStyle/>
          <a:p>
            <a:r>
              <a:rPr lang="nb-NO" dirty="0">
                <a:latin typeface="Oswald light" panose="02000303000000000000" pitchFamily="2" charset="0"/>
              </a:rPr>
              <a:t>Autorisasjonssaken i Polen = løst!</a:t>
            </a:r>
          </a:p>
          <a:p>
            <a:r>
              <a:rPr lang="nb-NO" dirty="0">
                <a:latin typeface="Oswald light" panose="02000303000000000000" pitchFamily="2" charset="0"/>
              </a:rPr>
              <a:t>Etter 29 år: full </a:t>
            </a:r>
            <a:r>
              <a:rPr lang="nb-NO" dirty="0" err="1">
                <a:latin typeface="Oswald light" panose="02000303000000000000" pitchFamily="2" charset="0"/>
              </a:rPr>
              <a:t>førsteårsstøtte</a:t>
            </a:r>
            <a:r>
              <a:rPr lang="nb-NO" dirty="0">
                <a:latin typeface="Oswald light" panose="02000303000000000000" pitchFamily="2" charset="0"/>
              </a:rPr>
              <a:t> til fireårige bachelorgrader i USA</a:t>
            </a:r>
          </a:p>
          <a:p>
            <a:r>
              <a:rPr lang="nb-NO" dirty="0">
                <a:latin typeface="Oswald light" panose="02000303000000000000" pitchFamily="2" charset="0"/>
              </a:rPr>
              <a:t>Valutajustering</a:t>
            </a:r>
          </a:p>
          <a:p>
            <a:r>
              <a:rPr lang="nb-NO" dirty="0">
                <a:latin typeface="Oswald light" panose="02000303000000000000" pitchFamily="2" charset="0"/>
              </a:rPr>
              <a:t>Støtteordninger for </a:t>
            </a:r>
            <a:r>
              <a:rPr lang="nb-NO" dirty="0" err="1">
                <a:latin typeface="Oswald light" panose="02000303000000000000" pitchFamily="2" charset="0"/>
              </a:rPr>
              <a:t>PhD</a:t>
            </a:r>
            <a:r>
              <a:rPr lang="nb-NO" dirty="0">
                <a:latin typeface="Oswald light" panose="02000303000000000000" pitchFamily="2" charset="0"/>
              </a:rPr>
              <a:t> – fra 0% til 70%</a:t>
            </a:r>
          </a:p>
          <a:p>
            <a:r>
              <a:rPr lang="nb-NO" dirty="0">
                <a:latin typeface="Oswald light" panose="02000303000000000000" pitchFamily="2" charset="0"/>
              </a:rPr>
              <a:t>Inntil to semestre med støtte til språkskole</a:t>
            </a:r>
          </a:p>
          <a:p>
            <a:r>
              <a:rPr lang="nb-NO" b="1" dirty="0">
                <a:latin typeface="Oswald light" panose="02000303000000000000" pitchFamily="2" charset="0"/>
              </a:rPr>
              <a:t>STORTINGSMELDING </a:t>
            </a:r>
            <a:r>
              <a:rPr lang="nb-NO" dirty="0">
                <a:latin typeface="Oswald light" panose="02000303000000000000" pitchFamily="2" charset="0"/>
              </a:rPr>
              <a:t>om studentmobilitet</a:t>
            </a:r>
            <a:endParaRPr lang="nb-NO" b="1" dirty="0">
              <a:latin typeface="Oswald light" panose="02000303000000000000" pitchFamily="2" charset="0"/>
            </a:endParaRPr>
          </a:p>
          <a:p>
            <a:endParaRPr lang="nb-NO" dirty="0">
              <a:latin typeface="Oswald light" panose="02000303000000000000" pitchFamily="2" charset="0"/>
            </a:endParaRPr>
          </a:p>
          <a:p>
            <a:endParaRPr lang="nb-NO" dirty="0">
              <a:latin typeface="Oswald light" panose="02000303000000000000" pitchFamily="2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0ACF4004-B348-4633-B1B0-FB463E6E5D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171450"/>
            <a:ext cx="1238486" cy="1238486"/>
          </a:xfrm>
          <a:prstGeom prst="rect">
            <a:avLst/>
          </a:prstGeom>
        </p:spPr>
      </p:pic>
      <p:cxnSp>
        <p:nvCxnSpPr>
          <p:cNvPr id="6" name="Rett linje 5">
            <a:extLst>
              <a:ext uri="{FF2B5EF4-FFF2-40B4-BE49-F238E27FC236}">
                <a16:creationId xmlns:a16="http://schemas.microsoft.com/office/drawing/2014/main" xmlns="" id="{4E9612CA-E643-436B-AF5B-ACED2E8E1C82}"/>
              </a:ext>
            </a:extLst>
          </p:cNvPr>
          <p:cNvCxnSpPr/>
          <p:nvPr/>
        </p:nvCxnSpPr>
        <p:spPr>
          <a:xfrm>
            <a:off x="0" y="182562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tel 1">
            <a:extLst>
              <a:ext uri="{FF2B5EF4-FFF2-40B4-BE49-F238E27FC236}">
                <a16:creationId xmlns:a16="http://schemas.microsoft.com/office/drawing/2014/main" xmlns="" id="{8FA1216A-FC41-456C-A282-98928BD8AA3F}"/>
              </a:ext>
            </a:extLst>
          </p:cNvPr>
          <p:cNvSpPr txBox="1">
            <a:spLocks/>
          </p:cNvSpPr>
          <p:nvPr/>
        </p:nvSpPr>
        <p:spPr>
          <a:xfrm>
            <a:off x="838200" y="1263056"/>
            <a:ext cx="9772787" cy="562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>
                <a:latin typeface="Oswald Regular" panose="02000503000000000000" pitchFamily="2" charset="0"/>
              </a:rPr>
              <a:t>OM POLITIKK OG PÅVIRKNING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xmlns="" id="{400BD175-72F3-4EE9-A6AC-7898CAF9B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627" y="1822268"/>
            <a:ext cx="5139373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35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0ACF4004-B348-4633-B1B0-FB463E6E5D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171450"/>
            <a:ext cx="1238486" cy="1238486"/>
          </a:xfrm>
          <a:prstGeom prst="rect">
            <a:avLst/>
          </a:prstGeom>
        </p:spPr>
      </p:pic>
      <p:cxnSp>
        <p:nvCxnSpPr>
          <p:cNvPr id="6" name="Rett linje 5">
            <a:extLst>
              <a:ext uri="{FF2B5EF4-FFF2-40B4-BE49-F238E27FC236}">
                <a16:creationId xmlns:a16="http://schemas.microsoft.com/office/drawing/2014/main" xmlns="" id="{4E9612CA-E643-436B-AF5B-ACED2E8E1C82}"/>
              </a:ext>
            </a:extLst>
          </p:cNvPr>
          <p:cNvCxnSpPr/>
          <p:nvPr/>
        </p:nvCxnSpPr>
        <p:spPr>
          <a:xfrm>
            <a:off x="0" y="182562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tel 1">
            <a:extLst>
              <a:ext uri="{FF2B5EF4-FFF2-40B4-BE49-F238E27FC236}">
                <a16:creationId xmlns:a16="http://schemas.microsoft.com/office/drawing/2014/main" xmlns="" id="{8FA1216A-FC41-456C-A282-98928BD8AA3F}"/>
              </a:ext>
            </a:extLst>
          </p:cNvPr>
          <p:cNvSpPr txBox="1">
            <a:spLocks/>
          </p:cNvSpPr>
          <p:nvPr/>
        </p:nvSpPr>
        <p:spPr>
          <a:xfrm>
            <a:off x="838200" y="1263056"/>
            <a:ext cx="9772787" cy="562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>
                <a:latin typeface="Oswald Regular" panose="02000503000000000000" pitchFamily="2" charset="0"/>
              </a:rPr>
              <a:t>MEDLEMSGODER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F28566D4-436B-4C04-9A77-DC30BAE7C0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913" t="18827" r="14728" b="4174"/>
          <a:stretch/>
        </p:blipFill>
        <p:spPr>
          <a:xfrm>
            <a:off x="543339" y="1949758"/>
            <a:ext cx="4187688" cy="4717751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xmlns="" id="{C1273E0A-0F08-484F-BC4C-7E4CD3CA56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2" t="15652" r="63261" b="19478"/>
          <a:stretch/>
        </p:blipFill>
        <p:spPr>
          <a:xfrm>
            <a:off x="6096000" y="2241308"/>
            <a:ext cx="5951295" cy="3425667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A512A037-F72E-4223-8A53-2C0228DE5B60}"/>
              </a:ext>
            </a:extLst>
          </p:cNvPr>
          <p:cNvSpPr txBox="1"/>
          <p:nvPr/>
        </p:nvSpPr>
        <p:spPr>
          <a:xfrm>
            <a:off x="6096000" y="5964553"/>
            <a:ext cx="3538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chemeClr val="accent2"/>
                </a:solidFill>
                <a:latin typeface="Oswald Light" panose="00000400000000000000" pitchFamily="2" charset="0"/>
              </a:rPr>
              <a:t>6 mnd.		12 mnd.</a:t>
            </a:r>
          </a:p>
          <a:p>
            <a:r>
              <a:rPr lang="nb-NO" sz="1600" dirty="0">
                <a:latin typeface="Oswald Light" panose="00000400000000000000" pitchFamily="2" charset="0"/>
              </a:rPr>
              <a:t>290 nok		430 nok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xmlns="" id="{FB49E327-AEC8-47B5-9931-6983DD438CEB}"/>
              </a:ext>
            </a:extLst>
          </p:cNvPr>
          <p:cNvGrpSpPr/>
          <p:nvPr/>
        </p:nvGrpSpPr>
        <p:grpSpPr>
          <a:xfrm>
            <a:off x="9082454" y="5670098"/>
            <a:ext cx="2938332" cy="835269"/>
            <a:chOff x="9082454" y="5530362"/>
            <a:chExt cx="2938332" cy="835269"/>
          </a:xfrm>
        </p:grpSpPr>
        <p:sp>
          <p:nvSpPr>
            <p:cNvPr id="2" name="Bildeforklaring: pil opp 1">
              <a:extLst>
                <a:ext uri="{FF2B5EF4-FFF2-40B4-BE49-F238E27FC236}">
                  <a16:creationId xmlns:a16="http://schemas.microsoft.com/office/drawing/2014/main" xmlns="" id="{9123139C-F98C-4A67-8C83-C9F67136E04D}"/>
                </a:ext>
              </a:extLst>
            </p:cNvPr>
            <p:cNvSpPr/>
            <p:nvPr/>
          </p:nvSpPr>
          <p:spPr>
            <a:xfrm>
              <a:off x="9082454" y="5530362"/>
              <a:ext cx="2938332" cy="835269"/>
            </a:xfrm>
            <a:prstGeom prst="upArrowCallou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TekstSylinder 2">
              <a:extLst>
                <a:ext uri="{FF2B5EF4-FFF2-40B4-BE49-F238E27FC236}">
                  <a16:creationId xmlns:a16="http://schemas.microsoft.com/office/drawing/2014/main" xmlns="" id="{57F8FAF3-6BDD-4B75-AB1E-5DDC6E04F82D}"/>
                </a:ext>
              </a:extLst>
            </p:cNvPr>
            <p:cNvSpPr txBox="1"/>
            <p:nvPr/>
          </p:nvSpPr>
          <p:spPr>
            <a:xfrm>
              <a:off x="9082454" y="5887608"/>
              <a:ext cx="2938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>
                  <a:latin typeface="Oswald ExtraLight" panose="00000300000000000000" pitchFamily="2" charset="0"/>
                </a:rPr>
                <a:t>Stor prisdifferanse for medlemmer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7268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xmlns="" id="{46C88929-4F65-461F-A618-7D0543E3E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5" t="28003" r="28344" b="2992"/>
          <a:stretch/>
        </p:blipFill>
        <p:spPr>
          <a:xfrm>
            <a:off x="173637" y="0"/>
            <a:ext cx="11858395" cy="6857999"/>
          </a:xfrm>
        </p:spPr>
      </p:pic>
    </p:spTree>
    <p:extLst>
      <p:ext uri="{BB962C8B-B14F-4D97-AF65-F5344CB8AC3E}">
        <p14:creationId xmlns:p14="http://schemas.microsoft.com/office/powerpoint/2010/main" val="1288910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0ACF4004-B348-4633-B1B0-FB463E6E5D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171450"/>
            <a:ext cx="1238486" cy="1238486"/>
          </a:xfrm>
          <a:prstGeom prst="rect">
            <a:avLst/>
          </a:prstGeom>
        </p:spPr>
      </p:pic>
      <p:cxnSp>
        <p:nvCxnSpPr>
          <p:cNvPr id="6" name="Rett linje 5">
            <a:extLst>
              <a:ext uri="{FF2B5EF4-FFF2-40B4-BE49-F238E27FC236}">
                <a16:creationId xmlns:a16="http://schemas.microsoft.com/office/drawing/2014/main" xmlns="" id="{4E9612CA-E643-436B-AF5B-ACED2E8E1C82}"/>
              </a:ext>
            </a:extLst>
          </p:cNvPr>
          <p:cNvCxnSpPr/>
          <p:nvPr/>
        </p:nvCxnSpPr>
        <p:spPr>
          <a:xfrm>
            <a:off x="0" y="182562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tel 1">
            <a:extLst>
              <a:ext uri="{FF2B5EF4-FFF2-40B4-BE49-F238E27FC236}">
                <a16:creationId xmlns:a16="http://schemas.microsoft.com/office/drawing/2014/main" xmlns="" id="{8FA1216A-FC41-456C-A282-98928BD8AA3F}"/>
              </a:ext>
            </a:extLst>
          </p:cNvPr>
          <p:cNvSpPr txBox="1">
            <a:spLocks/>
          </p:cNvSpPr>
          <p:nvPr/>
        </p:nvSpPr>
        <p:spPr>
          <a:xfrm>
            <a:off x="838200" y="1263056"/>
            <a:ext cx="9772787" cy="562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>
                <a:latin typeface="Oswald Regular" panose="02000503000000000000" pitchFamily="2" charset="0"/>
              </a:rPr>
              <a:t>ANSAs INFORMASJONSSENTERET?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xmlns="" id="{E6F77425-4027-4C0E-B6A1-5C673D007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5523"/>
            <a:ext cx="4665177" cy="3432571"/>
          </a:xfrm>
        </p:spPr>
        <p:txBody>
          <a:bodyPr/>
          <a:lstStyle/>
          <a:p>
            <a:r>
              <a:rPr lang="nb-NO" dirty="0">
                <a:latin typeface="Oswald light" panose="02000303000000000000" pitchFamily="2" charset="0"/>
              </a:rPr>
              <a:t>Norges nasjonale informasjonssenter for studier i utlandet</a:t>
            </a:r>
          </a:p>
          <a:p>
            <a:r>
              <a:rPr lang="nb-NO" dirty="0">
                <a:latin typeface="Oswald light" panose="02000303000000000000" pitchFamily="2" charset="0"/>
              </a:rPr>
              <a:t>Veileder til alle nivåer og alle land – gratis!</a:t>
            </a:r>
          </a:p>
          <a:p>
            <a:r>
              <a:rPr lang="nb-NO" dirty="0">
                <a:latin typeface="Oswald light" panose="02000303000000000000" pitchFamily="2" charset="0"/>
              </a:rPr>
              <a:t>Avholder </a:t>
            </a:r>
            <a:r>
              <a:rPr lang="nb-NO" dirty="0" err="1">
                <a:latin typeface="Oswald light" panose="02000303000000000000" pitchFamily="2" charset="0"/>
              </a:rPr>
              <a:t>webinarer</a:t>
            </a:r>
            <a:r>
              <a:rPr lang="nb-NO" dirty="0">
                <a:latin typeface="Oswald light" panose="02000303000000000000" pitchFamily="2" charset="0"/>
              </a:rPr>
              <a:t> og streamer arrangementer fra kontoret i Oslo</a:t>
            </a:r>
          </a:p>
        </p:txBody>
      </p:sp>
      <p:pic>
        <p:nvPicPr>
          <p:cNvPr id="1026" name="Picture 2" descr="https://scontent.fosl1-1.fna.fbcdn.net/v/t1.15752-9/s2048x2048/41658926_293369674821817_631572445500801024_n.jpg?_nc_cat=0&amp;oh=3f9429b7e54d80d600d2e187dcf4c03c&amp;oe=5C18A900">
            <a:extLst>
              <a:ext uri="{FF2B5EF4-FFF2-40B4-BE49-F238E27FC236}">
                <a16:creationId xmlns:a16="http://schemas.microsoft.com/office/drawing/2014/main" xmlns="" id="{B82A842D-2A2F-448B-B30D-9B6A37E07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499" y="1825619"/>
            <a:ext cx="6714501" cy="503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05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0ACF4004-B348-4633-B1B0-FB463E6E5D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171450"/>
            <a:ext cx="1238486" cy="1238486"/>
          </a:xfrm>
          <a:prstGeom prst="rect">
            <a:avLst/>
          </a:prstGeom>
        </p:spPr>
      </p:pic>
      <p:cxnSp>
        <p:nvCxnSpPr>
          <p:cNvPr id="6" name="Rett linje 5">
            <a:extLst>
              <a:ext uri="{FF2B5EF4-FFF2-40B4-BE49-F238E27FC236}">
                <a16:creationId xmlns:a16="http://schemas.microsoft.com/office/drawing/2014/main" xmlns="" id="{4E9612CA-E643-436B-AF5B-ACED2E8E1C82}"/>
              </a:ext>
            </a:extLst>
          </p:cNvPr>
          <p:cNvCxnSpPr/>
          <p:nvPr/>
        </p:nvCxnSpPr>
        <p:spPr>
          <a:xfrm>
            <a:off x="0" y="182562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tel 1">
            <a:extLst>
              <a:ext uri="{FF2B5EF4-FFF2-40B4-BE49-F238E27FC236}">
                <a16:creationId xmlns:a16="http://schemas.microsoft.com/office/drawing/2014/main" xmlns="" id="{8FA1216A-FC41-456C-A282-98928BD8AA3F}"/>
              </a:ext>
            </a:extLst>
          </p:cNvPr>
          <p:cNvSpPr txBox="1">
            <a:spLocks/>
          </p:cNvSpPr>
          <p:nvPr/>
        </p:nvSpPr>
        <p:spPr>
          <a:xfrm>
            <a:off x="838200" y="1263056"/>
            <a:ext cx="9772787" cy="562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>
                <a:latin typeface="Oswald Regular" panose="02000503000000000000" pitchFamily="2" charset="0"/>
              </a:rPr>
              <a:t>TOEFL test hos ANSA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xmlns="" id="{E6F77425-4027-4C0E-B6A1-5C673D007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2909"/>
            <a:ext cx="4310270" cy="3211385"/>
          </a:xfrm>
        </p:spPr>
        <p:txBody>
          <a:bodyPr/>
          <a:lstStyle/>
          <a:p>
            <a:r>
              <a:rPr lang="nb-NO" dirty="0">
                <a:latin typeface="Oswald light" panose="02000303000000000000" pitchFamily="2" charset="0"/>
              </a:rPr>
              <a:t>14 plasser (snart 20)</a:t>
            </a:r>
          </a:p>
          <a:p>
            <a:r>
              <a:rPr lang="nb-NO" dirty="0">
                <a:latin typeface="Oswald light" panose="02000303000000000000" pitchFamily="2" charset="0"/>
              </a:rPr>
              <a:t>Pris 2 375 nok (290 </a:t>
            </a:r>
            <a:r>
              <a:rPr lang="nb-NO" dirty="0" err="1">
                <a:latin typeface="Oswald light" panose="02000303000000000000" pitchFamily="2" charset="0"/>
              </a:rPr>
              <a:t>usd</a:t>
            </a:r>
            <a:r>
              <a:rPr lang="nb-NO" dirty="0">
                <a:latin typeface="Oswald light" panose="02000303000000000000" pitchFamily="2" charset="0"/>
              </a:rPr>
              <a:t>)</a:t>
            </a:r>
          </a:p>
          <a:p>
            <a:r>
              <a:rPr lang="nb-NO" dirty="0">
                <a:latin typeface="Oswald light" panose="02000303000000000000" pitchFamily="2" charset="0"/>
              </a:rPr>
              <a:t>To lørdager i måneden</a:t>
            </a:r>
          </a:p>
          <a:p>
            <a:r>
              <a:rPr lang="nb-NO" dirty="0">
                <a:latin typeface="Oswald light" panose="02000303000000000000" pitchFamily="2" charset="0"/>
              </a:rPr>
              <a:t>Storgata 19</a:t>
            </a:r>
          </a:p>
          <a:p>
            <a:r>
              <a:rPr lang="nb-NO" dirty="0">
                <a:latin typeface="Oswald light" panose="02000303000000000000" pitchFamily="2" charset="0"/>
              </a:rPr>
              <a:t>www.ansa.no/toefl</a:t>
            </a:r>
          </a:p>
          <a:p>
            <a:endParaRPr lang="nb-NO" dirty="0">
              <a:latin typeface="Oswald light" panose="02000303000000000000" pitchFamily="2" charset="0"/>
            </a:endParaRPr>
          </a:p>
          <a:p>
            <a:endParaRPr lang="nb-NO" dirty="0">
              <a:latin typeface="Oswald light" panose="02000303000000000000" pitchFamily="2" charset="0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xmlns="" id="{6BB9F08E-F42C-4268-B8D8-34BD9A4317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6957" t="39826" r="70409" b="29913"/>
          <a:stretch/>
        </p:blipFill>
        <p:spPr>
          <a:xfrm>
            <a:off x="5468553" y="1832244"/>
            <a:ext cx="6723447" cy="503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37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>
            <a:extLst>
              <a:ext uri="{FF2B5EF4-FFF2-40B4-BE49-F238E27FC236}">
                <a16:creationId xmlns:a16="http://schemas.microsoft.com/office/drawing/2014/main" xmlns="" id="{0838901D-173B-48E6-A2AC-5F02ED17B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349" y="643466"/>
            <a:ext cx="5607301" cy="5571067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xmlns="" id="{D065B1D4-EC63-40FA-B26C-34AB3B09146B}"/>
              </a:ext>
            </a:extLst>
          </p:cNvPr>
          <p:cNvSpPr txBox="1"/>
          <p:nvPr/>
        </p:nvSpPr>
        <p:spPr>
          <a:xfrm>
            <a:off x="0" y="6427113"/>
            <a:ext cx="2835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Tove Maren Johnsen</a:t>
            </a:r>
          </a:p>
          <a:p>
            <a:r>
              <a:rPr lang="nb-NO" sz="1100" dirty="0"/>
              <a:t>UIO 20.09.2018</a:t>
            </a:r>
          </a:p>
        </p:txBody>
      </p:sp>
    </p:spTree>
    <p:extLst>
      <p:ext uri="{BB962C8B-B14F-4D97-AF65-F5344CB8AC3E}">
        <p14:creationId xmlns:p14="http://schemas.microsoft.com/office/powerpoint/2010/main" val="602719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C1923541-E2B2-46CF-B631-5F4E420EC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nb-NO" dirty="0"/>
              <a:t>ANSA Forsikring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2460B586-7A6C-45F5-93EF-D5F455357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nb-NO" sz="1800" dirty="0"/>
              <a:t>Eget forsikringskontor</a:t>
            </a:r>
          </a:p>
          <a:p>
            <a:endParaRPr lang="nb-NO" sz="1800" dirty="0"/>
          </a:p>
          <a:p>
            <a:r>
              <a:rPr lang="nb-NO" sz="1800" dirty="0"/>
              <a:t>Av studenter, for studenter</a:t>
            </a:r>
          </a:p>
          <a:p>
            <a:endParaRPr lang="nb-NO" sz="1800" dirty="0"/>
          </a:p>
          <a:p>
            <a:r>
              <a:rPr lang="nb-NO" sz="1800" dirty="0"/>
              <a:t>Erfarne rådgivere</a:t>
            </a:r>
          </a:p>
          <a:p>
            <a:endParaRPr lang="nb-NO" sz="1800" dirty="0"/>
          </a:p>
          <a:p>
            <a:pPr marL="0" indent="0">
              <a:buNone/>
            </a:pPr>
            <a:endParaRPr lang="nb-NO" sz="18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48FDE48B-69DD-4C00-9A3A-295578983B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38" r="1197" b="2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485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6221</TotalTime>
  <Words>418</Words>
  <Application>Microsoft Office PowerPoint</Application>
  <PresentationFormat>Custom</PresentationFormat>
  <Paragraphs>89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ANSA Forsikring</vt:lpstr>
      <vt:lpstr>Hva dekker forsikringen?</vt:lpstr>
      <vt:lpstr>Hvem kan benytte forsikringen?</vt:lpstr>
      <vt:lpstr>Tryg Alarm </vt:lpstr>
      <vt:lpstr>Kontaktinformasjon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Hanna Flood</dc:creator>
  <cp:lastModifiedBy>Tone Sindre Hoff</cp:lastModifiedBy>
  <cp:revision>55</cp:revision>
  <dcterms:created xsi:type="dcterms:W3CDTF">2018-09-02T20:21:06Z</dcterms:created>
  <dcterms:modified xsi:type="dcterms:W3CDTF">2018-09-21T09:03:48Z</dcterms:modified>
</cp:coreProperties>
</file>