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03" r:id="rId2"/>
    <p:sldId id="304" r:id="rId3"/>
    <p:sldId id="305" r:id="rId4"/>
  </p:sldIdLst>
  <p:sldSz cx="9144000" cy="5143500" type="screen16x9"/>
  <p:notesSz cx="6794500" cy="9906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CD0920"/>
    <a:srgbClr val="FF3300"/>
    <a:srgbClr val="E5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80800" autoAdjust="0"/>
  </p:normalViewPr>
  <p:slideViewPr>
    <p:cSldViewPr snapToGrid="0" snapToObjects="1">
      <p:cViewPr>
        <p:scale>
          <a:sx n="109" d="100"/>
          <a:sy n="109" d="100"/>
        </p:scale>
        <p:origin x="-1722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95DDE-8705-6240-80E5-DD84209ABAB3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9B3E8-9297-A048-BA8E-DD52E662C5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3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89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19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8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5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6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4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5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6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6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2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8F59-A4B2-DF4F-BD13-871A84959C45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5CE4-E069-BD44-8750-0423253074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76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Forslag til innspill til stortingsmelding om mobilitet 1/3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0046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Styrking av programmer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Styrke </a:t>
            </a:r>
            <a:r>
              <a:rPr lang="nb-NO" dirty="0" err="1" smtClean="0"/>
              <a:t>Intpart</a:t>
            </a:r>
            <a:r>
              <a:rPr lang="nb-NO" dirty="0" smtClean="0"/>
              <a:t> </a:t>
            </a:r>
            <a:r>
              <a:rPr lang="nb-NO" dirty="0"/>
              <a:t>og Utforsk, samt Erasmus og andre </a:t>
            </a:r>
            <a:r>
              <a:rPr lang="nb-NO" dirty="0" smtClean="0"/>
              <a:t>initiativer </a:t>
            </a:r>
            <a:r>
              <a:rPr lang="nb-NO" dirty="0"/>
              <a:t>som stimulerer til mobilitet som er forankret i faglig samarbeid. </a:t>
            </a:r>
            <a:br>
              <a:rPr lang="nb-NO" dirty="0"/>
            </a:br>
            <a:endParaRPr lang="nb-NO" dirty="0"/>
          </a:p>
          <a:p>
            <a:r>
              <a:rPr lang="nb-NO" dirty="0" smtClean="0"/>
              <a:t>Stimulere </a:t>
            </a:r>
            <a:r>
              <a:rPr lang="nb-NO" dirty="0"/>
              <a:t>til kvalitativt innhold og et mangfold av virkemidler (semesterutveksling, sommerskoler, felles kurs med samarbeidsinstitusjoner, feltarbeid, senteropphold, praksisopphold, internasjonalisering hjemme, </a:t>
            </a:r>
            <a:r>
              <a:rPr lang="nb-NO" dirty="0" err="1"/>
              <a:t>etc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/>
              <a:t>Styrke muligheten for mobilitet fra mellom- og lavinntektsland til norske læresteder, </a:t>
            </a:r>
            <a:r>
              <a:rPr lang="nb-NO" dirty="0" smtClean="0"/>
              <a:t>merkbart </a:t>
            </a:r>
            <a:r>
              <a:rPr lang="nb-NO" dirty="0"/>
              <a:t>redusert etter avviklingen av Kvoteprogrammet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4" name="Gruppe 10"/>
          <p:cNvGrpSpPr/>
          <p:nvPr/>
        </p:nvGrpSpPr>
        <p:grpSpPr>
          <a:xfrm>
            <a:off x="6502386" y="4323063"/>
            <a:ext cx="2600002" cy="773254"/>
            <a:chOff x="6543998" y="4370247"/>
            <a:chExt cx="2600002" cy="773254"/>
          </a:xfrm>
        </p:grpSpPr>
        <p:pic>
          <p:nvPicPr>
            <p:cNvPr id="5" name="Bilde 11" descr="galleri-bak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998" y="4370247"/>
              <a:ext cx="2600002" cy="773254"/>
            </a:xfrm>
            <a:prstGeom prst="rect">
              <a:avLst/>
            </a:prstGeom>
          </p:spPr>
        </p:pic>
        <p:grpSp>
          <p:nvGrpSpPr>
            <p:cNvPr id="6" name="Gruppe 12"/>
            <p:cNvGrpSpPr/>
            <p:nvPr/>
          </p:nvGrpSpPr>
          <p:grpSpPr>
            <a:xfrm>
              <a:off x="6885823" y="4714455"/>
              <a:ext cx="1911552" cy="314973"/>
              <a:chOff x="-152400" y="2642867"/>
              <a:chExt cx="8324135" cy="1371599"/>
            </a:xfrm>
          </p:grpSpPr>
          <p:pic>
            <p:nvPicPr>
              <p:cNvPr id="7" name="Picture 2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412" y="3128001"/>
                <a:ext cx="6163323" cy="40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Bilde 1" descr="UiO-apollon.ai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2400" y="2642867"/>
                <a:ext cx="2514600" cy="1371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79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Forslag til innspill til stortingsmelding om mobilitet 2/3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0046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Tiltak rettet mot studenter</a:t>
            </a:r>
            <a:br>
              <a:rPr lang="nb-NO" b="1" dirty="0" smtClean="0"/>
            </a:br>
            <a:endParaRPr lang="nb-NO" b="1" dirty="0" smtClean="0"/>
          </a:p>
          <a:p>
            <a:r>
              <a:rPr lang="nb-NO" dirty="0" smtClean="0"/>
              <a:t>Styrke </a:t>
            </a:r>
            <a:r>
              <a:rPr lang="nb-NO" dirty="0"/>
              <a:t>studentenes muligheter til språkopplæring før de reiser på </a:t>
            </a:r>
            <a:r>
              <a:rPr lang="nb-NO" dirty="0" smtClean="0"/>
              <a:t>utveksling</a:t>
            </a:r>
            <a:endParaRPr lang="nb-NO" dirty="0"/>
          </a:p>
          <a:p>
            <a:r>
              <a:rPr lang="nb-NO" dirty="0"/>
              <a:t>Gi </a:t>
            </a:r>
            <a:r>
              <a:rPr lang="nb-NO" dirty="0" smtClean="0"/>
              <a:t>støtte </a:t>
            </a:r>
            <a:r>
              <a:rPr lang="nb-NO" dirty="0"/>
              <a:t>til andre kostnader ved utenlandsopphold, f.eks. i forbindelse med </a:t>
            </a:r>
            <a:r>
              <a:rPr lang="nb-NO" dirty="0" smtClean="0"/>
              <a:t>praksisopphold</a:t>
            </a:r>
          </a:p>
          <a:p>
            <a:r>
              <a:rPr lang="nb-NO" dirty="0" smtClean="0"/>
              <a:t>Dokumentasjon </a:t>
            </a:r>
            <a:r>
              <a:rPr lang="nb-NO" dirty="0"/>
              <a:t>som beskriver læringsutbytte og arbeidslivsrelevans ved </a:t>
            </a:r>
            <a:r>
              <a:rPr lang="nb-NO" dirty="0" smtClean="0"/>
              <a:t>utenlandsopphold </a:t>
            </a:r>
          </a:p>
          <a:p>
            <a:r>
              <a:rPr lang="nb-NO" dirty="0" smtClean="0"/>
              <a:t>Forenkle </a:t>
            </a:r>
            <a:r>
              <a:rPr lang="nb-NO" dirty="0"/>
              <a:t>byråkratiske </a:t>
            </a:r>
            <a:r>
              <a:rPr lang="nb-NO" dirty="0" smtClean="0"/>
              <a:t>prosesser og kostnader </a:t>
            </a:r>
            <a:r>
              <a:rPr lang="nb-NO" dirty="0"/>
              <a:t>rundt innreise til Norge for internasjonale </a:t>
            </a:r>
            <a:r>
              <a:rPr lang="nb-NO" dirty="0" smtClean="0"/>
              <a:t>studenter</a:t>
            </a:r>
          </a:p>
          <a:p>
            <a:r>
              <a:rPr lang="nb-NO" dirty="0" smtClean="0"/>
              <a:t>Sørge </a:t>
            </a:r>
            <a:r>
              <a:rPr lang="nb-NO" dirty="0"/>
              <a:t>for nok studentboliger slik at internasjonale studenter sikres </a:t>
            </a:r>
            <a:r>
              <a:rPr lang="nb-NO" dirty="0" smtClean="0"/>
              <a:t>bolig</a:t>
            </a:r>
          </a:p>
          <a:p>
            <a:r>
              <a:rPr lang="nb-NO" dirty="0" smtClean="0"/>
              <a:t>Stimulere </a:t>
            </a:r>
            <a:r>
              <a:rPr lang="nb-NO" dirty="0"/>
              <a:t>til mer </a:t>
            </a:r>
            <a:r>
              <a:rPr lang="nb-NO" dirty="0" err="1"/>
              <a:t>ph.d.mobilitet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4" name="Gruppe 10"/>
          <p:cNvGrpSpPr/>
          <p:nvPr/>
        </p:nvGrpSpPr>
        <p:grpSpPr>
          <a:xfrm>
            <a:off x="6502386" y="4323063"/>
            <a:ext cx="2600002" cy="773254"/>
            <a:chOff x="6543998" y="4370247"/>
            <a:chExt cx="2600002" cy="773254"/>
          </a:xfrm>
        </p:grpSpPr>
        <p:pic>
          <p:nvPicPr>
            <p:cNvPr id="5" name="Bilde 11" descr="galleri-bak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998" y="4370247"/>
              <a:ext cx="2600002" cy="773254"/>
            </a:xfrm>
            <a:prstGeom prst="rect">
              <a:avLst/>
            </a:prstGeom>
          </p:spPr>
        </p:pic>
        <p:grpSp>
          <p:nvGrpSpPr>
            <p:cNvPr id="6" name="Gruppe 12"/>
            <p:cNvGrpSpPr/>
            <p:nvPr/>
          </p:nvGrpSpPr>
          <p:grpSpPr>
            <a:xfrm>
              <a:off x="6885823" y="4714455"/>
              <a:ext cx="1911552" cy="314973"/>
              <a:chOff x="-152400" y="2642867"/>
              <a:chExt cx="8324135" cy="1371599"/>
            </a:xfrm>
          </p:grpSpPr>
          <p:pic>
            <p:nvPicPr>
              <p:cNvPr id="7" name="Picture 2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412" y="3128001"/>
                <a:ext cx="6163323" cy="40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Bilde 1" descr="UiO-apollon.ai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2400" y="2642867"/>
                <a:ext cx="2514600" cy="1371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976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Forslag til innspill til stortingsmelding om mobilitet 3/3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004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 smtClean="0"/>
              <a:t>For institusjonene</a:t>
            </a:r>
            <a:br>
              <a:rPr lang="nb-NO" sz="2000" b="1" dirty="0" smtClean="0"/>
            </a:br>
            <a:endParaRPr lang="nb-NO" sz="2000" b="1" dirty="0"/>
          </a:p>
          <a:p>
            <a:r>
              <a:rPr lang="nb-NO" sz="2000" dirty="0"/>
              <a:t>O</a:t>
            </a:r>
            <a:r>
              <a:rPr lang="nb-NO" sz="2000" dirty="0" smtClean="0"/>
              <a:t>rdninger </a:t>
            </a:r>
            <a:r>
              <a:rPr lang="nb-NO" sz="2000" dirty="0"/>
              <a:t>som veier opp for hjemmeinstitusjonens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tap </a:t>
            </a:r>
            <a:r>
              <a:rPr lang="nb-NO" sz="2000" dirty="0"/>
              <a:t>av inntekter fra studiepoeng </a:t>
            </a:r>
            <a:r>
              <a:rPr lang="nb-NO" sz="2000" dirty="0" smtClean="0"/>
              <a:t>som </a:t>
            </a:r>
            <a:r>
              <a:rPr lang="nb-NO" sz="2000" dirty="0"/>
              <a:t>er avlagt i utlandet</a:t>
            </a:r>
          </a:p>
          <a:p>
            <a:r>
              <a:rPr lang="nb-NO" sz="2000" dirty="0" smtClean="0"/>
              <a:t>Endring av mobilitetstilskuddet?</a:t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Andre forslag????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4" name="Gruppe 10"/>
          <p:cNvGrpSpPr/>
          <p:nvPr/>
        </p:nvGrpSpPr>
        <p:grpSpPr>
          <a:xfrm>
            <a:off x="6502386" y="4323063"/>
            <a:ext cx="2600002" cy="773254"/>
            <a:chOff x="6543998" y="4370247"/>
            <a:chExt cx="2600002" cy="773254"/>
          </a:xfrm>
        </p:grpSpPr>
        <p:pic>
          <p:nvPicPr>
            <p:cNvPr id="5" name="Bilde 11" descr="galleri-bak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998" y="4370247"/>
              <a:ext cx="2600002" cy="773254"/>
            </a:xfrm>
            <a:prstGeom prst="rect">
              <a:avLst/>
            </a:prstGeom>
          </p:spPr>
        </p:pic>
        <p:grpSp>
          <p:nvGrpSpPr>
            <p:cNvPr id="6" name="Gruppe 12"/>
            <p:cNvGrpSpPr/>
            <p:nvPr/>
          </p:nvGrpSpPr>
          <p:grpSpPr>
            <a:xfrm>
              <a:off x="6885823" y="4714455"/>
              <a:ext cx="1911552" cy="314973"/>
              <a:chOff x="-152400" y="2642867"/>
              <a:chExt cx="8324135" cy="1371599"/>
            </a:xfrm>
          </p:grpSpPr>
          <p:pic>
            <p:nvPicPr>
              <p:cNvPr id="7" name="Picture 2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412" y="3128001"/>
                <a:ext cx="6163323" cy="40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Bilde 1" descr="UiO-apollon.ai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2400" y="2642867"/>
                <a:ext cx="2514600" cy="1371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60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UiO 1">
      <a:dk1>
        <a:sysClr val="windowText" lastClr="000000"/>
      </a:dk1>
      <a:lt1>
        <a:sysClr val="window" lastClr="FFFFFF"/>
      </a:lt1>
      <a:dk2>
        <a:srgbClr val="CD0920"/>
      </a:dk2>
      <a:lt2>
        <a:srgbClr val="A8A194"/>
      </a:lt2>
      <a:accent1>
        <a:srgbClr val="FFFFFF"/>
      </a:accent1>
      <a:accent2>
        <a:srgbClr val="0A387A"/>
      </a:accent2>
      <a:accent3>
        <a:srgbClr val="E57E23"/>
      </a:accent3>
      <a:accent4>
        <a:srgbClr val="5E2B72"/>
      </a:accent4>
      <a:accent5>
        <a:srgbClr val="5291BB"/>
      </a:accent5>
      <a:accent6>
        <a:srgbClr val="006447"/>
      </a:accent6>
      <a:hlink>
        <a:srgbClr val="CD092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46518</TotalTime>
  <Words>54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Office-tema</vt:lpstr>
      <vt:lpstr>Forslag til innspill til stortingsmelding om mobilitet 1/3</vt:lpstr>
      <vt:lpstr>Forslag til innspill til stortingsmelding om mobilitet 2/3</vt:lpstr>
      <vt:lpstr>Forslag til innspill til stortingsmelding om mobilitet 3/3</vt:lpstr>
    </vt:vector>
  </TitlesOfParts>
  <Company>fetetyper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fetetyper fetetyper</dc:creator>
  <cp:lastModifiedBy>Guri Vestad</cp:lastModifiedBy>
  <cp:revision>379</cp:revision>
  <cp:lastPrinted>2016-12-16T08:09:23Z</cp:lastPrinted>
  <dcterms:created xsi:type="dcterms:W3CDTF">2015-11-24T12:05:27Z</dcterms:created>
  <dcterms:modified xsi:type="dcterms:W3CDTF">2018-10-19T12:21:57Z</dcterms:modified>
</cp:coreProperties>
</file>