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19" r:id="rId3"/>
    <p:sldId id="324" r:id="rId4"/>
    <p:sldId id="325" r:id="rId5"/>
    <p:sldId id="326" r:id="rId6"/>
    <p:sldId id="327" r:id="rId7"/>
    <p:sldId id="328" r:id="rId8"/>
    <p:sldId id="329" r:id="rId9"/>
    <p:sldId id="330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EEB487-9ED7-420B-8742-3114D534D20F}" v="6" dt="2022-02-15T13:40:31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Julie Semb" userId="80752243-5275-4ad9-bf6c-99567a44aa8c" providerId="ADAL" clId="{9AEEB487-9ED7-420B-8742-3114D534D20F}"/>
    <pc:docChg chg="addSld delSld modSld">
      <pc:chgData name="Anne Julie Semb" userId="80752243-5275-4ad9-bf6c-99567a44aa8c" providerId="ADAL" clId="{9AEEB487-9ED7-420B-8742-3114D534D20F}" dt="2022-02-17T15:14:55.264" v="1005" actId="20577"/>
      <pc:docMkLst>
        <pc:docMk/>
      </pc:docMkLst>
      <pc:sldChg chg="new del">
        <pc:chgData name="Anne Julie Semb" userId="80752243-5275-4ad9-bf6c-99567a44aa8c" providerId="ADAL" clId="{9AEEB487-9ED7-420B-8742-3114D534D20F}" dt="2022-02-15T13:31:03.907" v="2" actId="47"/>
        <pc:sldMkLst>
          <pc:docMk/>
          <pc:sldMk cId="466370725" sldId="320"/>
        </pc:sldMkLst>
      </pc:sldChg>
      <pc:sldChg chg="add">
        <pc:chgData name="Anne Julie Semb" userId="80752243-5275-4ad9-bf6c-99567a44aa8c" providerId="ADAL" clId="{9AEEB487-9ED7-420B-8742-3114D534D20F}" dt="2022-02-15T13:30:56.142" v="1"/>
        <pc:sldMkLst>
          <pc:docMk/>
          <pc:sldMk cId="1506198978" sldId="324"/>
        </pc:sldMkLst>
      </pc:sldChg>
      <pc:sldChg chg="addSp modSp add del">
        <pc:chgData name="Anne Julie Semb" userId="80752243-5275-4ad9-bf6c-99567a44aa8c" providerId="ADAL" clId="{9AEEB487-9ED7-420B-8742-3114D534D20F}" dt="2022-02-15T13:36:37.687" v="6"/>
        <pc:sldMkLst>
          <pc:docMk/>
          <pc:sldMk cId="1337152302" sldId="325"/>
        </pc:sldMkLst>
        <pc:graphicFrameChg chg="add mod">
          <ac:chgData name="Anne Julie Semb" userId="80752243-5275-4ad9-bf6c-99567a44aa8c" providerId="ADAL" clId="{9AEEB487-9ED7-420B-8742-3114D534D20F}" dt="2022-02-15T13:36:02.408" v="4"/>
          <ac:graphicFrameMkLst>
            <pc:docMk/>
            <pc:sldMk cId="1337152302" sldId="325"/>
            <ac:graphicFrameMk id="7" creationId="{43924E49-D09E-452D-88A8-D02EDDE1385E}"/>
          </ac:graphicFrameMkLst>
        </pc:graphicFrameChg>
      </pc:sldChg>
      <pc:sldChg chg="addSp delSp modSp new mod">
        <pc:chgData name="Anne Julie Semb" userId="80752243-5275-4ad9-bf6c-99567a44aa8c" providerId="ADAL" clId="{9AEEB487-9ED7-420B-8742-3114D534D20F}" dt="2022-02-15T13:39:16.240" v="52" actId="20577"/>
        <pc:sldMkLst>
          <pc:docMk/>
          <pc:sldMk cId="2701255014" sldId="326"/>
        </pc:sldMkLst>
        <pc:spChg chg="mod">
          <ac:chgData name="Anne Julie Semb" userId="80752243-5275-4ad9-bf6c-99567a44aa8c" providerId="ADAL" clId="{9AEEB487-9ED7-420B-8742-3114D534D20F}" dt="2022-02-15T13:39:16.240" v="52" actId="20577"/>
          <ac:spMkLst>
            <pc:docMk/>
            <pc:sldMk cId="2701255014" sldId="326"/>
            <ac:spMk id="2" creationId="{0A1CC732-3B83-469E-AD78-853954E47D53}"/>
          </ac:spMkLst>
        </pc:spChg>
        <pc:spChg chg="del">
          <ac:chgData name="Anne Julie Semb" userId="80752243-5275-4ad9-bf6c-99567a44aa8c" providerId="ADAL" clId="{9AEEB487-9ED7-420B-8742-3114D534D20F}" dt="2022-02-15T13:37:30.847" v="8"/>
          <ac:spMkLst>
            <pc:docMk/>
            <pc:sldMk cId="2701255014" sldId="326"/>
            <ac:spMk id="3" creationId="{D8C92695-5DA7-4626-BA98-8ACF98A215CB}"/>
          </ac:spMkLst>
        </pc:spChg>
        <pc:graphicFrameChg chg="add mod">
          <ac:chgData name="Anne Julie Semb" userId="80752243-5275-4ad9-bf6c-99567a44aa8c" providerId="ADAL" clId="{9AEEB487-9ED7-420B-8742-3114D534D20F}" dt="2022-02-15T13:37:30.847" v="8"/>
          <ac:graphicFrameMkLst>
            <pc:docMk/>
            <pc:sldMk cId="2701255014" sldId="326"/>
            <ac:graphicFrameMk id="5" creationId="{43924E49-D09E-452D-88A8-D02EDDE1385E}"/>
          </ac:graphicFrameMkLst>
        </pc:graphicFrameChg>
      </pc:sldChg>
      <pc:sldChg chg="addSp delSp modSp new mod">
        <pc:chgData name="Anne Julie Semb" userId="80752243-5275-4ad9-bf6c-99567a44aa8c" providerId="ADAL" clId="{9AEEB487-9ED7-420B-8742-3114D534D20F}" dt="2022-02-15T13:40:50.454" v="88" actId="20577"/>
        <pc:sldMkLst>
          <pc:docMk/>
          <pc:sldMk cId="3995551810" sldId="327"/>
        </pc:sldMkLst>
        <pc:spChg chg="mod">
          <ac:chgData name="Anne Julie Semb" userId="80752243-5275-4ad9-bf6c-99567a44aa8c" providerId="ADAL" clId="{9AEEB487-9ED7-420B-8742-3114D534D20F}" dt="2022-02-15T13:40:50.454" v="88" actId="20577"/>
          <ac:spMkLst>
            <pc:docMk/>
            <pc:sldMk cId="3995551810" sldId="327"/>
            <ac:spMk id="2" creationId="{CE7B61B0-0DB6-4422-8B33-AD803059F08F}"/>
          </ac:spMkLst>
        </pc:spChg>
        <pc:spChg chg="del">
          <ac:chgData name="Anne Julie Semb" userId="80752243-5275-4ad9-bf6c-99567a44aa8c" providerId="ADAL" clId="{9AEEB487-9ED7-420B-8742-3114D534D20F}" dt="2022-02-15T13:40:31.045" v="54"/>
          <ac:spMkLst>
            <pc:docMk/>
            <pc:sldMk cId="3995551810" sldId="327"/>
            <ac:spMk id="3" creationId="{08B85927-B9E0-41F7-8D35-CFFF9DFA2DFF}"/>
          </ac:spMkLst>
        </pc:spChg>
        <pc:graphicFrameChg chg="add mod">
          <ac:chgData name="Anne Julie Semb" userId="80752243-5275-4ad9-bf6c-99567a44aa8c" providerId="ADAL" clId="{9AEEB487-9ED7-420B-8742-3114D534D20F}" dt="2022-02-15T13:40:31.045" v="54"/>
          <ac:graphicFrameMkLst>
            <pc:docMk/>
            <pc:sldMk cId="3995551810" sldId="327"/>
            <ac:graphicFrameMk id="4" creationId="{87775824-8C95-416A-BE18-3823D5C09710}"/>
          </ac:graphicFrameMkLst>
        </pc:graphicFrameChg>
      </pc:sldChg>
      <pc:sldChg chg="modSp new mod">
        <pc:chgData name="Anne Julie Semb" userId="80752243-5275-4ad9-bf6c-99567a44aa8c" providerId="ADAL" clId="{9AEEB487-9ED7-420B-8742-3114D534D20F}" dt="2022-02-17T15:13:41.584" v="929" actId="20577"/>
        <pc:sldMkLst>
          <pc:docMk/>
          <pc:sldMk cId="219502423" sldId="328"/>
        </pc:sldMkLst>
        <pc:spChg chg="mod">
          <ac:chgData name="Anne Julie Semb" userId="80752243-5275-4ad9-bf6c-99567a44aa8c" providerId="ADAL" clId="{9AEEB487-9ED7-420B-8742-3114D534D20F}" dt="2022-02-17T15:13:41.584" v="929" actId="20577"/>
          <ac:spMkLst>
            <pc:docMk/>
            <pc:sldMk cId="219502423" sldId="328"/>
            <ac:spMk id="3" creationId="{E7670579-2503-4151-B754-563E432A9787}"/>
          </ac:spMkLst>
        </pc:spChg>
      </pc:sldChg>
      <pc:sldChg chg="modSp new mod">
        <pc:chgData name="Anne Julie Semb" userId="80752243-5275-4ad9-bf6c-99567a44aa8c" providerId="ADAL" clId="{9AEEB487-9ED7-420B-8742-3114D534D20F}" dt="2022-02-17T15:14:45.521" v="1004" actId="20577"/>
        <pc:sldMkLst>
          <pc:docMk/>
          <pc:sldMk cId="3579270198" sldId="329"/>
        </pc:sldMkLst>
        <pc:spChg chg="mod">
          <ac:chgData name="Anne Julie Semb" userId="80752243-5275-4ad9-bf6c-99567a44aa8c" providerId="ADAL" clId="{9AEEB487-9ED7-420B-8742-3114D534D20F}" dt="2022-02-15T14:11:47.271" v="412" actId="20577"/>
          <ac:spMkLst>
            <pc:docMk/>
            <pc:sldMk cId="3579270198" sldId="329"/>
            <ac:spMk id="2" creationId="{BB7BF417-42EB-4731-BDC1-17CB5AF31299}"/>
          </ac:spMkLst>
        </pc:spChg>
        <pc:spChg chg="mod">
          <ac:chgData name="Anne Julie Semb" userId="80752243-5275-4ad9-bf6c-99567a44aa8c" providerId="ADAL" clId="{9AEEB487-9ED7-420B-8742-3114D534D20F}" dt="2022-02-17T15:14:45.521" v="1004" actId="20577"/>
          <ac:spMkLst>
            <pc:docMk/>
            <pc:sldMk cId="3579270198" sldId="329"/>
            <ac:spMk id="3" creationId="{7980D11F-1CA3-46C2-A560-50769A5A6E63}"/>
          </ac:spMkLst>
        </pc:spChg>
      </pc:sldChg>
      <pc:sldChg chg="modSp new mod">
        <pc:chgData name="Anne Julie Semb" userId="80752243-5275-4ad9-bf6c-99567a44aa8c" providerId="ADAL" clId="{9AEEB487-9ED7-420B-8742-3114D534D20F}" dt="2022-02-17T15:14:55.264" v="1005" actId="20577"/>
        <pc:sldMkLst>
          <pc:docMk/>
          <pc:sldMk cId="2154353775" sldId="330"/>
        </pc:sldMkLst>
        <pc:spChg chg="mod">
          <ac:chgData name="Anne Julie Semb" userId="80752243-5275-4ad9-bf6c-99567a44aa8c" providerId="ADAL" clId="{9AEEB487-9ED7-420B-8742-3114D534D20F}" dt="2022-02-15T14:16:03.349" v="702" actId="20577"/>
          <ac:spMkLst>
            <pc:docMk/>
            <pc:sldMk cId="2154353775" sldId="330"/>
            <ac:spMk id="2" creationId="{81FCCC50-539C-4937-A481-0BE2F2B862EC}"/>
          </ac:spMkLst>
        </pc:spChg>
        <pc:spChg chg="mod">
          <ac:chgData name="Anne Julie Semb" userId="80752243-5275-4ad9-bf6c-99567a44aa8c" providerId="ADAL" clId="{9AEEB487-9ED7-420B-8742-3114D534D20F}" dt="2022-02-17T15:14:55.264" v="1005" actId="20577"/>
          <ac:spMkLst>
            <pc:docMk/>
            <pc:sldMk cId="2154353775" sldId="330"/>
            <ac:spMk id="3" creationId="{8E55AA16-5F2D-4B4E-BD63-AED037160E6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kant\sv-psi-felles\adm\felles\studier\PSYKPROF\Programarbeid\Statistikk\Statistikk%20profesjon%202016-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kant\sv-psi-felles\adm\felles\studier\PSYKPROF\Programarbeid\Statistikk\Statistikk%20profesjon%202016-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6252696135755311E-2"/>
          <c:y val="3.3950617283950615E-2"/>
          <c:w val="0.94229515864972324"/>
          <c:h val="0.82384757460872948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Sheet1!$B$1:$G$1</c:f>
              <c:strCache>
                <c:ptCount val="6"/>
                <c:pt idx="0">
                  <c:v>All reg stud</c:v>
                </c:pt>
                <c:pt idx="1">
                  <c:v>MA</c:v>
                </c:pt>
                <c:pt idx="2">
                  <c:v>Phd</c:v>
                </c:pt>
                <c:pt idx="3">
                  <c:v>Post doc</c:v>
                </c:pt>
                <c:pt idx="4">
                  <c:v>Ass prof</c:v>
                </c:pt>
                <c:pt idx="5">
                  <c:v>Prof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68</c:v>
                </c:pt>
                <c:pt idx="1">
                  <c:v>62</c:v>
                </c:pt>
                <c:pt idx="2">
                  <c:v>63</c:v>
                </c:pt>
                <c:pt idx="3">
                  <c:v>44</c:v>
                </c:pt>
                <c:pt idx="4">
                  <c:v>38</c:v>
                </c:pt>
                <c:pt idx="5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82-44A0-9DA3-B4FDA794A51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Sheet1!$B$1:$G$1</c:f>
              <c:strCache>
                <c:ptCount val="6"/>
                <c:pt idx="0">
                  <c:v>All reg stud</c:v>
                </c:pt>
                <c:pt idx="1">
                  <c:v>MA</c:v>
                </c:pt>
                <c:pt idx="2">
                  <c:v>Phd</c:v>
                </c:pt>
                <c:pt idx="3">
                  <c:v>Post doc</c:v>
                </c:pt>
                <c:pt idx="4">
                  <c:v>Ass prof</c:v>
                </c:pt>
                <c:pt idx="5">
                  <c:v>Prof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32</c:v>
                </c:pt>
                <c:pt idx="1">
                  <c:v>38</c:v>
                </c:pt>
                <c:pt idx="2">
                  <c:v>37</c:v>
                </c:pt>
                <c:pt idx="3">
                  <c:v>56</c:v>
                </c:pt>
                <c:pt idx="4">
                  <c:v>62</c:v>
                </c:pt>
                <c:pt idx="5">
                  <c:v>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82-44A0-9DA3-B4FDA794A5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3069983"/>
        <c:axId val="483072063"/>
      </c:lineChart>
      <c:catAx>
        <c:axId val="483069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ysClr val="window" lastClr="FFFFFF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83072063"/>
        <c:crosses val="autoZero"/>
        <c:auto val="1"/>
        <c:lblAlgn val="ctr"/>
        <c:lblOffset val="100"/>
        <c:noMultiLvlLbl val="0"/>
      </c:catAx>
      <c:valAx>
        <c:axId val="483072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solidFill>
            <a:sysClr val="window" lastClr="FFFFFF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83069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ysClr val="window" lastClr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2400" b="1" dirty="0"/>
              <a:t>Andel kvinner i førstestillin</a:t>
            </a:r>
            <a:r>
              <a:rPr lang="nb-NO" sz="2400" b="1" baseline="0" dirty="0"/>
              <a:t>g SV (</a:t>
            </a:r>
            <a:r>
              <a:rPr lang="nb-NO" sz="2400" b="1" baseline="0" dirty="0" err="1"/>
              <a:t>prof</a:t>
            </a:r>
            <a:r>
              <a:rPr lang="nb-NO" sz="2400" b="1" baseline="0" dirty="0"/>
              <a:t>/</a:t>
            </a:r>
            <a:r>
              <a:rPr lang="nb-NO" sz="2400" b="1" baseline="0" dirty="0" err="1"/>
              <a:t>førsteam</a:t>
            </a:r>
            <a:r>
              <a:rPr lang="nb-NO" baseline="0" dirty="0"/>
              <a:t>)</a:t>
            </a:r>
            <a:endParaRPr lang="nb-NO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Sheet4!$A$1:$K$1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Sheet4!$A$2:$K$2</c:f>
              <c:numCache>
                <c:formatCode>General</c:formatCode>
                <c:ptCount val="11"/>
                <c:pt idx="0">
                  <c:v>30.96</c:v>
                </c:pt>
                <c:pt idx="1">
                  <c:v>33.46</c:v>
                </c:pt>
                <c:pt idx="2">
                  <c:v>32.68</c:v>
                </c:pt>
                <c:pt idx="3">
                  <c:v>34.630000000000003</c:v>
                </c:pt>
                <c:pt idx="4">
                  <c:v>37.020000000000003</c:v>
                </c:pt>
                <c:pt idx="5">
                  <c:v>38.74</c:v>
                </c:pt>
                <c:pt idx="6">
                  <c:v>38.07</c:v>
                </c:pt>
                <c:pt idx="7">
                  <c:v>37.76</c:v>
                </c:pt>
                <c:pt idx="8">
                  <c:v>36.54</c:v>
                </c:pt>
                <c:pt idx="9">
                  <c:v>35.85</c:v>
                </c:pt>
                <c:pt idx="10">
                  <c:v>36.979999999999997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BBB-462D-9074-897980BA4F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1608784"/>
        <c:axId val="1061610864"/>
      </c:lineChart>
      <c:catAx>
        <c:axId val="106160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061610864"/>
        <c:crosses val="autoZero"/>
        <c:auto val="1"/>
        <c:lblAlgn val="ctr"/>
        <c:lblOffset val="100"/>
        <c:noMultiLvlLbl val="0"/>
      </c:catAx>
      <c:valAx>
        <c:axId val="1061610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061608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2400" b="1" dirty="0"/>
              <a:t>Andel kvinner i</a:t>
            </a:r>
            <a:r>
              <a:rPr lang="nb-NO" sz="2400" b="1" baseline="0" dirty="0"/>
              <a:t> professorat SV</a:t>
            </a:r>
          </a:p>
          <a:p>
            <a:pPr>
              <a:defRPr/>
            </a:pPr>
            <a:endParaRPr lang="nb-NO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Sheet4!$A$6:$K$6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Sheet4!$A$7:$K$7</c:f>
              <c:numCache>
                <c:formatCode>General</c:formatCode>
                <c:ptCount val="11"/>
                <c:pt idx="0">
                  <c:v>25.72</c:v>
                </c:pt>
                <c:pt idx="1">
                  <c:v>26.37</c:v>
                </c:pt>
                <c:pt idx="2">
                  <c:v>29.21</c:v>
                </c:pt>
                <c:pt idx="3">
                  <c:v>30.41</c:v>
                </c:pt>
                <c:pt idx="4">
                  <c:v>32.020000000000003</c:v>
                </c:pt>
                <c:pt idx="5">
                  <c:v>32.17</c:v>
                </c:pt>
                <c:pt idx="6">
                  <c:v>31.99</c:v>
                </c:pt>
                <c:pt idx="7">
                  <c:v>35.380000000000003</c:v>
                </c:pt>
                <c:pt idx="8">
                  <c:v>35.69</c:v>
                </c:pt>
                <c:pt idx="9">
                  <c:v>33.9</c:v>
                </c:pt>
                <c:pt idx="10">
                  <c:v>36.44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04-4117-82BD-3C970A2615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1609616"/>
        <c:axId val="1061611696"/>
      </c:lineChart>
      <c:catAx>
        <c:axId val="106160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061611696"/>
        <c:crosses val="autoZero"/>
        <c:auto val="1"/>
        <c:lblAlgn val="ctr"/>
        <c:lblOffset val="100"/>
        <c:noMultiLvlLbl val="0"/>
      </c:catAx>
      <c:valAx>
        <c:axId val="1061611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061609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nb-NO"/>
              <a:t>Aktive studentar 2016 H - 2022 V</a:t>
            </a:r>
          </a:p>
        </c:rich>
      </c:tx>
      <c:layout>
        <c:manualLayout>
          <c:xMode val="edge"/>
          <c:yMode val="edge"/>
          <c:x val="0.1393611111111111"/>
          <c:y val="2.78099652375434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'[Statistikk profesjon 2016-2021.xlsx]Menn på profesjon'!$B$1</c:f>
              <c:strCache>
                <c:ptCount val="1"/>
                <c:pt idx="0">
                  <c:v>Kvinner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'[Statistikk profesjon 2016-2021.xlsx]Menn på profesjon'!$A$2:$A$14</c:f>
              <c:strCache>
                <c:ptCount val="13"/>
                <c:pt idx="0">
                  <c:v>12. sem</c:v>
                </c:pt>
                <c:pt idx="1">
                  <c:v>11. sem</c:v>
                </c:pt>
                <c:pt idx="2">
                  <c:v>10. sem</c:v>
                </c:pt>
                <c:pt idx="3">
                  <c:v>9.sem*</c:v>
                </c:pt>
                <c:pt idx="4">
                  <c:v>8. sem</c:v>
                </c:pt>
                <c:pt idx="5">
                  <c:v>7. sem</c:v>
                </c:pt>
                <c:pt idx="6">
                  <c:v>6. sem</c:v>
                </c:pt>
                <c:pt idx="7">
                  <c:v>5. sem</c:v>
                </c:pt>
                <c:pt idx="8">
                  <c:v>4. sem</c:v>
                </c:pt>
                <c:pt idx="9">
                  <c:v>3. sem</c:v>
                </c:pt>
                <c:pt idx="10">
                  <c:v>2. sem</c:v>
                </c:pt>
                <c:pt idx="11">
                  <c:v>1.sem</c:v>
                </c:pt>
                <c:pt idx="12">
                  <c:v>Totalt</c:v>
                </c:pt>
              </c:strCache>
            </c:strRef>
          </c:cat>
          <c:val>
            <c:numRef>
              <c:f>'[Statistikk profesjon 2016-2021.xlsx]Menn på profesjon'!$B$2:$B$14</c:f>
              <c:numCache>
                <c:formatCode>General</c:formatCode>
                <c:ptCount val="13"/>
                <c:pt idx="0">
                  <c:v>49</c:v>
                </c:pt>
                <c:pt idx="1">
                  <c:v>54</c:v>
                </c:pt>
                <c:pt idx="2">
                  <c:v>39</c:v>
                </c:pt>
                <c:pt idx="3">
                  <c:v>45</c:v>
                </c:pt>
                <c:pt idx="4">
                  <c:v>45</c:v>
                </c:pt>
                <c:pt idx="5">
                  <c:v>50</c:v>
                </c:pt>
                <c:pt idx="6">
                  <c:v>76</c:v>
                </c:pt>
                <c:pt idx="7">
                  <c:v>50</c:v>
                </c:pt>
                <c:pt idx="8">
                  <c:v>52</c:v>
                </c:pt>
                <c:pt idx="9">
                  <c:v>59</c:v>
                </c:pt>
                <c:pt idx="10">
                  <c:v>53</c:v>
                </c:pt>
                <c:pt idx="11">
                  <c:v>48</c:v>
                </c:pt>
                <c:pt idx="12">
                  <c:v>620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A2-4610-AB22-DA3E1CE1DA7D}"/>
            </c:ext>
          </c:extLst>
        </c:ser>
        <c:ser>
          <c:idx val="1"/>
          <c:order val="1"/>
          <c:tx>
            <c:strRef>
              <c:f>'[Statistikk profesjon 2016-2021.xlsx]Menn på profesjon'!$C$1</c:f>
              <c:strCache>
                <c:ptCount val="1"/>
                <c:pt idx="0">
                  <c:v>Menn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'[Statistikk profesjon 2016-2021.xlsx]Menn på profesjon'!$A$2:$A$14</c:f>
              <c:strCache>
                <c:ptCount val="13"/>
                <c:pt idx="0">
                  <c:v>12. sem</c:v>
                </c:pt>
                <c:pt idx="1">
                  <c:v>11. sem</c:v>
                </c:pt>
                <c:pt idx="2">
                  <c:v>10. sem</c:v>
                </c:pt>
                <c:pt idx="3">
                  <c:v>9.sem*</c:v>
                </c:pt>
                <c:pt idx="4">
                  <c:v>8. sem</c:v>
                </c:pt>
                <c:pt idx="5">
                  <c:v>7. sem</c:v>
                </c:pt>
                <c:pt idx="6">
                  <c:v>6. sem</c:v>
                </c:pt>
                <c:pt idx="7">
                  <c:v>5. sem</c:v>
                </c:pt>
                <c:pt idx="8">
                  <c:v>4. sem</c:v>
                </c:pt>
                <c:pt idx="9">
                  <c:v>3. sem</c:v>
                </c:pt>
                <c:pt idx="10">
                  <c:v>2. sem</c:v>
                </c:pt>
                <c:pt idx="11">
                  <c:v>1.sem</c:v>
                </c:pt>
                <c:pt idx="12">
                  <c:v>Totalt</c:v>
                </c:pt>
              </c:strCache>
            </c:strRef>
          </c:cat>
          <c:val>
            <c:numRef>
              <c:f>'[Statistikk profesjon 2016-2021.xlsx]Menn på profesjon'!$C$2:$C$14</c:f>
              <c:numCache>
                <c:formatCode>General</c:formatCode>
                <c:ptCount val="13"/>
                <c:pt idx="0">
                  <c:v>19</c:v>
                </c:pt>
                <c:pt idx="1">
                  <c:v>12</c:v>
                </c:pt>
                <c:pt idx="2">
                  <c:v>15</c:v>
                </c:pt>
                <c:pt idx="3">
                  <c:v>5</c:v>
                </c:pt>
                <c:pt idx="4">
                  <c:v>18</c:v>
                </c:pt>
                <c:pt idx="5">
                  <c:v>15</c:v>
                </c:pt>
                <c:pt idx="6">
                  <c:v>26</c:v>
                </c:pt>
                <c:pt idx="7">
                  <c:v>21</c:v>
                </c:pt>
                <c:pt idx="8">
                  <c:v>13</c:v>
                </c:pt>
                <c:pt idx="9">
                  <c:v>17</c:v>
                </c:pt>
                <c:pt idx="10">
                  <c:v>22</c:v>
                </c:pt>
                <c:pt idx="11">
                  <c:v>22</c:v>
                </c:pt>
                <c:pt idx="12">
                  <c:v>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A2-4610-AB22-DA3E1CE1DA7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828047"/>
        <c:axId val="428827631"/>
      </c:barChart>
      <c:catAx>
        <c:axId val="428828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28827631"/>
        <c:crosses val="autoZero"/>
        <c:auto val="1"/>
        <c:lblAlgn val="ctr"/>
        <c:lblOffset val="100"/>
        <c:noMultiLvlLbl val="0"/>
      </c:catAx>
      <c:valAx>
        <c:axId val="4288276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28828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nb-NO"/>
              <a:t>Tilbod</a:t>
            </a:r>
            <a:r>
              <a:rPr lang="nb-NO" baseline="0"/>
              <a:t> og ja-svar</a:t>
            </a:r>
            <a:endParaRPr lang="nb-N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'[Statistikk profesjon 2016-2021.xlsx]Kjønnspoeng'!$A$3</c:f>
              <c:strCache>
                <c:ptCount val="1"/>
                <c:pt idx="0">
                  <c:v>V2022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'[Statistikk profesjon 2016-2021.xlsx]Kjønnspoeng'!$B$2:$E$2</c:f>
              <c:strCache>
                <c:ptCount val="4"/>
                <c:pt idx="0">
                  <c:v>Tilbod menn ORD</c:v>
                </c:pt>
                <c:pt idx="1">
                  <c:v>Takket ja ORD</c:v>
                </c:pt>
                <c:pt idx="2">
                  <c:v>Tilbod menn førstegong</c:v>
                </c:pt>
                <c:pt idx="3">
                  <c:v>takka ja av kjønnspoeng</c:v>
                </c:pt>
              </c:strCache>
            </c:strRef>
          </c:cat>
          <c:val>
            <c:numRef>
              <c:f>'[Statistikk profesjon 2016-2021.xlsx]Kjønnspoeng'!$B$3:$E$3</c:f>
              <c:numCache>
                <c:formatCode>General</c:formatCode>
                <c:ptCount val="4"/>
                <c:pt idx="0">
                  <c:v>15</c:v>
                </c:pt>
                <c:pt idx="1">
                  <c:v>12</c:v>
                </c:pt>
                <c:pt idx="2">
                  <c:v>16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72-4FB4-93B7-922340BFCDBF}"/>
            </c:ext>
          </c:extLst>
        </c:ser>
        <c:ser>
          <c:idx val="1"/>
          <c:order val="1"/>
          <c:tx>
            <c:strRef>
              <c:f>'[Statistikk profesjon 2016-2021.xlsx]Kjønnspoeng'!$A$4</c:f>
              <c:strCache>
                <c:ptCount val="1"/>
                <c:pt idx="0">
                  <c:v>H2021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'[Statistikk profesjon 2016-2021.xlsx]Kjønnspoeng'!$B$2:$E$2</c:f>
              <c:strCache>
                <c:ptCount val="4"/>
                <c:pt idx="0">
                  <c:v>Tilbod menn ORD</c:v>
                </c:pt>
                <c:pt idx="1">
                  <c:v>Takket ja ORD</c:v>
                </c:pt>
                <c:pt idx="2">
                  <c:v>Tilbod menn førstegong</c:v>
                </c:pt>
                <c:pt idx="3">
                  <c:v>takka ja av kjønnspoeng</c:v>
                </c:pt>
              </c:strCache>
            </c:strRef>
          </c:cat>
          <c:val>
            <c:numRef>
              <c:f>'[Statistikk profesjon 2016-2021.xlsx]Kjønnspoeng'!$B$4:$E$4</c:f>
              <c:numCache>
                <c:formatCode>General</c:formatCode>
                <c:ptCount val="4"/>
                <c:pt idx="0">
                  <c:v>14</c:v>
                </c:pt>
                <c:pt idx="1">
                  <c:v>5</c:v>
                </c:pt>
                <c:pt idx="2">
                  <c:v>9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72-4FB4-93B7-922340BFCDBF}"/>
            </c:ext>
          </c:extLst>
        </c:ser>
        <c:ser>
          <c:idx val="2"/>
          <c:order val="2"/>
          <c:tx>
            <c:strRef>
              <c:f>'[Statistikk profesjon 2016-2021.xlsx]Kjønnspoeng'!$A$5</c:f>
              <c:strCache>
                <c:ptCount val="1"/>
                <c:pt idx="0">
                  <c:v>V2021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'[Statistikk profesjon 2016-2021.xlsx]Kjønnspoeng'!$B$2:$E$2</c:f>
              <c:strCache>
                <c:ptCount val="4"/>
                <c:pt idx="0">
                  <c:v>Tilbod menn ORD</c:v>
                </c:pt>
                <c:pt idx="1">
                  <c:v>Takket ja ORD</c:v>
                </c:pt>
                <c:pt idx="2">
                  <c:v>Tilbod menn førstegong</c:v>
                </c:pt>
                <c:pt idx="3">
                  <c:v>takka ja av kjønnspoeng</c:v>
                </c:pt>
              </c:strCache>
            </c:strRef>
          </c:cat>
          <c:val>
            <c:numRef>
              <c:f>'[Statistikk profesjon 2016-2021.xlsx]Kjønnspoeng'!$B$5:$E$5</c:f>
              <c:numCache>
                <c:formatCode>General</c:formatCode>
                <c:ptCount val="4"/>
                <c:pt idx="2">
                  <c:v>20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72-4FB4-93B7-922340BFCDBF}"/>
            </c:ext>
          </c:extLst>
        </c:ser>
        <c:ser>
          <c:idx val="3"/>
          <c:order val="3"/>
          <c:tx>
            <c:strRef>
              <c:f>'[Statistikk profesjon 2016-2021.xlsx]Kjønnspoeng'!$A$6</c:f>
              <c:strCache>
                <c:ptCount val="1"/>
                <c:pt idx="0">
                  <c:v>H2020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'[Statistikk profesjon 2016-2021.xlsx]Kjønnspoeng'!$B$2:$E$2</c:f>
              <c:strCache>
                <c:ptCount val="4"/>
                <c:pt idx="0">
                  <c:v>Tilbod menn ORD</c:v>
                </c:pt>
                <c:pt idx="1">
                  <c:v>Takket ja ORD</c:v>
                </c:pt>
                <c:pt idx="2">
                  <c:v>Tilbod menn førstegong</c:v>
                </c:pt>
                <c:pt idx="3">
                  <c:v>takka ja av kjønnspoeng</c:v>
                </c:pt>
              </c:strCache>
            </c:strRef>
          </c:cat>
          <c:val>
            <c:numRef>
              <c:f>'[Statistikk profesjon 2016-2021.xlsx]Kjønnspoeng'!$B$6:$E$6</c:f>
              <c:numCache>
                <c:formatCode>General</c:formatCode>
                <c:ptCount val="4"/>
                <c:pt idx="2">
                  <c:v>17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72-4FB4-93B7-922340BFCDBF}"/>
            </c:ext>
          </c:extLst>
        </c:ser>
        <c:ser>
          <c:idx val="4"/>
          <c:order val="4"/>
          <c:tx>
            <c:strRef>
              <c:f>'[Statistikk profesjon 2016-2021.xlsx]Kjønnspoeng'!$A$7</c:f>
              <c:strCache>
                <c:ptCount val="1"/>
                <c:pt idx="0">
                  <c:v>V2020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'[Statistikk profesjon 2016-2021.xlsx]Kjønnspoeng'!$B$2:$E$2</c:f>
              <c:strCache>
                <c:ptCount val="4"/>
                <c:pt idx="0">
                  <c:v>Tilbod menn ORD</c:v>
                </c:pt>
                <c:pt idx="1">
                  <c:v>Takket ja ORD</c:v>
                </c:pt>
                <c:pt idx="2">
                  <c:v>Tilbod menn førstegong</c:v>
                </c:pt>
                <c:pt idx="3">
                  <c:v>takka ja av kjønnspoeng</c:v>
                </c:pt>
              </c:strCache>
            </c:strRef>
          </c:cat>
          <c:val>
            <c:numRef>
              <c:f>'[Statistikk profesjon 2016-2021.xlsx]Kjønnspoeng'!$B$7:$E$7</c:f>
              <c:numCache>
                <c:formatCode>General</c:formatCode>
                <c:ptCount val="4"/>
                <c:pt idx="2">
                  <c:v>22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72-4FB4-93B7-922340BFCDBF}"/>
            </c:ext>
          </c:extLst>
        </c:ser>
        <c:ser>
          <c:idx val="5"/>
          <c:order val="5"/>
          <c:tx>
            <c:strRef>
              <c:f>'[Statistikk profesjon 2016-2021.xlsx]Kjønnspoeng'!$A$8</c:f>
              <c:strCache>
                <c:ptCount val="1"/>
                <c:pt idx="0">
                  <c:v>H2019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'[Statistikk profesjon 2016-2021.xlsx]Kjønnspoeng'!$B$2:$E$2</c:f>
              <c:strCache>
                <c:ptCount val="4"/>
                <c:pt idx="0">
                  <c:v>Tilbod menn ORD</c:v>
                </c:pt>
                <c:pt idx="1">
                  <c:v>Takket ja ORD</c:v>
                </c:pt>
                <c:pt idx="2">
                  <c:v>Tilbod menn førstegong</c:v>
                </c:pt>
                <c:pt idx="3">
                  <c:v>takka ja av kjønnspoeng</c:v>
                </c:pt>
              </c:strCache>
            </c:strRef>
          </c:cat>
          <c:val>
            <c:numRef>
              <c:f>'[Statistikk profesjon 2016-2021.xlsx]Kjønnspoeng'!$B$8:$E$8</c:f>
              <c:numCache>
                <c:formatCode>General</c:formatCode>
                <c:ptCount val="4"/>
                <c:pt idx="2">
                  <c:v>16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372-4FB4-93B7-922340BFCDB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13678895"/>
        <c:axId val="113688047"/>
      </c:barChart>
      <c:catAx>
        <c:axId val="11367889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3688047"/>
        <c:crosses val="autoZero"/>
        <c:auto val="1"/>
        <c:lblAlgn val="ctr"/>
        <c:lblOffset val="100"/>
        <c:noMultiLvlLbl val="0"/>
      </c:catAx>
      <c:valAx>
        <c:axId val="113688047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367889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6D22A-FD20-430C-9872-67DF66F18E17}" type="datetimeFigureOut">
              <a:rPr lang="nb-NO" smtClean="0"/>
              <a:t>17.02.2022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AFBB1-4F7C-45E5-ACEB-E640E21EC6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1669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Goals</a:t>
            </a:r>
          </a:p>
          <a:p>
            <a:pPr lvl="1"/>
            <a:r>
              <a:rPr lang="en-US" sz="2000" dirty="0"/>
              <a:t>Increased efforts to prevent harassment with a main focus on sexual harassment</a:t>
            </a:r>
          </a:p>
          <a:p>
            <a:pPr lvl="1"/>
            <a:r>
              <a:rPr lang="en-US" sz="2000" dirty="0"/>
              <a:t>Higher proportion of women in academic positions and academic management positions</a:t>
            </a:r>
          </a:p>
          <a:p>
            <a:pPr lvl="1"/>
            <a:r>
              <a:rPr lang="en-US" sz="2000" dirty="0"/>
              <a:t>Strengthening the work on diversity at </a:t>
            </a:r>
            <a:r>
              <a:rPr lang="en-US" sz="2000" dirty="0" err="1"/>
              <a:t>UiO</a:t>
            </a:r>
            <a:endParaRPr lang="en-US" sz="2000" dirty="0"/>
          </a:p>
          <a:p>
            <a:pPr lvl="1"/>
            <a:r>
              <a:rPr lang="en-US" sz="2000" dirty="0"/>
              <a:t>Better gender balance in all study </a:t>
            </a:r>
            <a:r>
              <a:rPr lang="en-US" sz="2000" dirty="0" err="1"/>
              <a:t>programmes</a:t>
            </a:r>
            <a:r>
              <a:rPr lang="en-US" sz="2000" dirty="0"/>
              <a:t> </a:t>
            </a:r>
            <a:endParaRPr lang="nb-NO" sz="2000" dirty="0"/>
          </a:p>
          <a:p>
            <a:r>
              <a:rPr lang="nb-NO" sz="2400" dirty="0"/>
              <a:t>Initiatives</a:t>
            </a:r>
          </a:p>
          <a:p>
            <a:pPr lvl="1"/>
            <a:r>
              <a:rPr lang="nb-NO" sz="2000" dirty="0" err="1"/>
              <a:t>Mentoring</a:t>
            </a:r>
            <a:r>
              <a:rPr lang="nb-NO" sz="2000" dirty="0"/>
              <a:t> </a:t>
            </a:r>
            <a:r>
              <a:rPr lang="nb-NO" sz="2000" dirty="0" err="1"/>
              <a:t>programme</a:t>
            </a:r>
            <a:r>
              <a:rPr lang="nb-NO" sz="2000" dirty="0"/>
              <a:t> for </a:t>
            </a:r>
            <a:r>
              <a:rPr lang="nb-NO" sz="2000" dirty="0" err="1"/>
              <a:t>female</a:t>
            </a:r>
            <a:r>
              <a:rPr lang="nb-NO" sz="2000" dirty="0"/>
              <a:t> </a:t>
            </a:r>
            <a:r>
              <a:rPr lang="nb-NO" sz="2000" dirty="0" err="1"/>
              <a:t>postdocs</a:t>
            </a:r>
            <a:r>
              <a:rPr lang="nb-NO" sz="2000" dirty="0"/>
              <a:t> </a:t>
            </a:r>
          </a:p>
          <a:p>
            <a:pPr lvl="1"/>
            <a:r>
              <a:rPr lang="en-US" sz="2000" dirty="0"/>
              <a:t>Promotion seminar for female associate professors </a:t>
            </a:r>
          </a:p>
          <a:p>
            <a:pPr lvl="1"/>
            <a:r>
              <a:rPr lang="en-US" sz="2000" dirty="0"/>
              <a:t>Coaching groups for female associate professors</a:t>
            </a:r>
          </a:p>
          <a:p>
            <a:pPr lvl="1"/>
            <a:r>
              <a:rPr lang="nb-NO" sz="2000" dirty="0" err="1"/>
              <a:t>Qualification</a:t>
            </a:r>
            <a:r>
              <a:rPr lang="nb-NO" sz="2000" dirty="0"/>
              <a:t> grant for </a:t>
            </a:r>
            <a:r>
              <a:rPr lang="nb-NO" sz="2000" dirty="0" err="1"/>
              <a:t>female</a:t>
            </a:r>
            <a:r>
              <a:rPr lang="nb-NO" sz="2000" dirty="0"/>
              <a:t> </a:t>
            </a:r>
            <a:r>
              <a:rPr lang="nb-NO" sz="2000" dirty="0" err="1"/>
              <a:t>associate</a:t>
            </a:r>
            <a:r>
              <a:rPr lang="nb-NO" sz="2000" dirty="0"/>
              <a:t> professors 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01B5F-F1D7-42BD-B260-169D08970C43}" type="slidenum">
              <a:rPr lang="en-US" altLang="nb-NO" smtClean="0"/>
              <a:pPr/>
              <a:t>2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323019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73941-45CE-4FAE-89FF-38A7D8575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A6C665-057D-4FA2-A564-5420C8655F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D98A1-14F5-427A-9635-425AED912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5B7E-12CE-40BF-9D2D-0C9A900B7F60}" type="datetimeFigureOut">
              <a:rPr lang="nb-NO" smtClean="0"/>
              <a:t>17.02.2022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2F4BE-7F78-4963-9D0D-F1792516C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E322D-49DD-4AFA-97E0-8901ED9AD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3929-A577-413E-AE54-22B7554ED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265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F3B4C-BCE8-40D1-B13A-1D9B72572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D610F0-B46A-4F64-BBBD-67218F6BBB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37F1A-B728-46F8-8A5C-F307C68AD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5B7E-12CE-40BF-9D2D-0C9A900B7F60}" type="datetimeFigureOut">
              <a:rPr lang="nb-NO" smtClean="0"/>
              <a:t>17.02.2022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E48AA-ECBB-4276-BE99-873A6C8B7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75A66-97EE-4DC8-8770-C6B04D481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3929-A577-413E-AE54-22B7554ED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611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1EF690-F811-4625-8D4D-2CE0ADD7A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0A23A7-DEB9-4377-ABE3-1A6BF4039B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D787C-C65E-4E77-A405-56928E76C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5B7E-12CE-40BF-9D2D-0C9A900B7F60}" type="datetimeFigureOut">
              <a:rPr lang="nb-NO" smtClean="0"/>
              <a:t>17.02.2022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B62CB-3F03-4330-A0EF-F27E09CBC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4EE72-A972-42C2-95C3-A7B47450D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3929-A577-413E-AE54-22B7554ED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772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668D2-286C-4591-A735-8D8F438FD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31543-D7AB-41F4-B986-272A14B93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A4AD3-26F1-4196-AA64-754F92880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5B7E-12CE-40BF-9D2D-0C9A900B7F60}" type="datetimeFigureOut">
              <a:rPr lang="nb-NO" smtClean="0"/>
              <a:t>17.02.2022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1A3EE-20B7-433D-BE50-8003D6087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AA76A-5244-4F22-AD97-FE25EF04B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3929-A577-413E-AE54-22B7554ED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135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258C0-9D2D-4CAA-A283-8001F6F23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9ED1B8-DE79-4E26-8792-E7C8CAA04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9311D-0CA8-4622-BB82-C622A39F4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5B7E-12CE-40BF-9D2D-0C9A900B7F60}" type="datetimeFigureOut">
              <a:rPr lang="nb-NO" smtClean="0"/>
              <a:t>17.02.2022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C6EA0-CCBD-4B9F-83FA-A7659B6DE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4DAAA-5568-422D-8F0B-A6D18161C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3929-A577-413E-AE54-22B7554ED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282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EC920-7AD6-4F96-B4E3-296493A7E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D0222-C020-49ED-820D-46F4BD0F6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9CBCA-C64E-40A1-A2C6-40633AD25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108B8-FFD9-4045-BE46-5DD7F86B5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5B7E-12CE-40BF-9D2D-0C9A900B7F60}" type="datetimeFigureOut">
              <a:rPr lang="nb-NO" smtClean="0"/>
              <a:t>17.02.2022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68A40-B2D8-460A-93AC-116472285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CB1042-ABD3-4055-A3A3-1D4803668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3929-A577-413E-AE54-22B7554ED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643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2F303-84E5-45D8-90A5-1F0C00A2D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BEDE3-6340-4963-9E9E-57B1C0D50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464E0D-6C5D-4332-A389-9D68507E5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7ABF4F-5F29-4932-A22C-4F4CEA13D5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07DDE5-0A33-4085-8D3B-B87FB01083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1AFE60-6716-415A-AF21-45E314940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5B7E-12CE-40BF-9D2D-0C9A900B7F60}" type="datetimeFigureOut">
              <a:rPr lang="nb-NO" smtClean="0"/>
              <a:t>17.02.2022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1407BF-3F58-47B8-8A1A-FFEBD8645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999E6A-576E-4374-BD03-81DC5B211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3929-A577-413E-AE54-22B7554ED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039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4D2A-DD88-40F0-A151-46F314020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4FDCA4-F5A4-42E5-8A59-2E14370BF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5B7E-12CE-40BF-9D2D-0C9A900B7F60}" type="datetimeFigureOut">
              <a:rPr lang="nb-NO" smtClean="0"/>
              <a:t>17.02.2022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B644BE-BE29-4DEA-A23A-43AEE985D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C1C166-6487-4C54-842C-783C55F8A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3929-A577-413E-AE54-22B7554ED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944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790D6B-1B2A-4F23-BBB8-293FF4F5D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5B7E-12CE-40BF-9D2D-0C9A900B7F60}" type="datetimeFigureOut">
              <a:rPr lang="nb-NO" smtClean="0"/>
              <a:t>17.02.2022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5891DF-56B1-45D9-8954-ABC7DC2DE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C8A25F-8C88-4EE9-BB9C-BD9BFE0DB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3929-A577-413E-AE54-22B7554ED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5271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E5E8D-2D5E-4B80-9A6C-78B89FF46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7BC23-C2C3-47EB-A157-143B60688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6170BB-C278-4A39-A053-F61EF80480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21AE0D-1921-41B7-8B4B-174D74F98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5B7E-12CE-40BF-9D2D-0C9A900B7F60}" type="datetimeFigureOut">
              <a:rPr lang="nb-NO" smtClean="0"/>
              <a:t>17.02.2022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E00AA3-8FF3-4105-96F2-AD86527EE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CE4888-A1B6-4CF8-9E3F-392A2FC5E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3929-A577-413E-AE54-22B7554ED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914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6F343-0B2D-41CC-8529-AF9215436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8DB27E-E83B-43F1-9466-2FDB86BDB5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64461-BB70-42D8-A924-9185CE886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9C74C-9C50-4718-AD8F-C924403A0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5B7E-12CE-40BF-9D2D-0C9A900B7F60}" type="datetimeFigureOut">
              <a:rPr lang="nb-NO" smtClean="0"/>
              <a:t>17.02.2022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9A9B9-534F-41A9-9010-D5F68E9C4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139681-7A18-46EF-8C11-A0457297D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3929-A577-413E-AE54-22B7554ED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20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84EEB6-84A1-4A43-B49D-993300024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A787F0-8C99-4928-B956-D63985423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5585A-264F-4D8E-8950-D3B22C1BD6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45B7E-12CE-40BF-9D2D-0C9A900B7F60}" type="datetimeFigureOut">
              <a:rPr lang="nb-NO" smtClean="0"/>
              <a:t>17.02.2022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C33C7-D389-476E-956E-1806535650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B6F50-4AC5-409C-BCE8-5BF1771613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83929-A577-413E-AE54-22B7554ED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129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F9115-1CFD-466A-8871-1444E3B43D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Det samfunnsvitenskapelige fakultet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4E1357-C151-4AF6-80EC-1535CC35F2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Status, aspirasjoner og tiltak </a:t>
            </a:r>
          </a:p>
        </p:txBody>
      </p:sp>
    </p:spTree>
    <p:extLst>
      <p:ext uri="{BB962C8B-B14F-4D97-AF65-F5344CB8AC3E}">
        <p14:creationId xmlns:p14="http://schemas.microsoft.com/office/powerpoint/2010/main" val="357540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ser det ut hos oss?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578EB-F11D-44BA-8A86-7A0BB98A3404}" type="datetime1">
              <a:rPr lang="nb-NO" altLang="nb-NO" smtClean="0"/>
              <a:pPr/>
              <a:t>17.02.2022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F5CD20-6A54-44D8-9C7A-EC3FADD7E01C}" type="slidenum">
              <a:rPr lang="en-US" altLang="nb-NO" smtClean="0"/>
              <a:pPr/>
              <a:t>2</a:t>
            </a:fld>
            <a:endParaRPr lang="en-US" altLang="nb-NO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</p:nvPr>
        </p:nvGraphicFramePr>
        <p:xfrm>
          <a:off x="1017992" y="1981499"/>
          <a:ext cx="10562395" cy="411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195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82A84-44CB-4697-9E0E-C185CE7C5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6A8E2-0AFB-4D9F-9F61-8237416D1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578EB-F11D-44BA-8A86-7A0BB98A3404}" type="datetime1">
              <a:rPr lang="nb-NO" altLang="nb-NO" smtClean="0"/>
              <a:pPr/>
              <a:t>17.02.2022</a:t>
            </a:fld>
            <a:endParaRPr lang="nb-NO" alt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05F283-3F10-49F2-9FAE-8F393DF40A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F5CD20-6A54-44D8-9C7A-EC3FADD7E01C}" type="slidenum">
              <a:rPr lang="en-US" altLang="nb-NO" smtClean="0"/>
              <a:pPr/>
              <a:t>3</a:t>
            </a:fld>
            <a:endParaRPr lang="en-US" altLang="nb-NO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B6F52E3-E7A5-40C7-9CE9-BE7EEEB7F74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17992" y="849695"/>
          <a:ext cx="10562395" cy="5245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6198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0E58C-3775-4B76-8834-8F09E2FAA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39D45-E253-4FA4-8A9B-9DC24A5B2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578EB-F11D-44BA-8A86-7A0BB98A3404}" type="datetime1">
              <a:rPr lang="nb-NO" altLang="nb-NO" smtClean="0"/>
              <a:pPr/>
              <a:t>17.02.2022</a:t>
            </a:fld>
            <a:endParaRPr lang="nb-NO" alt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AC554D-37B7-4A7B-81C5-E7E25D4219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F5CD20-6A54-44D8-9C7A-EC3FADD7E01C}" type="slidenum">
              <a:rPr lang="en-US" altLang="nb-NO" smtClean="0"/>
              <a:pPr/>
              <a:t>4</a:t>
            </a:fld>
            <a:endParaRPr lang="en-US" altLang="nb-NO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1EF9E25-725E-4716-9833-969DDA307C5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17992" y="849695"/>
          <a:ext cx="10562395" cy="5245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715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CC732-3B83-469E-AD78-853954E47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Kjønnsbalanse profesjonsstudiet i psykologi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3924E49-D09E-452D-88A8-D02EDDE1385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1255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B61B0-0DB6-4422-8B33-AD803059F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Effekten av kjønnspoeng på opptak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7775824-8C95-416A-BE18-3823D5C0971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5551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5358-28E7-45D4-B93A-0C1E4947D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70579-2503-4151-B754-563E432A9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Nesten én av fire menn på profesjonsstudiet i psykologi tatt opp etter 2019, har kommet inn </a:t>
            </a:r>
            <a:r>
              <a:rPr lang="nb-NO" dirty="0" err="1"/>
              <a:t>pga</a:t>
            </a:r>
            <a:r>
              <a:rPr lang="nb-NO" dirty="0"/>
              <a:t> kjønnspoeng </a:t>
            </a:r>
          </a:p>
          <a:p>
            <a:r>
              <a:rPr lang="nb-NO" dirty="0"/>
              <a:t>Andelen menn nå </a:t>
            </a:r>
            <a:r>
              <a:rPr lang="nb-NO" dirty="0" err="1"/>
              <a:t>ca</a:t>
            </a:r>
            <a:r>
              <a:rPr lang="nb-NO" dirty="0"/>
              <a:t> 27,5 </a:t>
            </a:r>
          </a:p>
          <a:p>
            <a:r>
              <a:rPr lang="nb-NO" dirty="0"/>
              <a:t>Uten kjønnspoeng ville andelen vært 19,5</a:t>
            </a:r>
          </a:p>
          <a:p>
            <a:r>
              <a:rPr lang="nb-NO" dirty="0"/>
              <a:t>Annen effekt: Økt opptakskrav: 0,3 ORD (2021); 0,25 FØRSTEG (2019-2022) </a:t>
            </a:r>
          </a:p>
        </p:txBody>
      </p:sp>
    </p:spTree>
    <p:extLst>
      <p:ext uri="{BB962C8B-B14F-4D97-AF65-F5344CB8AC3E}">
        <p14:creationId xmlns:p14="http://schemas.microsoft.com/office/powerpoint/2010/main" val="219502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BF417-42EB-4731-BDC1-17CB5AF31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gjør vi?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0D11F-1CA3-46C2-A560-50769A5A6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Balanseprosjekt med fokus på rekruttering </a:t>
            </a:r>
          </a:p>
          <a:p>
            <a:r>
              <a:rPr lang="nb-NO" dirty="0"/>
              <a:t>Vi vet ikke helt hvor skoen trykker </a:t>
            </a:r>
          </a:p>
          <a:p>
            <a:r>
              <a:rPr lang="nb-NO" dirty="0"/>
              <a:t>Og den trykker antakelig ikke på samme sted ved de ulike enhetene</a:t>
            </a:r>
          </a:p>
          <a:p>
            <a:r>
              <a:rPr lang="nb-NO" dirty="0"/>
              <a:t>Bred tilnærming, snu mange stener</a:t>
            </a:r>
          </a:p>
          <a:p>
            <a:r>
              <a:rPr lang="nb-NO" dirty="0"/>
              <a:t>Instituttlederne og dekanatet er fakultetets likestillingsutvalg </a:t>
            </a:r>
          </a:p>
          <a:p>
            <a:r>
              <a:rPr lang="nb-NO" dirty="0"/>
              <a:t>Linjetrykk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9270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CCC50-539C-4937-A481-0BE2F2B86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vet vi om hva som virker?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5AA16-5F2D-4B4E-BD63-AED037160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Ikke alt </a:t>
            </a:r>
            <a:r>
              <a:rPr lang="nb-NO"/>
              <a:t>som virker, </a:t>
            </a:r>
            <a:r>
              <a:rPr lang="nb-NO" dirty="0"/>
              <a:t>er bra for kvinner </a:t>
            </a:r>
          </a:p>
          <a:p>
            <a:r>
              <a:rPr lang="nb-NO" dirty="0"/>
              <a:t>Og vi vet ikke helt hva som virker </a:t>
            </a:r>
          </a:p>
          <a:p>
            <a:r>
              <a:rPr lang="nb-NO" dirty="0"/>
              <a:t>Men vi tror mye kan gjøres ved å holde trykket på linjeledelsen oppe</a:t>
            </a:r>
          </a:p>
          <a:p>
            <a:r>
              <a:rPr lang="nb-NO" dirty="0"/>
              <a:t>Gnagsårfunksjon </a:t>
            </a:r>
          </a:p>
          <a:p>
            <a:endParaRPr lang="nb-NO" dirty="0"/>
          </a:p>
          <a:p>
            <a:r>
              <a:rPr lang="nb-NO" dirty="0"/>
              <a:t>Kjønnspoeng erstatter ikke annet systematisk arbeid 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54353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250</Words>
  <Application>Microsoft Office PowerPoint</Application>
  <PresentationFormat>Widescreen</PresentationFormat>
  <Paragraphs>44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Det samfunnsvitenskapelige fakultet </vt:lpstr>
      <vt:lpstr>Hvordan ser det ut hos oss? </vt:lpstr>
      <vt:lpstr>PowerPoint Presentation</vt:lpstr>
      <vt:lpstr>PowerPoint Presentation</vt:lpstr>
      <vt:lpstr>Kjønnsbalanse profesjonsstudiet i psykologi </vt:lpstr>
      <vt:lpstr>Effekten av kjønnspoeng på opptak </vt:lpstr>
      <vt:lpstr>PowerPoint Presentation</vt:lpstr>
      <vt:lpstr>Hva gjør vi? </vt:lpstr>
      <vt:lpstr>Hva vet vi om hva som virker?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 samfunnsvitenskapelige fakultet</dc:title>
  <dc:creator>Anne Julie Semb</dc:creator>
  <cp:lastModifiedBy>Anne Julie Semb</cp:lastModifiedBy>
  <cp:revision>2</cp:revision>
  <dcterms:created xsi:type="dcterms:W3CDTF">2022-02-15T13:03:53Z</dcterms:created>
  <dcterms:modified xsi:type="dcterms:W3CDTF">2022-02-17T15:14:59Z</dcterms:modified>
</cp:coreProperties>
</file>