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3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59" r:id="rId4"/>
    <p:sldId id="260" r:id="rId5"/>
    <p:sldId id="261" r:id="rId6"/>
    <p:sldId id="262" r:id="rId7"/>
    <p:sldId id="270" r:id="rId8"/>
    <p:sldId id="263" r:id="rId9"/>
    <p:sldId id="264" r:id="rId10"/>
    <p:sldId id="265" r:id="rId11"/>
    <p:sldId id="269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FF"/>
    <a:srgbClr val="0000FE"/>
    <a:srgbClr val="524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0" autoAdjust="0"/>
    <p:restoredTop sz="69512" autoAdjust="0"/>
  </p:normalViewPr>
  <p:slideViewPr>
    <p:cSldViewPr snapToGrid="0">
      <p:cViewPr varScale="1">
        <p:scale>
          <a:sx n="91" d="100"/>
          <a:sy n="91" d="100"/>
        </p:scale>
        <p:origin x="10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1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Sheet1!$C$17</c:f>
              <c:strCache>
                <c:ptCount val="1"/>
                <c:pt idx="0">
                  <c:v>Stipendater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Sheet1!$B$18:$B$22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Sheet1!$C$18:$C$22</c:f>
              <c:numCache>
                <c:formatCode>General</c:formatCode>
                <c:ptCount val="5"/>
                <c:pt idx="0">
                  <c:v>70.12</c:v>
                </c:pt>
                <c:pt idx="1">
                  <c:v>74.55</c:v>
                </c:pt>
                <c:pt idx="2">
                  <c:v>72.73</c:v>
                </c:pt>
                <c:pt idx="3">
                  <c:v>72.17</c:v>
                </c:pt>
                <c:pt idx="4">
                  <c:v>74.959999999999994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B8-4D2E-9649-29124731356A}"/>
            </c:ext>
          </c:extLst>
        </c:ser>
        <c:ser>
          <c:idx val="1"/>
          <c:order val="1"/>
          <c:tx>
            <c:strRef>
              <c:f>Sheet1!$D$17</c:f>
              <c:strCache>
                <c:ptCount val="1"/>
                <c:pt idx="0">
                  <c:v>Postdoktor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Sheet1!$B$18:$B$22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Sheet1!$D$18:$D$22</c:f>
              <c:numCache>
                <c:formatCode>General</c:formatCode>
                <c:ptCount val="5"/>
                <c:pt idx="0">
                  <c:v>66.67</c:v>
                </c:pt>
                <c:pt idx="1">
                  <c:v>81.63</c:v>
                </c:pt>
                <c:pt idx="2">
                  <c:v>69.040000000000006</c:v>
                </c:pt>
                <c:pt idx="3">
                  <c:v>64.209999999999994</c:v>
                </c:pt>
                <c:pt idx="4">
                  <c:v>59.7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EB8-4D2E-9649-29124731356A}"/>
            </c:ext>
          </c:extLst>
        </c:ser>
        <c:ser>
          <c:idx val="2"/>
          <c:order val="2"/>
          <c:tx>
            <c:strRef>
              <c:f>Sheet1!$E$17</c:f>
              <c:strCache>
                <c:ptCount val="1"/>
                <c:pt idx="0">
                  <c:v>Førsteamanuensis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Sheet1!$B$18:$B$22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Sheet1!$E$18:$E$22</c:f>
              <c:numCache>
                <c:formatCode>General</c:formatCode>
                <c:ptCount val="5"/>
                <c:pt idx="0">
                  <c:v>69.83</c:v>
                </c:pt>
                <c:pt idx="1">
                  <c:v>71.150000000000006</c:v>
                </c:pt>
                <c:pt idx="2">
                  <c:v>71.510000000000005</c:v>
                </c:pt>
                <c:pt idx="3">
                  <c:v>74.42</c:v>
                </c:pt>
                <c:pt idx="4">
                  <c:v>75.739999999999995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EB8-4D2E-9649-29124731356A}"/>
            </c:ext>
          </c:extLst>
        </c:ser>
        <c:ser>
          <c:idx val="3"/>
          <c:order val="3"/>
          <c:tx>
            <c:strRef>
              <c:f>Sheet1!$F$17</c:f>
              <c:strCache>
                <c:ptCount val="1"/>
                <c:pt idx="0">
                  <c:v>Professor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Sheet1!$B$18:$B$22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Sheet1!$F$18:$F$22</c:f>
              <c:numCache>
                <c:formatCode>General</c:formatCode>
                <c:ptCount val="5"/>
                <c:pt idx="0">
                  <c:v>51.43</c:v>
                </c:pt>
                <c:pt idx="1">
                  <c:v>53.12</c:v>
                </c:pt>
                <c:pt idx="2">
                  <c:v>55.33</c:v>
                </c:pt>
                <c:pt idx="3">
                  <c:v>52.9</c:v>
                </c:pt>
                <c:pt idx="4">
                  <c:v>47.41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EB8-4D2E-9649-2912473135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75353704"/>
        <c:axId val="575352064"/>
      </c:lineChart>
      <c:catAx>
        <c:axId val="575353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75352064"/>
        <c:crosses val="autoZero"/>
        <c:auto val="1"/>
        <c:lblAlgn val="ctr"/>
        <c:lblOffset val="100"/>
        <c:noMultiLvlLbl val="0"/>
      </c:catAx>
      <c:valAx>
        <c:axId val="57535206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75353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CBB1AE-B262-4787-8C52-A05D0CE604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FD16A-3B73-4A4E-801F-F604E6F8DC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DD0C3-4885-4BAA-9AA1-C9918694A4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4A009-C602-41F4-8272-F25F5B05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22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51F8B-E38A-4262-93D6-EEE8CE2CF8CB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2985F-36CD-4D87-8C89-674A558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7D2D4-D25E-4E31-ADD9-3D0BC4DC6A87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23728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7D2D4-D25E-4E31-ADD9-3D0BC4DC6A87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1473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7D2D4-D25E-4E31-ADD9-3D0BC4DC6A87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1008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7D2D4-D25E-4E31-ADD9-3D0BC4DC6A87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3999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476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7D2D4-D25E-4E31-ADD9-3D0BC4DC6A87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822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7D2D4-D25E-4E31-ADD9-3D0BC4DC6A87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5830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7D2D4-D25E-4E31-ADD9-3D0BC4DC6A87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7609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70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83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Relationship Id="rId9" Type="http://schemas.openxmlformats.org/officeDocument/2006/relationships/image" Target="../media/image10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7.png"/><Relationship Id="rId9" Type="http://schemas.openxmlformats.org/officeDocument/2006/relationships/image" Target="../media/image10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7.png"/><Relationship Id="rId10" Type="http://schemas.openxmlformats.org/officeDocument/2006/relationships/image" Target="../media/image10.svg"/><Relationship Id="rId4" Type="http://schemas.openxmlformats.org/officeDocument/2006/relationships/image" Target="../media/image5.svg"/><Relationship Id="rId9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7.png"/><Relationship Id="rId9" Type="http://schemas.openxmlformats.org/officeDocument/2006/relationships/image" Target="../media/image10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962FF3-951D-4441-9C7D-501471E588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7AED3548-5867-47BB-8575-A83E0A9CE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C827CE2-8409-4B09-A9E5-74716A2B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3375167"/>
            <a:ext cx="5716962" cy="1547605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73782A73-0164-4D2C-BAD5-DF53C4F800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C9865C8-230B-42BE-8B05-ECBF9A085E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71C43A-1652-4674-9385-53CBD32109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A1654625-2F9D-43A8-9B19-A1501B2C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4" descr="UiO segl">
            <a:extLst>
              <a:ext uri="{FF2B5EF4-FFF2-40B4-BE49-F238E27FC236}">
                <a16:creationId xmlns:a16="http://schemas.microsoft.com/office/drawing/2014/main" id="{D397E638-588F-47C4-8318-DB30D79BC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B34046E2-E0A0-4315-9411-04EBA19D54D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EB9E8B29-78FF-422D-B648-7D4F0D40308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918F58FB-9B03-413E-989C-AE087C74A79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16BC30A-E2A3-4BB3-8175-D14FBA97BB4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189797EA-4203-48ED-9B9C-9481B1311A5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D3C84601-A4D0-4B48-876F-9DC17367A2A1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2" name="logo_hvit" descr="UiO Segl" hidden="1">
            <a:extLst>
              <a:ext uri="{FF2B5EF4-FFF2-40B4-BE49-F238E27FC236}">
                <a16:creationId xmlns:a16="http://schemas.microsoft.com/office/drawing/2014/main" id="{9312E79A-63CD-41D4-8EA6-B9BD7EBEEAD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3" name="logo_sort" descr="UiO Segl" hidden="1">
            <a:extLst>
              <a:ext uri="{FF2B5EF4-FFF2-40B4-BE49-F238E27FC236}">
                <a16:creationId xmlns:a16="http://schemas.microsoft.com/office/drawing/2014/main" id="{CCD2A0AF-6987-472B-AB0A-FE4E51B298B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FD548E61-D022-4178-8722-46839AB856D2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</p:spTree>
    <p:extLst>
      <p:ext uri="{BB962C8B-B14F-4D97-AF65-F5344CB8AC3E}">
        <p14:creationId xmlns:p14="http://schemas.microsoft.com/office/powerpoint/2010/main" val="295546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Uthevet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080593B-46D5-4272-829F-0AB9BB0A72E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9880" y="0"/>
            <a:ext cx="598212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5359BE4-B9E6-44C9-994B-4B43BA3185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038" y="653143"/>
            <a:ext cx="5075367" cy="1204686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dirty="0"/>
              <a:t>Navn på institutt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8A0E4F-1BA9-45F5-9553-E579F5F1C2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9039" y="2302849"/>
            <a:ext cx="5080128" cy="1702414"/>
          </a:xfrm>
        </p:spPr>
        <p:txBody>
          <a:bodyPr/>
          <a:lstStyle>
            <a:lvl1pPr marL="0" indent="0">
              <a:buNone/>
              <a:defRPr sz="45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88EA911F-B545-4F74-AF42-9EC2B355D8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E55111D-AB70-4D2B-9C10-0B91F296CD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DB45DBF-1D97-4017-83BE-AD48141222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916788-1A25-4BF7-B2F3-11CED5D7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27D749C7-8972-4648-8357-FE945BD11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53797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33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 dirty="0"/>
              <a:t>Punkt A</a:t>
            </a:r>
          </a:p>
          <a:p>
            <a:pPr lvl="0"/>
            <a:r>
              <a:rPr lang="nb-NO" dirty="0"/>
              <a:t>Punkt B</a:t>
            </a:r>
          </a:p>
          <a:p>
            <a:pPr lvl="0"/>
            <a:r>
              <a:rPr lang="nb-NO" dirty="0"/>
              <a:t>Punkt C</a:t>
            </a:r>
          </a:p>
          <a:p>
            <a:pPr lvl="0"/>
            <a:r>
              <a:rPr lang="nb-NO" dirty="0"/>
              <a:t>Punkt D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9CB4958-81B1-49B9-BBDA-D042DC89C1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6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33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A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B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C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4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D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4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E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F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2B12D4E-956E-456A-B250-54F8DAC4F5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26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 dirty="0"/>
              <a:t>Trykk - &gt; Sett inn -&gt; Bilde for å endre eller sette inn bilde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nb-NO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8" name="Text Placeholder 4" descr="Logo Universite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58685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FAE04-E853-4650-A24D-5F754E1D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Trykk - &gt; Sett inn -&gt; Bilde for å endre eller sette inn bilde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57638"/>
            <a:ext cx="9144000" cy="2733991"/>
          </a:xfrm>
        </p:spPr>
        <p:txBody>
          <a:bodyPr anchor="ctr"/>
          <a:lstStyle>
            <a:lvl1pPr algn="ctr">
              <a:lnSpc>
                <a:spcPct val="100000"/>
              </a:lnSpc>
              <a:defRPr sz="4501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noProof="0" dirty="0"/>
              <a:t>Sitat</a:t>
            </a:r>
          </a:p>
        </p:txBody>
      </p:sp>
      <p:sp>
        <p:nvSpPr>
          <p:cNvPr id="11" name="Text Placeholder 4" descr="Logo Universitetet i oslo">
            <a:extLst>
              <a:ext uri="{FF2B5EF4-FFF2-40B4-BE49-F238E27FC236}">
                <a16:creationId xmlns:a16="http://schemas.microsoft.com/office/drawing/2014/main" id="{85E9E616-9857-4793-9543-97601CFB29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3688BA85-E873-4370-B3DC-1DB3D680532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5" name="addin_colorbox" hidden="1">
            <a:extLst>
              <a:ext uri="{FF2B5EF4-FFF2-40B4-BE49-F238E27FC236}">
                <a16:creationId xmlns:a16="http://schemas.microsoft.com/office/drawing/2014/main" id="{01750E1E-149D-4737-BB50-E180FD9621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6" name="addin_title" hidden="1">
            <a:extLst>
              <a:ext uri="{FF2B5EF4-FFF2-40B4-BE49-F238E27FC236}">
                <a16:creationId xmlns:a16="http://schemas.microsoft.com/office/drawing/2014/main" id="{8A95C1E6-41C2-4B63-A678-1197B885A2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7" name="addin_text" hidden="1">
            <a:extLst>
              <a:ext uri="{FF2B5EF4-FFF2-40B4-BE49-F238E27FC236}">
                <a16:creationId xmlns:a16="http://schemas.microsoft.com/office/drawing/2014/main" id="{88900728-1D9A-4CFE-BD46-77F03BBF68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8" name="addin_image" hidden="1">
            <a:extLst>
              <a:ext uri="{FF2B5EF4-FFF2-40B4-BE49-F238E27FC236}">
                <a16:creationId xmlns:a16="http://schemas.microsoft.com/office/drawing/2014/main" id="{71F63DE9-1A9D-416E-8BF1-5DDBAC2C366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9" name="addin_grouplist" hidden="1">
            <a:extLst>
              <a:ext uri="{FF2B5EF4-FFF2-40B4-BE49-F238E27FC236}">
                <a16:creationId xmlns:a16="http://schemas.microsoft.com/office/drawing/2014/main" id="{55453450-7C5E-47ED-8FB9-95BB5C19019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19DE1B7D-2015-4D3D-81DA-BE1C0B884B8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2DACBF1F-1831-46CB-8E94-DAC5CC4C8A53}"/>
              </a:ext>
            </a:extLst>
          </p:cNvPr>
          <p:cNvSpPr/>
          <p:nvPr userDrawn="1"/>
        </p:nvSpPr>
        <p:spPr>
          <a:xfrm>
            <a:off x="2583335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08780C0B-BBD9-4BF7-B461-4D609C762B61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3E5FC6D0-29E6-4763-9016-B07C6C2F674E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E5048523-44FB-402D-AF9A-189895D758AB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4EBCC3D3-FB5E-4C44-BD2A-4765289129B6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A21182DD-62B1-48E3-8A1E-30E0E49F858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DA65AA7C-2435-43EC-9E54-A952934DE561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31471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ekstboks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80169" y="1704042"/>
            <a:ext cx="11431663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207EF-1A49-4BEC-B35C-772E1E2EFECD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34CF4-4951-4824-A36D-2B6BAEF472C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144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r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5469089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C4F134-43A3-438E-88E2-D8FF0EDE7A1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70" y="1704042"/>
            <a:ext cx="5469088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03335"/>
            <a:ext cx="5469089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04042"/>
            <a:ext cx="5469089" cy="435485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AA207-8E55-477B-AF05-92D6F597A5B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7972B2-D533-401B-8556-469D52E0F4D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016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59098" y="371518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59097" y="5875993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00DEDF7-A715-4410-ACF2-29795822F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5715831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0A05AF4-63D3-4127-BC34-6BD82C03AF3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5715831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9" y="1704042"/>
            <a:ext cx="5715831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9125386-EE30-45FB-BA78-8A032E308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9861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9F22D83-B5FE-4078-A904-43A001589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269EB-52A0-4947-98BF-6FDC4349878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80168" y="1180008"/>
            <a:ext cx="11431664" cy="4720030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7B9B8B-41DA-40B7-A3EE-81571DB48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701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r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E1DAFF44-670E-4F4C-85A7-C39E379A8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53454CC-87E9-4EB8-A148-E8917C513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0168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68EB7-26DD-44B0-B503-B133010AD6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79851" y="1710199"/>
            <a:ext cx="352431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F24F2E76-C57A-43E9-AE90-9A5885C83A59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377360" y="2793528"/>
            <a:ext cx="3524319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4FE8AE5-898D-4838-B222-D9178BD54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40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871769-9C00-4F59-9847-667CD9B433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1" y="1720927"/>
            <a:ext cx="352431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3FA1C9B2-210C-4D25-800A-903735EC531A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4333839" y="2793528"/>
            <a:ext cx="3524320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34C1ED4-971E-4006-9901-E3C5A2D1A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F28ED8-40A8-43F5-9C35-FA0A7A4B7B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3" y="1710199"/>
            <a:ext cx="352463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920B93BE-FC97-4838-B295-13DE19DE7FB1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8284385" y="2793528"/>
            <a:ext cx="3524639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EB74F5A-3F59-4167-9DC8-330443F35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715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UiO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80CF6147-1B60-436B-ABD0-E426D3DDF3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0" name="Text Placeholder 6" descr="Logo Universitetet i oslo">
            <a:extLst>
              <a:ext uri="{FF2B5EF4-FFF2-40B4-BE49-F238E27FC236}">
                <a16:creationId xmlns:a16="http://schemas.microsoft.com/office/drawing/2014/main" id="{36E824D8-5207-4DF5-BD9E-C1307AD980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69DA1E-EAF3-4579-9C13-A3B45E22F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3375167"/>
            <a:ext cx="5716962" cy="1547605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02EFC6A-E5AE-4CDD-893A-8151185CCF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8E5FEA3-8D79-4D56-9664-2703F65E1E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4BFEE26-19F8-420D-B230-46123EBE4C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F7CD78E4-773D-43A0-AF45-F06FF64B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5" name="Text Placeholder 4" descr="UiO segl">
            <a:extLst>
              <a:ext uri="{FF2B5EF4-FFF2-40B4-BE49-F238E27FC236}">
                <a16:creationId xmlns:a16="http://schemas.microsoft.com/office/drawing/2014/main" id="{F9A19FD8-51AB-4838-9B3F-0C4ED0CDF7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addin_colorlist" hidden="1">
            <a:extLst>
              <a:ext uri="{FF2B5EF4-FFF2-40B4-BE49-F238E27FC236}">
                <a16:creationId xmlns:a16="http://schemas.microsoft.com/office/drawing/2014/main" id="{9C89DC5C-C295-4993-8094-F0B8D6618A6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27" name="addin_colorbox" hidden="1">
            <a:extLst>
              <a:ext uri="{FF2B5EF4-FFF2-40B4-BE49-F238E27FC236}">
                <a16:creationId xmlns:a16="http://schemas.microsoft.com/office/drawing/2014/main" id="{2CC73354-08EE-44A2-AB48-A462E1508E46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8" name="addin_title" hidden="1">
            <a:extLst>
              <a:ext uri="{FF2B5EF4-FFF2-40B4-BE49-F238E27FC236}">
                <a16:creationId xmlns:a16="http://schemas.microsoft.com/office/drawing/2014/main" id="{26C6DF9C-269B-4A64-898A-65E2DB4E195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9" name="addin_text" hidden="1">
            <a:extLst>
              <a:ext uri="{FF2B5EF4-FFF2-40B4-BE49-F238E27FC236}">
                <a16:creationId xmlns:a16="http://schemas.microsoft.com/office/drawing/2014/main" id="{DEF32610-8099-45EC-A831-EA132BB98DEB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0" name="addin_image" hidden="1">
            <a:extLst>
              <a:ext uri="{FF2B5EF4-FFF2-40B4-BE49-F238E27FC236}">
                <a16:creationId xmlns:a16="http://schemas.microsoft.com/office/drawing/2014/main" id="{FCBF301A-51A4-47F6-A13E-EA0C05B5707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1" name="addin_grouplist" hidden="1">
            <a:extLst>
              <a:ext uri="{FF2B5EF4-FFF2-40B4-BE49-F238E27FC236}">
                <a16:creationId xmlns:a16="http://schemas.microsoft.com/office/drawing/2014/main" id="{31339D77-A008-41C5-8746-5E52634CF5F3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2" name="addin_logo" hidden="1">
            <a:extLst>
              <a:ext uri="{FF2B5EF4-FFF2-40B4-BE49-F238E27FC236}">
                <a16:creationId xmlns:a16="http://schemas.microsoft.com/office/drawing/2014/main" id="{826D203C-01F5-46E6-8CA5-6E8C2BD4380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33" name="logo_hvit" descr="UiO Segl" hidden="1">
            <a:extLst>
              <a:ext uri="{FF2B5EF4-FFF2-40B4-BE49-F238E27FC236}">
                <a16:creationId xmlns:a16="http://schemas.microsoft.com/office/drawing/2014/main" id="{D427F631-71AD-40A0-9DBF-5B89C6D6AF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34" name="logo_sort" descr="UiO Segl" hidden="1">
            <a:extLst>
              <a:ext uri="{FF2B5EF4-FFF2-40B4-BE49-F238E27FC236}">
                <a16:creationId xmlns:a16="http://schemas.microsoft.com/office/drawing/2014/main" id="{79A0A5BE-15A5-45D3-AAD4-DA46706180E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09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794FAB1-D6B5-4A8A-91E4-BEB7326AD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DB62B9B-DA6F-4B28-8109-CB17B37FC57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80168" y="1002716"/>
            <a:ext cx="3558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D77A5E11-842C-4FB6-815C-DFB3ABB62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1050" y="2604949"/>
            <a:ext cx="3558098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08D3BA1-A495-4A81-AEDF-108083B425F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8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DBA5C73-7C13-4B90-AB3C-33800055D0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02716"/>
            <a:ext cx="3556173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A5F10688-3BD3-4100-93E4-DF84C9CFDB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22127" y="2604949"/>
            <a:ext cx="3553363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F640CBC-9652-48BE-BF08-FD238D950C8A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316509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93925D5-5699-4BE0-AEE8-00634046AC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02716"/>
            <a:ext cx="3556173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8468" y="2604949"/>
            <a:ext cx="3553363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252851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36D8A58-B677-4BBF-8564-3532CB71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4599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72D2E40-18A8-4D11-A79B-F130A143E0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0168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BF46E5C-C7CD-4024-B778-D17BB07C10C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8" y="2307944"/>
            <a:ext cx="2703713" cy="336101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E2AF5D0-334B-4117-BADC-AC9D08C21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6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42EDCC5-87FC-4341-AA76-9AE955848C5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6" y="2307943"/>
            <a:ext cx="2703713" cy="336101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6D298D6-0193-4F36-B987-5B03BFD64A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2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25FBBCD-FAB3-496C-9023-BEA9649A7EA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2" y="2307944"/>
            <a:ext cx="2703713" cy="336101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4EBD52D-9372-4482-9683-865699B965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8" y="2307943"/>
            <a:ext cx="2703713" cy="336101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5EE307-16A7-4BB4-826C-FE03F2BC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110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7F856006-F837-40CC-A206-116358E51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C80BDF2-BFAE-4432-9B71-EC93BBDB26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80167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FE7522-682F-43A2-922B-D0B51A4624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2604949"/>
            <a:ext cx="2716858" cy="494749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0D74DD-4A50-49DD-9306-A23A2207964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80167" y="3292760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8075E-3AFC-4298-92EB-455858EE4D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7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EE1A38-0897-4573-99F1-2AAFFB926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8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8" y="3292761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D1BDEE6-8393-45A2-903D-6459074B30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8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D7B525A-A39D-4409-889F-3E50319F94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8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C6FFF7-1BD6-4C2E-949A-7AEAD2340CC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8" y="3292761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40821"/>
            <a:ext cx="2716858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2AA6F0B-4FE7-4E1E-A833-9372AA4488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16858" cy="2376197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C3F215E-98D7-4E75-AF2C-6DC421F9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9949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00F89B0E-F421-45EF-8C78-C84FEFC48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F7BB50C2-6F95-4C0A-8590-741501231A71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001077-9CBF-4E3B-BC21-E948C160E9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80168" y="1729109"/>
            <a:ext cx="5611759" cy="3948448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D3FFA-A749-48E7-93B6-E3608A598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168" y="5875993"/>
            <a:ext cx="5611760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F89F-F92D-4257-8097-9A576478EB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72201" y="1729109"/>
            <a:ext cx="5611759" cy="3948448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368394-9DFE-49F7-8B3A-C5D11ABAF3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0072" y="5875993"/>
            <a:ext cx="5583887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78C22F4-77A5-4B84-BD5E-2A59A32FB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AE41322-259C-45E1-8EBA-CD9AEBC31A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9036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3F87D86-02F1-4288-ADF3-CFC53D24C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78A54228-A18C-49D4-8BAE-55234982E14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80168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7AE244-E30D-4FB2-98A6-B9EC37B05A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0170" y="1710901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16109106-4360-48AE-97EE-22C402C46E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40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A0C917-5130-4608-85A6-627EB2AFD5D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42" y="1703168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C61C4C-3830-4483-B223-21FD6F0212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4" y="1703168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BD9063C-F778-46E7-8697-C72B9C1AA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2121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utfy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5C0B4E6-5502-441C-BDE1-D20B19081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180008"/>
            <a:ext cx="12192000" cy="567799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Text Placeholder 4" descr="Logo Universitetet i oslo">
            <a:extLst>
              <a:ext uri="{FF2B5EF4-FFF2-40B4-BE49-F238E27FC236}">
                <a16:creationId xmlns:a16="http://schemas.microsoft.com/office/drawing/2014/main" id="{47006D2C-998F-4DB7-B481-B9B3DCDC0D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554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D289F-AA6B-4FB2-A81B-53023814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1492D-B242-4BDE-940A-6ED6C625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9894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A001-0C1E-4F2C-A5A9-E7B00631E3A2}" type="datetimeFigureOut">
              <a:rPr lang="nb-NO" smtClean="0"/>
              <a:t>21.02.2022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AD54-9151-4036-8DB9-D47C2546461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8135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A001-0C1E-4F2C-A5A9-E7B00631E3A2}" type="datetimeFigureOut">
              <a:rPr lang="nb-NO" smtClean="0"/>
              <a:t>21.02.2022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AD54-9151-4036-8DB9-D47C2546461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25710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A001-0C1E-4F2C-A5A9-E7B00631E3A2}" type="datetimeFigureOut">
              <a:rPr lang="nb-NO" smtClean="0"/>
              <a:t>21.02.2022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AD54-9151-4036-8DB9-D47C2546461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1900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UiO Fullbredde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659A8DBD-BD7A-4EDC-B67F-D66D4E02E6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12355"/>
            <a:ext cx="10343114" cy="6833287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8534B2-2B3C-45E4-A5C6-20DB83FC5B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46263" y="12356"/>
            <a:ext cx="10345737" cy="683294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184891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37" name="Text Placeholder 6" descr="Logo Universitetet i oslo">
            <a:extLst>
              <a:ext uri="{FF2B5EF4-FFF2-40B4-BE49-F238E27FC236}">
                <a16:creationId xmlns:a16="http://schemas.microsoft.com/office/drawing/2014/main" id="{F29784C4-AE21-4452-BCC9-BC75C91449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9" name="Title 6">
            <a:extLst>
              <a:ext uri="{FF2B5EF4-FFF2-40B4-BE49-F238E27FC236}">
                <a16:creationId xmlns:a16="http://schemas.microsoft.com/office/drawing/2014/main" id="{5D15D34C-2B62-4A4C-AEE9-82137A8B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334682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291ADE13-A8F2-46E2-995A-5B5A00B970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7E6BC4FE-C55B-40DF-BE2C-B4A366CA9E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2A5C5038-A44D-4A5A-B6E6-4A3A664078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586699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41" name="Date Placeholder 3">
            <a:extLst>
              <a:ext uri="{FF2B5EF4-FFF2-40B4-BE49-F238E27FC236}">
                <a16:creationId xmlns:a16="http://schemas.microsoft.com/office/drawing/2014/main" id="{6D771372-9AD5-430D-A81A-2E820308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17DA3A3C-41C9-4BB1-8AF6-64A31B42E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49401EE1-2446-4FF1-9952-199B1AD33AA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7838A1EF-4F8F-4E02-84A8-CBDE742A016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1520438F-077B-4383-9B2E-BA087AF71C6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AA4849A-5DB1-449C-B5F9-8D23CAAC0678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6FF82BAB-E28F-4E02-86D8-FEDC0BED1A1D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EA3D402A-5E41-4E74-BCFE-6ECD172AE4E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6" name="addin_colorbox" hidden="1">
            <a:extLst>
              <a:ext uri="{FF2B5EF4-FFF2-40B4-BE49-F238E27FC236}">
                <a16:creationId xmlns:a16="http://schemas.microsoft.com/office/drawing/2014/main" id="{B21C5878-1C16-4124-B18E-3FD702004B13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7" name="addin_title" hidden="1">
            <a:extLst>
              <a:ext uri="{FF2B5EF4-FFF2-40B4-BE49-F238E27FC236}">
                <a16:creationId xmlns:a16="http://schemas.microsoft.com/office/drawing/2014/main" id="{25090456-9625-456B-9BF8-33469B9C80F5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8" name="addin_text" hidden="1">
            <a:extLst>
              <a:ext uri="{FF2B5EF4-FFF2-40B4-BE49-F238E27FC236}">
                <a16:creationId xmlns:a16="http://schemas.microsoft.com/office/drawing/2014/main" id="{335F99C5-F1AA-4F79-BB95-80F64E93637D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9" name="addin_image" hidden="1">
            <a:extLst>
              <a:ext uri="{FF2B5EF4-FFF2-40B4-BE49-F238E27FC236}">
                <a16:creationId xmlns:a16="http://schemas.microsoft.com/office/drawing/2014/main" id="{8F68B54B-8B5A-4C05-93DB-7F2DC877EF5E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0" name="addin_grouplist" hidden="1">
            <a:extLst>
              <a:ext uri="{FF2B5EF4-FFF2-40B4-BE49-F238E27FC236}">
                <a16:creationId xmlns:a16="http://schemas.microsoft.com/office/drawing/2014/main" id="{F2089761-1A50-4072-9872-C62B5CA9E1F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pic>
        <p:nvPicPr>
          <p:cNvPr id="31" name="logo_hvit" descr="UiO Segl" hidden="1">
            <a:extLst>
              <a:ext uri="{FF2B5EF4-FFF2-40B4-BE49-F238E27FC236}">
                <a16:creationId xmlns:a16="http://schemas.microsoft.com/office/drawing/2014/main" id="{27B17C39-2B30-4789-8BEA-4AE4B2320B7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785613" y="5458074"/>
            <a:ext cx="1025436" cy="1025436"/>
          </a:xfrm>
          <a:prstGeom prst="rect">
            <a:avLst/>
          </a:prstGeom>
        </p:spPr>
      </p:pic>
      <p:pic>
        <p:nvPicPr>
          <p:cNvPr id="32" name="logo_sort" descr="UiO segl" hidden="1">
            <a:extLst>
              <a:ext uri="{FF2B5EF4-FFF2-40B4-BE49-F238E27FC236}">
                <a16:creationId xmlns:a16="http://schemas.microsoft.com/office/drawing/2014/main" id="{46600C4D-987E-4F2B-917A-380F2324CB5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785613" y="5456640"/>
            <a:ext cx="1025421" cy="1025421"/>
          </a:xfrm>
          <a:prstGeom prst="rect">
            <a:avLst/>
          </a:prstGeom>
        </p:spPr>
      </p:pic>
      <p:sp>
        <p:nvSpPr>
          <p:cNvPr id="34" name="addin_logo" hidden="1">
            <a:extLst>
              <a:ext uri="{FF2B5EF4-FFF2-40B4-BE49-F238E27FC236}">
                <a16:creationId xmlns:a16="http://schemas.microsoft.com/office/drawing/2014/main" id="{E5963F14-DFC9-40C0-BCD0-4A837E431DF5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5" name="addin_colorlist" hidden="1">
            <a:extLst>
              <a:ext uri="{FF2B5EF4-FFF2-40B4-BE49-F238E27FC236}">
                <a16:creationId xmlns:a16="http://schemas.microsoft.com/office/drawing/2014/main" id="{B73620FB-5D82-4728-A1F9-C75D53925FBA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kapfor1, kapfor4, kapfor5, kapfor6, kapfor7</a:t>
            </a:r>
          </a:p>
        </p:txBody>
      </p:sp>
    </p:spTree>
    <p:extLst>
      <p:ext uri="{BB962C8B-B14F-4D97-AF65-F5344CB8AC3E}">
        <p14:creationId xmlns:p14="http://schemas.microsoft.com/office/powerpoint/2010/main" val="226124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UiO Fullbredde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0"/>
            <a:ext cx="10343114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826FC79-CEAE-42C3-9725-FAEABEBE6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334682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586699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Enhet</a:t>
            </a:r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02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akultet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84D768E-AC85-41DD-B1B7-0298BF3316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E17BAB58-FE9E-48CD-90C1-5A92CD4AF3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1011A16-94DD-4043-A614-BEC724B6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BC09F072-DFF2-42B8-9221-578EE194D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3BBDCC2B-F1B3-4493-BC07-8FE83C70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4" name="Graphic 23" descr="UiO segl">
            <a:extLst>
              <a:ext uri="{FF2B5EF4-FFF2-40B4-BE49-F238E27FC236}">
                <a16:creationId xmlns:a16="http://schemas.microsoft.com/office/drawing/2014/main" id="{EC3480BC-2C3D-4A7E-9C52-40E1CC216E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9C5D506-67A5-4F89-8560-22F43BCF74A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FCA3E1BC-B669-4110-87EA-FAF1FA6121DD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7" name="addin_title" hidden="1">
            <a:extLst>
              <a:ext uri="{FF2B5EF4-FFF2-40B4-BE49-F238E27FC236}">
                <a16:creationId xmlns:a16="http://schemas.microsoft.com/office/drawing/2014/main" id="{3ED724C7-6D8D-4B02-A942-476103665D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3875A1F9-BE97-453C-A6D3-C2B80FB26DA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9" name="addin_image" hidden="1">
            <a:extLst>
              <a:ext uri="{FF2B5EF4-FFF2-40B4-BE49-F238E27FC236}">
                <a16:creationId xmlns:a16="http://schemas.microsoft.com/office/drawing/2014/main" id="{B74C45E3-A0CF-4E11-99D4-B0A97B5ECA6D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0" name="addin_grouplist" hidden="1">
            <a:extLst>
              <a:ext uri="{FF2B5EF4-FFF2-40B4-BE49-F238E27FC236}">
                <a16:creationId xmlns:a16="http://schemas.microsoft.com/office/drawing/2014/main" id="{E863661C-B13F-46BB-BA71-469E9D5AB327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6B15E5D0-41F1-4B95-AEBC-8FEF29F24DE4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91820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 hidden="1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D0FDCF8F-A008-4CFD-BFC2-4B8B6F9B51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2127E9DC-8728-47D2-950F-5610AB44A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12AB716-EA8C-40F3-9E5E-FADFDE5B68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0D51CD3-9F1B-45C4-9816-FCEC12A4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8" name="Graphic 27" descr="UiO segl">
            <a:extLst>
              <a:ext uri="{FF2B5EF4-FFF2-40B4-BE49-F238E27FC236}">
                <a16:creationId xmlns:a16="http://schemas.microsoft.com/office/drawing/2014/main" id="{AECCD3CC-AC27-4207-85D4-8056C1F5FD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6681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Uthevet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16BE45C5-2FD6-4365-884E-E7211BA9F8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C80015-4906-4750-9E68-18BCB837A8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15063" y="0"/>
            <a:ext cx="597693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116A28A-122D-47FC-B20F-2DE6D034FB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634" y="2283763"/>
            <a:ext cx="5075367" cy="1650530"/>
          </a:xfrm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16F080F3-F66D-44E1-A274-51E675B7D7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B993451-3DED-457B-B2BA-C0AD678BC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E4C943B6-9D87-4707-9BC0-AB5D348B81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9138817D-ECF3-4F24-AB4D-EE86A7D3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E981D0C6-9965-4EA6-835B-007DA7454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FB8D8BF6-D27B-473E-8C7F-5564EC4E8842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AEA2A8D1-CC8A-49D7-B5F3-4D3D31E797B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FA762AA7-0630-463D-983A-714A0FDC6D6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BADFE346-6D41-462E-B93E-8A458125843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2F05EFBC-3D55-4A55-AC99-18A584A64FD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22529F69-78C3-4EA5-A8EF-DAED9CFEB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26D5A990-E30B-4E3A-A5A7-8F106A934EC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76058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D537D-BDA7-442F-85CC-77B15D3E9E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A343E91-A7F8-411F-8D9E-AD0CD04545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353483E-A81E-4295-A996-3D67CCCC2E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0F37DB2-E675-4E63-AD01-1D4996198F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AF5E8745-EB5B-4C17-A308-AC6088BCA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7CB7E83F-937E-4B9E-830A-492432F3A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B8980526-4F9F-495D-A07D-8D82934AE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9BE98BF2-9E12-4468-BCAE-2A3B441A6E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69172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542A6449-D96E-414F-A604-C4E12FC569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20FF9-F861-400C-878F-01B6648601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729F8AC-6A5E-427F-BADE-EA072C6164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548DDD7D-1EE4-480A-9DFC-6999E44EAA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94EC4BF0-912D-4C74-897D-7058B1C43F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4387C63E-1139-41C5-A5DA-C7934430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6E45B275-2917-4791-9D93-B119E57F1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67778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 descr="Logo Universitet i oslo">
            <a:extLst>
              <a:ext uri="{FF2B5EF4-FFF2-40B4-BE49-F238E27FC236}">
                <a16:creationId xmlns:a16="http://schemas.microsoft.com/office/drawing/2014/main" id="{C0E4FBEC-28F7-4C61-8732-186A1AAD3429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96DAC541-7B7A-43D3-8B79-37D633B846F1}">
                <asvg:svgBlip xmlns:asvg="http://schemas.microsoft.com/office/drawing/2016/SVG/main" xmlns="" r:embed="rId32"/>
              </a:ext>
            </a:extLst>
          </a:blip>
          <a:stretch>
            <a:fillRect/>
          </a:stretch>
        </p:blipFill>
        <p:spPr>
          <a:xfrm>
            <a:off x="381001" y="6280142"/>
            <a:ext cx="1021262" cy="20298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</p:spTree>
    <p:extLst>
      <p:ext uri="{BB962C8B-B14F-4D97-AF65-F5344CB8AC3E}">
        <p14:creationId xmlns:p14="http://schemas.microsoft.com/office/powerpoint/2010/main" val="33922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1" r:id="rId8"/>
    <p:sldLayoutId id="2147483720" r:id="rId9"/>
    <p:sldLayoutId id="2147483719" r:id="rId10"/>
    <p:sldLayoutId id="2147483701" r:id="rId11"/>
    <p:sldLayoutId id="2147483702" r:id="rId12"/>
    <p:sldLayoutId id="2147483704" r:id="rId13"/>
    <p:sldLayoutId id="2147483706" r:id="rId14"/>
    <p:sldLayoutId id="2147483716" r:id="rId15"/>
    <p:sldLayoutId id="2147483717" r:id="rId16"/>
    <p:sldLayoutId id="2147483713" r:id="rId17"/>
    <p:sldLayoutId id="2147483714" r:id="rId18"/>
    <p:sldLayoutId id="2147483709" r:id="rId19"/>
    <p:sldLayoutId id="2147483710" r:id="rId20"/>
    <p:sldLayoutId id="2147483711" r:id="rId21"/>
    <p:sldLayoutId id="2147483712" r:id="rId22"/>
    <p:sldLayoutId id="2147483707" r:id="rId23"/>
    <p:sldLayoutId id="2147483708" r:id="rId24"/>
    <p:sldLayoutId id="2147483715" r:id="rId25"/>
    <p:sldLayoutId id="2147483718" r:id="rId26"/>
    <p:sldLayoutId id="2147483729" r:id="rId27"/>
    <p:sldLayoutId id="2147483730" r:id="rId28"/>
    <p:sldLayoutId id="2147483731" r:id="rId29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5438" indent="-125438" algn="l" defTabSz="914446" rtl="0" eaLnBrk="1" latinLnBrk="0" hangingPunct="1">
        <a:lnSpc>
          <a:spcPct val="100000"/>
        </a:lnSpc>
        <a:spcBef>
          <a:spcPts val="11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mtClean="0"/>
              <a:t>Det utdannings-vitenskapelige fakultet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b-NO" dirty="0" smtClean="0"/>
              <a:t>Kjønnslikestilling, tiltak og </a:t>
            </a:r>
            <a:r>
              <a:rPr lang="nb-NO" smtClean="0"/>
              <a:t>effekter per 2021</a:t>
            </a:r>
            <a:endParaRPr lang="nb-NO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51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432" y="436914"/>
            <a:ext cx="10515600" cy="1325563"/>
          </a:xfrm>
        </p:spPr>
        <p:txBody>
          <a:bodyPr/>
          <a:lstStyle/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Faste vitenskapelige stillinger</a:t>
            </a:r>
            <a:endParaRPr lang="nb-NO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/>
          <a:srcRect l="57127" t="15093" r="6801" b="29059"/>
          <a:stretch/>
        </p:blipFill>
        <p:spPr bwMode="auto">
          <a:xfrm>
            <a:off x="1599181" y="1825625"/>
            <a:ext cx="8993638" cy="4351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8539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144" y="269403"/>
            <a:ext cx="10515600" cy="1325563"/>
          </a:xfrm>
        </p:spPr>
        <p:txBody>
          <a:bodyPr>
            <a:normAutofit/>
          </a:bodyPr>
          <a:lstStyle/>
          <a:p>
            <a:r>
              <a:rPr lang="nb-NO" sz="3200" dirty="0" smtClean="0"/>
              <a:t/>
            </a:r>
            <a:br>
              <a:rPr lang="nb-NO" sz="3200" dirty="0" smtClean="0"/>
            </a:br>
            <a:r>
              <a:rPr lang="nb-NO" sz="3200" dirty="0" smtClean="0"/>
              <a:t>Prosent </a:t>
            </a:r>
            <a:r>
              <a:rPr lang="nb-NO" sz="3200" dirty="0"/>
              <a:t>kvinner i </a:t>
            </a:r>
            <a:r>
              <a:rPr lang="nb-NO" sz="3200" dirty="0" smtClean="0"/>
              <a:t>stipendiat-, postdoktor-, </a:t>
            </a:r>
            <a:r>
              <a:rPr lang="nb-NO" sz="3200" dirty="0"/>
              <a:t>førsteamanuensis- og professorstillinger siste 5 år</a:t>
            </a:r>
            <a:r>
              <a:rPr lang="nb-NO" sz="3200" dirty="0" smtClean="0"/>
              <a:t>.</a:t>
            </a:r>
            <a:endParaRPr lang="nb-NO" sz="105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09964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9900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29" y="585194"/>
            <a:ext cx="10515600" cy="1325563"/>
          </a:xfrm>
        </p:spPr>
        <p:txBody>
          <a:bodyPr/>
          <a:lstStyle/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Hva gjør vi?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29" y="2825578"/>
            <a:ext cx="5563433" cy="3237071"/>
          </a:xfrm>
        </p:spPr>
        <p:txBody>
          <a:bodyPr/>
          <a:lstStyle/>
          <a:p>
            <a:r>
              <a:rPr lang="nb-NO" dirty="0" smtClean="0"/>
              <a:t>Professoropprykk, mentorordning, kvalifiseringsstipend</a:t>
            </a:r>
          </a:p>
          <a:p>
            <a:pPr lvl="1"/>
            <a:r>
              <a:rPr lang="nb-NO" dirty="0" smtClean="0"/>
              <a:t>Vi har i vår handlingsplan at vi skal ha et ekstra opprykkseminar lokalt hvor begge kjønn inkluderes</a:t>
            </a:r>
          </a:p>
          <a:p>
            <a:pPr lvl="1"/>
            <a:r>
              <a:rPr lang="nb-NO" dirty="0" smtClean="0"/>
              <a:t>Vi har i vår handlingsplan at vi i noen grad vil vurdere å lyse som professor/førsteamanuensis der hvor det er mange kandidater for opprykk</a:t>
            </a:r>
          </a:p>
          <a:p>
            <a:pPr lvl="1"/>
            <a:r>
              <a:rPr lang="nb-NO" dirty="0" smtClean="0"/>
              <a:t>Instituttledere veileder aktuelle kandidater for opprykk</a:t>
            </a:r>
          </a:p>
          <a:p>
            <a:r>
              <a:rPr lang="nb-NO" dirty="0" smtClean="0"/>
              <a:t>Hva kan vi gjøre mer?</a:t>
            </a:r>
          </a:p>
          <a:p>
            <a:pPr lvl="1"/>
            <a:r>
              <a:rPr lang="nb-NO" dirty="0" smtClean="0"/>
              <a:t>Sette likestilling på agendaen i ledermøter</a:t>
            </a:r>
          </a:p>
          <a:p>
            <a:pPr lvl="1"/>
            <a:r>
              <a:rPr lang="nb-NO" dirty="0" smtClean="0"/>
              <a:t>Sette likestilling på agendaen i lederopplæring</a:t>
            </a:r>
          </a:p>
        </p:txBody>
      </p:sp>
      <p:pic>
        <p:nvPicPr>
          <p:cNvPr id="9" name="Picture 8"/>
          <p:cNvPicPr/>
          <p:nvPr/>
        </p:nvPicPr>
        <p:blipFill rotWithShape="1">
          <a:blip r:embed="rId3"/>
          <a:srcRect l="69935" t="7546" r="18355" b="3325"/>
          <a:stretch/>
        </p:blipFill>
        <p:spPr bwMode="auto">
          <a:xfrm>
            <a:off x="8056571" y="399286"/>
            <a:ext cx="2471420" cy="58781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7032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29" y="618146"/>
            <a:ext cx="10515600" cy="1325563"/>
          </a:xfrm>
        </p:spPr>
        <p:txBody>
          <a:bodyPr/>
          <a:lstStyle/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Hva vet vi om hva som fungerer?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29" y="3303372"/>
            <a:ext cx="5563433" cy="2759277"/>
          </a:xfrm>
        </p:spPr>
        <p:txBody>
          <a:bodyPr/>
          <a:lstStyle/>
          <a:p>
            <a:r>
              <a:rPr lang="nb-NO" dirty="0" smtClean="0"/>
              <a:t>Det er vanskelig å måle, mange momenter</a:t>
            </a:r>
          </a:p>
          <a:p>
            <a:r>
              <a:rPr lang="nb-NO" dirty="0" smtClean="0"/>
              <a:t>Det er lange prosesser, begynner med studentene (lærerutdanningen er alle utdanningers mor)</a:t>
            </a:r>
          </a:p>
          <a:p>
            <a:r>
              <a:rPr lang="nb-NO" dirty="0" smtClean="0"/>
              <a:t>Stipendiatrekruttering er et sted å begynne – rekruttering til ansettelse</a:t>
            </a:r>
          </a:p>
          <a:p>
            <a:r>
              <a:rPr lang="nb-NO" dirty="0" smtClean="0"/>
              <a:t>Få flere menn til å søke?</a:t>
            </a:r>
          </a:p>
          <a:p>
            <a:r>
              <a:rPr lang="nb-NO" dirty="0" smtClean="0"/>
              <a:t>Generasjonsskifte?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2906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Hvordan ser det ut hos oss på </a:t>
            </a:r>
            <a:r>
              <a:rPr lang="nb-NO" dirty="0" err="1" smtClean="0"/>
              <a:t>studentsiden</a:t>
            </a:r>
            <a:r>
              <a:rPr lang="nb-NO" dirty="0" smtClean="0"/>
              <a:t>? 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sz="1050" dirty="0" smtClean="0"/>
              <a:t>Kilde </a:t>
            </a:r>
            <a:r>
              <a:rPr lang="nb-NO" sz="1050" dirty="0" err="1" smtClean="0"/>
              <a:t>Tableau</a:t>
            </a:r>
            <a:r>
              <a:rPr lang="nb-NO" sz="1050" dirty="0" smtClean="0"/>
              <a:t> 18.2.2022</a:t>
            </a:r>
            <a:endParaRPr lang="nb-NO" sz="1050" dirty="0"/>
          </a:p>
        </p:txBody>
      </p:sp>
    </p:spTree>
    <p:extLst>
      <p:ext uri="{BB962C8B-B14F-4D97-AF65-F5344CB8AC3E}">
        <p14:creationId xmlns:p14="http://schemas.microsoft.com/office/powerpoint/2010/main" val="305609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Særlig oppfølging pedagogikk og lærerutdanning">
            <a:extLst>
              <a:ext uri="{FF2B5EF4-FFF2-40B4-BE49-F238E27FC236}">
                <a16:creationId xmlns:a16="http://schemas.microsoft.com/office/drawing/2014/main" id="{DE439FE6-A510-4824-BBF3-B1A740523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17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29" y="1062990"/>
            <a:ext cx="10515600" cy="1325563"/>
          </a:xfrm>
        </p:spPr>
        <p:txBody>
          <a:bodyPr/>
          <a:lstStyle/>
          <a:p>
            <a:r>
              <a:rPr lang="nb-NO" dirty="0" smtClean="0"/>
              <a:t>Hva gjør vi?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29" y="3245708"/>
            <a:ext cx="5563433" cy="2816942"/>
          </a:xfrm>
        </p:spPr>
        <p:txBody>
          <a:bodyPr/>
          <a:lstStyle/>
          <a:p>
            <a:r>
              <a:rPr lang="nb-NO" dirty="0" smtClean="0"/>
              <a:t>Guttedag (ikke i 2020 og 2021)</a:t>
            </a:r>
          </a:p>
          <a:p>
            <a:r>
              <a:rPr lang="nb-NO" dirty="0" smtClean="0"/>
              <a:t>Skolebesøksordning</a:t>
            </a:r>
          </a:p>
          <a:p>
            <a:r>
              <a:rPr lang="nb-NO" dirty="0" smtClean="0"/>
              <a:t>Fokus på begge kjønn i kommunikasjon (visuelt)</a:t>
            </a:r>
          </a:p>
          <a:p>
            <a:r>
              <a:rPr lang="nb-NO" dirty="0" smtClean="0"/>
              <a:t>Studentprofiler</a:t>
            </a:r>
            <a:endParaRPr lang="nb-NO" dirty="0"/>
          </a:p>
        </p:txBody>
      </p:sp>
      <p:pic>
        <p:nvPicPr>
          <p:cNvPr id="1026" name="Picture 2" descr="https://www.uv.uio.no/english/research/groups/lemowe/news/terje-gutteda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540" y="2480168"/>
            <a:ext cx="5935963" cy="325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81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29" y="1153605"/>
            <a:ext cx="10515600" cy="1325563"/>
          </a:xfrm>
        </p:spPr>
        <p:txBody>
          <a:bodyPr/>
          <a:lstStyle/>
          <a:p>
            <a:r>
              <a:rPr lang="nb-NO" dirty="0" smtClean="0"/>
              <a:t>Hva vet vi om hva som fungerer?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29" y="3179804"/>
            <a:ext cx="5563433" cy="2882845"/>
          </a:xfrm>
        </p:spPr>
        <p:txBody>
          <a:bodyPr/>
          <a:lstStyle/>
          <a:p>
            <a:r>
              <a:rPr lang="nb-NO" dirty="0" smtClean="0"/>
              <a:t>Skolebesøksordningen </a:t>
            </a:r>
          </a:p>
          <a:p>
            <a:r>
              <a:rPr lang="nb-NO" dirty="0" smtClean="0"/>
              <a:t>Hva vet vi om hva som ikke fungerer?</a:t>
            </a:r>
          </a:p>
          <a:p>
            <a:pPr lvl="1"/>
            <a:r>
              <a:rPr lang="nb-NO" dirty="0" smtClean="0"/>
              <a:t>Nyhetsbilde før 15. april </a:t>
            </a:r>
          </a:p>
          <a:p>
            <a:r>
              <a:rPr lang="nb-NO" dirty="0" smtClean="0"/>
              <a:t>Generell positiv omtale om skole og læreryrket gjennom hele året hjelper.</a:t>
            </a:r>
          </a:p>
          <a:p>
            <a:r>
              <a:rPr lang="nb-NO" dirty="0" smtClean="0"/>
              <a:t>Tidligere mentorordning for mannlige studenter</a:t>
            </a:r>
          </a:p>
          <a:p>
            <a:endParaRPr lang="nb-NO" dirty="0" smtClean="0"/>
          </a:p>
          <a:p>
            <a:endParaRPr lang="nb-NO" dirty="0" smtClean="0"/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51918" t="29031" r="10714" b="17402"/>
          <a:stretch/>
        </p:blipFill>
        <p:spPr bwMode="auto">
          <a:xfrm>
            <a:off x="5945962" y="1750062"/>
            <a:ext cx="5714365" cy="46081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8828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ser det ut hos oss på </a:t>
            </a:r>
            <a:r>
              <a:rPr lang="nb-NO" dirty="0" smtClean="0"/>
              <a:t>ansattsiden?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050" dirty="0"/>
              <a:t>Kilde </a:t>
            </a:r>
            <a:r>
              <a:rPr lang="nb-NO" sz="1050" dirty="0" smtClean="0"/>
              <a:t>DBH </a:t>
            </a:r>
            <a:r>
              <a:rPr lang="nb-NO" sz="1050" dirty="0"/>
              <a:t>18.2.2022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2812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29" y="744362"/>
            <a:ext cx="10515600" cy="1325563"/>
          </a:xfrm>
        </p:spPr>
        <p:txBody>
          <a:bodyPr/>
          <a:lstStyle/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Vitenskapelige ledelse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29" y="3929742"/>
            <a:ext cx="9991557" cy="2132907"/>
          </a:xfrm>
        </p:spPr>
        <p:txBody>
          <a:bodyPr/>
          <a:lstStyle/>
          <a:p>
            <a:r>
              <a:rPr lang="nb-NO" dirty="0" smtClean="0"/>
              <a:t>Kvinner i øverste ledelse av fakultet, senter- og institutter fra 2021</a:t>
            </a:r>
          </a:p>
          <a:p>
            <a:pPr lvl="1"/>
            <a:r>
              <a:rPr lang="nb-NO" dirty="0"/>
              <a:t>F</a:t>
            </a:r>
            <a:r>
              <a:rPr lang="nb-NO" dirty="0" smtClean="0"/>
              <a:t>orrige periode første mann som dekan og en mann som instituttleder</a:t>
            </a:r>
          </a:p>
          <a:p>
            <a:r>
              <a:rPr lang="nb-NO" dirty="0" smtClean="0"/>
              <a:t>Kvinner i ledelse av 4 av 5 øvrige enheter</a:t>
            </a:r>
          </a:p>
          <a:p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675" y="1030827"/>
            <a:ext cx="7019876" cy="269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08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384" y="500062"/>
            <a:ext cx="10515600" cy="1325563"/>
          </a:xfrm>
        </p:spPr>
        <p:txBody>
          <a:bodyPr/>
          <a:lstStyle/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Alle ansatte</a:t>
            </a:r>
            <a:endParaRPr lang="nb-NO" sz="1050" b="1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3"/>
          <a:srcRect l="56734" t="14834" r="6634" b="29538"/>
          <a:stretch/>
        </p:blipFill>
        <p:spPr bwMode="auto">
          <a:xfrm>
            <a:off x="1511310" y="1825625"/>
            <a:ext cx="9169380" cy="4351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421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956" y="500062"/>
            <a:ext cx="10515600" cy="1325563"/>
          </a:xfrm>
        </p:spPr>
        <p:txBody>
          <a:bodyPr/>
          <a:lstStyle/>
          <a:p>
            <a:r>
              <a:rPr lang="nb-NO" dirty="0" smtClean="0"/>
              <a:t>Vitenskapelige stillinger inkludert rekrutteringsstillinger</a:t>
            </a:r>
            <a:endParaRPr lang="nb-NO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/>
          <a:srcRect l="56814" t="14592" r="6560" b="28297"/>
          <a:stretch/>
        </p:blipFill>
        <p:spPr bwMode="auto">
          <a:xfrm>
            <a:off x="1631092" y="1825625"/>
            <a:ext cx="8929816" cy="4351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0666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NO" id="{5B0A4823-B853-4E03-94BC-DE2E1EFD621E}" vid="{1C5DA98A-F9AE-4FD9-9F7B-ADB1035017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UiO  Norsk</Template>
  <TotalTime>0</TotalTime>
  <Words>294</Words>
  <Application>Microsoft Office PowerPoint</Application>
  <PresentationFormat>Widescreen</PresentationFormat>
  <Paragraphs>49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Arial, sans-serif</vt:lpstr>
      <vt:lpstr>Calibri</vt:lpstr>
      <vt:lpstr>Office Theme</vt:lpstr>
      <vt:lpstr>Det utdannings-vitenskapelige fakultet</vt:lpstr>
      <vt:lpstr>Hvordan ser det ut hos oss på studentsiden? </vt:lpstr>
      <vt:lpstr>PowerPoint Presentation</vt:lpstr>
      <vt:lpstr>Hva gjør vi?</vt:lpstr>
      <vt:lpstr>Hva vet vi om hva som fungerer?</vt:lpstr>
      <vt:lpstr>Hvordan ser det ut hos oss på ansattsiden?</vt:lpstr>
      <vt:lpstr> Vitenskapelige ledelse</vt:lpstr>
      <vt:lpstr> Alle ansatte</vt:lpstr>
      <vt:lpstr>Vitenskapelige stillinger inkludert rekrutteringsstillinger</vt:lpstr>
      <vt:lpstr> Faste vitenskapelige stillinger</vt:lpstr>
      <vt:lpstr> Prosent kvinner i stipendiat-, postdoktor-, førsteamanuensis- og professorstillinger siste 5 år.</vt:lpstr>
      <vt:lpstr> Hva gjør vi?</vt:lpstr>
      <vt:lpstr> Hva vet vi om hva som fungerer?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2022-02-21T09:38:14Z</dcterms:created>
  <dcterms:modified xsi:type="dcterms:W3CDTF">2022-02-21T10:30:25Z</dcterms:modified>
</cp:coreProperties>
</file>