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302" r:id="rId4"/>
    <p:sldId id="303" r:id="rId5"/>
    <p:sldId id="31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304" r:id="rId20"/>
    <p:sldId id="271" r:id="rId21"/>
    <p:sldId id="272" r:id="rId22"/>
    <p:sldId id="305" r:id="rId23"/>
    <p:sldId id="273" r:id="rId24"/>
    <p:sldId id="274" r:id="rId25"/>
    <p:sldId id="306" r:id="rId26"/>
    <p:sldId id="308" r:id="rId27"/>
    <p:sldId id="309" r:id="rId28"/>
    <p:sldId id="310" r:id="rId29"/>
    <p:sldId id="275" r:id="rId30"/>
    <p:sldId id="276" r:id="rId31"/>
    <p:sldId id="307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312" r:id="rId43"/>
    <p:sldId id="288" r:id="rId44"/>
    <p:sldId id="313" r:id="rId45"/>
    <p:sldId id="289" r:id="rId46"/>
    <p:sldId id="290" r:id="rId47"/>
    <p:sldId id="291" r:id="rId48"/>
    <p:sldId id="292" r:id="rId49"/>
    <p:sldId id="293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313" autoAdjust="0"/>
  </p:normalViewPr>
  <p:slideViewPr>
    <p:cSldViewPr>
      <p:cViewPr varScale="1">
        <p:scale>
          <a:sx n="96" d="100"/>
          <a:sy n="96" d="100"/>
        </p:scale>
        <p:origin x="2070" y="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AppData\Roaming\Microsoft\Excel\Eval%20studiestart%20statistikk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AppData\Roaming\Microsoft\Excel\Eval%20studiestart%20statistikk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AppData\Roaming\Microsoft\Excel\Eval%20studiestart%20statistikk%20(version%201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AppData\Roaming\Microsoft\Excel\Eval%20studiestart%20statistikk%20(version%201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AppData\Roaming\Microsoft\Excel\Eval%20studiestart%20statistikk%20(version%201).xlsb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&#229;vardo\Downloads\Eval%20studiestart%20statistik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5.7289401706688677E-2"/>
          <c:y val="8.4164467264177326E-2"/>
          <c:w val="0.93095264547325429"/>
          <c:h val="0.8185636452912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'Ark2'!$C$3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'Ark2'!$B$4:$B$9</c:f>
              <c:strCache>
                <c:ptCount val="6"/>
                <c:pt idx="0">
                  <c:v>Veldig bra</c:v>
                </c:pt>
                <c:pt idx="1">
                  <c:v>Ganske bra</c:v>
                </c:pt>
                <c:pt idx="2">
                  <c:v>Vet ikke</c:v>
                </c:pt>
                <c:pt idx="3">
                  <c:v>Ganske dårlig</c:v>
                </c:pt>
                <c:pt idx="4">
                  <c:v>Veldig dårlig</c:v>
                </c:pt>
                <c:pt idx="5">
                  <c:v>Deltok ikke</c:v>
                </c:pt>
              </c:strCache>
            </c:strRef>
          </c:cat>
          <c:val>
            <c:numRef>
              <c:f>'Ark2'!$C$4:$C$9</c:f>
              <c:numCache>
                <c:formatCode>General</c:formatCode>
                <c:ptCount val="6"/>
                <c:pt idx="0">
                  <c:v>0</c:v>
                </c:pt>
                <c:pt idx="1">
                  <c:v>24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9-4D3E-8046-2C627D075E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9201128"/>
        <c:axId val="519199488"/>
      </c:barChart>
      <c:catAx>
        <c:axId val="51920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199488"/>
        <c:crosses val="autoZero"/>
        <c:auto val="1"/>
        <c:lblAlgn val="ctr"/>
        <c:lblOffset val="100"/>
        <c:noMultiLvlLbl val="0"/>
      </c:catAx>
      <c:valAx>
        <c:axId val="51919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20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'Ark2'!$C$11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'Ark2'!$B$12:$B$17</c:f>
              <c:strCache>
                <c:ptCount val="6"/>
                <c:pt idx="0">
                  <c:v>Veldig bra</c:v>
                </c:pt>
                <c:pt idx="1">
                  <c:v>Ganske bra</c:v>
                </c:pt>
                <c:pt idx="2">
                  <c:v>Vet ikke</c:v>
                </c:pt>
                <c:pt idx="3">
                  <c:v>Ganske dårlig</c:v>
                </c:pt>
                <c:pt idx="4">
                  <c:v>Veldig dårlig</c:v>
                </c:pt>
                <c:pt idx="5">
                  <c:v>Deltok ikke</c:v>
                </c:pt>
              </c:strCache>
            </c:strRef>
          </c:cat>
          <c:val>
            <c:numRef>
              <c:f>'Ark2'!$C$12:$C$17</c:f>
              <c:numCache>
                <c:formatCode>General</c:formatCode>
                <c:ptCount val="6"/>
                <c:pt idx="0">
                  <c:v>2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0-4868-A4E9-40362DA8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418512"/>
        <c:axId val="249588520"/>
      </c:barChart>
      <c:catAx>
        <c:axId val="50341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9588520"/>
        <c:crosses val="autoZero"/>
        <c:auto val="1"/>
        <c:lblAlgn val="ctr"/>
        <c:lblOffset val="100"/>
        <c:noMultiLvlLbl val="0"/>
      </c:catAx>
      <c:valAx>
        <c:axId val="24958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341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'Ark2'!$C$19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'Ark2'!$B$20:$B$25</c:f>
              <c:strCache>
                <c:ptCount val="6"/>
                <c:pt idx="0">
                  <c:v>Veldig bra</c:v>
                </c:pt>
                <c:pt idx="1">
                  <c:v>Ganske bra</c:v>
                </c:pt>
                <c:pt idx="2">
                  <c:v>Vet ikke</c:v>
                </c:pt>
                <c:pt idx="3">
                  <c:v>Ganske dårlig</c:v>
                </c:pt>
                <c:pt idx="4">
                  <c:v>Veldig dårlig</c:v>
                </c:pt>
                <c:pt idx="5">
                  <c:v>Deltok ikke</c:v>
                </c:pt>
              </c:strCache>
            </c:strRef>
          </c:cat>
          <c:val>
            <c:numRef>
              <c:f>'Ark2'!$C$20:$C$25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2-4433-B132-2ECEA5A2F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587536"/>
        <c:axId val="494137624"/>
      </c:barChart>
      <c:catAx>
        <c:axId val="24958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94137624"/>
        <c:crosses val="autoZero"/>
        <c:auto val="1"/>
        <c:lblAlgn val="ctr"/>
        <c:lblOffset val="100"/>
        <c:noMultiLvlLbl val="0"/>
      </c:catAx>
      <c:valAx>
        <c:axId val="494137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958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'Ark2'!$G$3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'Ark2'!$F$4:$F$9</c:f>
              <c:strCache>
                <c:ptCount val="6"/>
                <c:pt idx="0">
                  <c:v>Veldig bra</c:v>
                </c:pt>
                <c:pt idx="1">
                  <c:v>Ganske bra</c:v>
                </c:pt>
                <c:pt idx="2">
                  <c:v>Vet ikke</c:v>
                </c:pt>
                <c:pt idx="3">
                  <c:v>Ganske dårlig</c:v>
                </c:pt>
                <c:pt idx="4">
                  <c:v>Veldig dårlig</c:v>
                </c:pt>
                <c:pt idx="5">
                  <c:v>Deltok ikke</c:v>
                </c:pt>
              </c:strCache>
            </c:strRef>
          </c:cat>
          <c:val>
            <c:numRef>
              <c:f>'Ark2'!$G$4:$G$9</c:f>
              <c:numCache>
                <c:formatCode>General</c:formatCode>
                <c:ptCount val="6"/>
                <c:pt idx="0">
                  <c:v>9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E-4BB8-BA45-B62F65215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039456"/>
        <c:axId val="658039128"/>
      </c:barChart>
      <c:catAx>
        <c:axId val="65803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58039128"/>
        <c:crosses val="autoZero"/>
        <c:auto val="1"/>
        <c:lblAlgn val="ctr"/>
        <c:lblOffset val="100"/>
        <c:noMultiLvlLbl val="0"/>
      </c:catAx>
      <c:valAx>
        <c:axId val="65803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5803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'Ark2'!$G$11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'Ark2'!$F$12:$F$17</c:f>
              <c:strCache>
                <c:ptCount val="6"/>
                <c:pt idx="0">
                  <c:v>Veldig bra</c:v>
                </c:pt>
                <c:pt idx="1">
                  <c:v>Ganske bra</c:v>
                </c:pt>
                <c:pt idx="2">
                  <c:v>Vet ikke</c:v>
                </c:pt>
                <c:pt idx="3">
                  <c:v>Ganske dårlig</c:v>
                </c:pt>
                <c:pt idx="4">
                  <c:v>Veldig dårlig</c:v>
                </c:pt>
                <c:pt idx="5">
                  <c:v>Deltok ikke</c:v>
                </c:pt>
              </c:strCache>
            </c:strRef>
          </c:cat>
          <c:val>
            <c:numRef>
              <c:f>'Ark2'!$G$12:$G$17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E-41A3-B9E4-A64DB9316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469976"/>
        <c:axId val="492470960"/>
      </c:barChart>
      <c:catAx>
        <c:axId val="49246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92470960"/>
        <c:crosses val="autoZero"/>
        <c:auto val="1"/>
        <c:lblAlgn val="ctr"/>
        <c:lblOffset val="100"/>
        <c:noMultiLvlLbl val="0"/>
      </c:catAx>
      <c:valAx>
        <c:axId val="49247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92469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Ideer</a:t>
            </a:r>
            <a:r>
              <a:rPr lang="nb-NO" baseline="0"/>
              <a:t> til aktiviteter </a:t>
            </a:r>
            <a:endParaRPr lang="nb-N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'Ark1'!$A$3:$A$25</c:f>
              <c:strCache>
                <c:ptCount val="23"/>
                <c:pt idx="0">
                  <c:v>Fiksefest/maker space</c:v>
                </c:pt>
                <c:pt idx="1">
                  <c:v>Sykkelverksted</c:v>
                </c:pt>
                <c:pt idx="2">
                  <c:v>Litteraturformidling</c:v>
                </c:pt>
                <c:pt idx="3">
                  <c:v>Speed dating</c:v>
                </c:pt>
                <c:pt idx="4">
                  <c:v>Grønne aktiviteter</c:v>
                </c:pt>
                <c:pt idx="5">
                  <c:v>Omvisning i Oslo</c:v>
                </c:pt>
                <c:pt idx="6">
                  <c:v>Teater/danseforestilling</c:v>
                </c:pt>
                <c:pt idx="7">
                  <c:v>Live podcast-innspilling</c:v>
                </c:pt>
                <c:pt idx="8">
                  <c:v>Museumsbesøk</c:v>
                </c:pt>
                <c:pt idx="9">
                  <c:v>Orienteringsdag studieressurser</c:v>
                </c:pt>
                <c:pt idx="10">
                  <c:v>Matlagingsaktiviteter</c:v>
                </c:pt>
                <c:pt idx="11">
                  <c:v>Dansing/klubb</c:v>
                </c:pt>
                <c:pt idx="12">
                  <c:v>Hinderløype</c:v>
                </c:pt>
                <c:pt idx="13">
                  <c:v>Idrett</c:v>
                </c:pt>
                <c:pt idx="14">
                  <c:v>Omvisning UiO</c:v>
                </c:pt>
                <c:pt idx="15">
                  <c:v>Friluftsaktiviteter</c:v>
                </c:pt>
                <c:pt idx="16">
                  <c:v>Workshops/kurs studieteknikk</c:v>
                </c:pt>
                <c:pt idx="17">
                  <c:v>Populærvitenskapelig foredrag</c:v>
                </c:pt>
                <c:pt idx="18">
                  <c:v>Speed friending</c:v>
                </c:pt>
                <c:pt idx="19">
                  <c:v>Konsert</c:v>
                </c:pt>
                <c:pt idx="20">
                  <c:v>Rebusløp</c:v>
                </c:pt>
                <c:pt idx="21">
                  <c:v>Stand-up/humorshow</c:v>
                </c:pt>
                <c:pt idx="22">
                  <c:v>Bruktmarked</c:v>
                </c:pt>
              </c:strCache>
            </c:strRef>
          </c:cat>
          <c:val>
            <c:numRef>
              <c:f>'Ark1'!$B$3:$B$25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14</c:v>
                </c:pt>
                <c:pt idx="13">
                  <c:v>14</c:v>
                </c:pt>
                <c:pt idx="14">
                  <c:v>14</c:v>
                </c:pt>
                <c:pt idx="15">
                  <c:v>16</c:v>
                </c:pt>
                <c:pt idx="16">
                  <c:v>16</c:v>
                </c:pt>
                <c:pt idx="17">
                  <c:v>19</c:v>
                </c:pt>
                <c:pt idx="18">
                  <c:v>19</c:v>
                </c:pt>
                <c:pt idx="19">
                  <c:v>21</c:v>
                </c:pt>
                <c:pt idx="20">
                  <c:v>21</c:v>
                </c:pt>
                <c:pt idx="21">
                  <c:v>24</c:v>
                </c:pt>
                <c:pt idx="2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3-418B-A1DA-A4857E7F2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9135064"/>
        <c:axId val="519135720"/>
      </c:barChart>
      <c:catAx>
        <c:axId val="519135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135720"/>
        <c:crosses val="autoZero"/>
        <c:auto val="1"/>
        <c:lblAlgn val="ctr"/>
        <c:lblOffset val="100"/>
        <c:noMultiLvlLbl val="0"/>
      </c:catAx>
      <c:valAx>
        <c:axId val="519135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13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4D64FA-EB44-0E42-97D4-EC7B23DBA3C9}" type="datetime1">
              <a:rPr lang="nb-NO"/>
              <a:pPr>
                <a:defRPr/>
              </a:pPr>
              <a:t>16.11.2018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E28BED-8764-C14E-9BE6-9B59EF64EE9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774F4-61CC-E442-A1DF-1BB931B0C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636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574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82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708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5352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69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954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/>
              <a:t>Kommentar: Mange faddere var på velkomstseremonien i fjor, og syns derfor det er kjedelig å dra på noe som er helt likt året etter. </a:t>
            </a:r>
          </a:p>
        </p:txBody>
      </p:sp>
    </p:spTree>
    <p:extLst>
      <p:ext uri="{BB962C8B-B14F-4D97-AF65-F5344CB8AC3E}">
        <p14:creationId xmlns:p14="http://schemas.microsoft.com/office/powerpoint/2010/main" val="2533164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128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529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553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916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6810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289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717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213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3847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31589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29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5225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2748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339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30595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3944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803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8485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3768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2395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902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569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684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755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92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0128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38455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54306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93809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2102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78067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1953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16105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49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3268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50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78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32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43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728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51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33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D4BB-00E8-F145-A579-32863B88E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B00E-0825-844B-BD47-14C416E0F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046C-3F23-AA43-BE34-37F521BA6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7F60-2139-4847-A966-5440DB887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5FF7-96C9-F74B-866F-090FD282A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8AAE-9532-7642-AA81-E67BAB870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FB49-8D91-8542-9087-AC30D7AC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914D-9720-7941-9AD8-F2C562E1F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63B3-ECBB-0A4A-9A50-22350CECA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på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44DE-A9F1-5B42-8040-79F600FB2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November 2018 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2CF2D4E4-7433-5F43-94E7-DD9E782E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star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2800" dirty="0"/>
              <a:t>Evaluering av studiestart 2018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2000" dirty="0"/>
              <a:t>Oppsummering av fokusgrupper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087C792-D841-4FEC-9850-9D45B350DB5B}"/>
              </a:ext>
            </a:extLst>
          </p:cNvPr>
          <p:cNvSpPr txBox="1"/>
          <p:nvPr/>
        </p:nvSpPr>
        <p:spPr>
          <a:xfrm>
            <a:off x="6300192" y="5933311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November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Velkomstepost fra studieprogram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752528"/>
          </a:xfrm>
        </p:spPr>
        <p:txBody>
          <a:bodyPr/>
          <a:lstStyle/>
          <a:p>
            <a:pPr eaLnBrk="1" hangingPunct="1"/>
            <a:r>
              <a:rPr lang="nb-NO" sz="2400" dirty="0"/>
              <a:t>De fleste husker å ha mottatt velkomstmail og synes den var oversiktlig og informativ</a:t>
            </a:r>
          </a:p>
          <a:p>
            <a:pPr lvl="1"/>
            <a:r>
              <a:rPr lang="nb-NO" sz="2000" dirty="0"/>
              <a:t>Betryggende å få enda en bekreftelse</a:t>
            </a:r>
          </a:p>
          <a:p>
            <a:pPr marL="457200" lvl="1" indent="0">
              <a:buNone/>
            </a:pPr>
            <a:endParaRPr lang="nb-NO" sz="2000" dirty="0"/>
          </a:p>
          <a:p>
            <a:pPr eaLnBrk="1" hangingPunct="1"/>
            <a:r>
              <a:rPr lang="nb-NO" sz="2400" dirty="0"/>
              <a:t>Kan forbedres: </a:t>
            </a:r>
          </a:p>
          <a:p>
            <a:pPr lvl="1"/>
            <a:r>
              <a:rPr lang="nb-NO" sz="2000" dirty="0"/>
              <a:t>Mange trodde de måtte melde seg opp til fag før studiestart (skapte stress og usikkerhet)</a:t>
            </a:r>
          </a:p>
          <a:p>
            <a:pPr lvl="1"/>
            <a:r>
              <a:rPr lang="nb-NO" sz="2000" dirty="0"/>
              <a:t>Savner info om når det kommer info om fag, pensum, oppmelding og timeplan</a:t>
            </a:r>
          </a:p>
          <a:p>
            <a:pPr lvl="1"/>
            <a:r>
              <a:rPr lang="nb-NO" sz="2000" i="1" dirty="0"/>
              <a:t>«Jeg trodde jeg måtte finne ut ting selv, og det stod ikke noe om det i mailen»</a:t>
            </a:r>
          </a:p>
          <a:p>
            <a:pPr lvl="1"/>
            <a:r>
              <a:rPr lang="nb-NO" sz="2000" i="1" dirty="0"/>
              <a:t>«Savner en setning som sier ‘ikke stress, det ordner seg når du kommer hit’».</a:t>
            </a:r>
          </a:p>
          <a:p>
            <a:pPr lvl="1"/>
            <a:endParaRPr lang="nb-NO" sz="2000" dirty="0"/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81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280920" cy="718592"/>
          </a:xfrm>
        </p:spPr>
        <p:txBody>
          <a:bodyPr/>
          <a:lstStyle/>
          <a:p>
            <a:r>
              <a:rPr lang="nb-NO" sz="2400" dirty="0"/>
              <a:t>Sentral studiestartside (</a:t>
            </a:r>
            <a:r>
              <a:rPr lang="nb-NO" sz="2400" dirty="0">
                <a:hlinkClick r:id="rId3"/>
              </a:rPr>
              <a:t>www.uio.no/studiestart</a:t>
            </a:r>
            <a:r>
              <a:rPr lang="nb-NO" sz="2400" dirty="0"/>
              <a:t>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824536"/>
          </a:xfrm>
        </p:spPr>
        <p:txBody>
          <a:bodyPr/>
          <a:lstStyle/>
          <a:p>
            <a:r>
              <a:rPr lang="nb-NO" sz="2400" dirty="0" smtClean="0"/>
              <a:t>Flere </a:t>
            </a:r>
            <a:r>
              <a:rPr lang="nb-NO" sz="2400" dirty="0"/>
              <a:t>har vært innom siden, men brukes kun for å finne program for eget studie</a:t>
            </a:r>
          </a:p>
          <a:p>
            <a:pPr lvl="1"/>
            <a:r>
              <a:rPr lang="nb-NO" sz="2000" dirty="0"/>
              <a:t>Generelt svært lite </a:t>
            </a:r>
            <a:r>
              <a:rPr lang="nb-NO" sz="2000" dirty="0" smtClean="0"/>
              <a:t>brukt</a:t>
            </a:r>
          </a:p>
          <a:p>
            <a:pPr lvl="1"/>
            <a:r>
              <a:rPr lang="nb-NO" sz="2000" dirty="0" smtClean="0"/>
              <a:t>Sjekklista som ligger der er nyttig, men de oppdager den ikke. Bør flyttes til et annet sted, eller lenke opp spesifikt til den i velkomsteposten</a:t>
            </a:r>
          </a:p>
          <a:p>
            <a:pPr marL="457200" lvl="1" indent="0">
              <a:buNone/>
            </a:pPr>
            <a:endParaRPr lang="nb-NO" sz="2400" dirty="0"/>
          </a:p>
          <a:p>
            <a:pPr eaLnBrk="1" hangingPunct="1"/>
            <a:r>
              <a:rPr lang="nb-NO" sz="2400" i="1" dirty="0"/>
              <a:t>«Jeg hoppet over denne, og leste heller om studieprogrammene»</a:t>
            </a:r>
          </a:p>
          <a:p>
            <a:pPr eaLnBrk="1" hangingPunct="1"/>
            <a:endParaRPr lang="nb-NO" sz="2400" i="1" dirty="0"/>
          </a:p>
          <a:p>
            <a:pPr eaLnBrk="1" hangingPunct="1"/>
            <a:r>
              <a:rPr lang="nb-NO" sz="2400" i="1" dirty="0"/>
              <a:t>«Jeg trengte litt tid for å sette meg inn i nettsidene, for å være ærlig.»</a:t>
            </a:r>
          </a:p>
        </p:txBody>
      </p:sp>
    </p:spTree>
    <p:extLst>
      <p:ext uri="{BB962C8B-B14F-4D97-AF65-F5344CB8AC3E}">
        <p14:creationId xmlns:p14="http://schemas.microsoft.com/office/powerpoint/2010/main" val="182389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Studiestartprogram på programmets nettsider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Mye brukt </a:t>
            </a:r>
            <a:r>
              <a:rPr lang="nb-NO" i="1" dirty="0"/>
              <a:t>før</a:t>
            </a:r>
            <a:r>
              <a:rPr lang="nb-NO" dirty="0"/>
              <a:t> studiestart, og de første dagene av </a:t>
            </a:r>
            <a:r>
              <a:rPr lang="nb-NO" dirty="0" err="1"/>
              <a:t>studiestartsuka</a:t>
            </a:r>
            <a:endParaRPr lang="nb-NO" dirty="0"/>
          </a:p>
          <a:p>
            <a:pPr lvl="1"/>
            <a:r>
              <a:rPr lang="nb-NO" dirty="0"/>
              <a:t>Mange er innom og noterer seg tid og sted for arrangementer</a:t>
            </a:r>
          </a:p>
          <a:p>
            <a:pPr lvl="1"/>
            <a:r>
              <a:rPr lang="nb-NO" dirty="0"/>
              <a:t>Deretter blir sosiale medier (Facebook) hovedkilde for informasjon og oppdateringer</a:t>
            </a:r>
          </a:p>
          <a:p>
            <a:pPr lvl="2"/>
            <a:r>
              <a:rPr lang="nb-NO" dirty="0"/>
              <a:t>De som ikke har Facebook bruker nettsidene </a:t>
            </a:r>
            <a:r>
              <a:rPr lang="nb-NO" dirty="0" smtClean="0"/>
              <a:t>mer og synes generelt de går glipp av informasjon</a:t>
            </a:r>
            <a:endParaRPr lang="nb-NO" dirty="0"/>
          </a:p>
          <a:p>
            <a:r>
              <a:rPr lang="nb-NO" dirty="0"/>
              <a:t>Program på nett som liste er </a:t>
            </a:r>
            <a:r>
              <a:rPr lang="nb-NO" dirty="0" smtClean="0"/>
              <a:t>noe uoversiktlig </a:t>
            </a:r>
            <a:endParaRPr lang="nb-NO" dirty="0"/>
          </a:p>
          <a:p>
            <a:pPr lvl="1"/>
            <a:r>
              <a:rPr lang="nb-NO" dirty="0" smtClean="0"/>
              <a:t>Timeplanformat godt mottatt av de som har det (SV)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737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Andre infokanaler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147248" cy="4896544"/>
          </a:xfrm>
        </p:spPr>
        <p:txBody>
          <a:bodyPr/>
          <a:lstStyle/>
          <a:p>
            <a:pPr eaLnBrk="1" hangingPunct="1"/>
            <a:r>
              <a:rPr lang="nb-NO" sz="2400" dirty="0"/>
              <a:t>Sosiale medier</a:t>
            </a:r>
          </a:p>
          <a:p>
            <a:pPr lvl="1"/>
            <a:r>
              <a:rPr lang="nb-NO" sz="2000" dirty="0"/>
              <a:t>Facebook</a:t>
            </a:r>
          </a:p>
          <a:p>
            <a:pPr lvl="2"/>
            <a:r>
              <a:rPr lang="nb-NO" dirty="0"/>
              <a:t>Svært utbredt infokanal i faddergrupper</a:t>
            </a:r>
          </a:p>
          <a:p>
            <a:pPr lvl="2"/>
            <a:r>
              <a:rPr lang="nb-NO" dirty="0"/>
              <a:t>Overraskende mange som </a:t>
            </a:r>
            <a:r>
              <a:rPr lang="nb-NO" i="1" dirty="0"/>
              <a:t>ikke </a:t>
            </a:r>
            <a:r>
              <a:rPr lang="nb-NO" dirty="0"/>
              <a:t>har Facebook</a:t>
            </a:r>
          </a:p>
          <a:p>
            <a:pPr lvl="3"/>
            <a:r>
              <a:rPr lang="nb-NO" sz="1600" dirty="0"/>
              <a:t>Sliter med å holde seg oppdatert (fikk ikke vite om arrangementer)</a:t>
            </a:r>
          </a:p>
          <a:p>
            <a:pPr lvl="3"/>
            <a:r>
              <a:rPr lang="nb-NO" sz="1600" dirty="0"/>
              <a:t>Avhengig av SMS og epost fra </a:t>
            </a:r>
            <a:r>
              <a:rPr lang="nb-NO" sz="1600" dirty="0" smtClean="0"/>
              <a:t>faddere</a:t>
            </a:r>
          </a:p>
          <a:p>
            <a:pPr marL="1371600" lvl="3" indent="0">
              <a:buNone/>
            </a:pPr>
            <a:endParaRPr lang="nb-NO" sz="1600" dirty="0"/>
          </a:p>
          <a:p>
            <a:pPr lvl="1"/>
            <a:r>
              <a:rPr lang="nb-NO" sz="2000" dirty="0"/>
              <a:t>Snapchat</a:t>
            </a:r>
          </a:p>
          <a:p>
            <a:pPr lvl="2"/>
            <a:r>
              <a:rPr lang="nb-NO" sz="1600" dirty="0"/>
              <a:t>Brukes i faddergruppene for å informere om oppdateringer og endringer </a:t>
            </a:r>
          </a:p>
          <a:p>
            <a:pPr lvl="2"/>
            <a:r>
              <a:rPr lang="nb-NO" sz="1600" dirty="0"/>
              <a:t>Ugunstig for «formell» informasjon, men svært sosialt</a:t>
            </a:r>
          </a:p>
          <a:p>
            <a:pPr lvl="2"/>
            <a:endParaRPr lang="nb-NO" sz="1600" dirty="0"/>
          </a:p>
          <a:p>
            <a:pPr eaLnBrk="1" hangingPunct="1"/>
            <a:r>
              <a:rPr lang="nb-NO" sz="2400" dirty="0"/>
              <a:t>Utskrift av program for uka (ark, hefter, timeplan o.l.)</a:t>
            </a:r>
          </a:p>
          <a:p>
            <a:pPr lvl="1"/>
            <a:r>
              <a:rPr lang="nb-NO" sz="1800" dirty="0"/>
              <a:t>Hyppig brukt av de som fikk det</a:t>
            </a:r>
          </a:p>
          <a:p>
            <a:pPr lvl="2"/>
            <a:r>
              <a:rPr lang="nb-NO" sz="1800" dirty="0"/>
              <a:t>De som ikke fikk, savnet </a:t>
            </a:r>
            <a:r>
              <a:rPr lang="nb-NO" sz="1800" dirty="0" smtClean="0"/>
              <a:t>det</a:t>
            </a:r>
            <a:r>
              <a:rPr lang="nb-NO" sz="1800" dirty="0"/>
              <a:t> 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08268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r>
              <a:rPr lang="nb-NO" sz="2400" dirty="0"/>
              <a:t>Andre infokanaler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Plakat</a:t>
            </a:r>
          </a:p>
          <a:p>
            <a:pPr lvl="1"/>
            <a:r>
              <a:rPr lang="nb-NO" dirty="0"/>
              <a:t>IFI hadde kun én plakat med programmet for uka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Muntlig</a:t>
            </a:r>
          </a:p>
          <a:p>
            <a:pPr lvl="1"/>
            <a:r>
              <a:rPr lang="nb-NO" dirty="0"/>
              <a:t>Påminnelser fra medstudenter og faddere er utbredt og bra, men …</a:t>
            </a:r>
          </a:p>
          <a:p>
            <a:pPr lvl="1"/>
            <a:r>
              <a:rPr lang="nb-NO" dirty="0"/>
              <a:t>muntlig beskjed fra fadder er ugunstig dersom det er eneste infokanal</a:t>
            </a:r>
          </a:p>
          <a:p>
            <a:pPr lvl="1"/>
            <a:r>
              <a:rPr lang="nb-NO" dirty="0"/>
              <a:t>Mye blir </a:t>
            </a:r>
            <a:r>
              <a:rPr lang="nb-NO" dirty="0" smtClean="0"/>
              <a:t>glemt</a:t>
            </a:r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031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UiOs sosiale medier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896544"/>
          </a:xfrm>
        </p:spPr>
        <p:txBody>
          <a:bodyPr/>
          <a:lstStyle/>
          <a:p>
            <a:pPr eaLnBrk="1" hangingPunct="1"/>
            <a:r>
              <a:rPr lang="nb-NO" sz="1800" dirty="0"/>
              <a:t>Svært få begynte å følge UiO under studiestart</a:t>
            </a:r>
          </a:p>
          <a:p>
            <a:pPr eaLnBrk="1" hangingPunct="1"/>
            <a:endParaRPr lang="nb-NO" sz="1800" dirty="0"/>
          </a:p>
          <a:p>
            <a:pPr eaLnBrk="1" hangingPunct="1"/>
            <a:r>
              <a:rPr lang="nb-NO" sz="1800" dirty="0"/>
              <a:t>Gjennomgående liten betydning for studentene</a:t>
            </a:r>
          </a:p>
          <a:p>
            <a:pPr eaLnBrk="1" hangingPunct="1"/>
            <a:endParaRPr lang="nb-NO" sz="1800" dirty="0"/>
          </a:p>
          <a:p>
            <a:pPr eaLnBrk="1" hangingPunct="1"/>
            <a:r>
              <a:rPr lang="nb-NO" sz="1800" dirty="0"/>
              <a:t>Facebook-arrangementer er unntaket</a:t>
            </a:r>
          </a:p>
          <a:p>
            <a:pPr lvl="1"/>
            <a:r>
              <a:rPr lang="nb-NO" sz="1800" dirty="0"/>
              <a:t>Flere husker å ha sett </a:t>
            </a:r>
            <a:r>
              <a:rPr lang="nb-NO" sz="1800" dirty="0" smtClean="0"/>
              <a:t>disse</a:t>
            </a:r>
            <a:endParaRPr lang="nb-NO" sz="1800" dirty="0"/>
          </a:p>
          <a:p>
            <a:pPr eaLnBrk="1" hangingPunct="1"/>
            <a:r>
              <a:rPr lang="nb-NO" sz="1800" dirty="0"/>
              <a:t>Noen begynner å følge fakultetssiden sin på </a:t>
            </a:r>
            <a:r>
              <a:rPr lang="nb-NO" sz="1800" dirty="0" err="1" smtClean="0"/>
              <a:t>Facebook</a:t>
            </a:r>
            <a:endParaRPr lang="nb-NO" sz="1800" dirty="0" smtClean="0"/>
          </a:p>
          <a:p>
            <a:pPr marL="0" indent="0" eaLnBrk="1" hangingPunct="1">
              <a:buNone/>
            </a:pPr>
            <a:endParaRPr lang="nb-NO" sz="1800" dirty="0" smtClean="0"/>
          </a:p>
          <a:p>
            <a:pPr eaLnBrk="1" hangingPunct="1"/>
            <a:r>
              <a:rPr lang="nb-NO" sz="1800" dirty="0" smtClean="0"/>
              <a:t>Avsender av sider/kanaler er generelt </a:t>
            </a:r>
            <a:r>
              <a:rPr lang="nb-NO" sz="1800" dirty="0" err="1" smtClean="0"/>
              <a:t>irrelevent</a:t>
            </a:r>
            <a:endParaRPr lang="nb-NO" sz="1800" dirty="0" smtClean="0"/>
          </a:p>
          <a:p>
            <a:pPr eaLnBrk="1" hangingPunct="1"/>
            <a:endParaRPr lang="nb-NO" sz="1800" dirty="0"/>
          </a:p>
          <a:p>
            <a:pPr eaLnBrk="1" hangingPunct="1"/>
            <a:r>
              <a:rPr lang="nb-NO" sz="1800" i="1" dirty="0"/>
              <a:t>«Det var fjernt å følge UiO på </a:t>
            </a:r>
            <a:r>
              <a:rPr lang="nb-NO" sz="1800" i="1" dirty="0" err="1"/>
              <a:t>insta</a:t>
            </a:r>
            <a:r>
              <a:rPr lang="nb-NO" sz="1800" i="1" dirty="0"/>
              <a:t>, fordi den er så fjern fra vårt fakultet under studiestart.»</a:t>
            </a:r>
            <a:r>
              <a:rPr lang="nb-NO" sz="1800" dirty="0"/>
              <a:t> </a:t>
            </a:r>
            <a:r>
              <a:rPr lang="nb-NO" sz="1800" dirty="0" smtClean="0"/>
              <a:t>(JUR)</a:t>
            </a:r>
          </a:p>
          <a:p>
            <a:pPr eaLnBrk="1" hangingPunct="1"/>
            <a:endParaRPr lang="nb-NO" sz="1800" dirty="0"/>
          </a:p>
          <a:p>
            <a:pPr eaLnBrk="1" hangingPunct="1"/>
            <a:r>
              <a:rPr lang="nb-NO" sz="1800" dirty="0" smtClean="0"/>
              <a:t>Noen oppsøkte imidlertid UiO på </a:t>
            </a:r>
            <a:r>
              <a:rPr lang="nb-NO" sz="1800" dirty="0" err="1" smtClean="0"/>
              <a:t>insta</a:t>
            </a:r>
            <a:r>
              <a:rPr lang="nb-NO" sz="1800" dirty="0" smtClean="0"/>
              <a:t>, nettopp for å få et innblikk i hvordan det var å være student der (MN)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620547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ARRANGEMENTER</a:t>
            </a:r>
          </a:p>
        </p:txBody>
      </p:sp>
    </p:spTree>
    <p:extLst>
      <p:ext uri="{BB962C8B-B14F-4D97-AF65-F5344CB8AC3E}">
        <p14:creationId xmlns:p14="http://schemas.microsoft.com/office/powerpoint/2010/main" val="335921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Velkomstseremonien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468C3EF-9F34-423C-8AAC-C08E61280F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149830"/>
              </p:ext>
            </p:extLst>
          </p:nvPr>
        </p:nvGraphicFramePr>
        <p:xfrm>
          <a:off x="621506" y="1825626"/>
          <a:ext cx="789384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Velkomstseremonien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Hva syns de var bra?</a:t>
            </a:r>
          </a:p>
          <a:p>
            <a:pPr lvl="1"/>
            <a:r>
              <a:rPr lang="nb-NO" sz="1800" dirty="0"/>
              <a:t>Inkluderende med engelsk innhold</a:t>
            </a:r>
          </a:p>
          <a:p>
            <a:pPr lvl="1"/>
            <a:r>
              <a:rPr lang="nb-NO" sz="1800" dirty="0"/>
              <a:t>Høytidelig stemning</a:t>
            </a:r>
          </a:p>
          <a:p>
            <a:pPr lvl="1"/>
            <a:r>
              <a:rPr lang="nb-NO" sz="1800" dirty="0"/>
              <a:t>Bra at det ikke varte lenger</a:t>
            </a:r>
          </a:p>
          <a:p>
            <a:pPr eaLnBrk="1" hangingPunct="1"/>
            <a:r>
              <a:rPr lang="nb-NO" sz="2000" dirty="0"/>
              <a:t>Hvorfor deltok de ikke?</a:t>
            </a:r>
          </a:p>
          <a:p>
            <a:pPr lvl="1"/>
            <a:r>
              <a:rPr lang="nb-NO" sz="1800" dirty="0"/>
              <a:t>Faddere var uinteresserte, og sa det var kjedelig</a:t>
            </a:r>
          </a:p>
          <a:p>
            <a:pPr lvl="1"/>
            <a:r>
              <a:rPr lang="nb-NO" sz="1800" i="1" dirty="0"/>
              <a:t>«Jeg ville dra, men vennene mine ville ikke, så jeg valgte å ta fri i stedet.»</a:t>
            </a:r>
          </a:p>
          <a:p>
            <a:r>
              <a:rPr lang="nb-NO" sz="2000" dirty="0"/>
              <a:t>Hva kunne vært bedre?</a:t>
            </a:r>
          </a:p>
          <a:p>
            <a:pPr lvl="1"/>
            <a:r>
              <a:rPr lang="nb-NO" sz="1800" dirty="0"/>
              <a:t>Savnet mer informasjon i forkant av programmet</a:t>
            </a:r>
          </a:p>
          <a:p>
            <a:pPr lvl="1"/>
            <a:r>
              <a:rPr lang="nb-NO" sz="1800" dirty="0"/>
              <a:t>Musikkinnslaget var trist</a:t>
            </a:r>
          </a:p>
          <a:p>
            <a:pPr lvl="1"/>
            <a:r>
              <a:rPr lang="nb-NO" sz="1800" dirty="0"/>
              <a:t>Seremonien kunne vært kortere</a:t>
            </a:r>
          </a:p>
          <a:p>
            <a:pPr lvl="1"/>
            <a:r>
              <a:rPr lang="nb-NO" sz="1800" dirty="0"/>
              <a:t>Innmarsjen var kaotisk. 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2411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Sitater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i="1" dirty="0"/>
              <a:t>«Tok </a:t>
            </a:r>
            <a:r>
              <a:rPr lang="nb-NO" i="1" u="sng" dirty="0"/>
              <a:t>ekstremt</a:t>
            </a:r>
            <a:r>
              <a:rPr lang="nb-NO" i="1" dirty="0"/>
              <a:t> lang tid å samle alle studentene på plassen. Kjedelig innhold.» 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«Var greit, men varte for lenge. Hele faddergruppen min dro etter ca. 10 min»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«Formelt, men på en positiv måte. Gjør det litt mer seriøst å begynne.»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946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Om prosjektet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1800" dirty="0"/>
              <a:t>Fokusgrupper utført 10.10 - 23.10</a:t>
            </a:r>
          </a:p>
          <a:p>
            <a:r>
              <a:rPr lang="nb-NO" sz="1800" dirty="0"/>
              <a:t>Mål: E</a:t>
            </a:r>
            <a:r>
              <a:rPr lang="nb-NO" sz="1800" dirty="0" smtClean="0"/>
              <a:t>valuere sentrale studiestartstiltak, inkl. fellesarrangementer, nettinfo, </a:t>
            </a:r>
            <a:r>
              <a:rPr lang="nb-NO" sz="1800" dirty="0" err="1" smtClean="0"/>
              <a:t>some</a:t>
            </a:r>
            <a:r>
              <a:rPr lang="nb-NO" sz="1800" dirty="0"/>
              <a:t> </a:t>
            </a:r>
            <a:r>
              <a:rPr lang="nb-NO" sz="1800" dirty="0" smtClean="0"/>
              <a:t>og filmer fra LINK. Sekundærmål: Få innblikk i møtet med UiO og faddergruppene. </a:t>
            </a:r>
            <a:endParaRPr lang="nb-NO" sz="1800" dirty="0"/>
          </a:p>
          <a:p>
            <a:r>
              <a:rPr lang="nb-NO" sz="1800" dirty="0"/>
              <a:t>Deltakere: 59 førsteårsstudenter</a:t>
            </a:r>
          </a:p>
          <a:p>
            <a:pPr lvl="1"/>
            <a:r>
              <a:rPr lang="nb-NO" sz="1800" dirty="0"/>
              <a:t>SV: 2</a:t>
            </a:r>
          </a:p>
          <a:p>
            <a:pPr lvl="1"/>
            <a:r>
              <a:rPr lang="nb-NO" sz="1800" dirty="0"/>
              <a:t>Med/OD: 5</a:t>
            </a:r>
          </a:p>
          <a:p>
            <a:pPr lvl="1"/>
            <a:r>
              <a:rPr lang="nb-NO" sz="1800" dirty="0"/>
              <a:t>Jur: 8</a:t>
            </a:r>
          </a:p>
          <a:p>
            <a:pPr lvl="1"/>
            <a:r>
              <a:rPr lang="nb-NO" sz="1800" dirty="0"/>
              <a:t>MN: 11</a:t>
            </a:r>
          </a:p>
          <a:p>
            <a:pPr lvl="1"/>
            <a:r>
              <a:rPr lang="nb-NO" sz="1800" dirty="0"/>
              <a:t>UV: 15</a:t>
            </a:r>
          </a:p>
          <a:p>
            <a:pPr lvl="1"/>
            <a:r>
              <a:rPr lang="nb-NO" sz="1800" dirty="0"/>
              <a:t>HF: 18</a:t>
            </a:r>
          </a:p>
          <a:p>
            <a:r>
              <a:rPr lang="nb-NO" sz="1800" dirty="0"/>
              <a:t>Kjønn: 39 jenter, 20 gutter</a:t>
            </a:r>
          </a:p>
          <a:p>
            <a:pPr eaLnBrk="1" hangingPunct="1"/>
            <a:r>
              <a:rPr lang="nb-NO" sz="1800" dirty="0"/>
              <a:t>Metode: 9 fokusgrupper med 4-11 deltagere. </a:t>
            </a:r>
          </a:p>
          <a:p>
            <a:pPr eaLnBrk="1" hangingPunct="1"/>
            <a:endParaRPr lang="nb-NO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nb-NO" sz="4400" dirty="0"/>
              <a:t>Blindern Games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1F72536-3209-4A23-868F-69E879BCE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622058"/>
              </p:ext>
            </p:extLst>
          </p:nvPr>
        </p:nvGraphicFramePr>
        <p:xfrm>
          <a:off x="467544" y="1690688"/>
          <a:ext cx="8208912" cy="447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8230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Blindern Games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r>
              <a:rPr lang="nb-NO" dirty="0"/>
              <a:t>Hva syns de? </a:t>
            </a:r>
          </a:p>
          <a:p>
            <a:pPr lvl="1"/>
            <a:r>
              <a:rPr lang="nb-NO" dirty="0"/>
              <a:t>Sumobryting var gøy </a:t>
            </a:r>
          </a:p>
          <a:p>
            <a:pPr lvl="1"/>
            <a:r>
              <a:rPr lang="nb-NO" dirty="0"/>
              <a:t>Mye variasjon er bra</a:t>
            </a:r>
          </a:p>
          <a:p>
            <a:r>
              <a:rPr lang="nb-NO" dirty="0"/>
              <a:t>Hvorfor deltok de ikke?</a:t>
            </a:r>
          </a:p>
          <a:p>
            <a:pPr lvl="1"/>
            <a:r>
              <a:rPr lang="nb-NO" dirty="0"/>
              <a:t>Fadderne prioriterte fest dagen før</a:t>
            </a:r>
          </a:p>
          <a:p>
            <a:pPr lvl="1"/>
            <a:r>
              <a:rPr lang="nb-NO" dirty="0"/>
              <a:t>Vil ikke dra alene</a:t>
            </a:r>
          </a:p>
          <a:p>
            <a:pPr lvl="1"/>
            <a:r>
              <a:rPr lang="nb-NO" dirty="0"/>
              <a:t>Dårlig vær, og mange var slitne på torsdagen</a:t>
            </a:r>
          </a:p>
          <a:p>
            <a:r>
              <a:rPr lang="nb-NO" dirty="0"/>
              <a:t>Hva kunne vært bedre?</a:t>
            </a:r>
          </a:p>
          <a:p>
            <a:pPr lvl="1"/>
            <a:r>
              <a:rPr lang="nb-NO" dirty="0"/>
              <a:t>Kortere køer</a:t>
            </a:r>
          </a:p>
          <a:p>
            <a:pPr lvl="1"/>
            <a:r>
              <a:rPr lang="nb-NO" dirty="0"/>
              <a:t>Mer informasjon om tidspunkter og innhold.</a:t>
            </a:r>
          </a:p>
        </p:txBody>
      </p:sp>
    </p:spTree>
    <p:extLst>
      <p:ext uri="{BB962C8B-B14F-4D97-AF65-F5344CB8AC3E}">
        <p14:creationId xmlns:p14="http://schemas.microsoft.com/office/powerpoint/2010/main" val="3481057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Sitater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400" i="1" dirty="0"/>
              <a:t>«Det kunne vært veldig bra, men det ble egentlig en nedtur… For ingen i faddergruppa møtte opp, det var dårlig vær og ganske kjip stemning når man ikke hadde en gjeng å gå med.»</a:t>
            </a:r>
          </a:p>
          <a:p>
            <a:pPr marL="0" indent="0" eaLnBrk="1" hangingPunct="1">
              <a:buNone/>
            </a:pPr>
            <a:endParaRPr lang="nb-NO" sz="2400" i="1" dirty="0"/>
          </a:p>
          <a:p>
            <a:pPr eaLnBrk="1" hangingPunct="1"/>
            <a:r>
              <a:rPr lang="nb-NO" sz="2400" i="1" dirty="0"/>
              <a:t>«Fadderne sa ‘dra hvis du vil, men da drar du alene’»</a:t>
            </a:r>
          </a:p>
          <a:p>
            <a:pPr eaLnBrk="1" hangingPunct="1"/>
            <a:endParaRPr lang="nb-NO" sz="2400" i="1" dirty="0"/>
          </a:p>
          <a:p>
            <a:pPr eaLnBrk="1" hangingPunct="1"/>
            <a:r>
              <a:rPr lang="nb-NO" sz="2400" i="1" dirty="0"/>
              <a:t>«Mer engasjement fra faddernes side, ville gjort at jeg også hadde dratt.»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808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Studentslippet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63CF65-FB86-4849-9125-4BA211737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216939"/>
              </p:ext>
            </p:extLst>
          </p:nvPr>
        </p:nvGraphicFramePr>
        <p:xfrm>
          <a:off x="621506" y="1825626"/>
          <a:ext cx="789384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2690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Studentslippet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992888" cy="4752528"/>
          </a:xfrm>
        </p:spPr>
        <p:txBody>
          <a:bodyPr/>
          <a:lstStyle/>
          <a:p>
            <a:r>
              <a:rPr lang="nb-NO" sz="2000" dirty="0"/>
              <a:t>Hva syns de? </a:t>
            </a:r>
          </a:p>
          <a:p>
            <a:pPr lvl="1"/>
            <a:r>
              <a:rPr lang="nb-NO" sz="1800" dirty="0"/>
              <a:t>Veldig godt tilbud</a:t>
            </a:r>
          </a:p>
          <a:p>
            <a:pPr lvl="1"/>
            <a:r>
              <a:rPr lang="nb-NO" sz="1800" dirty="0"/>
              <a:t>Stor variasjon i aktivitetene, og bra med kart over byen</a:t>
            </a:r>
          </a:p>
          <a:p>
            <a:pPr lvl="1"/>
            <a:r>
              <a:rPr lang="nb-NO" sz="1800" dirty="0"/>
              <a:t>Gode tilbakemeldinger på </a:t>
            </a:r>
            <a:r>
              <a:rPr lang="nb-NO" sz="1800" dirty="0" smtClean="0"/>
              <a:t>pop-up-faddergruppene*</a:t>
            </a:r>
            <a:endParaRPr lang="nb-NO" sz="1800" dirty="0"/>
          </a:p>
          <a:p>
            <a:pPr marL="457200" lvl="1" indent="0">
              <a:buNone/>
            </a:pPr>
            <a:endParaRPr lang="nb-NO" sz="1800" dirty="0"/>
          </a:p>
          <a:p>
            <a:r>
              <a:rPr lang="nb-NO" sz="2000" dirty="0"/>
              <a:t>Hvorfor deltok de ikke?</a:t>
            </a:r>
          </a:p>
          <a:p>
            <a:pPr lvl="1"/>
            <a:r>
              <a:rPr lang="nb-NO" sz="1800" dirty="0"/>
              <a:t>Lite initiativ fra fadderne </a:t>
            </a:r>
          </a:p>
          <a:p>
            <a:pPr lvl="2"/>
            <a:r>
              <a:rPr lang="nb-NO" sz="1400" dirty="0"/>
              <a:t>Mange var slitne etter uka</a:t>
            </a:r>
          </a:p>
          <a:p>
            <a:pPr marL="457200" lvl="1" indent="0">
              <a:buNone/>
            </a:pPr>
            <a:endParaRPr lang="nb-NO" sz="1800" dirty="0"/>
          </a:p>
          <a:p>
            <a:r>
              <a:rPr lang="nb-NO" sz="2000" dirty="0"/>
              <a:t>Hva kunne vært bedre?</a:t>
            </a:r>
          </a:p>
          <a:p>
            <a:pPr lvl="1"/>
            <a:r>
              <a:rPr lang="nb-NO" sz="1800" dirty="0"/>
              <a:t>Kunne vært mer info om pop-up-gruppene</a:t>
            </a:r>
          </a:p>
          <a:p>
            <a:pPr lvl="1"/>
            <a:r>
              <a:rPr lang="nb-NO" sz="1800" dirty="0"/>
              <a:t>Mange ønsket det hadde vart lenger (over flere dager</a:t>
            </a:r>
            <a:r>
              <a:rPr lang="nb-NO" sz="1800" dirty="0" smtClean="0"/>
              <a:t>).</a:t>
            </a:r>
          </a:p>
          <a:p>
            <a:pPr lvl="1"/>
            <a:endParaRPr lang="nb-NO" sz="1800" dirty="0"/>
          </a:p>
          <a:p>
            <a:pPr marL="57150" indent="0">
              <a:buNone/>
            </a:pPr>
            <a:r>
              <a:rPr lang="nb-NO" sz="1200" dirty="0" smtClean="0"/>
              <a:t>*Man kunne møte opp og få bli med i en faddergruppe for dagen, sammensatt av andre studenter med like interesser. Generelt populært tilbud. </a:t>
            </a:r>
          </a:p>
        </p:txBody>
      </p:sp>
    </p:spTree>
    <p:extLst>
      <p:ext uri="{BB962C8B-B14F-4D97-AF65-F5344CB8AC3E}">
        <p14:creationId xmlns:p14="http://schemas.microsoft.com/office/powerpoint/2010/main" val="4264818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Sitater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i="1" dirty="0"/>
              <a:t>«Fadderne sa det ikke pleide å skje noe da»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«Det var skikkelig bra, masse fine aktiviteter for å bli kjent med folk»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«Fadderne linket til Facebook-arrangementet, men dro ikke selv. De følte kanskje at på lørdag var deres ‘jobb’ ferdig.»</a:t>
            </a:r>
          </a:p>
        </p:txBody>
      </p:sp>
    </p:spTree>
    <p:extLst>
      <p:ext uri="{BB962C8B-B14F-4D97-AF65-F5344CB8AC3E}">
        <p14:creationId xmlns:p14="http://schemas.microsoft.com/office/powerpoint/2010/main" val="1997136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Foreningsdagen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SiO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C88AD1F-86D6-4FE4-90ED-6DE45C36D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078383"/>
              </p:ext>
            </p:extLst>
          </p:nvPr>
        </p:nvGraphicFramePr>
        <p:xfrm>
          <a:off x="621506" y="1825626"/>
          <a:ext cx="789384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875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Foreningsdagen (</a:t>
            </a:r>
            <a:r>
              <a:rPr lang="nb-NO" sz="2400" dirty="0" err="1"/>
              <a:t>SiO</a:t>
            </a:r>
            <a:r>
              <a:rPr lang="nb-NO" sz="2400" dirty="0"/>
              <a:t>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r>
              <a:rPr lang="nb-NO" dirty="0"/>
              <a:t>Hva syns de? </a:t>
            </a:r>
          </a:p>
          <a:p>
            <a:pPr lvl="1"/>
            <a:r>
              <a:rPr lang="nb-NO" dirty="0"/>
              <a:t>Mye bra informasjon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Hvorfor deltok de ikke?</a:t>
            </a:r>
          </a:p>
          <a:p>
            <a:pPr lvl="1"/>
            <a:r>
              <a:rPr lang="nb-NO" dirty="0"/>
              <a:t>Mange hadde forelesning i dette tidsrommet. </a:t>
            </a:r>
          </a:p>
          <a:p>
            <a:endParaRPr lang="nb-NO" dirty="0"/>
          </a:p>
          <a:p>
            <a:r>
              <a:rPr lang="nb-NO" dirty="0"/>
              <a:t>Hva kunne vært bedre?</a:t>
            </a:r>
          </a:p>
          <a:p>
            <a:pPr lvl="1"/>
            <a:r>
              <a:rPr lang="nb-NO" dirty="0"/>
              <a:t>Flere ønsket foreningsdagen flyttet til litt senere på dagen</a:t>
            </a:r>
          </a:p>
          <a:p>
            <a:pPr lvl="1"/>
            <a:r>
              <a:rPr lang="nb-NO" dirty="0"/>
              <a:t>Flere syns det var trangt i gymsalen. 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2063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Sitater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i="1" dirty="0"/>
              <a:t>«Fikk ikke info om det tidlig nok. Kjipt å ikke få delta» 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«Det var mange fine foreninger, men det var litt vanskelig å finne de foreningene jeg var interessert i»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«Imøtekommende mennesker. Bra organisert med at foreningene var ved siden av hverandre med tanke på relevans og sammenheng.» 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6000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Sykkelfesten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43F20D16-8854-487D-AB72-0B4E6A92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November 2018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0A26DD5-E65D-4B87-B188-4D55B3955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986450"/>
              </p:ext>
            </p:extLst>
          </p:nvPr>
        </p:nvGraphicFramePr>
        <p:xfrm>
          <a:off x="621506" y="1825626"/>
          <a:ext cx="789384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98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Kritiske refleksjoner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Noen eldre studenter, blant annet </a:t>
            </a:r>
            <a:r>
              <a:rPr lang="nb-NO" dirty="0" smtClean="0"/>
              <a:t>én </a:t>
            </a:r>
            <a:r>
              <a:rPr lang="nb-NO" dirty="0"/>
              <a:t>tidligere fadder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Fokusgrupper er ikke nødvendigvis representativt, men gir dypere innsikt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Selvseleksjon: Hvem er interessert i å delta på fokusgrupper? Ekstra engasjerte studenter? 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2838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Sykkelfesten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r>
              <a:rPr lang="nb-NO" dirty="0"/>
              <a:t>Hva syns de? </a:t>
            </a:r>
          </a:p>
          <a:p>
            <a:pPr lvl="1"/>
            <a:r>
              <a:rPr lang="nb-NO" dirty="0"/>
              <a:t>Hadde fått mye informasjon om arrangementet</a:t>
            </a:r>
          </a:p>
          <a:p>
            <a:endParaRPr lang="nb-NO" dirty="0"/>
          </a:p>
          <a:p>
            <a:r>
              <a:rPr lang="nb-NO" dirty="0"/>
              <a:t>Hvorfor deltok de ikke?</a:t>
            </a:r>
          </a:p>
          <a:p>
            <a:pPr lvl="1"/>
            <a:r>
              <a:rPr lang="nb-NO" dirty="0"/>
              <a:t>Mange har ikke sykkel</a:t>
            </a:r>
          </a:p>
          <a:p>
            <a:pPr lvl="1"/>
            <a:r>
              <a:rPr lang="nb-NO" dirty="0"/>
              <a:t>Mange hadde forelesning i tidsrommet</a:t>
            </a:r>
          </a:p>
          <a:p>
            <a:endParaRPr lang="nb-NO" dirty="0"/>
          </a:p>
          <a:p>
            <a:r>
              <a:rPr lang="nb-NO" dirty="0"/>
              <a:t>Hva kunne vært bedre?</a:t>
            </a:r>
          </a:p>
          <a:p>
            <a:pPr lvl="2"/>
            <a:r>
              <a:rPr lang="nb-NO" dirty="0"/>
              <a:t>Annet tidspunkt</a:t>
            </a:r>
          </a:p>
          <a:p>
            <a:pPr lvl="2"/>
            <a:r>
              <a:rPr lang="nb-NO" dirty="0"/>
              <a:t>Gratispass til Bysykkel</a:t>
            </a:r>
          </a:p>
          <a:p>
            <a:pPr lvl="2"/>
            <a:r>
              <a:rPr lang="nb-NO" dirty="0"/>
              <a:t>Billigere sykler.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862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Sitater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i="1" dirty="0"/>
              <a:t>«Jeg er veldig glad i å sykle, så jeg trengte sykkel. Fikk en del stæsj gratis, og sykkelauksjonen var veldig bra!»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«Det var et ganske spesifikt arrangement, så derfor ikke så aktuelt for meg.»</a:t>
            </a:r>
          </a:p>
          <a:p>
            <a:pPr eaLnBrk="1" hangingPunct="1"/>
            <a:endParaRPr lang="nb-NO" i="1" dirty="0"/>
          </a:p>
          <a:p>
            <a:pPr eaLnBrk="1" hangingPunct="1"/>
            <a:r>
              <a:rPr lang="nb-NO" i="1" dirty="0"/>
              <a:t>«Visste ikke om det var hjelp til å få fikset sykkelen, eller om det bare var verktøy for å fikse selv. Det turte jeg ikke».</a:t>
            </a:r>
          </a:p>
          <a:p>
            <a:pPr marL="0" indent="0" eaLnBrk="1" hangingPunct="1">
              <a:buNone/>
            </a:pPr>
            <a:endParaRPr lang="nb-NO" i="1" dirty="0"/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6233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Oppsummering av arrangementer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b-NO" b="1" dirty="0"/>
              <a:t>Gjennomgående </a:t>
            </a:r>
            <a:r>
              <a:rPr lang="nb-NO" b="1" dirty="0" smtClean="0"/>
              <a:t>bra</a:t>
            </a:r>
            <a:endParaRPr lang="nb-NO" b="1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De som deltar er stort sett fornøyde.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288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r>
              <a:rPr lang="nb-NO" sz="2400" dirty="0"/>
              <a:t>Oppsummering av arrangementer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82453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b-NO" b="1" dirty="0"/>
              <a:t>Utfordringer med fellesarrangementene</a:t>
            </a:r>
          </a:p>
          <a:p>
            <a:r>
              <a:rPr lang="nb-NO" sz="2400" dirty="0"/>
              <a:t>Varierende entusiasme/interesse fra faddere </a:t>
            </a:r>
          </a:p>
          <a:p>
            <a:pPr lvl="1"/>
            <a:r>
              <a:rPr lang="nb-NO" sz="2000" dirty="0"/>
              <a:t>Resultat: mange faddere ønsker ikke å dra på </a:t>
            </a:r>
            <a:r>
              <a:rPr lang="nb-NO" sz="2000" dirty="0" smtClean="0"/>
              <a:t>fellesarrangementer, og når ikke faddere deltar, kommer heller ikke de nye studentene</a:t>
            </a:r>
            <a:endParaRPr lang="nb-NO" sz="2000" dirty="0"/>
          </a:p>
          <a:p>
            <a:pPr lvl="1"/>
            <a:endParaRPr lang="nb-NO" sz="2000" dirty="0"/>
          </a:p>
          <a:p>
            <a:r>
              <a:rPr lang="nb-NO" sz="2400" dirty="0"/>
              <a:t>Deltagelse forutsetter at flere i gruppa drar</a:t>
            </a:r>
          </a:p>
          <a:p>
            <a:pPr lvl="1"/>
            <a:r>
              <a:rPr lang="nb-NO" sz="2000" dirty="0"/>
              <a:t>Mange er redd for å dra alene</a:t>
            </a:r>
          </a:p>
          <a:p>
            <a:pPr lvl="1"/>
            <a:endParaRPr lang="nb-NO" sz="2000" dirty="0"/>
          </a:p>
          <a:p>
            <a:r>
              <a:rPr lang="nb-NO" sz="2400" dirty="0"/>
              <a:t>Generelt lav oppslutning</a:t>
            </a:r>
          </a:p>
          <a:p>
            <a:pPr lvl="1"/>
            <a:r>
              <a:rPr lang="nb-NO" sz="2000" dirty="0"/>
              <a:t>Spesielt Med/OD og Jur møter ikke på Blindern</a:t>
            </a:r>
          </a:p>
          <a:p>
            <a:pPr lvl="1"/>
            <a:r>
              <a:rPr lang="nb-NO" sz="2000" dirty="0"/>
              <a:t>Værbetinget</a:t>
            </a:r>
          </a:p>
        </p:txBody>
      </p:sp>
    </p:spTree>
    <p:extLst>
      <p:ext uri="{BB962C8B-B14F-4D97-AF65-F5344CB8AC3E}">
        <p14:creationId xmlns:p14="http://schemas.microsoft.com/office/powerpoint/2010/main" val="2416492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749" y="548680"/>
            <a:ext cx="2625601" cy="1499043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b-NO" sz="3300" dirty="0"/>
              <a:t>Hva ønsker studentene seg?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F8AAABF-193E-4661-945E-C429586E1A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5168390" cy="554641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5200" y="3068960"/>
            <a:ext cx="2414588" cy="219518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endParaRPr lang="nb-NO" sz="1400" dirty="0"/>
          </a:p>
          <a:p>
            <a:pPr eaLnBrk="1" hangingPunct="1">
              <a:lnSpc>
                <a:spcPct val="90000"/>
              </a:lnSpc>
            </a:pPr>
            <a:r>
              <a:rPr lang="nb-NO" sz="1600" dirty="0"/>
              <a:t>Øvrige forslag som går igjen: Utekino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E7FF8C-9DB8-4974-80D6-DF7195FE2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862978"/>
              </p:ext>
            </p:extLst>
          </p:nvPr>
        </p:nvGraphicFramePr>
        <p:xfrm>
          <a:off x="721359" y="961510"/>
          <a:ext cx="4690872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9092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FADDERGRUPPA</a:t>
            </a:r>
          </a:p>
        </p:txBody>
      </p:sp>
    </p:spTree>
    <p:extLst>
      <p:ext uri="{BB962C8B-B14F-4D97-AF65-F5344CB8AC3E}">
        <p14:creationId xmlns:p14="http://schemas.microsoft.com/office/powerpoint/2010/main" val="32743829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Hvordan var møtet med fadderne?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Kaotisk inndeling av grupper</a:t>
            </a:r>
          </a:p>
          <a:p>
            <a:pPr lvl="1"/>
            <a:r>
              <a:rPr lang="nb-NO" sz="2000" dirty="0"/>
              <a:t>Særlig HF </a:t>
            </a:r>
          </a:p>
          <a:p>
            <a:pPr marL="457200" lvl="1" indent="0">
              <a:buNone/>
            </a:pPr>
            <a:endParaRPr lang="nb-NO" dirty="0"/>
          </a:p>
          <a:p>
            <a:pPr eaLnBrk="1" hangingPunct="1"/>
            <a:r>
              <a:rPr lang="nb-NO" dirty="0"/>
              <a:t>Stor variasjon i faddernes entusiasme 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Stor variasjon i størrelse på gruppene, som påvirket hele uka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«</a:t>
            </a:r>
            <a:r>
              <a:rPr lang="nb-NO" i="1" dirty="0"/>
              <a:t>Fadderne var synlige og prøvde å inkludere</a:t>
            </a:r>
            <a:r>
              <a:rPr lang="nb-NO" dirty="0"/>
              <a:t>» (Jur).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6617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Hva var fadderne gode på?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400" dirty="0"/>
              <a:t>Oppriktig interesse for å bli kjent med nye studenter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Bra at de har t-skjorter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Ble henvist til riktig sted når det var spørsmål (Jur)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Gode til å informere om programmet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Flinke til å poengtere at det ikke var uttalt drikkepress.</a:t>
            </a:r>
          </a:p>
        </p:txBody>
      </p:sp>
    </p:spTree>
    <p:extLst>
      <p:ext uri="{BB962C8B-B14F-4D97-AF65-F5344CB8AC3E}">
        <p14:creationId xmlns:p14="http://schemas.microsoft.com/office/powerpoint/2010/main" val="3733010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Hva var de mindre flinke på?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Mange virket dårlig forberedt</a:t>
            </a:r>
          </a:p>
          <a:p>
            <a:pPr eaLnBrk="1" hangingPunct="1"/>
            <a:r>
              <a:rPr lang="nb-NO" sz="2000" dirty="0"/>
              <a:t>Opprettholde engasjement gjennom hele uka</a:t>
            </a:r>
          </a:p>
          <a:p>
            <a:pPr eaLnBrk="1" hangingPunct="1"/>
            <a:r>
              <a:rPr lang="nb-NO" sz="2000" dirty="0"/>
              <a:t>Fadderne var sosiale med hverandre, og «glemte» de nye studentene (HF, </a:t>
            </a:r>
            <a:r>
              <a:rPr lang="nb-NO" sz="2000" dirty="0" smtClean="0"/>
              <a:t>MED, </a:t>
            </a:r>
            <a:r>
              <a:rPr lang="nb-NO" sz="2000" dirty="0"/>
              <a:t>UV)</a:t>
            </a:r>
          </a:p>
          <a:p>
            <a:pPr marL="0" indent="0" eaLnBrk="1" hangingPunct="1">
              <a:buNone/>
            </a:pPr>
            <a:endParaRPr lang="nb-NO" sz="2000" dirty="0"/>
          </a:p>
          <a:p>
            <a:pPr eaLnBrk="1" hangingPunct="1"/>
            <a:r>
              <a:rPr lang="nb-NO" sz="2000" i="1" dirty="0"/>
              <a:t>«Fadderen vår var veldig søt og grei, men kom fra et annet studieprogram og kunne ikke svare på noe av det vi lurte på.»</a:t>
            </a:r>
          </a:p>
          <a:p>
            <a:pPr eaLnBrk="1" hangingPunct="1"/>
            <a:endParaRPr lang="nb-NO" sz="2000" i="1" dirty="0"/>
          </a:p>
          <a:p>
            <a:pPr eaLnBrk="1" hangingPunct="1"/>
            <a:r>
              <a:rPr lang="nb-NO" sz="2000" i="1" dirty="0"/>
              <a:t>«Mye kommunikasjonsproblemer når en skal snakke til mange. Altfor mange personer på en gruppe, og altfor mye ansvar på én person. Dumt å bli satt i samme gruppe med noen som ikke går samme studieretning som deg.»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9471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Hvordan var samholdet i gruppa?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Vanskelig å få samhold i store grupper</a:t>
            </a:r>
          </a:p>
          <a:p>
            <a:r>
              <a:rPr lang="nb-NO" dirty="0"/>
              <a:t>Vanskelig å få samhold i grupper med studenter fra flere studieprogram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i="1" dirty="0"/>
              <a:t>«Vi hadde supert samhold. Hvis noen dro tidlig, så ville folk fortsatt bli kjent med deg dagen etterpå.» </a:t>
            </a:r>
          </a:p>
        </p:txBody>
      </p:sp>
    </p:spTree>
    <p:extLst>
      <p:ext uri="{BB962C8B-B14F-4D97-AF65-F5344CB8AC3E}">
        <p14:creationId xmlns:p14="http://schemas.microsoft.com/office/powerpoint/2010/main" val="204455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Kritiske refleksjoner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Rollebevissthet er viktig: </a:t>
            </a:r>
          </a:p>
          <a:p>
            <a:pPr lvl="1"/>
            <a:r>
              <a:rPr lang="nb-NO" dirty="0"/>
              <a:t>Lederen holder gruppa</a:t>
            </a:r>
          </a:p>
          <a:p>
            <a:pPr lvl="1"/>
            <a:r>
              <a:rPr lang="nb-NO" dirty="0"/>
              <a:t>Observatør er nøytral og ser på</a:t>
            </a:r>
          </a:p>
          <a:p>
            <a:pPr lvl="1"/>
            <a:r>
              <a:rPr lang="nb-NO" dirty="0"/>
              <a:t>Referent skriver alt som blir sagt</a:t>
            </a:r>
          </a:p>
          <a:p>
            <a:pPr lvl="1"/>
            <a:endParaRPr lang="nb-NO" dirty="0"/>
          </a:p>
          <a:p>
            <a:r>
              <a:rPr lang="nb-NO" dirty="0"/>
              <a:t>Overordnet: Vi har fått svar på det vi lurte på. </a:t>
            </a:r>
          </a:p>
        </p:txBody>
      </p:sp>
    </p:spTree>
    <p:extLst>
      <p:ext uri="{BB962C8B-B14F-4D97-AF65-F5344CB8AC3E}">
        <p14:creationId xmlns:p14="http://schemas.microsoft.com/office/powerpoint/2010/main" val="2008152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Har dere kontakt med noen fra faddergruppa fortsatt?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Mange henger fortsatt med de andre nye studentene fra gruppa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Mange har dannet kollokviegruppe ut av faddergruppa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De fleste sier fortsatt ‘hei’ i gangene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Få har kontakt med fadderne. 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i="1" dirty="0"/>
              <a:t>«Vi startet som 25-30 stykker, men mot slutten var det 15 personer. Nå er det en gruppe på 7 som fortsatt henger sammen.»</a:t>
            </a:r>
          </a:p>
          <a:p>
            <a:pPr eaLnBrk="1" hangingPunct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693247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Alkohol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Generelt svært lite uttalt drikkepress </a:t>
            </a:r>
          </a:p>
          <a:p>
            <a:pPr lvl="1"/>
            <a:r>
              <a:rPr lang="nb-NO" sz="1600" dirty="0"/>
              <a:t>Dog noe variasjon i individuelle opplevelser 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Bra med alkoholfrie arrangementer på dagtid</a:t>
            </a:r>
          </a:p>
          <a:p>
            <a:pPr eaLnBrk="1" hangingPunct="1"/>
            <a:endParaRPr lang="nb-NO" sz="2000" dirty="0"/>
          </a:p>
          <a:p>
            <a:pPr marL="0" indent="0" eaLnBrk="1" hangingPunct="1">
              <a:buNone/>
            </a:pPr>
            <a:r>
              <a:rPr lang="nb-NO" sz="2000" b="1" dirty="0"/>
              <a:t>MEN!</a:t>
            </a:r>
            <a:endParaRPr lang="nb-NO" sz="2000" dirty="0"/>
          </a:p>
          <a:p>
            <a:pPr eaLnBrk="1" hangingPunct="1"/>
            <a:r>
              <a:rPr lang="nb-NO" sz="2000" dirty="0"/>
              <a:t>Alkohol har en svært stor tilstedeværelse under studiestart 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Mange ønsket at alkoholen spilte en mindre rolle på kveldstid</a:t>
            </a:r>
          </a:p>
          <a:p>
            <a:pPr eaLnBrk="1" hangingPunct="1"/>
            <a:endParaRPr lang="nb-NO" sz="2000" dirty="0"/>
          </a:p>
          <a:p>
            <a:r>
              <a:rPr lang="nb-NO" sz="2000" dirty="0"/>
              <a:t>Stor variasjon på fakultetene (se neste slide).</a:t>
            </a:r>
          </a:p>
        </p:txBody>
      </p:sp>
    </p:spTree>
    <p:extLst>
      <p:ext uri="{BB962C8B-B14F-4D97-AF65-F5344CB8AC3E}">
        <p14:creationId xmlns:p14="http://schemas.microsoft.com/office/powerpoint/2010/main" val="33876907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Alkohol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marL="0" indent="0">
              <a:buNone/>
            </a:pPr>
            <a:r>
              <a:rPr lang="nb-NO" sz="2000" b="1" dirty="0"/>
              <a:t>Ytterpunktene i tilbakemeldingene:</a:t>
            </a:r>
          </a:p>
          <a:p>
            <a:r>
              <a:rPr lang="nb-NO" sz="2000" dirty="0"/>
              <a:t>OD: </a:t>
            </a:r>
            <a:r>
              <a:rPr lang="nb-NO" sz="2000" i="1" dirty="0"/>
              <a:t>«Tilpasset til at det er mange på studiet som ikke drikker. Tannlegefadderne prøvde å unngå alkoholbruk.»</a:t>
            </a:r>
          </a:p>
          <a:p>
            <a:endParaRPr lang="nb-NO" sz="2000" i="1" dirty="0"/>
          </a:p>
          <a:p>
            <a:r>
              <a:rPr lang="nb-NO" sz="2000" dirty="0"/>
              <a:t>HF: </a:t>
            </a:r>
            <a:r>
              <a:rPr lang="nb-NO" sz="2000" i="1" dirty="0"/>
              <a:t>«Vi ble færre og færre utover uka. Tror alkohol hadde noe med det å gjøre»</a:t>
            </a:r>
          </a:p>
          <a:p>
            <a:r>
              <a:rPr lang="nb-NO" sz="2000" dirty="0"/>
              <a:t>HF: </a:t>
            </a:r>
            <a:r>
              <a:rPr lang="nb-NO" sz="2000" i="1" dirty="0"/>
              <a:t>«Jeg syns fadderen hadde et fornuftig forhold til alkohol»</a:t>
            </a:r>
          </a:p>
          <a:p>
            <a:endParaRPr lang="nb-NO" sz="2000" dirty="0"/>
          </a:p>
          <a:p>
            <a:r>
              <a:rPr lang="nb-NO" sz="2000" dirty="0"/>
              <a:t>Jus: </a:t>
            </a:r>
            <a:r>
              <a:rPr lang="nb-NO" sz="2000" i="1" dirty="0"/>
              <a:t>«Alkohol var det mest sentrale i den uka»</a:t>
            </a:r>
          </a:p>
          <a:p>
            <a:r>
              <a:rPr lang="nb-NO" sz="2000" dirty="0"/>
              <a:t>Jus: </a:t>
            </a:r>
            <a:r>
              <a:rPr lang="nb-NO" sz="2000" i="1" dirty="0"/>
              <a:t>«Drikkepress er noe som ligger i kulturen, ikke noe man sier. Man kommer ikke unna det.» </a:t>
            </a:r>
            <a:endParaRPr lang="nb-NO" sz="1800" i="1" dirty="0"/>
          </a:p>
          <a:p>
            <a:pPr eaLnBrk="1" hangingPunct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053969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LINK: Studiestart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Relaterer studentene til filmen?</a:t>
            </a:r>
          </a:p>
          <a:p>
            <a:pPr lvl="1"/>
            <a:r>
              <a:rPr lang="nb-NO" sz="1800" dirty="0"/>
              <a:t>Særlig delen om å finne egen studieteknikk </a:t>
            </a:r>
          </a:p>
          <a:p>
            <a:pPr lvl="1"/>
            <a:r>
              <a:rPr lang="nb-NO" sz="1800" dirty="0"/>
              <a:t>Å vise kollokvier er veldig fint</a:t>
            </a:r>
          </a:p>
          <a:p>
            <a:r>
              <a:rPr lang="nb-NO" sz="2000" dirty="0"/>
              <a:t>Hvor kan den vises? </a:t>
            </a:r>
          </a:p>
          <a:p>
            <a:pPr lvl="1"/>
            <a:r>
              <a:rPr lang="nb-NO" sz="1800" dirty="0"/>
              <a:t>For lang for Facebook</a:t>
            </a:r>
          </a:p>
          <a:p>
            <a:pPr lvl="1"/>
            <a:r>
              <a:rPr lang="nb-NO" sz="1800" dirty="0"/>
              <a:t>Emnesider</a:t>
            </a:r>
          </a:p>
          <a:p>
            <a:pPr lvl="1"/>
            <a:r>
              <a:rPr lang="nb-NO" sz="1800" dirty="0"/>
              <a:t>Ikke sentral studiestartside</a:t>
            </a:r>
          </a:p>
          <a:p>
            <a:pPr lvl="1"/>
            <a:r>
              <a:rPr lang="nb-NO" sz="1800" dirty="0"/>
              <a:t>Flere er kritiske til ideen om å vise den i velkomst-epost, fordi man ikke vil relatere til innholdet. Første uka vil derimot gi mer resonans.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3660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LINK: Studiestart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r>
              <a:rPr lang="nb-NO" sz="2400" dirty="0"/>
              <a:t>Hva bør endres?</a:t>
            </a:r>
          </a:p>
          <a:p>
            <a:pPr lvl="1"/>
            <a:r>
              <a:rPr lang="nb-NO" sz="2000" dirty="0"/>
              <a:t>Blande studenter fra Midtøsten- og </a:t>
            </a:r>
            <a:r>
              <a:rPr lang="nb-NO" sz="2000" dirty="0" err="1"/>
              <a:t>retorikkollokviene</a:t>
            </a:r>
            <a:r>
              <a:rPr lang="nb-NO" sz="2000" dirty="0"/>
              <a:t> </a:t>
            </a:r>
          </a:p>
          <a:p>
            <a:pPr lvl="1"/>
            <a:r>
              <a:rPr lang="nb-NO" sz="2000" dirty="0"/>
              <a:t>Savner enda mer konkrete tips om ‘hvordan studere’</a:t>
            </a:r>
          </a:p>
          <a:p>
            <a:pPr lvl="1"/>
            <a:r>
              <a:rPr lang="nb-NO" sz="2000" dirty="0"/>
              <a:t>Kortes ned</a:t>
            </a:r>
          </a:p>
          <a:p>
            <a:pPr lvl="2"/>
            <a:r>
              <a:rPr lang="nb-NO" sz="1600" dirty="0"/>
              <a:t>Noen sier til 1 min. andre til 15 sek.</a:t>
            </a:r>
          </a:p>
          <a:p>
            <a:pPr lvl="1"/>
            <a:r>
              <a:rPr lang="nb-NO" sz="2000" dirty="0"/>
              <a:t>Filmen er ikke informativ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4240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Overgangen fra </a:t>
            </a:r>
            <a:r>
              <a:rPr lang="nb-NO" sz="2400" dirty="0" err="1"/>
              <a:t>vgs</a:t>
            </a:r>
            <a:r>
              <a:rPr lang="nb-NO" sz="2400" dirty="0"/>
              <a:t> til UiO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752528"/>
          </a:xfrm>
        </p:spPr>
        <p:txBody>
          <a:bodyPr/>
          <a:lstStyle/>
          <a:p>
            <a:pPr eaLnBrk="1" hangingPunct="1"/>
            <a:r>
              <a:rPr lang="nb-NO" sz="2400" dirty="0"/>
              <a:t>Svært brå overgang for mange</a:t>
            </a:r>
          </a:p>
          <a:p>
            <a:pPr eaLnBrk="1" hangingPunct="1"/>
            <a:r>
              <a:rPr lang="nb-NO" sz="2400" dirty="0"/>
              <a:t>Helt ny måte å studere på</a:t>
            </a:r>
          </a:p>
          <a:p>
            <a:pPr eaLnBrk="1" hangingPunct="1"/>
            <a:r>
              <a:rPr lang="nb-NO" sz="2400" dirty="0"/>
              <a:t>Mange føler seg små og alene på «store UiO»</a:t>
            </a:r>
          </a:p>
          <a:p>
            <a:pPr lvl="1"/>
            <a:r>
              <a:rPr lang="nb-NO" dirty="0"/>
              <a:t>Savn av en «kontaktperson» (studieveileder)</a:t>
            </a:r>
          </a:p>
          <a:p>
            <a:r>
              <a:rPr lang="nb-NO" sz="2400" dirty="0"/>
              <a:t>Turer med studieprogrammet er svært populært og nyttig, både faglig og sosialt</a:t>
            </a:r>
          </a:p>
          <a:p>
            <a:r>
              <a:rPr lang="nb-NO" sz="2400" dirty="0"/>
              <a:t>Mange savner flere tilbakemeldinger og </a:t>
            </a:r>
            <a:r>
              <a:rPr lang="nb-NO" sz="2400" dirty="0" smtClean="0"/>
              <a:t>diskusjonsarenaer</a:t>
            </a:r>
          </a:p>
          <a:p>
            <a:r>
              <a:rPr lang="nb-NO" sz="2400" dirty="0" smtClean="0"/>
              <a:t>Bruker fadderen for å få innblikk i hvordan studiehverdagen er. Ønsker generelt at fadderne også skal svare på </a:t>
            </a:r>
            <a:r>
              <a:rPr lang="nb-NO" sz="2400" dirty="0" err="1" smtClean="0"/>
              <a:t>spm</a:t>
            </a:r>
            <a:r>
              <a:rPr lang="nb-NO" sz="2400" dirty="0" smtClean="0"/>
              <a:t> om det faglige </a:t>
            </a:r>
            <a:endParaRPr lang="nb-NO" sz="2400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7731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000" dirty="0"/>
              <a:t>Føler studentene seg rustet til å studere etter studiestart?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000" dirty="0"/>
              <a:t>De færreste opplevde at studiestart i seg selv gjorde dem klare til å studere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Brå overgang fra det sosiale og morsomme til det faglige.</a:t>
            </a:r>
          </a:p>
          <a:p>
            <a:pPr lvl="1"/>
            <a:r>
              <a:rPr lang="nb-NO" sz="1800" dirty="0" smtClean="0"/>
              <a:t>Men uformelle </a:t>
            </a:r>
            <a:r>
              <a:rPr lang="nb-NO" sz="1800" dirty="0"/>
              <a:t>introduksjonsforelesninger mykner opp</a:t>
            </a:r>
          </a:p>
          <a:p>
            <a:pPr lvl="1"/>
            <a:endParaRPr lang="nb-NO" sz="1800" dirty="0"/>
          </a:p>
          <a:p>
            <a:pPr eaLnBrk="1" hangingPunct="1"/>
            <a:r>
              <a:rPr lang="nb-NO" sz="2000" dirty="0"/>
              <a:t>Fikk sosiale nettverk, men ikke faglig klar</a:t>
            </a:r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dirty="0"/>
              <a:t>Savner mer oppfølging etter </a:t>
            </a:r>
            <a:r>
              <a:rPr lang="nb-NO" sz="2000" dirty="0" err="1"/>
              <a:t>studiestartsuka</a:t>
            </a:r>
            <a:endParaRPr lang="nb-NO" sz="2000" dirty="0"/>
          </a:p>
          <a:p>
            <a:pPr eaLnBrk="1" hangingPunct="1"/>
            <a:endParaRPr lang="nb-NO" sz="2000" dirty="0"/>
          </a:p>
          <a:p>
            <a:pPr eaLnBrk="1" hangingPunct="1"/>
            <a:r>
              <a:rPr lang="nb-NO" sz="2000" i="1" dirty="0"/>
              <a:t>«Første dag på lesesalen, med nytt utstyr, men jeg visste ikke hva jeg skulle streke under. Det tok lang tid før jeg følte jeg hadde rett til å sitte der. Følte meg ikke veldig rusta.»</a:t>
            </a:r>
          </a:p>
          <a:p>
            <a:pPr eaLnBrk="1" hangingPunct="1"/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39110931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000" dirty="0"/>
              <a:t>Hvordan var det å starte på UiO, i forhold til forventningene?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Blandede forventinger. </a:t>
            </a:r>
          </a:p>
          <a:p>
            <a:pPr lvl="1"/>
            <a:r>
              <a:rPr lang="nb-NO" dirty="0"/>
              <a:t>Mange hadde sett for seg å bruke enda mer tid på studiene enn de gjør nå, 1. semester</a:t>
            </a:r>
          </a:p>
          <a:p>
            <a:pPr lvl="1"/>
            <a:r>
              <a:rPr lang="nb-NO" dirty="0"/>
              <a:t>Mange trodde det skulle bli enda vanskeligere.</a:t>
            </a:r>
          </a:p>
        </p:txBody>
      </p:sp>
    </p:spTree>
    <p:extLst>
      <p:ext uri="{BB962C8B-B14F-4D97-AF65-F5344CB8AC3E}">
        <p14:creationId xmlns:p14="http://schemas.microsoft.com/office/powerpoint/2010/main" val="7407706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Kort oppsummering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De tror de må vite mer enn de må før de starter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 smtClean="0"/>
              <a:t>Deltakelse på f</a:t>
            </a:r>
            <a:r>
              <a:rPr lang="nb-NO" dirty="0" smtClean="0"/>
              <a:t>ellesarrangementer </a:t>
            </a:r>
            <a:r>
              <a:rPr lang="nb-NO" dirty="0"/>
              <a:t>krever at fadderne er </a:t>
            </a:r>
            <a:r>
              <a:rPr lang="nb-NO" dirty="0" smtClean="0"/>
              <a:t>engasjerte og drar med seg gruppa</a:t>
            </a:r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Savn av tilbud utover høsten («lengre studiestart»).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80694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r>
              <a:rPr lang="nb-NO" sz="2400" dirty="0"/>
              <a:t>Kort oppsummering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Størrelsen på faddergruppa avgjør inntrykket de sitter igjen med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UiOs studiestartnettside:</a:t>
            </a:r>
          </a:p>
          <a:p>
            <a:pPr lvl="1"/>
            <a:r>
              <a:rPr lang="nb-NO" dirty="0"/>
              <a:t>Svært få bruker den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UiOs nettsider generelt:</a:t>
            </a:r>
          </a:p>
          <a:p>
            <a:pPr lvl="1"/>
            <a:r>
              <a:rPr lang="nb-NO" dirty="0"/>
              <a:t>Mange syns de er kronglete i starten, men føler sidene blir mer oversiktlige etter hvert. 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77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INNLEDNING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79C1702A-5243-42DD-90AB-2D450E14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2018 </a:t>
            </a:r>
          </a:p>
        </p:txBody>
      </p:sp>
    </p:spTree>
    <p:extLst>
      <p:ext uri="{BB962C8B-B14F-4D97-AF65-F5344CB8AC3E}">
        <p14:creationId xmlns:p14="http://schemas.microsoft.com/office/powerpoint/2010/main" val="145495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Hva gledet studentene seg til?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dirty="0"/>
              <a:t>Møte mennesker med samme interesser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Det faglige ved studiene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Å bli kjent med nye folk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Det sosiale 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Å få frihet til å legge opp egen studiehverdag.</a:t>
            </a:r>
          </a:p>
        </p:txBody>
      </p:sp>
    </p:spTree>
    <p:extLst>
      <p:ext uri="{BB962C8B-B14F-4D97-AF65-F5344CB8AC3E}">
        <p14:creationId xmlns:p14="http://schemas.microsoft.com/office/powerpoint/2010/main" val="165653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Hva gruet studentene seg til?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400" dirty="0"/>
              <a:t>Flytte til en stor by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Eksamener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dirty="0"/>
              <a:t>Redd for å ikke henge med på studiet</a:t>
            </a:r>
          </a:p>
          <a:p>
            <a:pPr eaLnBrk="1" hangingPunct="1"/>
            <a:endParaRPr lang="nb-NO" sz="2400" dirty="0"/>
          </a:p>
          <a:p>
            <a:pPr eaLnBrk="1" hangingPunct="1"/>
            <a:r>
              <a:rPr lang="nb-NO" sz="2400" i="1" dirty="0"/>
              <a:t>«Jeg stressa mye med det sosiale»</a:t>
            </a:r>
          </a:p>
          <a:p>
            <a:pPr eaLnBrk="1" hangingPunct="1"/>
            <a:endParaRPr lang="nb-NO" sz="2400" i="1" dirty="0"/>
          </a:p>
          <a:p>
            <a:pPr eaLnBrk="1" hangingPunct="1"/>
            <a:r>
              <a:rPr lang="nb-NO" sz="2400" i="1" dirty="0"/>
              <a:t>«Spent på om det skulle bli like bra som jeg håpet.»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73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400" dirty="0"/>
              <a:t>INFORMASJON</a:t>
            </a:r>
          </a:p>
        </p:txBody>
      </p:sp>
    </p:spTree>
    <p:extLst>
      <p:ext uri="{BB962C8B-B14F-4D97-AF65-F5344CB8AC3E}">
        <p14:creationId xmlns:p14="http://schemas.microsoft.com/office/powerpoint/2010/main" val="395591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8075240" cy="718592"/>
          </a:xfrm>
        </p:spPr>
        <p:txBody>
          <a:bodyPr/>
          <a:lstStyle/>
          <a:p>
            <a:pPr eaLnBrk="1" hangingPunct="1"/>
            <a:r>
              <a:rPr lang="nb-NO" sz="2000" dirty="0"/>
              <a:t>Hva gjør studentene når de får vite at de har kommet inn?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eaLnBrk="1" hangingPunct="1"/>
            <a:r>
              <a:rPr lang="nb-NO" sz="2400" dirty="0"/>
              <a:t>Gikk på UiO sine nettsider</a:t>
            </a:r>
          </a:p>
          <a:p>
            <a:pPr lvl="1"/>
            <a:r>
              <a:rPr lang="nb-NO" sz="2000" dirty="0"/>
              <a:t>Mange syns sidene var uoversiktlige og </a:t>
            </a:r>
            <a:r>
              <a:rPr lang="nb-NO" sz="2000" dirty="0" smtClean="0"/>
              <a:t>kaotiske, jo dypere de graver seg ned jo vanskeligere synes de det er å finne «ut» igjen</a:t>
            </a:r>
            <a:endParaRPr lang="nb-NO" sz="2000" dirty="0"/>
          </a:p>
          <a:p>
            <a:pPr marL="457200" lvl="1" indent="0">
              <a:buNone/>
            </a:pPr>
            <a:endParaRPr lang="nb-NO" sz="2000" dirty="0"/>
          </a:p>
          <a:p>
            <a:pPr eaLnBrk="1" hangingPunct="1"/>
            <a:r>
              <a:rPr lang="nb-NO" sz="2400" dirty="0"/>
              <a:t>Fortalte det til venner og familie</a:t>
            </a:r>
          </a:p>
          <a:p>
            <a:pPr lvl="1"/>
            <a:r>
              <a:rPr lang="nb-NO" sz="2000" dirty="0"/>
              <a:t>Spurte tidligere studenter om praktisk informasjon</a:t>
            </a:r>
          </a:p>
          <a:p>
            <a:pPr marL="457200" lvl="1" indent="0">
              <a:buNone/>
            </a:pPr>
            <a:endParaRPr lang="nb-NO" sz="2000" dirty="0"/>
          </a:p>
          <a:p>
            <a:pPr eaLnBrk="1" hangingPunct="1"/>
            <a:r>
              <a:rPr lang="nb-NO" sz="2400" dirty="0"/>
              <a:t>Prøvde å finne pensum</a:t>
            </a:r>
          </a:p>
          <a:p>
            <a:pPr marL="0" indent="0" eaLnBrk="1" hangingPunct="1">
              <a:buNone/>
            </a:pPr>
            <a:endParaRPr lang="nb-NO" sz="2400" dirty="0"/>
          </a:p>
          <a:p>
            <a:pPr eaLnBrk="1" hangingPunct="1"/>
            <a:r>
              <a:rPr lang="nb-NO" sz="2400" dirty="0"/>
              <a:t>Ville vite når og hvor oppmøtet var.</a:t>
            </a:r>
          </a:p>
          <a:p>
            <a:pPr eaLnBrk="1" hangingPunct="1"/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187991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2395</Words>
  <Application>Microsoft Office PowerPoint</Application>
  <PresentationFormat>On-screen Show (4:3)</PresentationFormat>
  <Paragraphs>418</Paragraphs>
  <Slides>49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Arial</vt:lpstr>
      <vt:lpstr>ヒラギノ角ゴ Pro W3</vt:lpstr>
      <vt:lpstr>Blank Presentation</vt:lpstr>
      <vt:lpstr>Evaluering av studiestart 2018</vt:lpstr>
      <vt:lpstr>Om prosjektet</vt:lpstr>
      <vt:lpstr>Kritiske refleksjoner 1</vt:lpstr>
      <vt:lpstr>Kritiske refleksjoner 2</vt:lpstr>
      <vt:lpstr>INNLEDNING</vt:lpstr>
      <vt:lpstr>Hva gledet studentene seg til?</vt:lpstr>
      <vt:lpstr>Hva gruet studentene seg til?</vt:lpstr>
      <vt:lpstr>INFORMASJON</vt:lpstr>
      <vt:lpstr>Hva gjør studentene når de får vite at de har kommet inn?</vt:lpstr>
      <vt:lpstr>Velkomstepost fra studieprogram</vt:lpstr>
      <vt:lpstr>Sentral studiestartside (www.uio.no/studiestart)</vt:lpstr>
      <vt:lpstr>Studiestartprogram på programmets nettsider</vt:lpstr>
      <vt:lpstr>Andre infokanaler 1</vt:lpstr>
      <vt:lpstr>Andre infokanaler 2</vt:lpstr>
      <vt:lpstr>UiOs sosiale medier</vt:lpstr>
      <vt:lpstr>ARRANGEMENTER</vt:lpstr>
      <vt:lpstr>Velkomstseremonien</vt:lpstr>
      <vt:lpstr>Velkomstseremonien</vt:lpstr>
      <vt:lpstr>Sitater</vt:lpstr>
      <vt:lpstr>Blindern Games</vt:lpstr>
      <vt:lpstr>Blindern Games</vt:lpstr>
      <vt:lpstr>Sitater</vt:lpstr>
      <vt:lpstr>Studentslippet</vt:lpstr>
      <vt:lpstr>Studentslippet</vt:lpstr>
      <vt:lpstr>Sitater</vt:lpstr>
      <vt:lpstr>Foreningsdagen (SiO)</vt:lpstr>
      <vt:lpstr>Foreningsdagen (SiO)</vt:lpstr>
      <vt:lpstr>Sitater</vt:lpstr>
      <vt:lpstr>Sykkelfesten</vt:lpstr>
      <vt:lpstr>Sykkelfesten</vt:lpstr>
      <vt:lpstr>Sitater</vt:lpstr>
      <vt:lpstr>Oppsummering av arrangementer 1</vt:lpstr>
      <vt:lpstr>Oppsummering av arrangementer 2</vt:lpstr>
      <vt:lpstr>Hva ønsker studentene seg?</vt:lpstr>
      <vt:lpstr>FADDERGRUPPA</vt:lpstr>
      <vt:lpstr>Hvordan var møtet med fadderne?</vt:lpstr>
      <vt:lpstr>Hva var fadderne gode på?</vt:lpstr>
      <vt:lpstr>Hva var de mindre flinke på? </vt:lpstr>
      <vt:lpstr>Hvordan var samholdet i gruppa?</vt:lpstr>
      <vt:lpstr>Har dere kontakt med noen fra faddergruppa fortsatt?</vt:lpstr>
      <vt:lpstr>Alkohol 1</vt:lpstr>
      <vt:lpstr>Alkohol 2</vt:lpstr>
      <vt:lpstr>LINK: Studiestart 1</vt:lpstr>
      <vt:lpstr>LINK: Studiestart 2</vt:lpstr>
      <vt:lpstr>Overgangen fra vgs til UiO</vt:lpstr>
      <vt:lpstr>Føler studentene seg rustet til å studere etter studiestart?</vt:lpstr>
      <vt:lpstr>Hvordan var det å starte på UiO, i forhold til forventningene?</vt:lpstr>
      <vt:lpstr>Kort oppsummering 1</vt:lpstr>
      <vt:lpstr>Kort oppsummering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av studiestart 2018</dc:title>
  <dc:creator>Håvard Østrem</dc:creator>
  <cp:lastModifiedBy>Anne Nordheim O`Hare</cp:lastModifiedBy>
  <cp:revision>82</cp:revision>
  <dcterms:created xsi:type="dcterms:W3CDTF">2018-10-29T18:10:55Z</dcterms:created>
  <dcterms:modified xsi:type="dcterms:W3CDTF">2018-11-16T09:35:19Z</dcterms:modified>
</cp:coreProperties>
</file>