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79" r:id="rId8"/>
    <p:sldId id="261" r:id="rId9"/>
    <p:sldId id="264" r:id="rId10"/>
    <p:sldId id="268" r:id="rId11"/>
    <p:sldId id="269" r:id="rId12"/>
    <p:sldId id="270" r:id="rId13"/>
    <p:sldId id="271" r:id="rId14"/>
    <p:sldId id="272" r:id="rId15"/>
    <p:sldId id="274" r:id="rId16"/>
    <p:sldId id="263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0916D-1A3C-5D08-47BC-450E65D759F5}" v="760" dt="2018-09-11T07:46:40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nsatte/arbeidsstotte/sta/studiestart/arshjul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err="1">
                <a:cs typeface="Calibri Light"/>
              </a:rPr>
              <a:t>Studiestart</a:t>
            </a:r>
            <a:r>
              <a:rPr lang="en-US" b="1">
                <a:cs typeface="Calibri Light"/>
              </a:rPr>
              <a:t> august 2018</a:t>
            </a:r>
            <a:br>
              <a:rPr lang="en-US" b="1">
                <a:cs typeface="Calibri Light"/>
              </a:rPr>
            </a:br>
            <a:endParaRPr lang="en-US" b="1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err="1">
                <a:cs typeface="Calibri"/>
              </a:rPr>
              <a:t>Møte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nettverk</a:t>
            </a:r>
            <a:r>
              <a:rPr lang="en-US">
                <a:cs typeface="Calibri"/>
              </a:rPr>
              <a:t> for </a:t>
            </a:r>
            <a:r>
              <a:rPr lang="en-US" err="1">
                <a:cs typeface="Calibri"/>
              </a:rPr>
              <a:t>studiestart</a:t>
            </a:r>
            <a:r>
              <a:rPr lang="en-US">
                <a:cs typeface="Calibri"/>
              </a:rPr>
              <a:t> </a:t>
            </a:r>
            <a:endParaRPr lang="nb-NO">
              <a:cs typeface="Calibri"/>
            </a:endParaRPr>
          </a:p>
          <a:p>
            <a:pPr algn="l"/>
            <a:r>
              <a:rPr lang="en-US">
                <a:cs typeface="Calibri"/>
              </a:rPr>
              <a:t>13.09.2018</a:t>
            </a:r>
          </a:p>
          <a:p>
            <a:pPr algn="l"/>
            <a:r>
              <a:rPr lang="en-US">
                <a:cs typeface="Calibri"/>
              </a:rPr>
              <a:t>Anne </a:t>
            </a:r>
            <a:r>
              <a:rPr lang="en-US" err="1">
                <a:cs typeface="Calibri"/>
              </a:rPr>
              <a:t>Nordheim</a:t>
            </a:r>
            <a:r>
              <a:rPr lang="en-US">
                <a:cs typeface="Calibri"/>
              </a:rPr>
              <a:t> O'Hare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06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Følte du deg godt mottatt på nåværende studieprogram da du var ny student (% ja)?</a:t>
            </a: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12412"/>
              </p:ext>
            </p:extLst>
          </p:nvPr>
        </p:nvGraphicFramePr>
        <p:xfrm>
          <a:off x="940593" y="2381250"/>
          <a:ext cx="8299130" cy="407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0062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3989068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</a:tblGrid>
              <a:tr h="3690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88,4% (ja)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84,1%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90,8%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90,6%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89,8%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85,5%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JUR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82,3%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79,7%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79,3%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76,4%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73,5%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4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2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Hvordan opplevde du fadderordningen (</a:t>
            </a:r>
            <a:r>
              <a:rPr lang="nb-NO" err="1">
                <a:cs typeface="Calibri"/>
              </a:rPr>
              <a:t>el.lign</a:t>
            </a:r>
            <a:r>
              <a:rPr lang="nb-NO">
                <a:cs typeface="Calibri"/>
              </a:rPr>
              <a:t>) når det gjelder </a:t>
            </a:r>
            <a:r>
              <a:rPr lang="nb-NO" i="1">
                <a:cs typeface="Calibri"/>
              </a:rPr>
              <a:t>sosiale arrangementer</a:t>
            </a:r>
            <a:r>
              <a:rPr lang="nb-NO">
                <a:cs typeface="Calibri"/>
              </a:rPr>
              <a:t>? (poeng)</a:t>
            </a: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59129"/>
              </p:ext>
            </p:extLst>
          </p:nvPr>
        </p:nvGraphicFramePr>
        <p:xfrm>
          <a:off x="916781" y="2357438"/>
          <a:ext cx="8299132" cy="4101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4214812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27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Hvordan opplevde du fadderordningen (</a:t>
            </a:r>
            <a:r>
              <a:rPr lang="nb-NO" err="1">
                <a:cs typeface="Calibri"/>
              </a:rPr>
              <a:t>el.lign</a:t>
            </a:r>
            <a:r>
              <a:rPr lang="nb-NO">
                <a:cs typeface="Calibri"/>
              </a:rPr>
              <a:t>) når det gjelder </a:t>
            </a:r>
            <a:r>
              <a:rPr lang="nb-NO" i="1">
                <a:cs typeface="Calibri"/>
              </a:rPr>
              <a:t>informasjonen om lærestedet?</a:t>
            </a:r>
            <a:r>
              <a:rPr lang="nb-NO">
                <a:cs typeface="Calibri"/>
              </a:rPr>
              <a:t> (poeng)</a:t>
            </a: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4913"/>
              </p:ext>
            </p:extLst>
          </p:nvPr>
        </p:nvGraphicFramePr>
        <p:xfrm>
          <a:off x="940593" y="2321718"/>
          <a:ext cx="8299132" cy="4101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4214812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906"/>
            <a:ext cx="10456069" cy="507761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Hvordan opplevde du fadderordningen (</a:t>
            </a:r>
            <a:r>
              <a:rPr lang="nb-NO" err="1">
                <a:cs typeface="Calibri"/>
              </a:rPr>
              <a:t>el.lign</a:t>
            </a:r>
            <a:r>
              <a:rPr lang="nb-NO">
                <a:cs typeface="Calibri"/>
              </a:rPr>
              <a:t>) når det gjelder </a:t>
            </a:r>
            <a:r>
              <a:rPr lang="nb-NO" i="1">
                <a:cs typeface="Calibri"/>
              </a:rPr>
              <a:t>muligheten til å bli kjent med nye studenter</a:t>
            </a:r>
            <a:r>
              <a:rPr lang="nb-NO">
                <a:cs typeface="Calibri"/>
              </a:rPr>
              <a:t>? (poeng)</a:t>
            </a: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04692"/>
              </p:ext>
            </p:extLst>
          </p:nvPr>
        </p:nvGraphicFramePr>
        <p:xfrm>
          <a:off x="940594" y="2274094"/>
          <a:ext cx="8299132" cy="4101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4214812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02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10143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Hvordan opplevde du fadderordningen (</a:t>
            </a:r>
            <a:r>
              <a:rPr lang="nb-NO" err="1">
                <a:cs typeface="Calibri"/>
              </a:rPr>
              <a:t>el.lign</a:t>
            </a:r>
            <a:r>
              <a:rPr lang="nb-NO">
                <a:cs typeface="Calibri"/>
              </a:rPr>
              <a:t>) når det gjelder </a:t>
            </a:r>
            <a:r>
              <a:rPr lang="nb-NO" i="1">
                <a:cs typeface="Calibri"/>
              </a:rPr>
              <a:t>omfanget av alkohol/rus</a:t>
            </a:r>
            <a:r>
              <a:rPr lang="nb-NO">
                <a:cs typeface="Calibri"/>
              </a:rPr>
              <a:t>? (poeng)</a:t>
            </a: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601163"/>
              </p:ext>
            </p:extLst>
          </p:nvPr>
        </p:nvGraphicFramePr>
        <p:xfrm>
          <a:off x="928687" y="2286000"/>
          <a:ext cx="8299132" cy="4113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4214812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</a:tblGrid>
              <a:tr h="40481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547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9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Hvordan opplevde du</a:t>
            </a:r>
            <a:r>
              <a:rPr lang="nb-NO" i="1">
                <a:cs typeface="Calibri"/>
              </a:rPr>
              <a:t> fadderordningen (</a:t>
            </a:r>
            <a:r>
              <a:rPr lang="nb-NO" i="1" err="1">
                <a:cs typeface="Calibri"/>
              </a:rPr>
              <a:t>el.lign</a:t>
            </a:r>
            <a:r>
              <a:rPr lang="nb-NO" i="1">
                <a:cs typeface="Calibri"/>
              </a:rPr>
              <a:t>) totalt sett</a:t>
            </a:r>
            <a:r>
              <a:rPr lang="nb-NO">
                <a:cs typeface="Calibri"/>
              </a:rPr>
              <a:t>? (poeng)</a:t>
            </a: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98330"/>
              </p:ext>
            </p:extLst>
          </p:nvPr>
        </p:nvGraphicFramePr>
        <p:xfrm>
          <a:off x="940594" y="2297907"/>
          <a:ext cx="8299132" cy="4101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4214812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82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</a:t>
            </a:r>
            <a:endParaRPr lang="nb-NO">
              <a:ea typeface="+mj-lt"/>
              <a:cs typeface="+mj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>
                <a:cs typeface="Calibri"/>
              </a:rPr>
              <a:t>Diskusjon: </a:t>
            </a:r>
          </a:p>
          <a:p>
            <a:pPr marL="457200" indent="-457200"/>
            <a:r>
              <a:rPr lang="nb-NO">
                <a:cs typeface="Calibri"/>
              </a:rPr>
              <a:t>Planer for videre arbeid på enhetene?</a:t>
            </a:r>
          </a:p>
          <a:p>
            <a:pPr marL="457200" indent="-457200"/>
            <a:r>
              <a:rPr lang="nb-NO">
                <a:cs typeface="Calibri"/>
              </a:rPr>
              <a:t>Er det noe nettverket i fellesskap bør arbeide videre med? </a:t>
            </a:r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2859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0E9572-A56E-41A9-B151-62B90592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3: </a:t>
            </a:r>
            <a:r>
              <a:rPr lang="nb-NO" b="1" err="1">
                <a:cs typeface="Calibri Light"/>
              </a:rPr>
              <a:t>Årshjul</a:t>
            </a:r>
            <a:r>
              <a:rPr lang="nb-NO" b="1">
                <a:cs typeface="Calibri Light"/>
              </a:rPr>
              <a:t> for studiestart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3D80E3-D62D-4651-90EE-049E8D82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b-NO">
                <a:cs typeface="Calibri"/>
              </a:rPr>
              <a:t>Oppdatert </a:t>
            </a:r>
            <a:r>
              <a:rPr lang="nb-NO" err="1">
                <a:cs typeface="Calibri"/>
              </a:rPr>
              <a:t>årshjul</a:t>
            </a:r>
            <a:r>
              <a:rPr lang="nb-NO">
                <a:cs typeface="Calibri"/>
              </a:rPr>
              <a:t> her: </a:t>
            </a:r>
            <a:r>
              <a:rPr lang="nb-NO" sz="3000">
                <a:cs typeface="Calibri"/>
                <a:hlinkClick r:id="rId2"/>
              </a:rPr>
              <a:t>https://www.uio.no/for-ansatte/arbeidsstotte/sta/studiestart/arshjul/index.html</a:t>
            </a:r>
            <a:r>
              <a:rPr lang="nb-NO" sz="3000">
                <a:cs typeface="Calibri"/>
              </a:rPr>
              <a:t> </a:t>
            </a:r>
            <a:endParaRPr lang="nb-NO">
              <a:cs typeface="Calibri"/>
            </a:endParaRPr>
          </a:p>
          <a:p>
            <a:r>
              <a:rPr lang="nb-NO">
                <a:cs typeface="Calibri"/>
              </a:rPr>
              <a:t>Viktigste frister i høst: </a:t>
            </a:r>
          </a:p>
          <a:p>
            <a:endParaRPr lang="nb-NO">
              <a:cs typeface="Calibri"/>
            </a:endParaRPr>
          </a:p>
          <a:p>
            <a:pPr marL="0" indent="0">
              <a:buNone/>
            </a:pPr>
            <a:r>
              <a:rPr lang="nb-NO">
                <a:cs typeface="Calibri"/>
              </a:rPr>
              <a:t>Innen 30.09: Oppdatert </a:t>
            </a:r>
            <a:r>
              <a:rPr lang="nb-NO" err="1">
                <a:cs typeface="Calibri"/>
              </a:rPr>
              <a:t>årshjul</a:t>
            </a:r>
            <a:r>
              <a:rPr lang="nb-NO">
                <a:cs typeface="Calibri"/>
              </a:rPr>
              <a:t> og for-ansatte-sider sentralt 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Innen 15.10: Tilsetting av faddersjefsekretær sentralt 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01.11: </a:t>
            </a:r>
            <a:r>
              <a:rPr lang="nb-NO" err="1">
                <a:cs typeface="Calibri"/>
              </a:rPr>
              <a:t>Orientation</a:t>
            </a:r>
            <a:r>
              <a:rPr lang="nb-NO">
                <a:cs typeface="Calibri"/>
              </a:rPr>
              <a:t> Day publiseres – studiestart V2019 blir synlig på programsider. Merk: Gammel info må være fjernet. 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Innen 01.11: Etterbestilling av faddergoder til vår 2019 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Innen 20.11: Faddersjefer på fakultet tilsatt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Innen 30.11: Første møte i faddersjefnettverket</a:t>
            </a: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685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0E9572-A56E-41A9-B151-62B90592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3: Tilsetting av faddersjefer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3D80E3-D62D-4651-90EE-049E8D82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>
                <a:cs typeface="Calibri"/>
              </a:rPr>
              <a:t>Runde: </a:t>
            </a:r>
            <a:endParaRPr lang="nb-NO"/>
          </a:p>
          <a:p>
            <a:pPr marL="457200" indent="-457200"/>
            <a:r>
              <a:rPr lang="nb-NO">
                <a:cs typeface="Calibri"/>
              </a:rPr>
              <a:t>Er faddersjef lyst ut?</a:t>
            </a:r>
          </a:p>
          <a:p>
            <a:pPr marL="457200" indent="-457200"/>
            <a:r>
              <a:rPr lang="nb-NO">
                <a:cs typeface="Calibri"/>
              </a:rPr>
              <a:t>Honorar? Arbeidsoppgaver? Endringer – eller som før? </a:t>
            </a:r>
          </a:p>
          <a:p>
            <a:pPr marL="457200" indent="-457200"/>
            <a:r>
              <a:rPr lang="nb-NO">
                <a:cs typeface="Calibri"/>
              </a:rPr>
              <a:t>Tanker om faddersjefnettverket?</a:t>
            </a: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2141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0E9572-A56E-41A9-B151-62B90592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281"/>
            <a:ext cx="10515600" cy="1325563"/>
          </a:xfrm>
        </p:spPr>
        <p:txBody>
          <a:bodyPr/>
          <a:lstStyle/>
          <a:p>
            <a:r>
              <a:rPr lang="nb-NO" b="1">
                <a:cs typeface="Calibri Light"/>
              </a:rPr>
              <a:t>Sak 5: Møter i nettverket i høst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3D80E3-D62D-4651-90EE-049E8D82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343"/>
            <a:ext cx="10622756" cy="512524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000" b="1">
                <a:cs typeface="Calibri"/>
              </a:rPr>
              <a:t>Møte 09. oktober: </a:t>
            </a:r>
          </a:p>
          <a:p>
            <a:pPr marL="342900" indent="-342900"/>
            <a:r>
              <a:rPr lang="nb-NO" sz="2000">
                <a:cs typeface="Calibri"/>
              </a:rPr>
              <a:t>SKS/</a:t>
            </a:r>
            <a:r>
              <a:rPr lang="nb-NO" sz="2000" err="1">
                <a:cs typeface="Calibri"/>
              </a:rPr>
              <a:t>evt</a:t>
            </a:r>
            <a:r>
              <a:rPr lang="nb-NO" sz="2000">
                <a:cs typeface="Calibri"/>
              </a:rPr>
              <a:t> arbeidsgruppe orienterer om arbeid med evaluering av studiestart</a:t>
            </a:r>
          </a:p>
          <a:p>
            <a:pPr marL="342900" indent="-342900"/>
            <a:r>
              <a:rPr lang="nb-NO" sz="2000">
                <a:cs typeface="Calibri"/>
              </a:rPr>
              <a:t>Forslag gjest: Studentparlamentets studiestartansvarlige inn som gjest for å høre på + komme med sine innspill/ ønsker til studiestartopplegg </a:t>
            </a:r>
            <a:endParaRPr lang="nb-NO">
              <a:cs typeface="Calibri"/>
            </a:endParaRPr>
          </a:p>
          <a:p>
            <a:pPr marL="342900" indent="-342900"/>
            <a:r>
              <a:rPr lang="nb-NO" sz="2000">
                <a:cs typeface="Calibri"/>
              </a:rPr>
              <a:t>Forslag til gjest: Ellen Marie </a:t>
            </a:r>
            <a:r>
              <a:rPr lang="nb-NO" sz="2000" err="1">
                <a:cs typeface="Calibri"/>
              </a:rPr>
              <a:t>Tefre</a:t>
            </a:r>
            <a:r>
              <a:rPr lang="nb-NO" sz="2000">
                <a:cs typeface="Calibri"/>
              </a:rPr>
              <a:t> inviteres inn for å gi innspill til videre arbeid med </a:t>
            </a:r>
            <a:r>
              <a:rPr lang="nb-NO" sz="2000" err="1">
                <a:cs typeface="Calibri"/>
              </a:rPr>
              <a:t>SHoT</a:t>
            </a:r>
            <a:r>
              <a:rPr lang="nb-NO" sz="2000">
                <a:cs typeface="Calibri"/>
              </a:rPr>
              <a:t>? </a:t>
            </a:r>
          </a:p>
          <a:p>
            <a:pPr marL="0" indent="0">
              <a:buNone/>
            </a:pPr>
            <a:endParaRPr lang="nb-NO" sz="2000">
              <a:cs typeface="Calibri"/>
            </a:endParaRPr>
          </a:p>
          <a:p>
            <a:pPr marL="0" indent="0">
              <a:buNone/>
            </a:pPr>
            <a:r>
              <a:rPr lang="nb-NO" sz="2000" b="1">
                <a:cs typeface="Calibri"/>
              </a:rPr>
              <a:t>Møte 13. november: </a:t>
            </a:r>
          </a:p>
          <a:p>
            <a:pPr marL="342900" indent="-342900"/>
            <a:r>
              <a:rPr lang="nb-NO" sz="2000">
                <a:cs typeface="Calibri"/>
              </a:rPr>
              <a:t>SKS / </a:t>
            </a:r>
            <a:r>
              <a:rPr lang="nb-NO" sz="2000" err="1">
                <a:cs typeface="Calibri"/>
              </a:rPr>
              <a:t>evt</a:t>
            </a:r>
            <a:r>
              <a:rPr lang="nb-NO" sz="2000">
                <a:cs typeface="Calibri"/>
              </a:rPr>
              <a:t> </a:t>
            </a:r>
            <a:r>
              <a:rPr lang="nb-NO" sz="2000" err="1">
                <a:cs typeface="Calibri"/>
              </a:rPr>
              <a:t>arb.gruppe</a:t>
            </a:r>
            <a:r>
              <a:rPr lang="nb-NO" sz="2000">
                <a:cs typeface="Calibri"/>
              </a:rPr>
              <a:t> legger fram resultater fra evalueringsprosjektet sentralt. </a:t>
            </a:r>
          </a:p>
          <a:p>
            <a:pPr marL="342900" indent="-342900"/>
            <a:r>
              <a:rPr lang="nb-NO" sz="2000">
                <a:cs typeface="Calibri"/>
              </a:rPr>
              <a:t>Fellesarrangementer for H2019 vedtas (forslag sendes på epost i forkant)</a:t>
            </a:r>
          </a:p>
          <a:p>
            <a:pPr marL="342900" indent="-342900"/>
            <a:r>
              <a:rPr lang="nb-NO" sz="2000">
                <a:cs typeface="Calibri"/>
              </a:rPr>
              <a:t>Andre saker: Faddergoder og faddersjefnettverk</a:t>
            </a:r>
          </a:p>
          <a:p>
            <a:pPr marL="0" indent="0">
              <a:buNone/>
            </a:pPr>
            <a:endParaRPr lang="nb-NO" sz="2000">
              <a:cs typeface="Calibri"/>
            </a:endParaRPr>
          </a:p>
          <a:p>
            <a:pPr marL="0" indent="0">
              <a:buNone/>
            </a:pPr>
            <a:r>
              <a:rPr lang="nb-NO" sz="2000" b="1">
                <a:cs typeface="Calibri"/>
              </a:rPr>
              <a:t>Møte 13. desember: </a:t>
            </a:r>
          </a:p>
          <a:p>
            <a:pPr marL="0" indent="0">
              <a:buNone/>
            </a:pPr>
            <a:r>
              <a:rPr lang="nb-NO" sz="2000">
                <a:cs typeface="Calibri"/>
              </a:rPr>
              <a:t> SKS legger fram forslag til opplegg for faddersjefseminar i januar 2019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nb-NO" sz="2000">
                <a:cs typeface="Calibri"/>
              </a:rPr>
              <a:t>- Forslag gjest: </a:t>
            </a:r>
            <a:r>
              <a:rPr lang="nb-NO" sz="2000" err="1">
                <a:cs typeface="Calibri"/>
              </a:rPr>
              <a:t>Korus</a:t>
            </a:r>
            <a:r>
              <a:rPr lang="nb-NO" sz="2000">
                <a:cs typeface="Calibri"/>
              </a:rPr>
              <a:t> (Oslo kommune) og/eller LDO inviteres inn for å diskutere hvordan best legge opp fadder(sjef)opplæring om rus og trakassering </a:t>
            </a:r>
            <a:endParaRPr lang="nb-NO" sz="2000"/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389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519732-BD08-416C-AF18-FF9A398D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Agenda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AC8BE5-F50E-452A-8BB7-E342FC114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>
                <a:cs typeface="Calibri"/>
              </a:rPr>
              <a:t>Sak 1: Runde med oppsummering av studiestart. Planer for evaluering. 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Sak 2: </a:t>
            </a:r>
            <a:r>
              <a:rPr lang="nb-NO" err="1">
                <a:cs typeface="Calibri"/>
              </a:rPr>
              <a:t>SHoT</a:t>
            </a:r>
            <a:r>
              <a:rPr lang="nb-NO">
                <a:cs typeface="Calibri"/>
              </a:rPr>
              <a:t> 2018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Sak 3: </a:t>
            </a:r>
            <a:r>
              <a:rPr lang="nb-NO" err="1">
                <a:cs typeface="Calibri"/>
              </a:rPr>
              <a:t>Årshjul</a:t>
            </a:r>
            <a:r>
              <a:rPr lang="nb-NO">
                <a:cs typeface="Calibri"/>
              </a:rPr>
              <a:t> for studiestart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Sak 4: Møter i nettverket i høst</a:t>
            </a:r>
          </a:p>
          <a:p>
            <a:pPr marL="0" indent="0">
              <a:buNone/>
            </a:pPr>
            <a:r>
              <a:rPr lang="nb-NO">
                <a:cs typeface="Calibri"/>
              </a:rPr>
              <a:t>Sak 5: Eventuelt </a:t>
            </a:r>
          </a:p>
          <a:p>
            <a:pPr marL="0" indent="0">
              <a:buNone/>
            </a:pPr>
            <a:endParaRPr lang="nb-NO">
              <a:cs typeface="Calibri"/>
            </a:endParaRPr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823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Sak 1: Studiestart 2018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cs typeface="Calibri"/>
              </a:rPr>
              <a:t>Hva har gått bra?</a:t>
            </a:r>
          </a:p>
          <a:p>
            <a:r>
              <a:rPr lang="nb-NO">
                <a:cs typeface="Calibri"/>
              </a:rPr>
              <a:t>Hva kan </a:t>
            </a:r>
            <a:r>
              <a:rPr lang="nb-NO" err="1">
                <a:cs typeface="Calibri"/>
              </a:rPr>
              <a:t>evt</a:t>
            </a:r>
            <a:r>
              <a:rPr lang="nb-NO">
                <a:cs typeface="Calibri"/>
              </a:rPr>
              <a:t> gjøres annerledes? </a:t>
            </a:r>
            <a:endParaRPr lang="nb-NO"/>
          </a:p>
          <a:p>
            <a:r>
              <a:rPr lang="nb-NO">
                <a:cs typeface="Calibri"/>
              </a:rPr>
              <a:t>Hvordan skal studiestarten evalueres og når er evalueringsarbeidet ferdig? </a:t>
            </a:r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76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Sak 1: Studiestart 2018 – fellesarrangementer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nb-NO" b="1" err="1">
                <a:cs typeface="Calibri"/>
              </a:rPr>
              <a:t>Fadderkickoff</a:t>
            </a:r>
            <a:r>
              <a:rPr lang="nb-NO" b="1">
                <a:cs typeface="Calibri"/>
              </a:rPr>
              <a:t>: </a:t>
            </a:r>
            <a:r>
              <a:rPr lang="nb-NO">
                <a:cs typeface="Calibri"/>
              </a:rPr>
              <a:t>Om lag 400 deltakere innom. Uheldige med været, men god gjennomføring av faddersjefer og Studentparlamentet. Fullt på U1 og RF-kjelleren. </a:t>
            </a:r>
          </a:p>
          <a:p>
            <a:pPr marL="342900" indent="-342900"/>
            <a:r>
              <a:rPr lang="nb-NO" b="1">
                <a:cs typeface="Calibri"/>
              </a:rPr>
              <a:t>Velkomstseremoni: </a:t>
            </a:r>
            <a:r>
              <a:rPr lang="nb-NO">
                <a:cs typeface="Calibri"/>
              </a:rPr>
              <a:t>Om lag 3500 deltakere. Godt oppmøte i hagen i forkant, raskere prosesjon enn vanlig. Nytt opplegg med bl.a. konferansier, storskjerm og artist – gode tilbakemeldinger! </a:t>
            </a:r>
          </a:p>
          <a:p>
            <a:pPr marL="342900" indent="-342900"/>
            <a:r>
              <a:rPr lang="nb-NO" b="1">
                <a:cs typeface="Calibri"/>
              </a:rPr>
              <a:t>Blindern Games:</a:t>
            </a:r>
            <a:r>
              <a:rPr lang="nb-NO">
                <a:cs typeface="Calibri"/>
              </a:rPr>
              <a:t> Om lag 3000 innom ila dagen. Fullt på alle aktiviteter, god stemning tross dårlig vær. Flott innsats fra frivillige! </a:t>
            </a:r>
          </a:p>
          <a:p>
            <a:pPr marL="342900" indent="-342900"/>
            <a:r>
              <a:rPr lang="nb-NO" b="1">
                <a:cs typeface="Calibri"/>
              </a:rPr>
              <a:t>Studentslippet:</a:t>
            </a:r>
            <a:r>
              <a:rPr lang="nb-NO">
                <a:cs typeface="Calibri"/>
              </a:rPr>
              <a:t> Om lag 3000 deltakere. Gode besøkstall på mange UiO-aktiviteter. Stor andel internasjonale studenter.  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540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Sak 1: Studiestart 2018 – fellesarrangementer forts. 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nb-NO" b="1">
                <a:cs typeface="Calibri"/>
              </a:rPr>
              <a:t>Foreningsdagen:</a:t>
            </a:r>
            <a:r>
              <a:rPr lang="nb-NO">
                <a:cs typeface="Calibri"/>
              </a:rPr>
              <a:t> </a:t>
            </a:r>
            <a:r>
              <a:rPr lang="nb-NO" err="1">
                <a:cs typeface="Calibri"/>
              </a:rPr>
              <a:t>Ca</a:t>
            </a:r>
            <a:r>
              <a:rPr lang="nb-NO">
                <a:cs typeface="Calibri"/>
              </a:rPr>
              <a:t> 3000 deltakere – ny rekord. Stor og viktig dag for nye studenter. SKS bidrar med ROS-analyse og planlegging. </a:t>
            </a:r>
            <a:endParaRPr lang="nb-NO"/>
          </a:p>
          <a:p>
            <a:pPr marL="342900" indent="-342900"/>
            <a:r>
              <a:rPr lang="nb-NO" b="1" err="1">
                <a:cs typeface="Calibri"/>
              </a:rPr>
              <a:t>Morning</a:t>
            </a:r>
            <a:r>
              <a:rPr lang="nb-NO" b="1">
                <a:cs typeface="Calibri"/>
              </a:rPr>
              <a:t> Beat: </a:t>
            </a:r>
            <a:r>
              <a:rPr lang="nb-NO">
                <a:cs typeface="Calibri"/>
              </a:rPr>
              <a:t>Om lag 120 deltakere innom – fantastisk stemning! Dans fra </a:t>
            </a:r>
            <a:r>
              <a:rPr lang="nb-NO" err="1">
                <a:cs typeface="Calibri"/>
              </a:rPr>
              <a:t>kl</a:t>
            </a:r>
            <a:r>
              <a:rPr lang="nb-NO">
                <a:cs typeface="Calibri"/>
              </a:rPr>
              <a:t> 07.30 og fullt hus på yoga </a:t>
            </a:r>
            <a:r>
              <a:rPr lang="nb-NO" err="1">
                <a:cs typeface="Calibri"/>
              </a:rPr>
              <a:t>kl</a:t>
            </a:r>
            <a:r>
              <a:rPr lang="nb-NO">
                <a:cs typeface="Calibri"/>
              </a:rPr>
              <a:t> 09.30.  </a:t>
            </a:r>
            <a:endParaRPr lang="nb-NO"/>
          </a:p>
          <a:p>
            <a:pPr marL="342900" indent="-342900"/>
            <a:r>
              <a:rPr lang="nb-NO" b="1">
                <a:cs typeface="Calibri"/>
              </a:rPr>
              <a:t>Sykkelfest: </a:t>
            </a:r>
            <a:r>
              <a:rPr lang="nb-NO">
                <a:cs typeface="Calibri"/>
              </a:rPr>
              <a:t>Anslår 2000-3000 studenter innom i løpet av dagen. 81 sykler ble auksjonert bort, 130 sykler reparert. Veldig gode tilbakemeldinger!  </a:t>
            </a:r>
            <a:endParaRPr lang="nb-NO"/>
          </a:p>
          <a:p>
            <a:pPr marL="0" indent="0">
              <a:buNone/>
            </a:pP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003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Sak 1: Studiestart 2018 – Evaluering sentralt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/>
            <a:r>
              <a:rPr lang="nb-NO" b="1">
                <a:cs typeface="Calibri"/>
              </a:rPr>
              <a:t>Evalueringsmøter </a:t>
            </a:r>
            <a:r>
              <a:rPr lang="nb-NO">
                <a:cs typeface="Calibri"/>
              </a:rPr>
              <a:t>for alle arrangement og studiestart samla ila september </a:t>
            </a:r>
            <a:endParaRPr lang="nb-NO"/>
          </a:p>
          <a:p>
            <a:pPr marL="457200" indent="-457200"/>
            <a:r>
              <a:rPr lang="nb-NO">
                <a:cs typeface="Calibri"/>
              </a:rPr>
              <a:t>Ferdig evaluering/ </a:t>
            </a:r>
            <a:r>
              <a:rPr lang="nb-NO" b="1">
                <a:cs typeface="Calibri"/>
              </a:rPr>
              <a:t>rapport </a:t>
            </a:r>
            <a:r>
              <a:rPr lang="nb-NO">
                <a:cs typeface="Calibri"/>
              </a:rPr>
              <a:t>i slutten av september</a:t>
            </a:r>
          </a:p>
          <a:p>
            <a:pPr marL="457200" indent="-457200"/>
            <a:r>
              <a:rPr lang="nb-NO">
                <a:cs typeface="Calibri"/>
              </a:rPr>
              <a:t>I tillegg: </a:t>
            </a:r>
            <a:r>
              <a:rPr lang="nb-NO" b="1">
                <a:cs typeface="Calibri"/>
              </a:rPr>
              <a:t>Kvalitativ undersøkelse/ kartlegging av sentrale tiltak</a:t>
            </a:r>
            <a:r>
              <a:rPr lang="nb-NO">
                <a:cs typeface="Calibri"/>
              </a:rPr>
              <a:t> (arrangementer og informasjon) </a:t>
            </a:r>
            <a:endParaRPr lang="nb-NO" err="1"/>
          </a:p>
          <a:p>
            <a:pPr marL="457200" indent="-457200"/>
            <a:r>
              <a:rPr lang="nb-NO" b="1">
                <a:cs typeface="Calibri"/>
              </a:rPr>
              <a:t>Mål: </a:t>
            </a:r>
            <a:r>
              <a:rPr lang="nb-NO">
                <a:cs typeface="Calibri"/>
              </a:rPr>
              <a:t>Finne ut om tiltakene treffer målgruppen, om noe kan gjøres bedre, hva som </a:t>
            </a:r>
            <a:r>
              <a:rPr lang="nb-NO" err="1">
                <a:cs typeface="Calibri"/>
              </a:rPr>
              <a:t>evt</a:t>
            </a:r>
            <a:r>
              <a:rPr lang="nb-NO">
                <a:cs typeface="Calibri"/>
              </a:rPr>
              <a:t> kan foreslås av nye tiltak</a:t>
            </a:r>
          </a:p>
          <a:p>
            <a:pPr marL="457200" indent="-457200"/>
            <a:r>
              <a:rPr lang="nb-NO" b="1">
                <a:cs typeface="Calibri"/>
              </a:rPr>
              <a:t>Skal se på:</a:t>
            </a:r>
            <a:r>
              <a:rPr lang="nb-NO">
                <a:cs typeface="Calibri"/>
              </a:rPr>
              <a:t> Fellesarrangementene, sentral studiestartinfo (uio.no), filmer fra LINK og studiestart i sosiale medier</a:t>
            </a:r>
          </a:p>
          <a:p>
            <a:pPr marL="457200" indent="-457200"/>
            <a:r>
              <a:rPr lang="nb-NO" b="1">
                <a:cs typeface="Calibri"/>
              </a:rPr>
              <a:t>Metoder: </a:t>
            </a:r>
            <a:r>
              <a:rPr lang="nb-NO">
                <a:cs typeface="Calibri"/>
              </a:rPr>
              <a:t>Fokusgrupper, brukerreiseworkshop, spørreskjema/ intervju</a:t>
            </a:r>
          </a:p>
          <a:p>
            <a:pPr marL="457200" indent="-457200"/>
            <a:endParaRPr lang="nb-NO">
              <a:cs typeface="Calibri"/>
            </a:endParaRPr>
          </a:p>
          <a:p>
            <a:pPr marL="457200" indent="-457200"/>
            <a:endParaRPr lang="nb-NO">
              <a:cs typeface="Calibri"/>
            </a:endParaRPr>
          </a:p>
          <a:p>
            <a:pPr marL="457200" indent="-457200"/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34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Sak 1: Studiestart 2018 – Kartleggingsprosjekt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>
                <a:cs typeface="Calibri"/>
              </a:rPr>
              <a:t>Bestilling til nettverket (kommer på epost ila uke 38): </a:t>
            </a:r>
          </a:p>
          <a:p>
            <a:pPr marL="457200" indent="-457200"/>
            <a:r>
              <a:rPr lang="nb-NO">
                <a:cs typeface="Calibri"/>
              </a:rPr>
              <a:t>Invitasjon til førsteårsstudenter om å delta i fokusgrupper og på workshops </a:t>
            </a:r>
          </a:p>
          <a:p>
            <a:pPr marL="457200" indent="-457200"/>
            <a:r>
              <a:rPr lang="nb-NO">
                <a:cs typeface="Calibri"/>
              </a:rPr>
              <a:t>Invitasjon til å bli med i arbeidsgruppe som skal møtes to ganger: Først for å gi innspill til intervjuguide og opplegg for fokusgruppe/ workshop, deretter for å gå gjennom svar, vurdere om det trengs ytterligere kartlegging og gi innspill til rapport. </a:t>
            </a:r>
          </a:p>
          <a:p>
            <a:pPr marL="457200" indent="-457200"/>
            <a:r>
              <a:rPr lang="nb-NO">
                <a:cs typeface="Calibri"/>
              </a:rPr>
              <a:t>Tenkt arbeidsgruppe: Noen fra fakultet? En person fra nett, en fra </a:t>
            </a:r>
            <a:r>
              <a:rPr lang="nb-NO" err="1">
                <a:cs typeface="Calibri"/>
              </a:rPr>
              <a:t>some</a:t>
            </a:r>
            <a:r>
              <a:rPr lang="nb-NO">
                <a:cs typeface="Calibri"/>
              </a:rPr>
              <a:t>-red og en fra LINK? Ledes av studiestartkoordinator i SKS. </a:t>
            </a:r>
          </a:p>
          <a:p>
            <a:pPr marL="457200" indent="-457200"/>
            <a:endParaRPr lang="nb-NO">
              <a:cs typeface="Calibri"/>
            </a:endParaRPr>
          </a:p>
          <a:p>
            <a:pPr marL="457200" indent="-457200"/>
            <a:endParaRPr lang="nb-NO">
              <a:cs typeface="Calibri"/>
            </a:endParaRPr>
          </a:p>
          <a:p>
            <a:pPr marL="457200" indent="-457200"/>
            <a:endParaRPr lang="nb-NO">
              <a:cs typeface="Calibri"/>
            </a:endParaRPr>
          </a:p>
          <a:p>
            <a:pPr marL="457200" indent="-457200"/>
            <a:endParaRPr lang="nb-NO">
              <a:cs typeface="Calibri"/>
            </a:endParaRPr>
          </a:p>
          <a:p>
            <a:pPr marL="457200" indent="-457200"/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356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Nasjonale 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/>
            <a:r>
              <a:rPr lang="nb-NO">
                <a:cs typeface="Calibri"/>
              </a:rPr>
              <a:t>Et flertall av studentene (81%) rapporterer at de deltok i fadderordningen da de var nye som studenter. </a:t>
            </a:r>
            <a:endParaRPr lang="nb-NO" sz="3300">
              <a:cs typeface="Calibri"/>
            </a:endParaRPr>
          </a:p>
          <a:p>
            <a:pPr marL="457200" indent="-457200"/>
            <a:r>
              <a:rPr lang="nb-NO" sz="3000">
                <a:cs typeface="Calibri"/>
              </a:rPr>
              <a:t>Noen flere menn enn kvinner deltok. </a:t>
            </a:r>
            <a:endParaRPr lang="nb-NO" sz="3300">
              <a:cs typeface="Calibri"/>
            </a:endParaRPr>
          </a:p>
          <a:p>
            <a:pPr marL="457200" indent="-457200"/>
            <a:r>
              <a:rPr lang="nb-NO" sz="3000">
                <a:cs typeface="Calibri"/>
              </a:rPr>
              <a:t>Andelen studenter som deltar i fadderordningen har økt noe, fra 77% i 2010 til 81% i 2018. </a:t>
            </a:r>
          </a:p>
          <a:p>
            <a:pPr marL="457200" indent="-457200"/>
            <a:r>
              <a:rPr lang="nb-NO" sz="3000">
                <a:cs typeface="Calibri"/>
              </a:rPr>
              <a:t>Majoriteten av studentene (88%) opplever seg godt mottatt på </a:t>
            </a:r>
            <a:r>
              <a:rPr lang="nb-NO" sz="3000" err="1">
                <a:cs typeface="Calibri"/>
              </a:rPr>
              <a:t>nåværendes</a:t>
            </a:r>
            <a:r>
              <a:rPr lang="nb-NO" sz="3000">
                <a:cs typeface="Calibri"/>
              </a:rPr>
              <a:t> studieprogram </a:t>
            </a:r>
          </a:p>
          <a:p>
            <a:pPr marL="457200" indent="-457200"/>
            <a:r>
              <a:rPr lang="nb-NO" sz="3000">
                <a:cs typeface="Calibri"/>
              </a:rPr>
              <a:t>Mannlige studenter noe mer tilfreds</a:t>
            </a:r>
          </a:p>
          <a:p>
            <a:pPr marL="457200" indent="-457200"/>
            <a:r>
              <a:rPr lang="nb-NO" sz="3000">
                <a:cs typeface="Calibri"/>
              </a:rPr>
              <a:t>Andelen som opplever seg godt mottatt er høyest i Midt-Norge</a:t>
            </a:r>
            <a:endParaRPr lang="nb-NO">
              <a:cs typeface="Calibri"/>
            </a:endParaRPr>
          </a:p>
          <a:p>
            <a:pPr marL="457200" indent="-457200"/>
            <a:r>
              <a:rPr lang="nb-NO" sz="3000">
                <a:cs typeface="Calibri"/>
              </a:rPr>
              <a:t>Ulike svaralternativ i undersøkelsene i 2010, 2014 og 2018 – men rapporten mener resultatene tyder på en utvikling i positiv retning</a:t>
            </a:r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096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196D80-E450-41CB-8BC7-0DE321C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cs typeface="Calibri Light"/>
              </a:rPr>
              <a:t>Sak 2: </a:t>
            </a:r>
            <a:r>
              <a:rPr lang="nb-NO" b="1" err="1">
                <a:cs typeface="Calibri Light"/>
              </a:rPr>
              <a:t>SHoT</a:t>
            </a:r>
            <a:r>
              <a:rPr lang="nb-NO" b="1">
                <a:cs typeface="Calibri Light"/>
              </a:rPr>
              <a:t> 2018 – Fakultetstall</a:t>
            </a:r>
            <a:endParaRPr lang="nb-NO" b="1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98B26E-7AC8-4E45-8E81-333AA132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07" y="1444625"/>
            <a:ext cx="10884693" cy="4994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>
                <a:cs typeface="Calibri"/>
              </a:rPr>
              <a:t> </a:t>
            </a:r>
            <a:r>
              <a:rPr lang="nb-NO" err="1">
                <a:cs typeface="Calibri"/>
              </a:rPr>
              <a:t>Spm</a:t>
            </a:r>
            <a:r>
              <a:rPr lang="nb-NO">
                <a:cs typeface="Calibri"/>
              </a:rPr>
              <a:t>: D</a:t>
            </a:r>
            <a:r>
              <a:rPr lang="nb-NO" sz="3000">
                <a:cs typeface="Calibri"/>
              </a:rPr>
              <a:t>eltok du i fadderordningen eller lignende på ditt nåværende studieprogram da du var ny student? (ja %)</a:t>
            </a:r>
            <a:endParaRPr lang="nb-NO"/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  <a:p>
            <a:pPr>
              <a:buNone/>
            </a:pPr>
            <a:endParaRPr lang="nb-NO">
              <a:cs typeface="Calibri"/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85BFF02-3707-4233-BBA4-B0C3E83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6405"/>
              </p:ext>
            </p:extLst>
          </p:nvPr>
        </p:nvGraphicFramePr>
        <p:xfrm>
          <a:off x="690562" y="2345531"/>
          <a:ext cx="9890068" cy="413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156">
                  <a:extLst>
                    <a:ext uri="{9D8B030D-6E8A-4147-A177-3AD203B41FA5}">
                      <a16:colId xmlns:a16="http://schemas.microsoft.com/office/drawing/2014/main" val="1711450118"/>
                    </a:ext>
                  </a:extLst>
                </a:gridCol>
                <a:gridCol w="2618262">
                  <a:extLst>
                    <a:ext uri="{9D8B030D-6E8A-4147-A177-3AD203B41FA5}">
                      <a16:colId xmlns:a16="http://schemas.microsoft.com/office/drawing/2014/main" val="690799841"/>
                    </a:ext>
                  </a:extLst>
                </a:gridCol>
                <a:gridCol w="2469091">
                  <a:extLst>
                    <a:ext uri="{9D8B030D-6E8A-4147-A177-3AD203B41FA5}">
                      <a16:colId xmlns:a16="http://schemas.microsoft.com/office/drawing/2014/main" val="2859255443"/>
                    </a:ext>
                  </a:extLst>
                </a:gridCol>
                <a:gridCol w="2409559">
                  <a:extLst>
                    <a:ext uri="{9D8B030D-6E8A-4147-A177-3AD203B41FA5}">
                      <a16:colId xmlns:a16="http://schemas.microsoft.com/office/drawing/2014/main" val="4175564997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55% (ja)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26% (ja delvis)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14% (nei)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Universitetet i Oslo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8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1554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33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3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8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b-NO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934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9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7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Widescreen</PresentationFormat>
  <Paragraphs>289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Studiestart august 2018 </vt:lpstr>
      <vt:lpstr>Agenda</vt:lpstr>
      <vt:lpstr>Sak 1: Studiestart 2018</vt:lpstr>
      <vt:lpstr>Sak 1: Studiestart 2018 – fellesarrangementer</vt:lpstr>
      <vt:lpstr>Sak 1: Studiestart 2018 – fellesarrangementer forts. </vt:lpstr>
      <vt:lpstr>Sak 1: Studiestart 2018 – Evaluering sentralt</vt:lpstr>
      <vt:lpstr>Sak 1: Studiestart 2018 – Kartleggingsprosjekt</vt:lpstr>
      <vt:lpstr>Sak 2: SHoT 2018 – Nasjonale tall</vt:lpstr>
      <vt:lpstr>Sak 2: SHoT 2018 – Fakultetstall</vt:lpstr>
      <vt:lpstr>Sak 2: SHoT 2018 – Fakultetstall</vt:lpstr>
      <vt:lpstr>Sak 2: SHoT 2018 – Fakultetstall</vt:lpstr>
      <vt:lpstr>Sak 2: SHoT 2018 – Fakultetstall</vt:lpstr>
      <vt:lpstr>Sak 2: SHoT 2018 – Fakultetstall</vt:lpstr>
      <vt:lpstr>Sak 2: SHoT 2018 – Fakultetstall</vt:lpstr>
      <vt:lpstr>Sak 2: SHoT 2018 – Fakultetstall</vt:lpstr>
      <vt:lpstr>Sak 2: SHoT 2018</vt:lpstr>
      <vt:lpstr>Sak 3: Årshjul for studiestart</vt:lpstr>
      <vt:lpstr>Sak 3: Tilsetting av faddersjefer</vt:lpstr>
      <vt:lpstr>Sak 5: Møter i nettverket i høst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Nordheim O`Hare</dc:creator>
  <cp:lastModifiedBy>Anne Nordheim O`Hare</cp:lastModifiedBy>
  <cp:revision>3</cp:revision>
  <dcterms:created xsi:type="dcterms:W3CDTF">1601-01-01T00:00:00Z</dcterms:created>
  <dcterms:modified xsi:type="dcterms:W3CDTF">2018-09-13T06:23:16Z</dcterms:modified>
</cp:coreProperties>
</file>