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1"/>
    <p:restoredTop sz="94669"/>
  </p:normalViewPr>
  <p:slideViewPr>
    <p:cSldViewPr snapToGrid="0" showGuides="1">
      <p:cViewPr varScale="1">
        <p:scale>
          <a:sx n="103" d="100"/>
          <a:sy n="103" d="100"/>
        </p:scale>
        <p:origin x="200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2999-9787-E5D4-3154-DCF35C6FC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5F607-6412-E96E-0C8D-122866E52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4A07B-4E09-C4EC-9F95-5292D888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FD6CC-7987-CB42-4514-CE735281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B6B3A-F586-C8DB-4EBB-DC3D82E2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3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11CC-06A1-B522-84F4-DACC00DF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E008E-D7B9-AC26-56F3-34B49C164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E002F-165F-BC16-F834-B53549C9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37B08-0F45-1356-3E99-E2EE8EA5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DD44-1FEC-0439-A8EE-3ACC92CB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5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F7B88-F77B-0202-983B-DAFB8F5BB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4A87B-46D2-A33B-80DA-4FDD92A97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96366-645E-F872-A37B-31D3BCEE7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3D641-CA14-2B55-1CF4-15A16F17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FCB7-3C0B-0350-8E43-37808230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7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4954-6E48-CD5B-D28E-A1E1E40B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70110-130C-47AB-DA06-DB3050921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243E1-56C2-C56D-DA1F-06CC6CE4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B6F86-B011-9B4E-4679-42B0600C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440DC-4831-B8F7-4B72-1F8C68FE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22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2A7B2-B3B4-DB64-7EA2-866ADDED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C897E-BA4F-06AB-9E4A-E60EAB1CF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5C1C1-4822-AC21-A302-A7E64967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8848-10B2-C949-B962-C5C7946F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D2B5A-473A-3BD4-CD3F-709D119D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77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81AD-D1EB-C041-8DBB-89226214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EC7E8-2454-7EDD-97FF-920DB3FBA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8C127-09D0-1A93-28FC-DD60B4FF8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94310-3EAE-8DB1-2199-FF0699DB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EE2EA-DC3F-45FA-DA83-CE20D8B7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66C9F-625A-8F6A-A1A8-11B55C4AB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6532-0D5C-D6A2-50A1-590E2AD0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BB11A-D0EE-4FBE-8DB3-F47F5ACE7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3E6AC-9364-05C6-44DB-A4AE85249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00613-F28B-F51C-7AFF-BADB9890F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68495-2023-F570-C796-DFA7D2F2B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279B5-9DD6-B204-0422-EDA81404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291BF8-F3C8-E2D7-9AA0-D4A257AB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E6C6E-E8CD-5225-D797-831735FF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F1CC-359F-FEFC-B411-4AB182E9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7B8B3-3958-9726-2E2A-147AA46A8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B0BC5-C184-99EA-18F6-991AA33F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87063-21B4-E542-1726-AEDBE404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0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1C68F-ED6E-8B09-22FF-3C5751FC8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7A446-EA5C-7EE6-2C8F-0C85F353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BF8D5-71A4-CF2A-E350-DDC9B387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4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3D532-2C46-543C-B941-E9CA7718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16279-DBD8-2A53-C930-8E43F3D20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49646-641D-9765-945C-4D9881B69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CCE3E-3E14-EFA9-E858-7EFA65E8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49B21-3BC8-B4BD-1C29-9F34A923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1E5A4-283E-1335-DC01-BEFAAF58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2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AAF4-6A2D-DC84-DC18-1FBBCFD2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7AACD-E5BA-839E-7B83-6814483A5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469F5-C1CF-292A-342F-4D9EC7D83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87FC2-B662-E2C5-D4CC-4257E161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2938C-4BC5-34FD-EB0E-6E2B3C5D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B1F58-B660-AFFB-3462-F0845777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9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84546-2BB4-8FC9-504C-2507FEFB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B4A2B-4A8B-E19B-F847-F4EDDC7CF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AD8-E065-6DA5-8D98-494B285BE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F4F807-AB9D-B348-8C04-041EA0C1D12F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D129C-AAE5-39DB-7ABC-466195453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222F4-09F4-B9CC-E85C-41424D257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277C9-F701-6D42-9DCC-78097D11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E82D0-AFC1-00F8-1ADB-070F2AC2A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GB" sz="4400"/>
              <a:t>SmartReview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7CC52-0724-45DC-EB0F-FEB8BAE6C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GB" sz="1000"/>
              <a:t>Runar Lie</a:t>
            </a:r>
          </a:p>
          <a:p>
            <a:pPr algn="l"/>
            <a:r>
              <a:rPr lang="en-GB" sz="1000"/>
              <a:t>Postdoc, </a:t>
            </a:r>
            <a:r>
              <a:rPr lang="en-GB" sz="1000" err="1"/>
              <a:t>institutt</a:t>
            </a:r>
            <a:r>
              <a:rPr lang="en-GB" sz="1000"/>
              <a:t> for </a:t>
            </a:r>
            <a:r>
              <a:rPr lang="en-GB" sz="1000" err="1"/>
              <a:t>offentlig</a:t>
            </a:r>
            <a:r>
              <a:rPr lang="en-GB" sz="1000"/>
              <a:t> </a:t>
            </a:r>
            <a:r>
              <a:rPr lang="en-GB" sz="1000" err="1"/>
              <a:t>rett</a:t>
            </a:r>
            <a:endParaRPr lang="en-GB" sz="1000"/>
          </a:p>
          <a:p>
            <a:pPr algn="l"/>
            <a:r>
              <a:rPr lang="en-GB" sz="1000"/>
              <a:t>CELL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622C6D-41E3-0337-1B49-807BB40201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61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5971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D20EB-FAF5-851C-FBF5-01E5E795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84" y="1065749"/>
            <a:ext cx="3748810" cy="4726502"/>
          </a:xfrm>
        </p:spPr>
        <p:txBody>
          <a:bodyPr>
            <a:normAutofit/>
          </a:bodyPr>
          <a:lstStyle/>
          <a:p>
            <a:r>
              <a:rPr lang="en-GB" dirty="0" err="1"/>
              <a:t>Kontekst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902DF-D2F1-ACEE-7132-1EDD36300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13313"/>
            <a:ext cx="4953000" cy="5431376"/>
          </a:xfrm>
        </p:spPr>
        <p:txBody>
          <a:bodyPr anchor="ctr">
            <a:normAutofit/>
          </a:bodyPr>
          <a:lstStyle/>
          <a:p>
            <a:r>
              <a:rPr lang="en-GB" sz="2000"/>
              <a:t>Jusstudenter på andre til fjerde semester</a:t>
            </a:r>
          </a:p>
          <a:p>
            <a:r>
              <a:rPr lang="en-GB" sz="2000"/>
              <a:t>Over hundre oppgaver pr fag, pr semester</a:t>
            </a:r>
          </a:p>
        </p:txBody>
      </p:sp>
    </p:spTree>
    <p:extLst>
      <p:ext uri="{BB962C8B-B14F-4D97-AF65-F5344CB8AC3E}">
        <p14:creationId xmlns:p14="http://schemas.microsoft.com/office/powerpoint/2010/main" val="249906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94A39A-04C2-6946-E69C-80AC3A6FA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84" y="1065749"/>
            <a:ext cx="3748810" cy="4726502"/>
          </a:xfrm>
        </p:spPr>
        <p:txBody>
          <a:bodyPr>
            <a:normAutofit/>
          </a:bodyPr>
          <a:lstStyle/>
          <a:p>
            <a:r>
              <a:rPr lang="en-GB" dirty="0" err="1"/>
              <a:t>Fakoppgaver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C24E-54A2-FC3B-896B-2C072B058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13313"/>
            <a:ext cx="4953000" cy="5431376"/>
          </a:xfrm>
        </p:spPr>
        <p:txBody>
          <a:bodyPr anchor="ctr">
            <a:normAutofit/>
          </a:bodyPr>
          <a:lstStyle/>
          <a:p>
            <a:r>
              <a:rPr lang="en-GB" sz="2000"/>
              <a:t>Øvningsoppgaver</a:t>
            </a:r>
          </a:p>
          <a:p>
            <a:r>
              <a:rPr lang="en-GB" sz="2000"/>
              <a:t>Konkrete spørsmål studentene svarer på</a:t>
            </a:r>
          </a:p>
          <a:p>
            <a:r>
              <a:rPr lang="en-GB" sz="2000"/>
              <a:t>Rettes av oppgaverettere</a:t>
            </a:r>
          </a:p>
          <a:p>
            <a:r>
              <a:rPr lang="en-GB" sz="2000"/>
              <a:t>Tilbakemelding både på kunnskap og form</a:t>
            </a:r>
          </a:p>
        </p:txBody>
      </p:sp>
    </p:spTree>
    <p:extLst>
      <p:ext uri="{BB962C8B-B14F-4D97-AF65-F5344CB8AC3E}">
        <p14:creationId xmlns:p14="http://schemas.microsoft.com/office/powerpoint/2010/main" val="29866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8AAC95-3719-4BCD-B710-4160043D9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6D7BA-50E4-42FE-A0E3-FC42B7EC4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2767722"/>
            <a:ext cx="3021543" cy="1532055"/>
          </a:xfrm>
          <a:custGeom>
            <a:avLst/>
            <a:gdLst>
              <a:gd name="connsiteX0" fmla="*/ 3021543 w 3021543"/>
              <a:gd name="connsiteY0" fmla="*/ 0 h 1532055"/>
              <a:gd name="connsiteX1" fmla="*/ 2963800 w 3021543"/>
              <a:gd name="connsiteY1" fmla="*/ 7730 h 1532055"/>
              <a:gd name="connsiteX2" fmla="*/ 2793803 w 3021543"/>
              <a:gd name="connsiteY2" fmla="*/ 25704 h 1532055"/>
              <a:gd name="connsiteX3" fmla="*/ 2414348 w 3021543"/>
              <a:gd name="connsiteY3" fmla="*/ 31695 h 1532055"/>
              <a:gd name="connsiteX4" fmla="*/ 2091558 w 3021543"/>
              <a:gd name="connsiteY4" fmla="*/ 29298 h 1532055"/>
              <a:gd name="connsiteX5" fmla="*/ 1645319 w 3021543"/>
              <a:gd name="connsiteY5" fmla="*/ 30497 h 1532055"/>
              <a:gd name="connsiteX6" fmla="*/ 1243602 w 3021543"/>
              <a:gd name="connsiteY6" fmla="*/ 64048 h 1532055"/>
              <a:gd name="connsiteX7" fmla="*/ 753851 w 3021543"/>
              <a:gd name="connsiteY7" fmla="*/ 61651 h 1532055"/>
              <a:gd name="connsiteX8" fmla="*/ 465465 w 3021543"/>
              <a:gd name="connsiteY8" fmla="*/ 123960 h 1532055"/>
              <a:gd name="connsiteX9" fmla="*/ 546416 w 3021543"/>
              <a:gd name="connsiteY9" fmla="*/ 145529 h 1532055"/>
              <a:gd name="connsiteX10" fmla="*/ 689091 w 3021543"/>
              <a:gd name="connsiteY10" fmla="*/ 192260 h 1532055"/>
              <a:gd name="connsiteX11" fmla="*/ 704269 w 3021543"/>
              <a:gd name="connsiteY11" fmla="*/ 222217 h 1532055"/>
              <a:gd name="connsiteX12" fmla="*/ 683020 w 3021543"/>
              <a:gd name="connsiteY12" fmla="*/ 236595 h 1532055"/>
              <a:gd name="connsiteX13" fmla="*/ 621295 w 3021543"/>
              <a:gd name="connsiteY13" fmla="*/ 264155 h 1532055"/>
              <a:gd name="connsiteX14" fmla="*/ 848968 w 3021543"/>
              <a:gd name="connsiteY14" fmla="*/ 304896 h 1532055"/>
              <a:gd name="connsiteX15" fmla="*/ 768018 w 3021543"/>
              <a:gd name="connsiteY15" fmla="*/ 330059 h 1532055"/>
              <a:gd name="connsiteX16" fmla="*/ 684032 w 3021543"/>
              <a:gd name="connsiteY16" fmla="*/ 348032 h 1532055"/>
              <a:gd name="connsiteX17" fmla="*/ 592962 w 3021543"/>
              <a:gd name="connsiteY17" fmla="*/ 361213 h 1532055"/>
              <a:gd name="connsiteX18" fmla="*/ 509988 w 3021543"/>
              <a:gd name="connsiteY18" fmla="*/ 387575 h 1532055"/>
              <a:gd name="connsiteX19" fmla="*/ 726531 w 3021543"/>
              <a:gd name="connsiteY19" fmla="*/ 398359 h 1532055"/>
              <a:gd name="connsiteX20" fmla="*/ 614212 w 3021543"/>
              <a:gd name="connsiteY20" fmla="*/ 422324 h 1532055"/>
              <a:gd name="connsiteX21" fmla="*/ 522131 w 3021543"/>
              <a:gd name="connsiteY21" fmla="*/ 453478 h 1532055"/>
              <a:gd name="connsiteX22" fmla="*/ 457370 w 3021543"/>
              <a:gd name="connsiteY22" fmla="*/ 467857 h 1532055"/>
              <a:gd name="connsiteX23" fmla="*/ 388562 w 3021543"/>
              <a:gd name="connsiteY23" fmla="*/ 471452 h 1532055"/>
              <a:gd name="connsiteX24" fmla="*/ 372372 w 3021543"/>
              <a:gd name="connsiteY24" fmla="*/ 494218 h 1532055"/>
              <a:gd name="connsiteX25" fmla="*/ 393622 w 3021543"/>
              <a:gd name="connsiteY25" fmla="*/ 518184 h 1532055"/>
              <a:gd name="connsiteX26" fmla="*/ 426002 w 3021543"/>
              <a:gd name="connsiteY26" fmla="*/ 520580 h 1532055"/>
              <a:gd name="connsiteX27" fmla="*/ 619271 w 3021543"/>
              <a:gd name="connsiteY27" fmla="*/ 526571 h 1532055"/>
              <a:gd name="connsiteX28" fmla="*/ 0 w 3021543"/>
              <a:gd name="connsiteY28" fmla="*/ 579294 h 1532055"/>
              <a:gd name="connsiteX29" fmla="*/ 83986 w 3021543"/>
              <a:gd name="connsiteY29" fmla="*/ 611647 h 1532055"/>
              <a:gd name="connsiteX30" fmla="*/ 112319 w 3021543"/>
              <a:gd name="connsiteY30" fmla="*/ 700317 h 1532055"/>
              <a:gd name="connsiteX31" fmla="*/ 215531 w 3021543"/>
              <a:gd name="connsiteY31" fmla="*/ 750643 h 1532055"/>
              <a:gd name="connsiteX32" fmla="*/ 282315 w 3021543"/>
              <a:gd name="connsiteY32" fmla="*/ 768617 h 1532055"/>
              <a:gd name="connsiteX33" fmla="*/ 435109 w 3021543"/>
              <a:gd name="connsiteY33" fmla="*/ 794979 h 1532055"/>
              <a:gd name="connsiteX34" fmla="*/ 457370 w 3021543"/>
              <a:gd name="connsiteY34" fmla="*/ 838116 h 1532055"/>
              <a:gd name="connsiteX35" fmla="*/ 476596 w 3021543"/>
              <a:gd name="connsiteY35" fmla="*/ 886046 h 1532055"/>
              <a:gd name="connsiteX36" fmla="*/ 517071 w 3021543"/>
              <a:gd name="connsiteY36" fmla="*/ 917200 h 1532055"/>
              <a:gd name="connsiteX37" fmla="*/ 202377 w 3021543"/>
              <a:gd name="connsiteY37" fmla="*/ 912407 h 1532055"/>
              <a:gd name="connsiteX38" fmla="*/ 557546 w 3021543"/>
              <a:gd name="connsiteY38" fmla="*/ 1013060 h 1532055"/>
              <a:gd name="connsiteX39" fmla="*/ 526178 w 3021543"/>
              <a:gd name="connsiteY39" fmla="*/ 1052602 h 1532055"/>
              <a:gd name="connsiteX40" fmla="*/ 720459 w 3021543"/>
              <a:gd name="connsiteY40" fmla="*/ 1106523 h 1532055"/>
              <a:gd name="connsiteX41" fmla="*/ 616236 w 3021543"/>
              <a:gd name="connsiteY41" fmla="*/ 1112514 h 1532055"/>
              <a:gd name="connsiteX42" fmla="*/ 1222353 w 3021543"/>
              <a:gd name="connsiteY42" fmla="*/ 1337785 h 1532055"/>
              <a:gd name="connsiteX43" fmla="*/ 2087511 w 3021543"/>
              <a:gd name="connsiteY43" fmla="*/ 1500747 h 1532055"/>
              <a:gd name="connsiteX44" fmla="*/ 2425479 w 3021543"/>
              <a:gd name="connsiteY44" fmla="*/ 1531901 h 1532055"/>
              <a:gd name="connsiteX45" fmla="*/ 2809994 w 3021543"/>
              <a:gd name="connsiteY45" fmla="*/ 1522315 h 1532055"/>
              <a:gd name="connsiteX46" fmla="*/ 2953618 w 3021543"/>
              <a:gd name="connsiteY46" fmla="*/ 1512448 h 1532055"/>
              <a:gd name="connsiteX47" fmla="*/ 3021543 w 3021543"/>
              <a:gd name="connsiteY47" fmla="*/ 1502657 h 153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532055">
                <a:moveTo>
                  <a:pt x="3021543" y="0"/>
                </a:moveTo>
                <a:lnTo>
                  <a:pt x="2963800" y="7730"/>
                </a:lnTo>
                <a:cubicBezTo>
                  <a:pt x="2907134" y="14919"/>
                  <a:pt x="2850469" y="24506"/>
                  <a:pt x="2793803" y="25704"/>
                </a:cubicBezTo>
                <a:cubicBezTo>
                  <a:pt x="2667318" y="29298"/>
                  <a:pt x="2539821" y="20911"/>
                  <a:pt x="2414348" y="31695"/>
                </a:cubicBezTo>
                <a:cubicBezTo>
                  <a:pt x="2307089" y="41281"/>
                  <a:pt x="2198818" y="30497"/>
                  <a:pt x="2091558" y="29298"/>
                </a:cubicBezTo>
                <a:cubicBezTo>
                  <a:pt x="1942812" y="28100"/>
                  <a:pt x="1793053" y="19713"/>
                  <a:pt x="1645319" y="30497"/>
                </a:cubicBezTo>
                <a:cubicBezTo>
                  <a:pt x="1510738" y="38885"/>
                  <a:pt x="1376158" y="41281"/>
                  <a:pt x="1243602" y="64048"/>
                </a:cubicBezTo>
                <a:cubicBezTo>
                  <a:pt x="1079677" y="76030"/>
                  <a:pt x="916765" y="68841"/>
                  <a:pt x="753851" y="61651"/>
                </a:cubicBezTo>
                <a:cubicBezTo>
                  <a:pt x="653675" y="56858"/>
                  <a:pt x="554511" y="41281"/>
                  <a:pt x="465465" y="123960"/>
                </a:cubicBezTo>
                <a:cubicBezTo>
                  <a:pt x="489751" y="143132"/>
                  <a:pt x="519095" y="139537"/>
                  <a:pt x="546416" y="145529"/>
                </a:cubicBezTo>
                <a:cubicBezTo>
                  <a:pt x="594986" y="157511"/>
                  <a:pt x="643557" y="169493"/>
                  <a:pt x="689091" y="192260"/>
                </a:cubicBezTo>
                <a:cubicBezTo>
                  <a:pt x="699210" y="197053"/>
                  <a:pt x="708317" y="206639"/>
                  <a:pt x="704269" y="222217"/>
                </a:cubicBezTo>
                <a:cubicBezTo>
                  <a:pt x="701234" y="234199"/>
                  <a:pt x="691115" y="234199"/>
                  <a:pt x="683020" y="236595"/>
                </a:cubicBezTo>
                <a:cubicBezTo>
                  <a:pt x="664806" y="243785"/>
                  <a:pt x="642545" y="238992"/>
                  <a:pt x="621295" y="264155"/>
                </a:cubicBezTo>
                <a:cubicBezTo>
                  <a:pt x="702245" y="277336"/>
                  <a:pt x="780160" y="252172"/>
                  <a:pt x="848968" y="304896"/>
                </a:cubicBezTo>
                <a:cubicBezTo>
                  <a:pt x="823671" y="331257"/>
                  <a:pt x="795339" y="325266"/>
                  <a:pt x="768018" y="330059"/>
                </a:cubicBezTo>
                <a:cubicBezTo>
                  <a:pt x="739685" y="334852"/>
                  <a:pt x="712365" y="343240"/>
                  <a:pt x="684032" y="348032"/>
                </a:cubicBezTo>
                <a:cubicBezTo>
                  <a:pt x="653675" y="354023"/>
                  <a:pt x="623319" y="355222"/>
                  <a:pt x="592962" y="361213"/>
                </a:cubicBezTo>
                <a:cubicBezTo>
                  <a:pt x="567666" y="366006"/>
                  <a:pt x="540345" y="357618"/>
                  <a:pt x="509988" y="387575"/>
                </a:cubicBezTo>
                <a:cubicBezTo>
                  <a:pt x="584867" y="409143"/>
                  <a:pt x="652663" y="376790"/>
                  <a:pt x="726531" y="398359"/>
                </a:cubicBezTo>
                <a:cubicBezTo>
                  <a:pt x="683020" y="417531"/>
                  <a:pt x="647604" y="411539"/>
                  <a:pt x="614212" y="422324"/>
                </a:cubicBezTo>
                <a:cubicBezTo>
                  <a:pt x="583855" y="433108"/>
                  <a:pt x="547428" y="421126"/>
                  <a:pt x="522131" y="453478"/>
                </a:cubicBezTo>
                <a:cubicBezTo>
                  <a:pt x="502905" y="478641"/>
                  <a:pt x="482668" y="482236"/>
                  <a:pt x="457370" y="467857"/>
                </a:cubicBezTo>
                <a:cubicBezTo>
                  <a:pt x="435109" y="454676"/>
                  <a:pt x="410824" y="458271"/>
                  <a:pt x="388562" y="471452"/>
                </a:cubicBezTo>
                <a:cubicBezTo>
                  <a:pt x="380468" y="476245"/>
                  <a:pt x="372372" y="482236"/>
                  <a:pt x="372372" y="494218"/>
                </a:cubicBezTo>
                <a:cubicBezTo>
                  <a:pt x="372372" y="510994"/>
                  <a:pt x="382491" y="515787"/>
                  <a:pt x="393622" y="518184"/>
                </a:cubicBezTo>
                <a:cubicBezTo>
                  <a:pt x="403741" y="520580"/>
                  <a:pt x="415883" y="522977"/>
                  <a:pt x="426002" y="520580"/>
                </a:cubicBezTo>
                <a:cubicBezTo>
                  <a:pt x="490762" y="507399"/>
                  <a:pt x="554511" y="528968"/>
                  <a:pt x="619271" y="526571"/>
                </a:cubicBezTo>
                <a:cubicBezTo>
                  <a:pt x="415883" y="578096"/>
                  <a:pt x="210471" y="561321"/>
                  <a:pt x="0" y="579294"/>
                </a:cubicBezTo>
                <a:cubicBezTo>
                  <a:pt x="27321" y="615241"/>
                  <a:pt x="62737" y="585286"/>
                  <a:pt x="83986" y="611647"/>
                </a:cubicBezTo>
                <a:cubicBezTo>
                  <a:pt x="63748" y="666766"/>
                  <a:pt x="71844" y="696722"/>
                  <a:pt x="112319" y="700317"/>
                </a:cubicBezTo>
                <a:cubicBezTo>
                  <a:pt x="151782" y="703912"/>
                  <a:pt x="194281" y="684740"/>
                  <a:pt x="215531" y="750643"/>
                </a:cubicBezTo>
                <a:cubicBezTo>
                  <a:pt x="221602" y="771014"/>
                  <a:pt x="259042" y="765023"/>
                  <a:pt x="282315" y="768617"/>
                </a:cubicBezTo>
                <a:cubicBezTo>
                  <a:pt x="332909" y="777005"/>
                  <a:pt x="386539" y="768617"/>
                  <a:pt x="435109" y="794979"/>
                </a:cubicBezTo>
                <a:cubicBezTo>
                  <a:pt x="454335" y="804565"/>
                  <a:pt x="467489" y="811754"/>
                  <a:pt x="457370" y="838116"/>
                </a:cubicBezTo>
                <a:cubicBezTo>
                  <a:pt x="447252" y="865675"/>
                  <a:pt x="460406" y="875261"/>
                  <a:pt x="476596" y="886046"/>
                </a:cubicBezTo>
                <a:cubicBezTo>
                  <a:pt x="488739" y="894433"/>
                  <a:pt x="506953" y="892037"/>
                  <a:pt x="517071" y="917200"/>
                </a:cubicBezTo>
                <a:cubicBezTo>
                  <a:pt x="410824" y="913605"/>
                  <a:pt x="307612" y="893235"/>
                  <a:pt x="202377" y="912407"/>
                </a:cubicBezTo>
                <a:cubicBezTo>
                  <a:pt x="317731" y="960337"/>
                  <a:pt x="444216" y="957940"/>
                  <a:pt x="557546" y="1013060"/>
                </a:cubicBezTo>
                <a:cubicBezTo>
                  <a:pt x="553499" y="1032232"/>
                  <a:pt x="527190" y="1023844"/>
                  <a:pt x="526178" y="1052602"/>
                </a:cubicBezTo>
                <a:cubicBezTo>
                  <a:pt x="585879" y="1082558"/>
                  <a:pt x="657723" y="1062188"/>
                  <a:pt x="720459" y="1106523"/>
                </a:cubicBezTo>
                <a:cubicBezTo>
                  <a:pt x="684032" y="1126893"/>
                  <a:pt x="650640" y="1093342"/>
                  <a:pt x="616236" y="1112514"/>
                </a:cubicBezTo>
                <a:cubicBezTo>
                  <a:pt x="627367" y="1141273"/>
                  <a:pt x="1131283" y="1318613"/>
                  <a:pt x="1222353" y="1337785"/>
                </a:cubicBezTo>
                <a:cubicBezTo>
                  <a:pt x="1407527" y="1377327"/>
                  <a:pt x="1940788" y="1477980"/>
                  <a:pt x="2087511" y="1500747"/>
                </a:cubicBezTo>
                <a:cubicBezTo>
                  <a:pt x="2200841" y="1517522"/>
                  <a:pt x="2313160" y="1530703"/>
                  <a:pt x="2425479" y="1531901"/>
                </a:cubicBezTo>
                <a:cubicBezTo>
                  <a:pt x="2553988" y="1533099"/>
                  <a:pt x="2681485" y="1527108"/>
                  <a:pt x="2809994" y="1522315"/>
                </a:cubicBezTo>
                <a:cubicBezTo>
                  <a:pt x="2858058" y="1520518"/>
                  <a:pt x="2905933" y="1517372"/>
                  <a:pt x="2953618" y="1512448"/>
                </a:cubicBezTo>
                <a:lnTo>
                  <a:pt x="3021543" y="150265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36BB3-B5DD-108E-5930-CAB01984A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199"/>
            <a:ext cx="4191000" cy="5338763"/>
          </a:xfrm>
        </p:spPr>
        <p:txBody>
          <a:bodyPr>
            <a:normAutofit/>
          </a:bodyPr>
          <a:lstStyle/>
          <a:p>
            <a:r>
              <a:rPr lang="en-GB" dirty="0" err="1"/>
              <a:t>Mål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7E3D-A9E9-5233-B9FF-B07E2F48D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2" y="838199"/>
            <a:ext cx="6051468" cy="5338763"/>
          </a:xfrm>
        </p:spPr>
        <p:txBody>
          <a:bodyPr anchor="ctr">
            <a:normAutofit/>
          </a:bodyPr>
          <a:lstStyle/>
          <a:p>
            <a:r>
              <a:rPr lang="en-GB" sz="2000"/>
              <a:t>Gi studentene pedagogiske tilbakemeldinger på tidlig tidspunkt</a:t>
            </a:r>
          </a:p>
          <a:p>
            <a:r>
              <a:rPr lang="en-GB" sz="2000"/>
              <a:t>Opproforde til grundigere arbeid</a:t>
            </a:r>
          </a:p>
          <a:p>
            <a:r>
              <a:rPr lang="en-GB" sz="2000"/>
              <a:t>Ikke gi “svaret”</a:t>
            </a:r>
          </a:p>
          <a:p>
            <a:r>
              <a:rPr lang="en-GB" sz="2000"/>
              <a:t>Faglærer må kunne bruke og sette opp verktøyet</a:t>
            </a:r>
          </a:p>
        </p:txBody>
      </p:sp>
    </p:spTree>
    <p:extLst>
      <p:ext uri="{BB962C8B-B14F-4D97-AF65-F5344CB8AC3E}">
        <p14:creationId xmlns:p14="http://schemas.microsoft.com/office/powerpoint/2010/main" val="368695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0643F-4D33-6E9F-BC54-B20B9BBF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GB" sz="4000"/>
              <a:t>Løsning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809B-F9B1-255A-3AA2-9CD3322FC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r>
              <a:rPr lang="en-GB" sz="2000"/>
              <a:t>Studenten laster opp teksten sin</a:t>
            </a:r>
          </a:p>
          <a:p>
            <a:r>
              <a:rPr lang="en-GB" sz="2000"/>
              <a:t>Systemet bruker GPT-4 for å sjekke en rekke JA/NEI spørsmål</a:t>
            </a:r>
          </a:p>
          <a:p>
            <a:r>
              <a:rPr lang="en-GB" sz="2000"/>
              <a:t>Hvis systemet svarer NEI gis det en tilbakemelding skrevet av faglærer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97B6BD-74E1-C3FA-4B62-AA788CF849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2" r="25413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9430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8AAC95-3719-4BCD-B710-4160043D9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6D7BA-50E4-42FE-A0E3-FC42B7EC4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2767722"/>
            <a:ext cx="3021543" cy="1532055"/>
          </a:xfrm>
          <a:custGeom>
            <a:avLst/>
            <a:gdLst>
              <a:gd name="connsiteX0" fmla="*/ 3021543 w 3021543"/>
              <a:gd name="connsiteY0" fmla="*/ 0 h 1532055"/>
              <a:gd name="connsiteX1" fmla="*/ 2963800 w 3021543"/>
              <a:gd name="connsiteY1" fmla="*/ 7730 h 1532055"/>
              <a:gd name="connsiteX2" fmla="*/ 2793803 w 3021543"/>
              <a:gd name="connsiteY2" fmla="*/ 25704 h 1532055"/>
              <a:gd name="connsiteX3" fmla="*/ 2414348 w 3021543"/>
              <a:gd name="connsiteY3" fmla="*/ 31695 h 1532055"/>
              <a:gd name="connsiteX4" fmla="*/ 2091558 w 3021543"/>
              <a:gd name="connsiteY4" fmla="*/ 29298 h 1532055"/>
              <a:gd name="connsiteX5" fmla="*/ 1645319 w 3021543"/>
              <a:gd name="connsiteY5" fmla="*/ 30497 h 1532055"/>
              <a:gd name="connsiteX6" fmla="*/ 1243602 w 3021543"/>
              <a:gd name="connsiteY6" fmla="*/ 64048 h 1532055"/>
              <a:gd name="connsiteX7" fmla="*/ 753851 w 3021543"/>
              <a:gd name="connsiteY7" fmla="*/ 61651 h 1532055"/>
              <a:gd name="connsiteX8" fmla="*/ 465465 w 3021543"/>
              <a:gd name="connsiteY8" fmla="*/ 123960 h 1532055"/>
              <a:gd name="connsiteX9" fmla="*/ 546416 w 3021543"/>
              <a:gd name="connsiteY9" fmla="*/ 145529 h 1532055"/>
              <a:gd name="connsiteX10" fmla="*/ 689091 w 3021543"/>
              <a:gd name="connsiteY10" fmla="*/ 192260 h 1532055"/>
              <a:gd name="connsiteX11" fmla="*/ 704269 w 3021543"/>
              <a:gd name="connsiteY11" fmla="*/ 222217 h 1532055"/>
              <a:gd name="connsiteX12" fmla="*/ 683020 w 3021543"/>
              <a:gd name="connsiteY12" fmla="*/ 236595 h 1532055"/>
              <a:gd name="connsiteX13" fmla="*/ 621295 w 3021543"/>
              <a:gd name="connsiteY13" fmla="*/ 264155 h 1532055"/>
              <a:gd name="connsiteX14" fmla="*/ 848968 w 3021543"/>
              <a:gd name="connsiteY14" fmla="*/ 304896 h 1532055"/>
              <a:gd name="connsiteX15" fmla="*/ 768018 w 3021543"/>
              <a:gd name="connsiteY15" fmla="*/ 330059 h 1532055"/>
              <a:gd name="connsiteX16" fmla="*/ 684032 w 3021543"/>
              <a:gd name="connsiteY16" fmla="*/ 348032 h 1532055"/>
              <a:gd name="connsiteX17" fmla="*/ 592962 w 3021543"/>
              <a:gd name="connsiteY17" fmla="*/ 361213 h 1532055"/>
              <a:gd name="connsiteX18" fmla="*/ 509988 w 3021543"/>
              <a:gd name="connsiteY18" fmla="*/ 387575 h 1532055"/>
              <a:gd name="connsiteX19" fmla="*/ 726531 w 3021543"/>
              <a:gd name="connsiteY19" fmla="*/ 398359 h 1532055"/>
              <a:gd name="connsiteX20" fmla="*/ 614212 w 3021543"/>
              <a:gd name="connsiteY20" fmla="*/ 422324 h 1532055"/>
              <a:gd name="connsiteX21" fmla="*/ 522131 w 3021543"/>
              <a:gd name="connsiteY21" fmla="*/ 453478 h 1532055"/>
              <a:gd name="connsiteX22" fmla="*/ 457370 w 3021543"/>
              <a:gd name="connsiteY22" fmla="*/ 467857 h 1532055"/>
              <a:gd name="connsiteX23" fmla="*/ 388562 w 3021543"/>
              <a:gd name="connsiteY23" fmla="*/ 471452 h 1532055"/>
              <a:gd name="connsiteX24" fmla="*/ 372372 w 3021543"/>
              <a:gd name="connsiteY24" fmla="*/ 494218 h 1532055"/>
              <a:gd name="connsiteX25" fmla="*/ 393622 w 3021543"/>
              <a:gd name="connsiteY25" fmla="*/ 518184 h 1532055"/>
              <a:gd name="connsiteX26" fmla="*/ 426002 w 3021543"/>
              <a:gd name="connsiteY26" fmla="*/ 520580 h 1532055"/>
              <a:gd name="connsiteX27" fmla="*/ 619271 w 3021543"/>
              <a:gd name="connsiteY27" fmla="*/ 526571 h 1532055"/>
              <a:gd name="connsiteX28" fmla="*/ 0 w 3021543"/>
              <a:gd name="connsiteY28" fmla="*/ 579294 h 1532055"/>
              <a:gd name="connsiteX29" fmla="*/ 83986 w 3021543"/>
              <a:gd name="connsiteY29" fmla="*/ 611647 h 1532055"/>
              <a:gd name="connsiteX30" fmla="*/ 112319 w 3021543"/>
              <a:gd name="connsiteY30" fmla="*/ 700317 h 1532055"/>
              <a:gd name="connsiteX31" fmla="*/ 215531 w 3021543"/>
              <a:gd name="connsiteY31" fmla="*/ 750643 h 1532055"/>
              <a:gd name="connsiteX32" fmla="*/ 282315 w 3021543"/>
              <a:gd name="connsiteY32" fmla="*/ 768617 h 1532055"/>
              <a:gd name="connsiteX33" fmla="*/ 435109 w 3021543"/>
              <a:gd name="connsiteY33" fmla="*/ 794979 h 1532055"/>
              <a:gd name="connsiteX34" fmla="*/ 457370 w 3021543"/>
              <a:gd name="connsiteY34" fmla="*/ 838116 h 1532055"/>
              <a:gd name="connsiteX35" fmla="*/ 476596 w 3021543"/>
              <a:gd name="connsiteY35" fmla="*/ 886046 h 1532055"/>
              <a:gd name="connsiteX36" fmla="*/ 517071 w 3021543"/>
              <a:gd name="connsiteY36" fmla="*/ 917200 h 1532055"/>
              <a:gd name="connsiteX37" fmla="*/ 202377 w 3021543"/>
              <a:gd name="connsiteY37" fmla="*/ 912407 h 1532055"/>
              <a:gd name="connsiteX38" fmla="*/ 557546 w 3021543"/>
              <a:gd name="connsiteY38" fmla="*/ 1013060 h 1532055"/>
              <a:gd name="connsiteX39" fmla="*/ 526178 w 3021543"/>
              <a:gd name="connsiteY39" fmla="*/ 1052602 h 1532055"/>
              <a:gd name="connsiteX40" fmla="*/ 720459 w 3021543"/>
              <a:gd name="connsiteY40" fmla="*/ 1106523 h 1532055"/>
              <a:gd name="connsiteX41" fmla="*/ 616236 w 3021543"/>
              <a:gd name="connsiteY41" fmla="*/ 1112514 h 1532055"/>
              <a:gd name="connsiteX42" fmla="*/ 1222353 w 3021543"/>
              <a:gd name="connsiteY42" fmla="*/ 1337785 h 1532055"/>
              <a:gd name="connsiteX43" fmla="*/ 2087511 w 3021543"/>
              <a:gd name="connsiteY43" fmla="*/ 1500747 h 1532055"/>
              <a:gd name="connsiteX44" fmla="*/ 2425479 w 3021543"/>
              <a:gd name="connsiteY44" fmla="*/ 1531901 h 1532055"/>
              <a:gd name="connsiteX45" fmla="*/ 2809994 w 3021543"/>
              <a:gd name="connsiteY45" fmla="*/ 1522315 h 1532055"/>
              <a:gd name="connsiteX46" fmla="*/ 2953618 w 3021543"/>
              <a:gd name="connsiteY46" fmla="*/ 1512448 h 1532055"/>
              <a:gd name="connsiteX47" fmla="*/ 3021543 w 3021543"/>
              <a:gd name="connsiteY47" fmla="*/ 1502657 h 153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532055">
                <a:moveTo>
                  <a:pt x="3021543" y="0"/>
                </a:moveTo>
                <a:lnTo>
                  <a:pt x="2963800" y="7730"/>
                </a:lnTo>
                <a:cubicBezTo>
                  <a:pt x="2907134" y="14919"/>
                  <a:pt x="2850469" y="24506"/>
                  <a:pt x="2793803" y="25704"/>
                </a:cubicBezTo>
                <a:cubicBezTo>
                  <a:pt x="2667318" y="29298"/>
                  <a:pt x="2539821" y="20911"/>
                  <a:pt x="2414348" y="31695"/>
                </a:cubicBezTo>
                <a:cubicBezTo>
                  <a:pt x="2307089" y="41281"/>
                  <a:pt x="2198818" y="30497"/>
                  <a:pt x="2091558" y="29298"/>
                </a:cubicBezTo>
                <a:cubicBezTo>
                  <a:pt x="1942812" y="28100"/>
                  <a:pt x="1793053" y="19713"/>
                  <a:pt x="1645319" y="30497"/>
                </a:cubicBezTo>
                <a:cubicBezTo>
                  <a:pt x="1510738" y="38885"/>
                  <a:pt x="1376158" y="41281"/>
                  <a:pt x="1243602" y="64048"/>
                </a:cubicBezTo>
                <a:cubicBezTo>
                  <a:pt x="1079677" y="76030"/>
                  <a:pt x="916765" y="68841"/>
                  <a:pt x="753851" y="61651"/>
                </a:cubicBezTo>
                <a:cubicBezTo>
                  <a:pt x="653675" y="56858"/>
                  <a:pt x="554511" y="41281"/>
                  <a:pt x="465465" y="123960"/>
                </a:cubicBezTo>
                <a:cubicBezTo>
                  <a:pt x="489751" y="143132"/>
                  <a:pt x="519095" y="139537"/>
                  <a:pt x="546416" y="145529"/>
                </a:cubicBezTo>
                <a:cubicBezTo>
                  <a:pt x="594986" y="157511"/>
                  <a:pt x="643557" y="169493"/>
                  <a:pt x="689091" y="192260"/>
                </a:cubicBezTo>
                <a:cubicBezTo>
                  <a:pt x="699210" y="197053"/>
                  <a:pt x="708317" y="206639"/>
                  <a:pt x="704269" y="222217"/>
                </a:cubicBezTo>
                <a:cubicBezTo>
                  <a:pt x="701234" y="234199"/>
                  <a:pt x="691115" y="234199"/>
                  <a:pt x="683020" y="236595"/>
                </a:cubicBezTo>
                <a:cubicBezTo>
                  <a:pt x="664806" y="243785"/>
                  <a:pt x="642545" y="238992"/>
                  <a:pt x="621295" y="264155"/>
                </a:cubicBezTo>
                <a:cubicBezTo>
                  <a:pt x="702245" y="277336"/>
                  <a:pt x="780160" y="252172"/>
                  <a:pt x="848968" y="304896"/>
                </a:cubicBezTo>
                <a:cubicBezTo>
                  <a:pt x="823671" y="331257"/>
                  <a:pt x="795339" y="325266"/>
                  <a:pt x="768018" y="330059"/>
                </a:cubicBezTo>
                <a:cubicBezTo>
                  <a:pt x="739685" y="334852"/>
                  <a:pt x="712365" y="343240"/>
                  <a:pt x="684032" y="348032"/>
                </a:cubicBezTo>
                <a:cubicBezTo>
                  <a:pt x="653675" y="354023"/>
                  <a:pt x="623319" y="355222"/>
                  <a:pt x="592962" y="361213"/>
                </a:cubicBezTo>
                <a:cubicBezTo>
                  <a:pt x="567666" y="366006"/>
                  <a:pt x="540345" y="357618"/>
                  <a:pt x="509988" y="387575"/>
                </a:cubicBezTo>
                <a:cubicBezTo>
                  <a:pt x="584867" y="409143"/>
                  <a:pt x="652663" y="376790"/>
                  <a:pt x="726531" y="398359"/>
                </a:cubicBezTo>
                <a:cubicBezTo>
                  <a:pt x="683020" y="417531"/>
                  <a:pt x="647604" y="411539"/>
                  <a:pt x="614212" y="422324"/>
                </a:cubicBezTo>
                <a:cubicBezTo>
                  <a:pt x="583855" y="433108"/>
                  <a:pt x="547428" y="421126"/>
                  <a:pt x="522131" y="453478"/>
                </a:cubicBezTo>
                <a:cubicBezTo>
                  <a:pt x="502905" y="478641"/>
                  <a:pt x="482668" y="482236"/>
                  <a:pt x="457370" y="467857"/>
                </a:cubicBezTo>
                <a:cubicBezTo>
                  <a:pt x="435109" y="454676"/>
                  <a:pt x="410824" y="458271"/>
                  <a:pt x="388562" y="471452"/>
                </a:cubicBezTo>
                <a:cubicBezTo>
                  <a:pt x="380468" y="476245"/>
                  <a:pt x="372372" y="482236"/>
                  <a:pt x="372372" y="494218"/>
                </a:cubicBezTo>
                <a:cubicBezTo>
                  <a:pt x="372372" y="510994"/>
                  <a:pt x="382491" y="515787"/>
                  <a:pt x="393622" y="518184"/>
                </a:cubicBezTo>
                <a:cubicBezTo>
                  <a:pt x="403741" y="520580"/>
                  <a:pt x="415883" y="522977"/>
                  <a:pt x="426002" y="520580"/>
                </a:cubicBezTo>
                <a:cubicBezTo>
                  <a:pt x="490762" y="507399"/>
                  <a:pt x="554511" y="528968"/>
                  <a:pt x="619271" y="526571"/>
                </a:cubicBezTo>
                <a:cubicBezTo>
                  <a:pt x="415883" y="578096"/>
                  <a:pt x="210471" y="561321"/>
                  <a:pt x="0" y="579294"/>
                </a:cubicBezTo>
                <a:cubicBezTo>
                  <a:pt x="27321" y="615241"/>
                  <a:pt x="62737" y="585286"/>
                  <a:pt x="83986" y="611647"/>
                </a:cubicBezTo>
                <a:cubicBezTo>
                  <a:pt x="63748" y="666766"/>
                  <a:pt x="71844" y="696722"/>
                  <a:pt x="112319" y="700317"/>
                </a:cubicBezTo>
                <a:cubicBezTo>
                  <a:pt x="151782" y="703912"/>
                  <a:pt x="194281" y="684740"/>
                  <a:pt x="215531" y="750643"/>
                </a:cubicBezTo>
                <a:cubicBezTo>
                  <a:pt x="221602" y="771014"/>
                  <a:pt x="259042" y="765023"/>
                  <a:pt x="282315" y="768617"/>
                </a:cubicBezTo>
                <a:cubicBezTo>
                  <a:pt x="332909" y="777005"/>
                  <a:pt x="386539" y="768617"/>
                  <a:pt x="435109" y="794979"/>
                </a:cubicBezTo>
                <a:cubicBezTo>
                  <a:pt x="454335" y="804565"/>
                  <a:pt x="467489" y="811754"/>
                  <a:pt x="457370" y="838116"/>
                </a:cubicBezTo>
                <a:cubicBezTo>
                  <a:pt x="447252" y="865675"/>
                  <a:pt x="460406" y="875261"/>
                  <a:pt x="476596" y="886046"/>
                </a:cubicBezTo>
                <a:cubicBezTo>
                  <a:pt x="488739" y="894433"/>
                  <a:pt x="506953" y="892037"/>
                  <a:pt x="517071" y="917200"/>
                </a:cubicBezTo>
                <a:cubicBezTo>
                  <a:pt x="410824" y="913605"/>
                  <a:pt x="307612" y="893235"/>
                  <a:pt x="202377" y="912407"/>
                </a:cubicBezTo>
                <a:cubicBezTo>
                  <a:pt x="317731" y="960337"/>
                  <a:pt x="444216" y="957940"/>
                  <a:pt x="557546" y="1013060"/>
                </a:cubicBezTo>
                <a:cubicBezTo>
                  <a:pt x="553499" y="1032232"/>
                  <a:pt x="527190" y="1023844"/>
                  <a:pt x="526178" y="1052602"/>
                </a:cubicBezTo>
                <a:cubicBezTo>
                  <a:pt x="585879" y="1082558"/>
                  <a:pt x="657723" y="1062188"/>
                  <a:pt x="720459" y="1106523"/>
                </a:cubicBezTo>
                <a:cubicBezTo>
                  <a:pt x="684032" y="1126893"/>
                  <a:pt x="650640" y="1093342"/>
                  <a:pt x="616236" y="1112514"/>
                </a:cubicBezTo>
                <a:cubicBezTo>
                  <a:pt x="627367" y="1141273"/>
                  <a:pt x="1131283" y="1318613"/>
                  <a:pt x="1222353" y="1337785"/>
                </a:cubicBezTo>
                <a:cubicBezTo>
                  <a:pt x="1407527" y="1377327"/>
                  <a:pt x="1940788" y="1477980"/>
                  <a:pt x="2087511" y="1500747"/>
                </a:cubicBezTo>
                <a:cubicBezTo>
                  <a:pt x="2200841" y="1517522"/>
                  <a:pt x="2313160" y="1530703"/>
                  <a:pt x="2425479" y="1531901"/>
                </a:cubicBezTo>
                <a:cubicBezTo>
                  <a:pt x="2553988" y="1533099"/>
                  <a:pt x="2681485" y="1527108"/>
                  <a:pt x="2809994" y="1522315"/>
                </a:cubicBezTo>
                <a:cubicBezTo>
                  <a:pt x="2858058" y="1520518"/>
                  <a:pt x="2905933" y="1517372"/>
                  <a:pt x="2953618" y="1512448"/>
                </a:cubicBezTo>
                <a:lnTo>
                  <a:pt x="3021543" y="150265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F1833-2D98-5BCE-0F1F-F32EE3786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199"/>
            <a:ext cx="4191000" cy="5338763"/>
          </a:xfrm>
        </p:spPr>
        <p:txBody>
          <a:bodyPr>
            <a:normAutofit/>
          </a:bodyPr>
          <a:lstStyle/>
          <a:p>
            <a:r>
              <a:rPr lang="en-GB" dirty="0"/>
              <a:t>Eksempel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E4AFE-840D-0B98-7CCC-03C7652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2" y="838199"/>
            <a:ext cx="6051468" cy="5338763"/>
          </a:xfrm>
        </p:spPr>
        <p:txBody>
          <a:bodyPr anchor="ctr">
            <a:normAutofit/>
          </a:bodyPr>
          <a:lstStyle/>
          <a:p>
            <a:r>
              <a:rPr lang="en-GB" sz="2000"/>
              <a:t>Har studenten diskutert objektivt ansvar i oppgaveteksten?</a:t>
            </a:r>
          </a:p>
          <a:p>
            <a:r>
              <a:rPr lang="en-GB" sz="2000"/>
              <a:t>Hvis NEI:</a:t>
            </a:r>
          </a:p>
          <a:p>
            <a:pPr lvl="1"/>
            <a:r>
              <a:rPr lang="en-GB" sz="2000"/>
              <a:t>Tilbakemelding: “Vi tror du mangler noe i oppgaven din. Vi foreslår at du leser gjennom side 246 – 250” i boken “Erstatningsrett” og vurderer om noen av temaene der kan være aktuelle</a:t>
            </a:r>
          </a:p>
        </p:txBody>
      </p:sp>
    </p:spTree>
    <p:extLst>
      <p:ext uri="{BB962C8B-B14F-4D97-AF65-F5344CB8AC3E}">
        <p14:creationId xmlns:p14="http://schemas.microsoft.com/office/powerpoint/2010/main" val="162191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F0C60-C1D4-C02B-BA31-79AA8503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84" y="1065749"/>
            <a:ext cx="3748810" cy="4726502"/>
          </a:xfrm>
        </p:spPr>
        <p:txBody>
          <a:bodyPr>
            <a:normAutofit/>
          </a:bodyPr>
          <a:lstStyle/>
          <a:p>
            <a:r>
              <a:rPr lang="en-GB" dirty="0"/>
              <a:t>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E4EF7-0644-D32C-74A6-D9F54E8E9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13313"/>
            <a:ext cx="4953000" cy="5431376"/>
          </a:xfrm>
        </p:spPr>
        <p:txBody>
          <a:bodyPr anchor="ctr">
            <a:normAutofit/>
          </a:bodyPr>
          <a:lstStyle/>
          <a:p>
            <a:r>
              <a:rPr lang="en-GB" sz="2000" dirty="0" err="1"/>
              <a:t>Nettskjema</a:t>
            </a:r>
            <a:endParaRPr lang="en-GB" sz="2000" dirty="0"/>
          </a:p>
          <a:p>
            <a:r>
              <a:rPr lang="en-GB" sz="2000" dirty="0"/>
              <a:t>GPT-4 + </a:t>
            </a:r>
            <a:r>
              <a:rPr lang="en-GB" sz="2000" dirty="0" err="1"/>
              <a:t>langchain</a:t>
            </a:r>
            <a:endParaRPr lang="en-GB" sz="2000" dirty="0"/>
          </a:p>
          <a:p>
            <a:r>
              <a:rPr lang="en-GB" sz="2000" dirty="0" err="1"/>
              <a:t>Adminstrasjonsgrensesnitt</a:t>
            </a:r>
            <a:endParaRPr lang="en-GB" sz="2000" dirty="0"/>
          </a:p>
          <a:p>
            <a:r>
              <a:rPr lang="en-GB" sz="2000" dirty="0" err="1"/>
              <a:t>Tilbakemelding</a:t>
            </a:r>
            <a:r>
              <a:rPr lang="en-GB" sz="2000" dirty="0"/>
              <a:t> </a:t>
            </a:r>
            <a:r>
              <a:rPr lang="en-GB" sz="2000" dirty="0" err="1"/>
              <a:t>på</a:t>
            </a:r>
            <a:r>
              <a:rPr lang="en-GB" sz="2000" dirty="0"/>
              <a:t> e-post</a:t>
            </a:r>
          </a:p>
        </p:txBody>
      </p:sp>
    </p:spTree>
    <p:extLst>
      <p:ext uri="{BB962C8B-B14F-4D97-AF65-F5344CB8AC3E}">
        <p14:creationId xmlns:p14="http://schemas.microsoft.com/office/powerpoint/2010/main" val="60931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EE4C1-5536-D46E-2890-D4DF85FF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84" y="1065749"/>
            <a:ext cx="3748810" cy="4726502"/>
          </a:xfrm>
        </p:spPr>
        <p:txBody>
          <a:bodyPr>
            <a:normAutofit/>
          </a:bodyPr>
          <a:lstStyle/>
          <a:p>
            <a:r>
              <a:rPr lang="en-GB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64C8-AF25-18FD-1964-80E382F31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13313"/>
            <a:ext cx="4953000" cy="5431376"/>
          </a:xfrm>
        </p:spPr>
        <p:txBody>
          <a:bodyPr anchor="ctr">
            <a:normAutofit/>
          </a:bodyPr>
          <a:lstStyle/>
          <a:p>
            <a:r>
              <a:rPr lang="en-GB" sz="2000"/>
              <a:t>Prototype klar</a:t>
            </a:r>
          </a:p>
          <a:p>
            <a:r>
              <a:rPr lang="en-GB" sz="2000"/>
              <a:t>Testes med studentrettere denne våren</a:t>
            </a:r>
          </a:p>
          <a:p>
            <a:r>
              <a:rPr lang="en-GB" sz="2000"/>
              <a:t>Testing på JUS og IFI til høsten</a:t>
            </a:r>
          </a:p>
        </p:txBody>
      </p:sp>
    </p:spTree>
    <p:extLst>
      <p:ext uri="{BB962C8B-B14F-4D97-AF65-F5344CB8AC3E}">
        <p14:creationId xmlns:p14="http://schemas.microsoft.com/office/powerpoint/2010/main" val="127908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A37C164-3726-C14D-AA09-71F5460B6AE4}">
  <we:reference id="wa104379997" version="3.0.0.0" store="en-US" storeType="OMEX"/>
  <we:alternateReferences>
    <we:reference id="WA104379997" version="3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169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SmartReview</vt:lpstr>
      <vt:lpstr>Kontekst</vt:lpstr>
      <vt:lpstr>Fakoppgaver</vt:lpstr>
      <vt:lpstr>Mål</vt:lpstr>
      <vt:lpstr>Løsning</vt:lpstr>
      <vt:lpstr>Eksempel</vt:lpstr>
      <vt:lpstr>Platform</vt:lpstr>
      <vt:lpstr>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SmartReview</dc:title>
  <dc:creator>Runar Hilleren Lie</dc:creator>
  <cp:lastModifiedBy>Helene Aalborg Christiansen</cp:lastModifiedBy>
  <cp:revision>1</cp:revision>
  <dcterms:created xsi:type="dcterms:W3CDTF">2024-02-26T13:42:24Z</dcterms:created>
  <dcterms:modified xsi:type="dcterms:W3CDTF">2024-03-11T09:30:32Z</dcterms:modified>
</cp:coreProperties>
</file>