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trictFirstAndLastChars="0" saveSubsetFonts="1" autoCompressPictures="0">
  <p:sldMasterIdLst>
    <p:sldMasterId id="2147483764" r:id="rId1"/>
    <p:sldMasterId id="2147483800" r:id="rId2"/>
    <p:sldMasterId id="2147483887" r:id="rId3"/>
  </p:sldMasterIdLst>
  <p:notesMasterIdLst>
    <p:notesMasterId r:id="rId21"/>
  </p:notesMasterIdLst>
  <p:handoutMasterIdLst>
    <p:handoutMasterId r:id="rId22"/>
  </p:handoutMasterIdLst>
  <p:sldIdLst>
    <p:sldId id="310" r:id="rId4"/>
    <p:sldId id="495" r:id="rId5"/>
    <p:sldId id="340" r:id="rId6"/>
    <p:sldId id="318" r:id="rId7"/>
    <p:sldId id="460" r:id="rId8"/>
    <p:sldId id="491" r:id="rId9"/>
    <p:sldId id="496" r:id="rId10"/>
    <p:sldId id="454" r:id="rId11"/>
    <p:sldId id="497" r:id="rId12"/>
    <p:sldId id="498" r:id="rId13"/>
    <p:sldId id="457" r:id="rId14"/>
    <p:sldId id="487" r:id="rId15"/>
    <p:sldId id="372" r:id="rId16"/>
    <p:sldId id="458" r:id="rId17"/>
    <p:sldId id="467" r:id="rId18"/>
    <p:sldId id="499" r:id="rId19"/>
    <p:sldId id="453" r:id="rId20"/>
  </p:sldIdLst>
  <p:sldSz cx="9144000" cy="6858000" type="screen4x3"/>
  <p:notesSz cx="6794500" cy="9931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9pPr>
  </p:defaultTextStyle>
  <p:extLst>
    <p:ext uri="{521415D9-36F7-43E2-AB2F-B90AF26B5E84}">
      <p14:sectionLst xmlns:p14="http://schemas.microsoft.com/office/powerpoint/2010/main">
        <p14:section name="Standard inndeling" id="{2AC4D416-92F2-4C30-BB53-09AAB460502F}">
          <p14:sldIdLst>
            <p14:sldId id="310"/>
          </p14:sldIdLst>
        </p14:section>
        <p14:section name="Statsbudsjett" id="{23F87CFF-3D74-4F4C-B8E3-02D8ED5ECECB}">
          <p14:sldIdLst>
            <p14:sldId id="495"/>
            <p14:sldId id="340"/>
            <p14:sldId id="318"/>
            <p14:sldId id="460"/>
            <p14:sldId id="491"/>
          </p14:sldIdLst>
        </p14:section>
        <p14:section name="Leieavtaler" id="{DC984A7B-D777-4E2E-984C-64A55BE0598F}">
          <p14:sldIdLst>
            <p14:sldId id="496"/>
            <p14:sldId id="454"/>
            <p14:sldId id="497"/>
          </p14:sldIdLst>
        </p14:section>
        <p14:section name="UiO regi" id="{A3A790BE-7741-4FF8-ADA2-7A543F138DD7}">
          <p14:sldIdLst>
            <p14:sldId id="498"/>
            <p14:sldId id="457"/>
            <p14:sldId id="487"/>
            <p14:sldId id="372"/>
            <p14:sldId id="458"/>
            <p14:sldId id="467"/>
          </p14:sldIdLst>
        </p14:section>
        <p14:section name="KVU Tullinløkka" id="{9CFA7B89-CFDD-4901-8BE1-D0CBEFF7B51F}">
          <p14:sldIdLst>
            <p14:sldId id="499"/>
            <p14:sldId id="45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A7F7C5"/>
    <a:srgbClr val="E1F2AC"/>
    <a:srgbClr val="FFFF66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77588" autoAdjust="0"/>
  </p:normalViewPr>
  <p:slideViewPr>
    <p:cSldViewPr>
      <p:cViewPr>
        <p:scale>
          <a:sx n="87" d="100"/>
          <a:sy n="87" d="100"/>
        </p:scale>
        <p:origin x="-408" y="-48"/>
      </p:cViewPr>
      <p:guideLst>
        <p:guide orient="horz" pos="2160"/>
        <p:guide pos="672"/>
        <p:guide pos="5472"/>
        <p:guide pos="1008"/>
        <p:guide pos="11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6" y="0"/>
            <a:ext cx="2944283" cy="496570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r">
              <a:defRPr sz="1200"/>
            </a:lvl1pPr>
          </a:lstStyle>
          <a:p>
            <a:pPr>
              <a:defRPr/>
            </a:pPr>
            <a:fld id="{0F2F2864-4C1A-3C42-A927-94F007C136CD}" type="datetime1">
              <a:rPr lang="nb-NO"/>
              <a:pPr>
                <a:defRPr/>
              </a:pPr>
              <a:t>07.03.2016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6" y="9433106"/>
            <a:ext cx="2944283" cy="496570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r">
              <a:defRPr sz="1200"/>
            </a:lvl1pPr>
          </a:lstStyle>
          <a:p>
            <a:pPr>
              <a:defRPr/>
            </a:pPr>
            <a:fld id="{B4F06EEB-9B3C-DE47-BAC4-D370EE7A248E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92496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18" y="0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5934" y="4717415"/>
            <a:ext cx="4982633" cy="4469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4830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18" y="9434830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599EDBD-0DA7-DD49-A2D3-06A59E48CE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32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65700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FA038E-C9EB-0345-89B9-944ACAB8E93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2447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9A3AD6-AFF7-466A-AA6C-2254F745F5CD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408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44E422-4776-4D54-B1EB-8C5E9A27940B}" type="slidenum">
              <a:rPr lang="nb-NO" smtClean="0"/>
              <a:pPr>
                <a:defRPr/>
              </a:pPr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8971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65700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99EDBD-0DA7-DD49-A2D3-06A59E48CE2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815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99EDBD-0DA7-DD49-A2D3-06A59E48CE2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832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9A3AD6-AFF7-466A-AA6C-2254F745F5C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6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nb-NO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ytt Veksthus</a:t>
            </a:r>
            <a:r>
              <a:rPr lang="nb-NO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under arkitektvurdering</a:t>
            </a:r>
            <a:r>
              <a:rPr lang="nb-NO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UiO er 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gang med å utvikle nytt i samarbeid med SB. 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Første prosjektrådmøte avholdt før jul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9A3AD6-AFF7-466A-AA6C-2254F745F5C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42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b-NO" sz="1200" b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99EDBD-0DA7-DD49-A2D3-06A59E48CE2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201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99EDBD-0DA7-DD49-A2D3-06A59E48CE2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54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Redegjøre for geoteknisk rapport – dele entreprisen. </a:t>
            </a:r>
          </a:p>
          <a:p>
            <a:r>
              <a:rPr lang="nb-NO" dirty="0" smtClean="0"/>
              <a:t>Styresaken</a:t>
            </a:r>
            <a:r>
              <a:rPr lang="nb-NO" baseline="0" dirty="0" smtClean="0"/>
              <a:t> sendes i dag.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99EDBD-0DA7-DD49-A2D3-06A59E48CE2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243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4400" y="744538"/>
            <a:ext cx="4965700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9545" indent="-288287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53145" indent="-230629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14404" indent="-230629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75663" indent="-230629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36920" indent="-23062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98178" indent="-23062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59437" indent="-23062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920696" indent="-23062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fld id="{E169AD8C-F617-4094-9348-58777EBCDE1A}" type="slidenum">
              <a:rPr lang="nb-NO" altLang="nb-NO" sz="1200">
                <a:solidFill>
                  <a:prstClr val="black"/>
                </a:solidFill>
              </a:rPr>
              <a:pPr eaLnBrk="1" hangingPunct="1"/>
              <a:t>14</a:t>
            </a:fld>
            <a:endParaRPr lang="nb-NO" altLang="nb-NO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543800" cy="1143000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143000" y="3429000"/>
            <a:ext cx="75438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b-NO" smtClean="0"/>
              <a:t>Klikk for å redigere undertittelstil i malen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25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11. april 2011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Ny Powerpoint mal 2011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BF2F8-EF00-AF46-8E70-DB7526B008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364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838200"/>
            <a:ext cx="1924050" cy="5257800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838200"/>
            <a:ext cx="5619750" cy="5257800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11. april 2011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Ny Powerpoint mal 2011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8D038-09B6-334F-808C-6230A7B880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224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543800" cy="1143000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143000" y="3429000"/>
            <a:ext cx="75438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2926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10. – 11.9.2014</a:t>
            </a:r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Eiendomsavdelingen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FEC9F-DC1D-8D4B-B236-C91D992547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7500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10. – 11.9.2014</a:t>
            </a:r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Eiendomsavdelingen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945D6-52DC-1B48-967F-5B9E938859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873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7719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7719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10. – 11.9.2014</a:t>
            </a: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Eiendomsavdelingen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D3666-FF95-E84A-BFE0-1F93F2DAA0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035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10. – 11.9.2014</a:t>
            </a:r>
            <a:endParaRPr lang="nb-NO">
              <a:solidFill>
                <a:srgbClr val="0000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Eiendomsavdelingen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DFA51-A26B-D64C-B8F9-C018A8BC85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2877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10. – 11.9.2014</a:t>
            </a:r>
            <a:endParaRPr lang="nb-NO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Eiendomsavdelingen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DDD37-150B-DD40-AEA3-84D9A26C68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8877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10. – 11.9.2014</a:t>
            </a:r>
            <a:endParaRPr lang="nb-NO">
              <a:solidFill>
                <a:srgbClr val="0000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Eiendomsavdelingen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D15C6-4E4A-1141-96FC-7888898930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9697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10. – 11.9.2014</a:t>
            </a: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Eiendomsavdelingen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2B21F-A66C-0C4C-8AE9-5681FA9B1E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440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11. april 2011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Ny Powerpoint mal 2011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80FB5-D345-494F-8489-9522883F51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0853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nb-NO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10. – 11.9.2014</a:t>
            </a: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Eiendomsavdelingen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7F9B5-F2F0-6E4D-85E7-5DEB29A805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7142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10. – 11.9.2014</a:t>
            </a:r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Eiendomsavdelingen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13C99-5D0C-C740-8C05-54EF307650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2780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838200"/>
            <a:ext cx="192405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838200"/>
            <a:ext cx="561975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10. – 11.9.2014</a:t>
            </a:r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Eiendomsavdelingen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B29F6-9E3C-FD4E-AACC-F3579E40F1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3219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-spalt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105FD5D5-78FA-A947-959A-E913A506850E}" type="datetimeFigureOut">
              <a:rPr lang="en-US" smtClean="0"/>
              <a:pPr algn="r"/>
              <a:t>3/7/2016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FB63-2F9F-7342-A585-059C0048F1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12764" y="1059366"/>
            <a:ext cx="8117946" cy="538545"/>
          </a:xfrm>
          <a:prstGeom prst="rect">
            <a:avLst/>
          </a:prstGeom>
        </p:spPr>
        <p:txBody>
          <a:bodyPr vert="horz" lIns="0" tIns="0" rIns="91315" bIns="45657" rtlCol="0" anchor="t">
            <a:sp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nb-NO" dirty="0" smtClean="0"/>
              <a:t>Tittel i versaler maks to linjer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>
          <a:xfrm>
            <a:off x="512861" y="2531536"/>
            <a:ext cx="8117947" cy="3594629"/>
          </a:xfrm>
          <a:prstGeom prst="rect">
            <a:avLst/>
          </a:prstGeom>
        </p:spPr>
        <p:txBody>
          <a:bodyPr vert="horz" lIns="0" tIns="0" rIns="91315" bIns="45657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649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ctrTitle" sz="quarter"/>
          </p:nvPr>
        </p:nvSpPr>
        <p:spPr>
          <a:xfrm>
            <a:off x="1295400" y="1905000"/>
            <a:ext cx="6934200" cy="1143000"/>
          </a:xfrm>
        </p:spPr>
        <p:txBody>
          <a:bodyPr anchor="b"/>
          <a:lstStyle>
            <a:lvl1pPr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295400" y="3048000"/>
            <a:ext cx="7315200" cy="1752600"/>
          </a:xfrm>
        </p:spPr>
        <p:txBody>
          <a:bodyPr/>
          <a:lstStyle>
            <a:lvl1pPr marL="0" indent="0">
              <a:buFontTx/>
              <a:buNone/>
              <a:defRPr sz="3000" b="1" i="0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1635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85027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83759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7719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7719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980213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34103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32808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11. april 2011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Ny Powerpoint mal 2011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AA3E0-6754-804D-ABF4-86CA48B08D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7070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4616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5240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91874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nb-NO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7391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53761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838200"/>
            <a:ext cx="192405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838200"/>
            <a:ext cx="561975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76719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7719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7719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11. april 2011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Ny Powerpoint mal 2011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26D18-764B-304A-8E01-2911B44A0A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785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11. april 2011</a:t>
            </a: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Ny Powerpoint mal 2011</a:t>
            </a: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71E9B-55FD-3644-964F-0F9AE86BAD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899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11. april 2011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Ny Powerpoint mal 2011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A8296-4777-0545-9E87-FDA48DDA6E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054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11. april 2011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Ny Powerpoint mal 2011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776077-6A78-544F-9A6E-9A39EC6DF6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782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11. april 2011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Ny Powerpoint mal 2011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DA8A6-6906-824E-BFB8-4CABD7A69C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645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 smtClean="0"/>
              <a:t>Klikk ikonet for å legge til et bilde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11. april 2011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Ny Powerpoint mal 2011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02A99-D481-A646-9CDE-C812E5AE28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109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838200"/>
            <a:ext cx="7696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696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11. april 2011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248400"/>
            <a:ext cx="480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dirty="0" err="1"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Tema Powerpoint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6248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pPr>
              <a:defRPr/>
            </a:pPr>
            <a:fld id="{3090B81C-67DE-6147-8F9E-0EFC0153B0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1" name="Picture 6" descr="UiO_A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2"/>
            <a:ext cx="2300288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94584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838200"/>
            <a:ext cx="7696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696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10. – 11.9.2014</a:t>
            </a:r>
            <a:endParaRPr lang="nb-NO">
              <a:solidFill>
                <a:srgbClr val="000000"/>
              </a:solidFill>
            </a:endParaRP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248400"/>
            <a:ext cx="480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dirty="0" err="1"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Eiendomsavdelingen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6248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pPr>
              <a:defRPr/>
            </a:pPr>
            <a:fld id="{7BA3828B-E1BF-464F-8B55-3AF0DA129B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1" name="Picture 6" descr="UiO_A.pn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2"/>
            <a:ext cx="2300288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0356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24" r:id="rId12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838200"/>
            <a:ext cx="7696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b-NO" smtClean="0"/>
              <a:t>Click to edit Master title style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696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b-NO" smtClean="0"/>
              <a:t>Click to edit Master text styles</a:t>
            </a:r>
          </a:p>
          <a:p>
            <a:pPr lvl="1"/>
            <a:r>
              <a:rPr lang="en-US" altLang="nb-NO" smtClean="0"/>
              <a:t>Second level</a:t>
            </a:r>
          </a:p>
          <a:p>
            <a:pPr lvl="2"/>
            <a:r>
              <a:rPr lang="en-US" altLang="nb-NO" smtClean="0"/>
              <a:t>Third level</a:t>
            </a:r>
          </a:p>
          <a:p>
            <a:pPr lvl="3"/>
            <a:r>
              <a:rPr lang="en-US" altLang="nb-NO" smtClean="0"/>
              <a:t>Fourth level</a:t>
            </a:r>
          </a:p>
          <a:p>
            <a:pPr lvl="4"/>
            <a:r>
              <a:rPr lang="en-US" altLang="nb-NO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575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hyperlink" Target="http://ngbc.no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nb-NO" sz="3600" dirty="0" smtClean="0"/>
              <a:t/>
            </a:r>
            <a:br>
              <a:rPr lang="nb-NO" sz="3600" dirty="0" smtClean="0"/>
            </a:br>
            <a:r>
              <a:rPr lang="nb-NO" sz="3600" dirty="0" smtClean="0">
                <a:solidFill>
                  <a:schemeClr val="tx1"/>
                </a:solidFill>
              </a:rPr>
              <a:t>Status byggesaker</a:t>
            </a:r>
            <a:endParaRPr lang="nb-NO" sz="2800" dirty="0">
              <a:solidFill>
                <a:schemeClr val="tx1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lvl="0">
              <a:defRPr/>
            </a:pPr>
            <a:r>
              <a:rPr lang="nb-NO" sz="16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Orientering for </a:t>
            </a:r>
            <a:r>
              <a:rPr lang="nb-NO" sz="1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nb-NO" sz="16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AMU 7. mars 2016</a:t>
            </a:r>
            <a:br>
              <a:rPr lang="nb-NO" sz="16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</a:br>
            <a:r>
              <a:rPr lang="nb-NO" sz="16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Eiendomsdirektør John Skogen</a:t>
            </a:r>
            <a:endParaRPr lang="nb-NO" sz="1600" b="1" dirty="0" smtClean="0">
              <a:solidFill>
                <a:srgbClr val="000000">
                  <a:lumMod val="75000"/>
                  <a:lumOff val="25000"/>
                </a:srgbClr>
              </a:solidFill>
            </a:endParaRPr>
          </a:p>
          <a:p>
            <a:pPr eaLnBrk="1" hangingPunct="1"/>
            <a:endParaRPr lang="nb-NO" sz="1600" b="1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139" y="2348880"/>
            <a:ext cx="2482285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857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71600" y="838200"/>
            <a:ext cx="7696200" cy="1143000"/>
          </a:xfrm>
        </p:spPr>
        <p:txBody>
          <a:bodyPr/>
          <a:lstStyle/>
          <a:p>
            <a:pPr algn="ctr"/>
            <a:r>
              <a:rPr lang="nb-NO" dirty="0" smtClean="0">
                <a:solidFill>
                  <a:srgbClr val="FF0000"/>
                </a:solidFill>
              </a:rPr>
              <a:t>3) Prosjekter </a:t>
            </a:r>
            <a:r>
              <a:rPr lang="nb-NO" dirty="0">
                <a:solidFill>
                  <a:srgbClr val="FF0000"/>
                </a:solidFill>
              </a:rPr>
              <a:t>i egen </a:t>
            </a:r>
            <a:r>
              <a:rPr lang="nb-NO" dirty="0" smtClean="0">
                <a:solidFill>
                  <a:srgbClr val="FF0000"/>
                </a:solidFill>
              </a:rPr>
              <a:t>regi</a:t>
            </a: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16832"/>
            <a:ext cx="5809343" cy="43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201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611560" y="764704"/>
            <a:ext cx="7696200" cy="1143000"/>
          </a:xfrm>
        </p:spPr>
        <p:txBody>
          <a:bodyPr/>
          <a:lstStyle/>
          <a:p>
            <a:r>
              <a:rPr lang="nb-NO" dirty="0" smtClean="0"/>
              <a:t>1. Rehabilitering Sophus Bugges hus</a:t>
            </a:r>
            <a:endParaRPr lang="nb-N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045022"/>
            <a:ext cx="6375292" cy="4352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Bilde 5" descr="Norwegian Green Building Council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780928"/>
            <a:ext cx="1684657" cy="7164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kstSylinder 1"/>
          <p:cNvSpPr txBox="1"/>
          <p:nvPr/>
        </p:nvSpPr>
        <p:spPr>
          <a:xfrm>
            <a:off x="5580112" y="2041684"/>
            <a:ext cx="339341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2800" b="1" dirty="0" smtClean="0">
                <a:solidFill>
                  <a:srgbClr val="FF0000"/>
                </a:solidFill>
              </a:rPr>
              <a:t>BEEAM-</a:t>
            </a:r>
            <a:r>
              <a:rPr lang="nb-NO" sz="2800" b="1" dirty="0" err="1" smtClean="0">
                <a:solidFill>
                  <a:srgbClr val="FF0000"/>
                </a:solidFill>
              </a:rPr>
              <a:t>Excellent</a:t>
            </a:r>
            <a:endParaRPr lang="nb-NO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08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71600" y="692696"/>
            <a:ext cx="7696200" cy="1143000"/>
          </a:xfrm>
        </p:spPr>
        <p:txBody>
          <a:bodyPr/>
          <a:lstStyle/>
          <a:p>
            <a:r>
              <a:rPr lang="nb-NO" dirty="0" smtClean="0"/>
              <a:t>2. Rehabilitering Brøgger Hus</a:t>
            </a:r>
            <a:endParaRPr lang="nb-NO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5580" y="2636912"/>
            <a:ext cx="4770556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3955" y="2636912"/>
            <a:ext cx="2030413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6551" y="1672248"/>
            <a:ext cx="1347937" cy="1354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3861048"/>
            <a:ext cx="1255713" cy="12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1771" y="4693395"/>
            <a:ext cx="1810669" cy="1255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1115616" y="2132856"/>
            <a:ext cx="4394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smtClean="0">
                <a:solidFill>
                  <a:srgbClr val="FF0000"/>
                </a:solidFill>
              </a:rPr>
              <a:t>O-sak i styret 9. februar 2016</a:t>
            </a:r>
            <a:endParaRPr lang="nb-NO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95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396552" y="700336"/>
            <a:ext cx="7847856" cy="1504528"/>
          </a:xfrm>
        </p:spPr>
        <p:txBody>
          <a:bodyPr/>
          <a:lstStyle/>
          <a:p>
            <a:pPr lvl="0"/>
            <a:r>
              <a:rPr lang="nb-NO" sz="2800" dirty="0" smtClean="0"/>
              <a:t>3. Ferdigstillelse </a:t>
            </a:r>
            <a:r>
              <a:rPr lang="nb-NO" sz="2800" dirty="0"/>
              <a:t>av museumsmagasinene </a:t>
            </a:r>
            <a:r>
              <a:rPr lang="nb-NO" sz="2800" dirty="0" smtClean="0"/>
              <a:t/>
            </a:r>
            <a:br>
              <a:rPr lang="nb-NO" sz="2800" dirty="0" smtClean="0"/>
            </a:br>
            <a:r>
              <a:rPr lang="nb-NO" sz="2800" dirty="0" smtClean="0"/>
              <a:t>    på </a:t>
            </a:r>
            <a:r>
              <a:rPr lang="nb-NO" sz="2800" dirty="0"/>
              <a:t>Økern</a:t>
            </a:r>
            <a:br>
              <a:rPr lang="nb-NO" sz="2800" dirty="0"/>
            </a:br>
            <a:endParaRPr lang="nb-NO" sz="2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4544" y="1691765"/>
            <a:ext cx="9505056" cy="5337635"/>
          </a:xfrm>
          <a:noFill/>
          <a:ln w="9525">
            <a:solidFill>
              <a:schemeClr val="bg1">
                <a:alpha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55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90600" y="838200"/>
            <a:ext cx="7685856" cy="1143000"/>
          </a:xfrm>
        </p:spPr>
        <p:txBody>
          <a:bodyPr/>
          <a:lstStyle/>
          <a:p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4. Klimasenter på Tøyen - UMOE</a:t>
            </a:r>
            <a:r>
              <a:rPr lang="nb-NO" dirty="0"/>
              <a:t/>
            </a:r>
            <a:br>
              <a:rPr lang="nb-NO" dirty="0"/>
            </a:br>
            <a:endParaRPr lang="nb-NO" dirty="0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753" y="2008998"/>
            <a:ext cx="4103703" cy="437233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Rektangel 10"/>
          <p:cNvSpPr/>
          <p:nvPr/>
        </p:nvSpPr>
        <p:spPr bwMode="auto">
          <a:xfrm>
            <a:off x="6373105" y="4026997"/>
            <a:ext cx="792088" cy="288032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nb-NO">
              <a:solidFill>
                <a:srgbClr val="00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3176" r="6078"/>
          <a:stretch/>
        </p:blipFill>
        <p:spPr bwMode="auto">
          <a:xfrm>
            <a:off x="435496" y="2403486"/>
            <a:ext cx="3848472" cy="3535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76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 dirty="0" smtClean="0"/>
              <a:t>5. </a:t>
            </a:r>
            <a:r>
              <a:rPr lang="nb-NO" dirty="0"/>
              <a:t>Rehabilitering av </a:t>
            </a:r>
            <a:r>
              <a:rPr lang="nb-NO" dirty="0" smtClean="0"/>
              <a:t>gjenstående</a:t>
            </a:r>
            <a:br>
              <a:rPr lang="nb-NO" dirty="0" smtClean="0"/>
            </a:br>
            <a:r>
              <a:rPr lang="nb-NO" dirty="0"/>
              <a:t> </a:t>
            </a:r>
            <a:r>
              <a:rPr lang="nb-NO" dirty="0" smtClean="0"/>
              <a:t>   etasjer på Niels </a:t>
            </a:r>
            <a:endParaRPr lang="nb-NO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0808" y="2276872"/>
            <a:ext cx="6031512" cy="4082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873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>
                <a:solidFill>
                  <a:srgbClr val="FF0000"/>
                </a:solidFill>
              </a:rPr>
              <a:t>4) KVU-prosesser </a:t>
            </a:r>
            <a:r>
              <a:rPr lang="nb-NO" dirty="0" smtClean="0">
                <a:solidFill>
                  <a:srgbClr val="FF0000"/>
                </a:solidFill>
              </a:rPr>
              <a:t>Tullinløkka</a:t>
            </a: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966" y="1988840"/>
            <a:ext cx="6359426" cy="4244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236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34" y="1700361"/>
            <a:ext cx="6781800" cy="475297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199" y="476225"/>
            <a:ext cx="8560295" cy="1215008"/>
          </a:xfrm>
        </p:spPr>
        <p:txBody>
          <a:bodyPr>
            <a:normAutofit/>
          </a:bodyPr>
          <a:lstStyle/>
          <a:p>
            <a:r>
              <a:rPr lang="nb-NO" sz="2000" dirty="0" smtClean="0"/>
              <a:t>1. KVU </a:t>
            </a:r>
            <a:r>
              <a:rPr lang="nb-NO" sz="2000" dirty="0"/>
              <a:t>for </a:t>
            </a:r>
            <a:r>
              <a:rPr lang="nb-NO" sz="2000" dirty="0" smtClean="0"/>
              <a:t>Tullinløkka-området</a:t>
            </a:r>
            <a:br>
              <a:rPr lang="nb-NO" sz="2000" dirty="0" smtClean="0"/>
            </a:br>
            <a:r>
              <a:rPr lang="nb-NO" sz="2000" dirty="0" smtClean="0"/>
              <a:t>2. </a:t>
            </a:r>
            <a:r>
              <a:rPr lang="nb-NO" sz="2000" dirty="0"/>
              <a:t>KVU for ny trikketrasé mellom </a:t>
            </a:r>
            <a:r>
              <a:rPr lang="nb-NO" sz="2000" dirty="0" smtClean="0"/>
              <a:t>Professor Aschehougs </a:t>
            </a:r>
            <a:r>
              <a:rPr lang="nb-NO" sz="2000" dirty="0"/>
              <a:t>plass </a:t>
            </a:r>
            <a:r>
              <a:rPr lang="nb-NO" sz="2000" dirty="0" smtClean="0"/>
              <a:t/>
            </a:r>
            <a:br>
              <a:rPr lang="nb-NO" sz="2000" dirty="0" smtClean="0"/>
            </a:br>
            <a:r>
              <a:rPr lang="nb-NO" sz="2000" dirty="0" smtClean="0"/>
              <a:t>    og </a:t>
            </a:r>
            <a:r>
              <a:rPr lang="nb-NO" sz="2000" dirty="0"/>
              <a:t>Holbergs </a:t>
            </a:r>
            <a:r>
              <a:rPr lang="nb-NO" sz="2000" dirty="0" smtClean="0"/>
              <a:t>plass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84584" y="1844377"/>
            <a:ext cx="4564162" cy="4320480"/>
          </a:xfrm>
        </p:spPr>
        <p:txBody>
          <a:bodyPr/>
          <a:lstStyle/>
          <a:p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cxnSp>
        <p:nvCxnSpPr>
          <p:cNvPr id="6" name="Rett pil 5"/>
          <p:cNvCxnSpPr/>
          <p:nvPr/>
        </p:nvCxnSpPr>
        <p:spPr bwMode="auto">
          <a:xfrm flipV="1">
            <a:off x="4139952" y="3572570"/>
            <a:ext cx="719286" cy="100855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7" name="Ellipse 6"/>
          <p:cNvSpPr/>
          <p:nvPr/>
        </p:nvSpPr>
        <p:spPr bwMode="auto">
          <a:xfrm>
            <a:off x="2843014" y="2924497"/>
            <a:ext cx="1080120" cy="28803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9" name="Ellipse 8"/>
          <p:cNvSpPr/>
          <p:nvPr/>
        </p:nvSpPr>
        <p:spPr bwMode="auto">
          <a:xfrm>
            <a:off x="5507310" y="3716585"/>
            <a:ext cx="1080120" cy="28803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1" name="Ellipse 10"/>
          <p:cNvSpPr/>
          <p:nvPr/>
        </p:nvSpPr>
        <p:spPr bwMode="auto">
          <a:xfrm>
            <a:off x="3410887" y="2550096"/>
            <a:ext cx="1665169" cy="23083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cxnSp>
        <p:nvCxnSpPr>
          <p:cNvPr id="15" name="Vinkel 14"/>
          <p:cNvCxnSpPr/>
          <p:nvPr/>
        </p:nvCxnSpPr>
        <p:spPr bwMode="auto">
          <a:xfrm rot="10800000" flipV="1">
            <a:off x="4716016" y="2348879"/>
            <a:ext cx="2388518" cy="863650"/>
          </a:xfrm>
          <a:prstGeom prst="bentConnector3">
            <a:avLst>
              <a:gd name="adj1" fmla="val -26056"/>
            </a:avLst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Rektangel 16"/>
          <p:cNvSpPr/>
          <p:nvPr/>
        </p:nvSpPr>
        <p:spPr bwMode="auto">
          <a:xfrm>
            <a:off x="6300192" y="1988839"/>
            <a:ext cx="2736303" cy="791864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nb-NO" sz="1500" dirty="0">
                <a:cs typeface="ヒラギノ角ゴ Pro W3" charset="-128"/>
              </a:rPr>
              <a:t>UiO ønsker å beholde dagens </a:t>
            </a:r>
            <a:r>
              <a:rPr lang="nb-NO" sz="1500" dirty="0" smtClean="0">
                <a:cs typeface="ヒラギノ角ゴ Pro W3" charset="-128"/>
              </a:rPr>
              <a:t>trikketrasé i Kristian Augusts gate.</a:t>
            </a:r>
            <a:endParaRPr kumimoji="0" lang="nb-NO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ヒラギノ角ゴ Pro W3" charset="-128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3553624" y="2550096"/>
            <a:ext cx="163713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900" dirty="0" smtClean="0"/>
              <a:t>Kristian Augusts gate 23</a:t>
            </a:r>
            <a:endParaRPr lang="nb-NO" sz="900" dirty="0"/>
          </a:p>
        </p:txBody>
      </p:sp>
      <p:cxnSp>
        <p:nvCxnSpPr>
          <p:cNvPr id="10" name="Rett pil 9"/>
          <p:cNvCxnSpPr/>
          <p:nvPr/>
        </p:nvCxnSpPr>
        <p:spPr bwMode="auto">
          <a:xfrm>
            <a:off x="3923134" y="3716585"/>
            <a:ext cx="1152922" cy="72052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76860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z="2800" dirty="0" smtClean="0">
                <a:solidFill>
                  <a:srgbClr val="FF0000"/>
                </a:solidFill>
              </a:rPr>
              <a:t>1) Prosjekter finansiert over statsbudsjettet prioritert følgende i masterplanen</a:t>
            </a:r>
            <a:endParaRPr lang="nb-NO" sz="2800" dirty="0">
              <a:solidFill>
                <a:srgbClr val="FF0000"/>
              </a:solidFill>
            </a:endParaRPr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88046"/>
            <a:ext cx="8562975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28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8" t="24227" r="15352" b="11413"/>
          <a:stretch/>
        </p:blipFill>
        <p:spPr bwMode="auto">
          <a:xfrm>
            <a:off x="-168443" y="1903040"/>
            <a:ext cx="948088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 dirty="0" smtClean="0"/>
              <a:t>1. </a:t>
            </a:r>
            <a:r>
              <a:rPr lang="nb-NO" dirty="0"/>
              <a:t>Forsknings- og </a:t>
            </a:r>
            <a:r>
              <a:rPr lang="nb-NO" dirty="0" smtClean="0"/>
              <a:t>undervisningsbygg</a:t>
            </a:r>
            <a:br>
              <a:rPr lang="nb-NO" dirty="0" smtClean="0"/>
            </a:br>
            <a:r>
              <a:rPr lang="nb-NO" dirty="0"/>
              <a:t> </a:t>
            </a:r>
            <a:r>
              <a:rPr lang="nb-NO" dirty="0" smtClean="0"/>
              <a:t>   </a:t>
            </a:r>
            <a:r>
              <a:rPr lang="nb-NO" dirty="0"/>
              <a:t>for livsvitenskap, kjemi og farmasi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776077-6A78-544F-9A6E-9A39EC6DF66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44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990600" y="620688"/>
            <a:ext cx="7696200" cy="1143000"/>
          </a:xfrm>
        </p:spPr>
        <p:txBody>
          <a:bodyPr/>
          <a:lstStyle/>
          <a:p>
            <a:r>
              <a:rPr lang="nb-NO" dirty="0" smtClean="0"/>
              <a:t>2. Nytt Vikingtidsmuseum på Bygdøy</a:t>
            </a:r>
            <a:endParaRPr lang="nb-NO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3" t="4443" r="9028" b="24061"/>
          <a:stretch/>
        </p:blipFill>
        <p:spPr bwMode="auto">
          <a:xfrm>
            <a:off x="2339752" y="1831522"/>
            <a:ext cx="4439489" cy="260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4725145"/>
            <a:ext cx="11183259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811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 dirty="0" smtClean="0"/>
              <a:t>3. Nytt </a:t>
            </a:r>
            <a:r>
              <a:rPr lang="nb-NO" dirty="0"/>
              <a:t>klinikkbygg for 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    Det </a:t>
            </a:r>
            <a:r>
              <a:rPr lang="nb-NO" dirty="0"/>
              <a:t>odontologiske </a:t>
            </a:r>
            <a:r>
              <a:rPr lang="nb-NO" dirty="0" smtClean="0"/>
              <a:t>fakultet</a:t>
            </a:r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" y="1988840"/>
            <a:ext cx="9231033" cy="518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33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54"/>
          <a:stretch/>
        </p:blipFill>
        <p:spPr bwMode="auto">
          <a:xfrm>
            <a:off x="-180528" y="1628800"/>
            <a:ext cx="9646094" cy="522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990600" y="692696"/>
            <a:ext cx="7696200" cy="1143000"/>
          </a:xfrm>
          <a:noFill/>
        </p:spPr>
        <p:txBody>
          <a:bodyPr/>
          <a:lstStyle/>
          <a:p>
            <a:r>
              <a:rPr lang="nb-NO" sz="3600" dirty="0" smtClean="0">
                <a:solidFill>
                  <a:schemeClr val="tx1"/>
                </a:solidFill>
              </a:rPr>
              <a:t>4. </a:t>
            </a:r>
            <a:r>
              <a:rPr lang="nb-NO" sz="3600" dirty="0"/>
              <a:t>Nytt </a:t>
            </a:r>
            <a:r>
              <a:rPr lang="nb-NO" sz="3600" dirty="0" smtClean="0"/>
              <a:t>utstillingsveksthus</a:t>
            </a:r>
            <a:endParaRPr lang="nb-NO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02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27584" y="908720"/>
            <a:ext cx="7696200" cy="1143000"/>
          </a:xfrm>
        </p:spPr>
        <p:txBody>
          <a:bodyPr/>
          <a:lstStyle/>
          <a:p>
            <a:pPr algn="ctr"/>
            <a:r>
              <a:rPr lang="nb-NO" dirty="0" smtClean="0">
                <a:solidFill>
                  <a:srgbClr val="FF0000"/>
                </a:solidFill>
              </a:rPr>
              <a:t>2) Leieavtaler</a:t>
            </a:r>
            <a:endParaRPr lang="nb-NO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171095"/>
            <a:ext cx="4804197" cy="442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630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944216"/>
          </a:xfrm>
        </p:spPr>
        <p:txBody>
          <a:bodyPr>
            <a:normAutofit fontScale="90000"/>
          </a:bodyPr>
          <a:lstStyle/>
          <a:p>
            <a:pPr lvl="0"/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1</a:t>
            </a:r>
            <a:r>
              <a:rPr lang="nb-NO" dirty="0"/>
              <a:t>.</a:t>
            </a:r>
            <a:r>
              <a:rPr lang="nb-NO" dirty="0" smtClean="0"/>
              <a:t> </a:t>
            </a:r>
            <a:r>
              <a:rPr lang="nb-NO" sz="3600" dirty="0"/>
              <a:t>Samlet arealløsning for </a:t>
            </a:r>
            <a:r>
              <a:rPr lang="nb-NO" sz="3600" dirty="0" smtClean="0"/>
              <a:t/>
            </a:r>
            <a:br>
              <a:rPr lang="nb-NO" sz="3600" dirty="0" smtClean="0"/>
            </a:br>
            <a:r>
              <a:rPr lang="nb-NO" sz="3600" dirty="0" smtClean="0"/>
              <a:t>    Det </a:t>
            </a:r>
            <a:r>
              <a:rPr lang="nb-NO" sz="3600" dirty="0"/>
              <a:t>juridiske fakultet på Tullinløkka</a:t>
            </a:r>
            <a:br>
              <a:rPr lang="nb-NO" sz="3600" dirty="0"/>
            </a:br>
            <a:r>
              <a:rPr lang="nb-NO" dirty="0" smtClean="0"/>
              <a:t/>
            </a:r>
            <a:br>
              <a:rPr lang="nb-NO" dirty="0" smtClean="0"/>
            </a:br>
            <a:r>
              <a:rPr lang="nb-NO" sz="1800" dirty="0"/>
              <a:t/>
            </a:r>
            <a:br>
              <a:rPr lang="nb-NO" sz="1800" dirty="0"/>
            </a:br>
            <a:endParaRPr lang="nb-NO" sz="2000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41" t="-1311" r="11831"/>
          <a:stretch/>
        </p:blipFill>
        <p:spPr bwMode="auto">
          <a:xfrm>
            <a:off x="0" y="1925053"/>
            <a:ext cx="9144000" cy="4932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962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 dirty="0" smtClean="0"/>
              <a:t>2. Leie </a:t>
            </a:r>
            <a:r>
              <a:rPr lang="nb-NO" dirty="0"/>
              <a:t>av lokaler til digital eksamen </a:t>
            </a:r>
            <a:r>
              <a:rPr lang="nb-NO" dirty="0" smtClean="0"/>
              <a:t>i</a:t>
            </a:r>
            <a:br>
              <a:rPr lang="nb-NO" dirty="0" smtClean="0"/>
            </a:br>
            <a:r>
              <a:rPr lang="nb-NO" dirty="0"/>
              <a:t> </a:t>
            </a:r>
            <a:r>
              <a:rPr lang="nb-NO" dirty="0" smtClean="0"/>
              <a:t>   Silurveien 2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2060848"/>
            <a:ext cx="9753600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865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io-7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EA ved UiO - Hva skjer'a 2015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uio_HOVED_bokmål_7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uio-9</Template>
  <TotalTime>21114</TotalTime>
  <Words>153</Words>
  <Application>Microsoft Office PowerPoint</Application>
  <PresentationFormat>On-screen Show (4:3)</PresentationFormat>
  <Paragraphs>37</Paragraphs>
  <Slides>17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uio-7</vt:lpstr>
      <vt:lpstr>EA ved UiO - Hva skjer'a 2015</vt:lpstr>
      <vt:lpstr>uio_HOVED_bokmål_7</vt:lpstr>
      <vt:lpstr> Status byggesaker</vt:lpstr>
      <vt:lpstr>1) Prosjekter finansiert over statsbudsjettet prioritert følgende i masterplanen</vt:lpstr>
      <vt:lpstr>1. Forsknings- og undervisningsbygg     for livsvitenskap, kjemi og farmasi</vt:lpstr>
      <vt:lpstr>2. Nytt Vikingtidsmuseum på Bygdøy</vt:lpstr>
      <vt:lpstr>3. Nytt klinikkbygg for      Det odontologiske fakultet</vt:lpstr>
      <vt:lpstr>4. Nytt utstillingsveksthus</vt:lpstr>
      <vt:lpstr>2) Leieavtaler</vt:lpstr>
      <vt:lpstr> 1. Samlet arealløsning for      Det juridiske fakultet på Tullinløkka   </vt:lpstr>
      <vt:lpstr>2. Leie av lokaler til digital eksamen i     Silurveien 2</vt:lpstr>
      <vt:lpstr>3) Prosjekter i egen regi</vt:lpstr>
      <vt:lpstr>1. Rehabilitering Sophus Bugges hus</vt:lpstr>
      <vt:lpstr>2. Rehabilitering Brøgger Hus</vt:lpstr>
      <vt:lpstr>3. Ferdigstillelse av museumsmagasinene      på Økern </vt:lpstr>
      <vt:lpstr> 4. Klimasenter på Tøyen - UMOE </vt:lpstr>
      <vt:lpstr>5. Rehabilitering av gjenstående     etasjer på Niels </vt:lpstr>
      <vt:lpstr>4) KVU-prosesser Tullinløkka</vt:lpstr>
      <vt:lpstr>1. KVU for Tullinløkka-området 2. KVU for ny trikketrasé mellom Professor Aschehougs plass      og Holbergs plass</vt:lpstr>
    </vt:vector>
  </TitlesOfParts>
  <Company>Universitetet i Oslo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20.3.2014</dc:title>
  <dc:creator>Marit Skaatan</dc:creator>
  <cp:lastModifiedBy>Nina Elise Eik</cp:lastModifiedBy>
  <cp:revision>794</cp:revision>
  <cp:lastPrinted>2015-10-19T08:10:50Z</cp:lastPrinted>
  <dcterms:created xsi:type="dcterms:W3CDTF">2014-03-17T11:57:19Z</dcterms:created>
  <dcterms:modified xsi:type="dcterms:W3CDTF">2016-03-07T07:06:37Z</dcterms:modified>
</cp:coreProperties>
</file>