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72" r:id="rId4"/>
    <p:sldId id="258" r:id="rId5"/>
    <p:sldId id="282" r:id="rId6"/>
    <p:sldId id="284" r:id="rId7"/>
    <p:sldId id="278" r:id="rId8"/>
    <p:sldId id="285" r:id="rId9"/>
    <p:sldId id="274" r:id="rId10"/>
  </p:sldIdLst>
  <p:sldSz cx="9144000" cy="5715000" type="screen16x10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29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85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877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170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177552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2540478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2903403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320" autoAdjust="0"/>
  </p:normalViewPr>
  <p:slideViewPr>
    <p:cSldViewPr>
      <p:cViewPr>
        <p:scale>
          <a:sx n="137" d="100"/>
          <a:sy n="137" d="100"/>
        </p:scale>
        <p:origin x="-876" y="240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D7F718-98BC-5045-A821-52C448D53BEB}" type="datetime1">
              <a:rPr lang="nb-NO"/>
              <a:pPr>
                <a:defRPr/>
              </a:pPr>
              <a:t>07.03.2016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B039BC9-F172-9346-BCD9-B103670D75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463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5450" y="742950"/>
            <a:ext cx="59436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1CEB0D-248D-A94B-8C34-DF0A71FD3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29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8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877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170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2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81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E862B-79CF-F94D-B10C-D9E36ADC4C08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D7203-3013-D749-ADA2-C23176B40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966B-9BF2-6642-BA3E-7F6C4B6B5B48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BAE5-1A3D-6C4B-A19B-A21CA952B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6BBB-3F6B-FE47-9B20-0E604178B90B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65EC-C774-EF4B-9967-F30DBC9C3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70CB-25CB-BE44-8267-D24E2D49FE8A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D7A5-C8F5-1448-9D00-39B245CDA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A17C-8D7E-DE49-B1B2-99C5899E63E4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2A21F-DA23-814C-9F57-78C93D663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FEF2-E4BD-6348-BAE6-B5F400DE8733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74A88-5B81-1D4F-823C-6256520B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3178-3325-B448-BCA2-C606C2543C23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8ED-E363-D542-BB05-DA75DAA1F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1D0FA-0760-EC4E-B2CF-78F622ECA4CF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EC82D-BBE7-BE49-AC35-8BE46C8CE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211" y="708544"/>
            <a:ext cx="7921944" cy="95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211" y="1651588"/>
            <a:ext cx="7924464" cy="34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210" y="5334252"/>
            <a:ext cx="1904895" cy="38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7B76A9-D67D-FE47-B774-753115DD3D77}" type="datetime1">
              <a:rPr lang="nb-NO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953" y="5334252"/>
            <a:ext cx="685359" cy="38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FF88920-A570-764F-B75C-B0232A0E4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UiO_A_png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8900" y="134270"/>
            <a:ext cx="2210742" cy="1440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2194" indent="-27219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9754" indent="-226828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7313" indent="-1814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239" indent="-1814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3164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3156" y="1917608"/>
            <a:ext cx="7543989" cy="951869"/>
          </a:xfrm>
        </p:spPr>
        <p:txBody>
          <a:bodyPr/>
          <a:lstStyle/>
          <a:p>
            <a:r>
              <a:rPr lang="nb-NO" sz="2800" dirty="0"/>
              <a:t>Lærings- og arbeidsmiljøåret 2016</a:t>
            </a:r>
            <a:br>
              <a:rPr lang="nb-NO" sz="2800" dirty="0"/>
            </a:b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3156" y="2858131"/>
            <a:ext cx="7543989" cy="1459954"/>
          </a:xfrm>
        </p:spPr>
        <p:txBody>
          <a:bodyPr/>
          <a:lstStyle/>
          <a:p>
            <a:pPr eaLnBrk="1" hangingPunct="1"/>
            <a:r>
              <a:rPr lang="nb-NO" sz="1800" dirty="0" smtClean="0"/>
              <a:t>Presentasjon for AMU 7. mars 2016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Ambisjoner for året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Ambisjonene for året </a:t>
            </a:r>
            <a:r>
              <a:rPr lang="nb-NO" dirty="0" smtClean="0"/>
              <a:t>er å </a:t>
            </a:r>
            <a:r>
              <a:rPr lang="nb-NO" dirty="0"/>
              <a:t>gjennomføre tiltak </a:t>
            </a:r>
            <a:r>
              <a:rPr lang="nb-NO" dirty="0" smtClean="0"/>
              <a:t>som:</a:t>
            </a:r>
          </a:p>
          <a:p>
            <a:endParaRPr lang="nb-NO" dirty="0"/>
          </a:p>
          <a:p>
            <a:r>
              <a:rPr lang="nb-NO" dirty="0">
                <a:solidFill>
                  <a:srgbClr val="FF0000"/>
                </a:solidFill>
              </a:rPr>
              <a:t>setter arbeidet med et lærings- og arbeidsmiljømiljø høyt på agendaen i alle deler av organisasjonen. </a:t>
            </a:r>
            <a:endParaRPr lang="nb-NO" dirty="0" smtClean="0">
              <a:solidFill>
                <a:srgbClr val="FF0000"/>
              </a:solidFill>
            </a:endParaRP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rgbClr val="FF0000"/>
                </a:solidFill>
              </a:rPr>
              <a:t>øker bevisstheten om hva et godt lærings- og arbeidsmiljø betyr for prestasjoner og resultater for studenter og ansatte</a:t>
            </a:r>
            <a:r>
              <a:rPr lang="nb-NO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i="1" dirty="0" smtClean="0"/>
              <a:t>Dette året bør brukes til å synliggjøre sammenhengen mellom et godt arbeidsmiljø og et godt læringsmiljø. </a:t>
            </a:r>
            <a:endParaRPr lang="nb-NO" i="1" dirty="0"/>
          </a:p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Organisering av arbeidet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Mesteparten av aktivitetene </a:t>
            </a:r>
            <a:r>
              <a:rPr lang="nb-NO" sz="2400" dirty="0" smtClean="0"/>
              <a:t>vil </a:t>
            </a:r>
            <a:r>
              <a:rPr lang="nb-NO" sz="2400" dirty="0"/>
              <a:t>skje </a:t>
            </a:r>
            <a:r>
              <a:rPr lang="nb-NO" sz="2400" dirty="0" smtClean="0"/>
              <a:t>lokalt.</a:t>
            </a:r>
          </a:p>
          <a:p>
            <a:endParaRPr lang="nb-NO" sz="2400" dirty="0" smtClean="0"/>
          </a:p>
          <a:p>
            <a:r>
              <a:rPr lang="nb-NO" sz="2400" dirty="0" smtClean="0"/>
              <a:t>Lokale aktiviteter eies </a:t>
            </a:r>
            <a:r>
              <a:rPr lang="nb-NO" sz="2400" dirty="0"/>
              <a:t>av dekanene/museumsdirektører og direktør for universitetsbiblioteket og styres i linjen</a:t>
            </a:r>
            <a:r>
              <a:rPr lang="nb-NO" sz="2400" dirty="0" smtClean="0"/>
              <a:t>.</a:t>
            </a:r>
          </a:p>
          <a:p>
            <a:endParaRPr lang="nb-NO" sz="2400" dirty="0" smtClean="0"/>
          </a:p>
          <a:p>
            <a:r>
              <a:rPr lang="nb-NO" sz="2400" dirty="0"/>
              <a:t>En koordineringsgruppe med representanter fra alle enheter er opprettet</a:t>
            </a:r>
            <a:r>
              <a:rPr lang="nb-NO" sz="2400" dirty="0" smtClean="0"/>
              <a:t>.</a:t>
            </a:r>
          </a:p>
          <a:p>
            <a:endParaRPr lang="nb-NO" sz="2000" dirty="0"/>
          </a:p>
          <a:p>
            <a:r>
              <a:rPr lang="nb-NO" sz="2400" dirty="0" smtClean="0"/>
              <a:t>Arbeidet koordineres fra LOS, Enhet for lederstøtte </a:t>
            </a:r>
          </a:p>
          <a:p>
            <a:endParaRPr lang="nb-NO" sz="24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536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7220"/>
            <a:ext cx="7921944" cy="636788"/>
          </a:xfrm>
        </p:spPr>
        <p:txBody>
          <a:bodyPr/>
          <a:lstStyle/>
          <a:p>
            <a:r>
              <a:rPr lang="nb-NO" dirty="0" smtClean="0"/>
              <a:t>Koordineringsgruppe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929349"/>
              </p:ext>
            </p:extLst>
          </p:nvPr>
        </p:nvGraphicFramePr>
        <p:xfrm>
          <a:off x="755576" y="985292"/>
          <a:ext cx="7992888" cy="4383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749"/>
                <a:gridCol w="5822139"/>
              </a:tblGrid>
              <a:tr h="30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Enhet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Kontaktperson</a:t>
                      </a:r>
                      <a:endParaRPr lang="nb-NO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 marL="0" algn="l" defTabSz="362925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HF</a:t>
                      </a:r>
                      <a:endParaRPr lang="nb-NO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36292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effectLst/>
                        </a:rPr>
                        <a:t>Gro Enerstvedt Smenes, seksjonssjef Studieseksjonen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JUS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Julie Orning, seksjonssjef for fakultetets studieseksjon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MN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Hanne Sølna, seksjonssjef for studieavdelingen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MED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Elisabeth Olsen, seniorrådgiver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OD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Leif Erling Jensen, assisterende fakultetsdirektør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SV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Tone Vold-Sarnes, studieleder og fungerende for fakultetsdirektør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TF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Dag </a:t>
                      </a:r>
                      <a:r>
                        <a:rPr lang="nb-NO" sz="1200" dirty="0" smtClean="0">
                          <a:effectLst/>
                        </a:rPr>
                        <a:t>Myhre-Nielsen</a:t>
                      </a:r>
                      <a:r>
                        <a:rPr lang="nb-NO" sz="1200" dirty="0">
                          <a:effectLst/>
                        </a:rPr>
                        <a:t>, fakultetsdirektør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UV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Line Sletten, seksjonssjef studieseksjonen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UB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Live Rasmussen, leder realfagsbiblioteket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NHM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Krenar Badivuku, HMS-koordinator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KHM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</a:rPr>
                        <a:t>Karsten </a:t>
                      </a:r>
                      <a:r>
                        <a:rPr lang="nb-NO" sz="1200" dirty="0">
                          <a:effectLst/>
                        </a:rPr>
                        <a:t>Aase-Nilsen, avdelingsdirektør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</a:rPr>
                        <a:t>Anne Bergfall,</a:t>
                      </a:r>
                      <a:r>
                        <a:rPr lang="nb-NO" sz="1200" baseline="0" dirty="0" smtClean="0">
                          <a:effectLst/>
                        </a:rPr>
                        <a:t> rådgiver, Avdeling for fagstøtte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Lene Renneflott, </a:t>
                      </a:r>
                      <a:r>
                        <a:rPr lang="nb-NO" sz="1200" dirty="0" smtClean="0">
                          <a:effectLst/>
                        </a:rPr>
                        <a:t>seniorrådgiver; Avdeling for personalstøtte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Jesper Havrevold,</a:t>
                      </a: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seniorrådgiver, USIT</a:t>
                      </a:r>
                      <a:endParaRPr lang="nb-NO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39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Bente Hennie Strandh, seniorrådgiver, Enhet for lederstøtte (leder)</a:t>
                      </a:r>
                      <a:endParaRPr lang="nb-NO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01">
                <a:tc>
                  <a:txBody>
                    <a:bodyPr/>
                    <a:lstStyle/>
                    <a:p>
                      <a:pPr marL="0" algn="l" defTabSz="362925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nb-NO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 Lexow, plan- og utredningssjef, Eiendomsavdelingen</a:t>
                      </a:r>
                      <a:endParaRPr lang="nb-NO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effectLst/>
                        </a:rPr>
                        <a:t>Studentparlamentet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</a:rPr>
                        <a:t>Julie Sørlie</a:t>
                      </a:r>
                      <a:r>
                        <a:rPr lang="nb-NO" sz="1200" baseline="0" dirty="0" smtClean="0">
                          <a:effectLst/>
                        </a:rPr>
                        <a:t> Paus-Knudsen og </a:t>
                      </a:r>
                      <a:r>
                        <a:rPr lang="nb-NO" sz="1200" dirty="0" smtClean="0">
                          <a:effectLst/>
                        </a:rPr>
                        <a:t>Line Willersrud </a:t>
                      </a:r>
                      <a:endParaRPr lang="nb-NO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skjer på enhetene? – «kortversjon»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Læringsmiljø:</a:t>
            </a:r>
          </a:p>
          <a:p>
            <a:pPr lvl="0"/>
            <a:r>
              <a:rPr lang="nb-NO" sz="1800" dirty="0"/>
              <a:t>Styrking av </a:t>
            </a:r>
            <a:r>
              <a:rPr lang="nb-NO" sz="1800" dirty="0" err="1"/>
              <a:t>førsteårsstudentenes</a:t>
            </a:r>
            <a:r>
              <a:rPr lang="nb-NO" sz="1800" dirty="0"/>
              <a:t> integrering i fagmiljøet, herunder styrket introduksjonsopplegg og mottak.</a:t>
            </a:r>
          </a:p>
          <a:p>
            <a:pPr lvl="0"/>
            <a:r>
              <a:rPr lang="nb-NO" sz="1800" dirty="0"/>
              <a:t>Arbeid med å bygge opp et godt sosialt miljø, som inkluderer både studenter og undervisere </a:t>
            </a:r>
          </a:p>
          <a:p>
            <a:pPr lvl="0"/>
            <a:r>
              <a:rPr lang="nb-NO" sz="1800" dirty="0"/>
              <a:t>Fokus på veilederrollen på master og </a:t>
            </a:r>
            <a:r>
              <a:rPr lang="nb-NO" sz="1800" dirty="0" err="1"/>
              <a:t>PhD</a:t>
            </a:r>
            <a:r>
              <a:rPr lang="nb-NO" sz="1800" dirty="0"/>
              <a:t> </a:t>
            </a:r>
          </a:p>
          <a:p>
            <a:pPr marL="0" indent="0">
              <a:buNone/>
            </a:pPr>
            <a:r>
              <a:rPr lang="nb-NO" sz="1800" dirty="0"/>
              <a:t> </a:t>
            </a:r>
          </a:p>
          <a:p>
            <a:r>
              <a:rPr lang="nb-NO" sz="1800" dirty="0"/>
              <a:t>Arbeidsmiljø:</a:t>
            </a:r>
          </a:p>
          <a:p>
            <a:pPr lvl="0"/>
            <a:r>
              <a:rPr lang="nb-NO" sz="1800" dirty="0"/>
              <a:t>Gjennomføring og oppfølging av Arbeids- og klimaundersøkelsen</a:t>
            </a:r>
          </a:p>
          <a:p>
            <a:pPr lvl="0"/>
            <a:r>
              <a:rPr lang="nb-NO" sz="1800" dirty="0"/>
              <a:t>Kompetanseheving for ansatte inkludert lederopplæring</a:t>
            </a:r>
          </a:p>
          <a:p>
            <a:pPr lvl="0"/>
            <a:r>
              <a:rPr lang="nb-NO" sz="1800" dirty="0"/>
              <a:t>Forbedring av rekrutteringsprosessene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4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tiltak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Digital eksamen</a:t>
            </a:r>
          </a:p>
          <a:p>
            <a:r>
              <a:rPr lang="nb-NO" dirty="0" smtClean="0"/>
              <a:t>Utdanningsvisjon</a:t>
            </a:r>
          </a:p>
          <a:p>
            <a:r>
              <a:rPr lang="nb-NO" dirty="0" smtClean="0"/>
              <a:t>Konferanse/forelesningsrekke koordinert av AP</a:t>
            </a:r>
          </a:p>
          <a:p>
            <a:r>
              <a:rPr lang="nb-NO" dirty="0" smtClean="0"/>
              <a:t>Nasjonalt studieveilederseminar</a:t>
            </a:r>
          </a:p>
          <a:p>
            <a:r>
              <a:rPr lang="nb-NO" dirty="0" smtClean="0"/>
              <a:t>LAMU-seminar 17/3</a:t>
            </a:r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9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Eiendomsavdelingens satsninger 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>
                <a:solidFill>
                  <a:srgbClr val="FF0000"/>
                </a:solidFill>
              </a:rPr>
              <a:t>Sophus Bugges hus </a:t>
            </a:r>
            <a:r>
              <a:rPr lang="nb-NO" sz="2000" dirty="0" smtClean="0"/>
              <a:t>– rehabilitering og oppgradering, ferdigstilles i 2016</a:t>
            </a:r>
          </a:p>
          <a:p>
            <a:r>
              <a:rPr lang="nb-NO" sz="2000" dirty="0">
                <a:solidFill>
                  <a:srgbClr val="FF0000"/>
                </a:solidFill>
              </a:rPr>
              <a:t>Niels Treschows </a:t>
            </a:r>
            <a:r>
              <a:rPr lang="nb-NO" sz="2000" dirty="0" smtClean="0"/>
              <a:t>- rehabilitering </a:t>
            </a:r>
            <a:r>
              <a:rPr lang="nb-NO" sz="2000" dirty="0"/>
              <a:t>av gjenstående etasjer i </a:t>
            </a:r>
            <a:r>
              <a:rPr lang="nb-NO" sz="2000" dirty="0" smtClean="0"/>
              <a:t>hus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Georg Sverdrups hus </a:t>
            </a:r>
            <a:r>
              <a:rPr lang="nb-NO" sz="2000" dirty="0" smtClean="0"/>
              <a:t>–ominnredning av interiør, 2016 og 2017 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Teologisk fakultet </a:t>
            </a:r>
            <a:r>
              <a:rPr lang="nb-NO" sz="2000" dirty="0" smtClean="0"/>
              <a:t>– etablering av læringssenter, 2016 og 2017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Aud ZEB </a:t>
            </a:r>
            <a:r>
              <a:rPr lang="nb-NO" sz="2000" dirty="0" smtClean="0"/>
              <a:t>– </a:t>
            </a:r>
            <a:r>
              <a:rPr lang="nb-NO" sz="2000" dirty="0" err="1"/>
              <a:t>MatNat</a:t>
            </a:r>
            <a:r>
              <a:rPr lang="nb-NO" sz="2000" dirty="0" smtClean="0"/>
              <a:t>, renovering og oppgradering, 2016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Aud Ø 157 </a:t>
            </a:r>
            <a:r>
              <a:rPr lang="nb-NO" sz="2000" dirty="0" smtClean="0"/>
              <a:t>i fysikkbygningen, renovering og oppgradering, 2016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ZEB-kantinen</a:t>
            </a:r>
            <a:r>
              <a:rPr lang="nb-NO" sz="2000" dirty="0" smtClean="0"/>
              <a:t> - utrede </a:t>
            </a:r>
            <a:r>
              <a:rPr lang="nb-NO" sz="2000" dirty="0"/>
              <a:t>muligheten for omgjøring av den nedlagte </a:t>
            </a:r>
            <a:r>
              <a:rPr lang="nb-NO" sz="2000" dirty="0" smtClean="0"/>
              <a:t>til </a:t>
            </a:r>
            <a:r>
              <a:rPr lang="nb-NO" sz="2000" dirty="0"/>
              <a:t>læringsmiljøsenter </a:t>
            </a:r>
            <a:endParaRPr lang="nb-NO" sz="2000" dirty="0" smtClean="0">
              <a:solidFill>
                <a:srgbClr val="FF0000"/>
              </a:solidFill>
            </a:endParaRPr>
          </a:p>
          <a:p>
            <a:endParaRPr lang="nb-NO" sz="1800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0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Innspill fra HVO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600" dirty="0" smtClean="0"/>
              <a:t>Utvidet LAMU-seminar</a:t>
            </a:r>
          </a:p>
          <a:p>
            <a:r>
              <a:rPr lang="nb-NO" sz="1600" dirty="0" smtClean="0"/>
              <a:t>Ansvarsforhold og samarbeid mellom AMU, LAMU, </a:t>
            </a:r>
            <a:r>
              <a:rPr lang="nb-NO" sz="1600" dirty="0" err="1" smtClean="0"/>
              <a:t>fagforeningere</a:t>
            </a:r>
            <a:r>
              <a:rPr lang="nb-NO" sz="1600" dirty="0" smtClean="0"/>
              <a:t>, vernetjenesten, studentorganisasjoner og </a:t>
            </a:r>
            <a:r>
              <a:rPr lang="nb-NO" sz="1600" dirty="0" err="1" smtClean="0"/>
              <a:t>ledelsn</a:t>
            </a:r>
            <a:endParaRPr lang="nb-NO" sz="1600" dirty="0" smtClean="0"/>
          </a:p>
          <a:p>
            <a:r>
              <a:rPr lang="nb-NO" sz="1600" dirty="0" smtClean="0"/>
              <a:t>Kultur og etikk</a:t>
            </a:r>
          </a:p>
          <a:p>
            <a:pPr lvl="1"/>
            <a:r>
              <a:rPr lang="nb-NO" sz="1400" dirty="0" smtClean="0"/>
              <a:t>Hvordan få bukt med </a:t>
            </a:r>
            <a:r>
              <a:rPr lang="nb-NO" sz="1400" dirty="0" err="1" smtClean="0"/>
              <a:t>subklulturer</a:t>
            </a:r>
            <a:endParaRPr lang="nb-NO" sz="1400" dirty="0" smtClean="0"/>
          </a:p>
          <a:p>
            <a:pPr lvl="1"/>
            <a:r>
              <a:rPr lang="nb-NO" sz="1400" dirty="0" smtClean="0"/>
              <a:t>Etikk-ombud?</a:t>
            </a:r>
          </a:p>
          <a:p>
            <a:r>
              <a:rPr lang="nb-NO" sz="1600" dirty="0" smtClean="0"/>
              <a:t>UiOs priser</a:t>
            </a:r>
          </a:p>
          <a:p>
            <a:r>
              <a:rPr lang="nb-NO" sz="1600" dirty="0" smtClean="0"/>
              <a:t>Mangfold og inkludering</a:t>
            </a:r>
          </a:p>
          <a:p>
            <a:pPr lvl="1"/>
            <a:r>
              <a:rPr lang="nb-NO" sz="1400" dirty="0" err="1" smtClean="0"/>
              <a:t>Nyttilsatte</a:t>
            </a:r>
            <a:endParaRPr lang="nb-NO" sz="1400" dirty="0" smtClean="0"/>
          </a:p>
          <a:p>
            <a:pPr lvl="1"/>
            <a:r>
              <a:rPr lang="nb-NO" sz="1400" dirty="0" smtClean="0"/>
              <a:t>Samfunn som digitaliseres</a:t>
            </a:r>
          </a:p>
          <a:p>
            <a:r>
              <a:rPr lang="nb-NO" sz="1700" dirty="0" smtClean="0"/>
              <a:t>ARK</a:t>
            </a:r>
          </a:p>
          <a:p>
            <a:pPr lvl="1"/>
            <a:r>
              <a:rPr lang="nb-NO" sz="1400" dirty="0" smtClean="0"/>
              <a:t>Tilsvarende undersøkelse blant studentene?</a:t>
            </a:r>
          </a:p>
          <a:p>
            <a:pPr lvl="1"/>
            <a:r>
              <a:rPr lang="nb-NO" sz="1400" dirty="0" smtClean="0"/>
              <a:t>Status til de som underviser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07.03.2016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8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Innspill fra Studentparlamentet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400" b="1" dirty="0" smtClean="0">
                <a:solidFill>
                  <a:srgbClr val="FF0000"/>
                </a:solidFill>
              </a:rPr>
              <a:t>Første </a:t>
            </a:r>
            <a:r>
              <a:rPr lang="nb-NO" sz="1400" b="1" dirty="0">
                <a:solidFill>
                  <a:srgbClr val="FF0000"/>
                </a:solidFill>
              </a:rPr>
              <a:t>året som student legger grunnlag for det faglige og sosiale nettverket</a:t>
            </a:r>
            <a:r>
              <a:rPr lang="nb-NO" sz="1400" b="1" dirty="0"/>
              <a:t>. </a:t>
            </a:r>
            <a:endParaRPr lang="nb-NO" sz="1400" b="1" dirty="0" smtClean="0"/>
          </a:p>
          <a:p>
            <a:pPr marL="0" indent="0">
              <a:buNone/>
            </a:pPr>
            <a:r>
              <a:rPr lang="nb-NO" sz="1400" dirty="0" smtClean="0"/>
              <a:t> Derfor </a:t>
            </a:r>
            <a:r>
              <a:rPr lang="nb-NO" sz="1400" dirty="0"/>
              <a:t>mener Studentparlamentet at UiO skal tilby </a:t>
            </a:r>
            <a:r>
              <a:rPr lang="nb-NO" sz="1400" dirty="0" err="1"/>
              <a:t>førsteårsstudenter</a:t>
            </a:r>
            <a:r>
              <a:rPr lang="nb-NO" sz="1400" dirty="0"/>
              <a:t> et godt mottaksapparat </a:t>
            </a:r>
            <a:r>
              <a:rPr lang="nb-NO" sz="1400" dirty="0" smtClean="0"/>
              <a:t>   som </a:t>
            </a:r>
            <a:r>
              <a:rPr lang="nb-NO" sz="1400" dirty="0"/>
              <a:t>ivaretar faglige og sosiale behov. </a:t>
            </a:r>
            <a:endParaRPr lang="nb-NO" sz="1400" dirty="0" smtClean="0"/>
          </a:p>
          <a:p>
            <a:endParaRPr lang="nb-NO" sz="1400" dirty="0"/>
          </a:p>
          <a:p>
            <a:r>
              <a:rPr lang="nb-NO" sz="1400" b="1" dirty="0" smtClean="0">
                <a:solidFill>
                  <a:srgbClr val="FF0000"/>
                </a:solidFill>
              </a:rPr>
              <a:t>Øke</a:t>
            </a:r>
            <a:r>
              <a:rPr lang="nb-NO" sz="1400" b="1" dirty="0" smtClean="0"/>
              <a:t> </a:t>
            </a:r>
            <a:r>
              <a:rPr lang="nb-NO" sz="1400" b="1" dirty="0" smtClean="0">
                <a:solidFill>
                  <a:srgbClr val="FF0000"/>
                </a:solidFill>
              </a:rPr>
              <a:t>undervisningskvaliteten. </a:t>
            </a:r>
          </a:p>
          <a:p>
            <a:pPr marL="0" indent="0">
              <a:buNone/>
            </a:pPr>
            <a:r>
              <a:rPr lang="nb-NO" sz="1400" dirty="0" smtClean="0"/>
              <a:t>I </a:t>
            </a:r>
            <a:r>
              <a:rPr lang="nb-NO" sz="1400" dirty="0"/>
              <a:t>de nye nasjonale, veiledende retningslinjene for universitets- og høyskolepedagogisk kompetanse fra Universitets- og høyskolerådet anbefaler de 150-200 arbeidstimer. Basiskurset på UiO omfatter i dag ca. 100 arbeidstimer. For å heve kompetansen hos faste undervisere må UiO følge </a:t>
            </a:r>
            <a:r>
              <a:rPr lang="nb-NO" sz="1400" dirty="0" err="1"/>
              <a:t>UHRs</a:t>
            </a:r>
            <a:r>
              <a:rPr lang="nb-NO" sz="1400" dirty="0"/>
              <a:t> retningslinjer og utvide opplæringen i universitetspedagogikk.</a:t>
            </a:r>
          </a:p>
          <a:p>
            <a:endParaRPr lang="nb-NO" sz="1400" dirty="0">
              <a:solidFill>
                <a:srgbClr val="FF0000"/>
              </a:solidFill>
            </a:endParaRPr>
          </a:p>
          <a:p>
            <a:r>
              <a:rPr lang="nb-NO" sz="1400" b="1" dirty="0" smtClean="0">
                <a:solidFill>
                  <a:srgbClr val="FF0000"/>
                </a:solidFill>
              </a:rPr>
              <a:t>Opprette et </a:t>
            </a:r>
            <a:r>
              <a:rPr lang="nb-NO" sz="1400" b="1" dirty="0" err="1" smtClean="0">
                <a:solidFill>
                  <a:srgbClr val="FF0000"/>
                </a:solidFill>
              </a:rPr>
              <a:t>Teaching</a:t>
            </a:r>
            <a:r>
              <a:rPr lang="nb-NO" sz="1400" b="1" dirty="0" smtClean="0">
                <a:solidFill>
                  <a:srgbClr val="FF0000"/>
                </a:solidFill>
              </a:rPr>
              <a:t> </a:t>
            </a:r>
            <a:r>
              <a:rPr lang="nb-NO" sz="1400" b="1" dirty="0" err="1" smtClean="0">
                <a:solidFill>
                  <a:srgbClr val="FF0000"/>
                </a:solidFill>
              </a:rPr>
              <a:t>Acadamy</a:t>
            </a:r>
            <a:r>
              <a:rPr lang="nb-NO" sz="1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nb-NO" sz="1400" dirty="0" smtClean="0"/>
              <a:t>I </a:t>
            </a:r>
            <a:r>
              <a:rPr lang="nb-NO" sz="1400" dirty="0"/>
              <a:t>dag er opplæringen av faste undervisere delt mellom Fagområdet for universitetspedagogikk (FUP), Digitale medier i læring (DML) og Universitetsbiblioteket (UB). For å koordinere det totale tilbudet som gis, og for å gi god uttelling for flest mulig må UiO opprette et </a:t>
            </a:r>
            <a:r>
              <a:rPr lang="nb-NO" sz="1400" dirty="0" err="1"/>
              <a:t>Teaching</a:t>
            </a:r>
            <a:r>
              <a:rPr lang="nb-NO" sz="1400" dirty="0"/>
              <a:t> </a:t>
            </a:r>
            <a:r>
              <a:rPr lang="nb-NO" sz="1400" dirty="0" err="1"/>
              <a:t>Acadamy</a:t>
            </a:r>
            <a:r>
              <a:rPr lang="nb-NO" sz="1400" dirty="0"/>
              <a:t>. </a:t>
            </a:r>
            <a:endParaRPr lang="nb-N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96577"/>
      </p:ext>
    </p:extLst>
  </p:cSld>
  <p:clrMapOvr>
    <a:masterClrMapping/>
  </p:clrMapOvr>
</p:sld>
</file>

<file path=ppt/theme/theme1.xml><?xml version="1.0" encoding="utf-8"?>
<a:theme xmlns:a="http://schemas.openxmlformats.org/drawingml/2006/main" name="uio-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uio-norsk16-10</Template>
  <TotalTime>1389</TotalTime>
  <Words>588</Words>
  <Application>Microsoft Office PowerPoint</Application>
  <PresentationFormat>On-screen Show (16:10)</PresentationFormat>
  <Paragraphs>117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uio-norsk16-10</vt:lpstr>
      <vt:lpstr>Lærings- og arbeidsmiljøåret 2016 </vt:lpstr>
      <vt:lpstr>Ambisjoner for året</vt:lpstr>
      <vt:lpstr>Organisering av arbeidet</vt:lpstr>
      <vt:lpstr>Koordineringsgruppe</vt:lpstr>
      <vt:lpstr>Hva skjer på enhetene? – «kortversjon»</vt:lpstr>
      <vt:lpstr>Andre tiltak</vt:lpstr>
      <vt:lpstr>Eiendomsavdelingens satsninger  </vt:lpstr>
      <vt:lpstr>Innspill fra HVO</vt:lpstr>
      <vt:lpstr>Innspill fra Studentparlamentet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Bente Hennie Strandh</dc:creator>
  <cp:lastModifiedBy>Bente Hennie Strandh</cp:lastModifiedBy>
  <cp:revision>49</cp:revision>
  <cp:lastPrinted>2016-03-07T07:36:54Z</cp:lastPrinted>
  <dcterms:created xsi:type="dcterms:W3CDTF">2015-12-07T09:07:02Z</dcterms:created>
  <dcterms:modified xsi:type="dcterms:W3CDTF">2016-03-07T07:37:08Z</dcterms:modified>
</cp:coreProperties>
</file>