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94" r:id="rId2"/>
    <p:sldMasterId id="2147483706" r:id="rId3"/>
  </p:sldMasterIdLst>
  <p:notesMasterIdLst>
    <p:notesMasterId r:id="rId31"/>
  </p:notesMasterIdLst>
  <p:handoutMasterIdLst>
    <p:handoutMasterId r:id="rId32"/>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8518" autoAdjust="0"/>
  </p:normalViewPr>
  <p:slideViewPr>
    <p:cSldViewPr>
      <p:cViewPr>
        <p:scale>
          <a:sx n="82" d="100"/>
          <a:sy n="82" d="100"/>
        </p:scale>
        <p:origin x="-1158" y="-96"/>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5748F01D-7A21-AC4E-92FC-6EEA336082BE}" type="datetime1">
              <a:rPr lang="nb-NO"/>
              <a:pPr>
                <a:defRPr/>
              </a:pPr>
              <a:t>24.02.2016</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B9E80418-5873-6349-B521-E439FC3E9838}" type="slidenum">
              <a:rPr lang="nb-NO"/>
              <a:pPr>
                <a:defRPr/>
              </a:pPr>
              <a:t>‹#›</a:t>
            </a:fld>
            <a:endParaRPr lang="nb-NO"/>
          </a:p>
        </p:txBody>
      </p:sp>
    </p:spTree>
    <p:extLst>
      <p:ext uri="{BB962C8B-B14F-4D97-AF65-F5344CB8AC3E}">
        <p14:creationId xmlns:p14="http://schemas.microsoft.com/office/powerpoint/2010/main" val="761567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1FA038E-C9EB-0345-89B9-944ACAB8E932}" type="slidenum">
              <a:rPr lang="en-US"/>
              <a:pPr>
                <a:defRPr/>
              </a:pPr>
              <a:t>‹#›</a:t>
            </a:fld>
            <a:endParaRPr lang="en-US"/>
          </a:p>
        </p:txBody>
      </p:sp>
    </p:spTree>
    <p:extLst>
      <p:ext uri="{BB962C8B-B14F-4D97-AF65-F5344CB8AC3E}">
        <p14:creationId xmlns:p14="http://schemas.microsoft.com/office/powerpoint/2010/main" val="26581619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5A43C9B-7E0C-1944-A361-B4A0B5C42871}"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12</a:t>
            </a:fld>
            <a:endParaRPr lang="nb-NO">
              <a:solidFill>
                <a:prstClr val="black"/>
              </a:solidFill>
            </a:endParaRPr>
          </a:p>
        </p:txBody>
      </p:sp>
    </p:spTree>
    <p:extLst>
      <p:ext uri="{BB962C8B-B14F-4D97-AF65-F5344CB8AC3E}">
        <p14:creationId xmlns:p14="http://schemas.microsoft.com/office/powerpoint/2010/main" val="258296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13</a:t>
            </a:fld>
            <a:endParaRPr lang="nb-NO">
              <a:solidFill>
                <a:prstClr val="black"/>
              </a:solidFill>
            </a:endParaRPr>
          </a:p>
        </p:txBody>
      </p:sp>
    </p:spTree>
    <p:extLst>
      <p:ext uri="{BB962C8B-B14F-4D97-AF65-F5344CB8AC3E}">
        <p14:creationId xmlns:p14="http://schemas.microsoft.com/office/powerpoint/2010/main" val="34424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14</a:t>
            </a:fld>
            <a:endParaRPr lang="nb-NO">
              <a:solidFill>
                <a:prstClr val="black"/>
              </a:solidFill>
            </a:endParaRPr>
          </a:p>
        </p:txBody>
      </p:sp>
    </p:spTree>
    <p:extLst>
      <p:ext uri="{BB962C8B-B14F-4D97-AF65-F5344CB8AC3E}">
        <p14:creationId xmlns:p14="http://schemas.microsoft.com/office/powerpoint/2010/main" val="79134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15</a:t>
            </a:fld>
            <a:endParaRPr lang="nb-NO">
              <a:solidFill>
                <a:prstClr val="black"/>
              </a:solidFill>
            </a:endParaRPr>
          </a:p>
        </p:txBody>
      </p:sp>
    </p:spTree>
    <p:extLst>
      <p:ext uri="{BB962C8B-B14F-4D97-AF65-F5344CB8AC3E}">
        <p14:creationId xmlns:p14="http://schemas.microsoft.com/office/powerpoint/2010/main" val="317170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spcAft>
                <a:spcPts val="600"/>
              </a:spcAft>
              <a:buFont typeface="Arial" panose="020B0604020202020204" pitchFamily="34" charset="0"/>
              <a:buChar char="•"/>
            </a:pPr>
            <a:r>
              <a:rPr lang="nb-NO" sz="1400" dirty="0" smtClean="0"/>
              <a:t>Alle skalaene har fått hvert sitt nummer.</a:t>
            </a:r>
          </a:p>
          <a:p>
            <a:pPr marL="285750" indent="-285750">
              <a:spcAft>
                <a:spcPts val="600"/>
              </a:spcAft>
              <a:buFont typeface="Arial" panose="020B0604020202020204" pitchFamily="34" charset="0"/>
              <a:buChar char="•"/>
            </a:pPr>
            <a:r>
              <a:rPr lang="nb-NO" sz="1400" dirty="0" smtClean="0"/>
              <a:t>Svaralternativ 1=svært uenig er i sirkelens sentrum, svaralternativ 5=svært enig er ytterst i sirkelen.</a:t>
            </a:r>
          </a:p>
          <a:p>
            <a:pPr marL="285750" indent="-285750">
              <a:spcAft>
                <a:spcPts val="600"/>
              </a:spcAft>
              <a:buFont typeface="Arial" panose="020B0604020202020204" pitchFamily="34" charset="0"/>
              <a:buChar char="•"/>
            </a:pPr>
            <a:r>
              <a:rPr lang="nb-NO" sz="1400" dirty="0" smtClean="0"/>
              <a:t>Sektorene med ulike farger representerer hvert sitt av de foregående lysbildene.</a:t>
            </a:r>
          </a:p>
          <a:p>
            <a:pPr marL="285750" indent="-285750">
              <a:spcAft>
                <a:spcPts val="600"/>
              </a:spcAft>
              <a:buFont typeface="Arial" panose="020B0604020202020204" pitchFamily="34" charset="0"/>
              <a:buChar char="•"/>
            </a:pPr>
            <a:r>
              <a:rPr lang="nb-NO" sz="1400" dirty="0" smtClean="0"/>
              <a:t>Den lyseste linjen representerer hele institusjonen, den litt mørkere nivå 2 (fakultet/avdeling), den enda litt mørkere nivå 3 (institutt, studieområde, seksjon) osv.</a:t>
            </a:r>
          </a:p>
          <a:p>
            <a:pPr marL="285750" indent="-285750">
              <a:spcAft>
                <a:spcPts val="600"/>
              </a:spcAft>
              <a:buFont typeface="Arial" panose="020B0604020202020204" pitchFamily="34" charset="0"/>
              <a:buChar char="•"/>
            </a:pPr>
            <a:r>
              <a:rPr lang="nb-NO" sz="1400" dirty="0" smtClean="0"/>
              <a:t>Hva som er et positivt eller negativt resultat skal avgjøres i gruppediskusjonene. Dette fordi  de må forstås i den lokale konteksten. </a:t>
            </a:r>
          </a:p>
          <a:p>
            <a:pPr marL="285750" indent="-285750">
              <a:spcAft>
                <a:spcPts val="600"/>
              </a:spcAft>
              <a:buFont typeface="Arial" panose="020B0604020202020204" pitchFamily="34" charset="0"/>
              <a:buChar char="•"/>
            </a:pPr>
            <a:r>
              <a:rPr lang="nb-NO" sz="1400" dirty="0" smtClean="0"/>
              <a:t>På små enheter vil enkeltpersoners svar utgjøre mye mer enn på store enheter og derfor i større grad påvirke hvordan enhetens resultat er i forhold til overliggende enheter. </a:t>
            </a:r>
          </a:p>
          <a:p>
            <a:pPr marL="285750" lvl="0" indent="-285750">
              <a:spcAft>
                <a:spcPts val="600"/>
              </a:spcAft>
              <a:buFont typeface="Arial" panose="020B0604020202020204" pitchFamily="34" charset="0"/>
              <a:buChar char="•"/>
            </a:pPr>
            <a:r>
              <a:rPr lang="nb-NO" sz="1400" dirty="0"/>
              <a:t>Ikke gå inn i diskusjoner om metode og signifikante </a:t>
            </a:r>
            <a:r>
              <a:rPr lang="nb-NO" sz="1400" dirty="0" smtClean="0"/>
              <a:t>forskjeller, </a:t>
            </a:r>
            <a:r>
              <a:rPr lang="nb-NO" sz="1400" dirty="0"/>
              <a:t>å vise signifikans krever store tall, flere enn 100 svar</a:t>
            </a:r>
            <a:r>
              <a:rPr lang="nb-NO" sz="1400" dirty="0" smtClean="0"/>
              <a:t>. For å vise signifikans bør en også ta utvalgenes størrelse og standardavvikene med i betraktningen.</a:t>
            </a:r>
            <a:endParaRPr lang="nb-NO" sz="1400" dirty="0"/>
          </a:p>
          <a:p>
            <a:endParaRPr lang="nb-NO" sz="1400"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16</a:t>
            </a:fld>
            <a:endParaRPr lang="nb-NO">
              <a:solidFill>
                <a:prstClr val="black"/>
              </a:solidFill>
            </a:endParaRPr>
          </a:p>
        </p:txBody>
      </p:sp>
    </p:spTree>
    <p:extLst>
      <p:ext uri="{BB962C8B-B14F-4D97-AF65-F5344CB8AC3E}">
        <p14:creationId xmlns:p14="http://schemas.microsoft.com/office/powerpoint/2010/main" val="128156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17</a:t>
            </a:fld>
            <a:endParaRPr lang="nb-NO">
              <a:solidFill>
                <a:prstClr val="black"/>
              </a:solidFill>
            </a:endParaRPr>
          </a:p>
        </p:txBody>
      </p:sp>
    </p:spTree>
    <p:extLst>
      <p:ext uri="{BB962C8B-B14F-4D97-AF65-F5344CB8AC3E}">
        <p14:creationId xmlns:p14="http://schemas.microsoft.com/office/powerpoint/2010/main" val="260029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18</a:t>
            </a:fld>
            <a:endParaRPr lang="nb-NO">
              <a:solidFill>
                <a:prstClr val="black"/>
              </a:solidFill>
            </a:endParaRPr>
          </a:p>
        </p:txBody>
      </p:sp>
    </p:spTree>
    <p:extLst>
      <p:ext uri="{BB962C8B-B14F-4D97-AF65-F5344CB8AC3E}">
        <p14:creationId xmlns:p14="http://schemas.microsoft.com/office/powerpoint/2010/main" val="387016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19</a:t>
            </a:fld>
            <a:endParaRPr lang="nb-NO">
              <a:solidFill>
                <a:prstClr val="black"/>
              </a:solidFill>
            </a:endParaRPr>
          </a:p>
        </p:txBody>
      </p:sp>
    </p:spTree>
    <p:extLst>
      <p:ext uri="{BB962C8B-B14F-4D97-AF65-F5344CB8AC3E}">
        <p14:creationId xmlns:p14="http://schemas.microsoft.com/office/powerpoint/2010/main" val="408558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20</a:t>
            </a:fld>
            <a:endParaRPr lang="nb-NO">
              <a:solidFill>
                <a:prstClr val="black"/>
              </a:solidFill>
            </a:endParaRPr>
          </a:p>
        </p:txBody>
      </p:sp>
    </p:spTree>
    <p:extLst>
      <p:ext uri="{BB962C8B-B14F-4D97-AF65-F5344CB8AC3E}">
        <p14:creationId xmlns:p14="http://schemas.microsoft.com/office/powerpoint/2010/main" val="1802117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Hvis du har hatt medarbeidersamtale siste 24 </a:t>
            </a:r>
            <a:r>
              <a:rPr lang="nb-NO" sz="1400" dirty="0" err="1" smtClean="0"/>
              <a:t>mnd</a:t>
            </a:r>
            <a:r>
              <a:rPr lang="nb-NO" sz="1400" dirty="0" smtClean="0"/>
              <a:t>:</a:t>
            </a:r>
          </a:p>
          <a:p>
            <a:r>
              <a:rPr lang="nb-NO" sz="1400" dirty="0" smtClean="0"/>
              <a:t>Hvordan opplevde du medarbeidersamtalen (e)? </a:t>
            </a:r>
          </a:p>
          <a:p>
            <a:endParaRPr lang="nb-NO" sz="1400" dirty="0"/>
          </a:p>
          <a:p>
            <a:r>
              <a:rPr lang="nb-NO" sz="1400" dirty="0" smtClean="0"/>
              <a:t>1= Bortkastet tid</a:t>
            </a:r>
          </a:p>
          <a:p>
            <a:r>
              <a:rPr lang="nb-NO" sz="1400" dirty="0" smtClean="0"/>
              <a:t>5= Svært positivt</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21</a:t>
            </a:fld>
            <a:endParaRPr lang="nb-NO">
              <a:solidFill>
                <a:prstClr val="black"/>
              </a:solidFill>
            </a:endParaRPr>
          </a:p>
        </p:txBody>
      </p:sp>
    </p:spTree>
    <p:extLst>
      <p:ext uri="{BB962C8B-B14F-4D97-AF65-F5344CB8AC3E}">
        <p14:creationId xmlns:p14="http://schemas.microsoft.com/office/powerpoint/2010/main" val="123739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173288" y="744538"/>
            <a:ext cx="3705225" cy="2779712"/>
          </a:xfrm>
          <a:ln/>
        </p:spPr>
      </p:sp>
      <p:sp>
        <p:nvSpPr>
          <p:cNvPr id="19458" name="Rectangle 3"/>
          <p:cNvSpPr>
            <a:spLocks noGrp="1" noChangeArrowheads="1"/>
          </p:cNvSpPr>
          <p:nvPr>
            <p:ph type="body" idx="1"/>
          </p:nvPr>
        </p:nvSpPr>
        <p:spPr>
          <a:xfrm>
            <a:off x="667323" y="3671004"/>
            <a:ext cx="5531692" cy="5969984"/>
          </a:xfrm>
          <a:noFill/>
          <a:ln/>
        </p:spPr>
        <p:txBody>
          <a:bodyPr/>
          <a:lstStyle/>
          <a:p>
            <a:pPr marL="171450" indent="-171450">
              <a:buFont typeface="Arial" panose="020B0604020202020204" pitchFamily="34" charset="0"/>
              <a:buChar char="-"/>
            </a:pPr>
            <a:r>
              <a:rPr lang="nb-NO" dirty="0" smtClean="0">
                <a:latin typeface="Arial" panose="020B0604020202020204" pitchFamily="34" charset="0"/>
                <a:cs typeface="Arial" panose="020B0604020202020204" pitchFamily="34" charset="0"/>
              </a:rPr>
              <a:t>I U&amp;H-sektoren</a:t>
            </a:r>
            <a:r>
              <a:rPr lang="nb-NO" baseline="0" dirty="0" smtClean="0">
                <a:latin typeface="Arial" panose="020B0604020202020204" pitchFamily="34" charset="0"/>
                <a:cs typeface="Arial" panose="020B0604020202020204" pitchFamily="34" charset="0"/>
              </a:rPr>
              <a:t> har til sammen </a:t>
            </a:r>
            <a:r>
              <a:rPr lang="nb-NO" sz="1200" b="1" i="0" u="none" strike="noStrike" kern="1200" dirty="0" smtClean="0">
                <a:solidFill>
                  <a:schemeClr val="tx1"/>
                </a:solidFill>
                <a:effectLst/>
                <a:latin typeface="+mn-lt"/>
                <a:ea typeface="+mn-ea"/>
                <a:cs typeface="+mn-cs"/>
              </a:rPr>
              <a:t>13826</a:t>
            </a:r>
            <a:r>
              <a:rPr lang="nb-NO" dirty="0" smtClean="0"/>
              <a:t> personer</a:t>
            </a:r>
            <a:r>
              <a:rPr lang="nb-NO" baseline="0" dirty="0" smtClean="0"/>
              <a:t> svart på KIWEST</a:t>
            </a:r>
          </a:p>
          <a:p>
            <a:pPr marL="171450" indent="-171450">
              <a:buFont typeface="Arial" panose="020B0604020202020204" pitchFamily="34" charset="0"/>
              <a:buChar char="-"/>
            </a:pPr>
            <a:r>
              <a:rPr lang="nb-NO" baseline="0" dirty="0" smtClean="0">
                <a:latin typeface="Arial" panose="020B0604020202020204" pitchFamily="34" charset="0"/>
                <a:cs typeface="Arial" panose="020B0604020202020204" pitchFamily="34" charset="0"/>
              </a:rPr>
              <a:t>Gjennomsnittlig svarprosent i sektoren er: 67,6%</a:t>
            </a:r>
            <a:endParaRPr lang="nb-NO"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nb-NO"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dirty="0" smtClean="0">
                <a:latin typeface="Arial" panose="020B0604020202020204" pitchFamily="34" charset="0"/>
                <a:cs typeface="Arial" panose="020B0604020202020204" pitchFamily="34" charset="0"/>
              </a:rPr>
              <a:t>Svarprosenter</a:t>
            </a:r>
            <a:r>
              <a:rPr lang="nb-NO" baseline="0" dirty="0" smtClean="0">
                <a:latin typeface="Arial" panose="020B0604020202020204" pitchFamily="34" charset="0"/>
                <a:cs typeface="Arial" panose="020B0604020202020204" pitchFamily="34" charset="0"/>
              </a:rPr>
              <a:t> er beregnet ut fra registerdata for kjønn, stillingskategori og stillingsandel.</a:t>
            </a:r>
          </a:p>
          <a:p>
            <a:pPr marL="172213" indent="-172213">
              <a:buFontTx/>
              <a:buChar char="-"/>
            </a:pPr>
            <a:r>
              <a:rPr lang="nb-NO" baseline="0" dirty="0" smtClean="0">
                <a:latin typeface="Arial" panose="020B0604020202020204" pitchFamily="34" charset="0"/>
                <a:cs typeface="Arial" panose="020B0604020202020204" pitchFamily="34" charset="0"/>
              </a:rPr>
              <a:t>Selvrapportering ligger til grunn for </a:t>
            </a:r>
            <a:r>
              <a:rPr lang="nb-NO" baseline="0" dirty="0" err="1" smtClean="0">
                <a:latin typeface="Arial" panose="020B0604020202020204" pitchFamily="34" charset="0"/>
                <a:cs typeface="Arial" panose="020B0604020202020204" pitchFamily="34" charset="0"/>
              </a:rPr>
              <a:t>evt</a:t>
            </a:r>
            <a:r>
              <a:rPr lang="nb-NO" baseline="0" dirty="0" smtClean="0">
                <a:latin typeface="Arial" panose="020B0604020202020204" pitchFamily="34" charset="0"/>
                <a:cs typeface="Arial" panose="020B0604020202020204" pitchFamily="34" charset="0"/>
              </a:rPr>
              <a:t> svarprosent der kategorien fast/midlertidig ansatt brukes.</a:t>
            </a:r>
            <a:endParaRPr lang="nb-NO" dirty="0" smtClean="0">
              <a:latin typeface="Arial" panose="020B0604020202020204" pitchFamily="34" charset="0"/>
              <a:cs typeface="Arial" panose="020B0604020202020204" pitchFamily="34" charset="0"/>
            </a:endParaRPr>
          </a:p>
          <a:p>
            <a:pPr marL="172213" indent="-172213">
              <a:buFontTx/>
              <a:buChar char="-"/>
            </a:pPr>
            <a:r>
              <a:rPr lang="nb-NO" dirty="0" smtClean="0">
                <a:latin typeface="Arial" panose="020B0604020202020204" pitchFamily="34" charset="0"/>
                <a:cs typeface="Arial" panose="020B0604020202020204" pitchFamily="34" charset="0"/>
              </a:rPr>
              <a:t>Tatt bort alle som ikke har trykt på «ferdig»</a:t>
            </a:r>
          </a:p>
          <a:p>
            <a:pPr marL="172213" indent="-172213">
              <a:buFontTx/>
              <a:buChar char="-"/>
            </a:pPr>
            <a:r>
              <a:rPr lang="nb-NO" dirty="0" smtClean="0">
                <a:latin typeface="Arial" panose="020B0604020202020204" pitchFamily="34" charset="0"/>
                <a:cs typeface="Arial" panose="020B0604020202020204" pitchFamily="34" charset="0"/>
              </a:rPr>
              <a:t>Tatt bort alle som ikke</a:t>
            </a:r>
            <a:r>
              <a:rPr lang="nb-NO" baseline="0" dirty="0" smtClean="0">
                <a:latin typeface="Arial" panose="020B0604020202020204" pitchFamily="34" charset="0"/>
                <a:cs typeface="Arial" panose="020B0604020202020204" pitchFamily="34" charset="0"/>
              </a:rPr>
              <a:t> har svar på minimum en skala.</a:t>
            </a:r>
          </a:p>
          <a:p>
            <a:pPr marL="172213" indent="-172213">
              <a:buFontTx/>
              <a:buChar char="-"/>
            </a:pPr>
            <a:r>
              <a:rPr lang="nb-NO" dirty="0" smtClean="0">
                <a:latin typeface="Arial" panose="020B0604020202020204" pitchFamily="34" charset="0"/>
                <a:cs typeface="Arial" panose="020B0604020202020204" pitchFamily="34" charset="0"/>
              </a:rPr>
              <a:t>Tatt bort alle svar på videresendte lenker</a:t>
            </a:r>
            <a:endParaRPr lang="nb-NO" baseline="0" dirty="0" smtClean="0">
              <a:latin typeface="Arial" panose="020B0604020202020204" pitchFamily="34" charset="0"/>
              <a:cs typeface="Arial" panose="020B0604020202020204" pitchFamily="34" charset="0"/>
            </a:endParaRPr>
          </a:p>
          <a:p>
            <a:pPr marL="172213" indent="-172213">
              <a:buFontTx/>
              <a:buChar char="-"/>
            </a:pPr>
            <a:r>
              <a:rPr lang="nb-NO" baseline="0" dirty="0" smtClean="0">
                <a:latin typeface="Arial" panose="020B0604020202020204" pitchFamily="34" charset="0"/>
                <a:cs typeface="Arial" panose="020B0604020202020204" pitchFamily="34" charset="0"/>
              </a:rPr>
              <a:t>I tilfeller der det ligger to svar fra samme person er siste fullførte besvarelse og besvarelse med flest svar tatt med videre.</a:t>
            </a:r>
          </a:p>
          <a:p>
            <a:pPr marL="172213" indent="-172213">
              <a:buFontTx/>
              <a:buChar char="-"/>
            </a:pPr>
            <a:r>
              <a:rPr lang="nb-NO" dirty="0" smtClean="0">
                <a:latin typeface="Arial" panose="020B0604020202020204" pitchFamily="34" charset="0"/>
                <a:cs typeface="Arial" panose="020B0604020202020204" pitchFamily="34" charset="0"/>
              </a:rPr>
              <a:t>1 = svært uenig, 5= svært enig. I tilfeller der svaralternativene hadde andre skalaer er disse regnet om til fem </a:t>
            </a:r>
            <a:r>
              <a:rPr lang="nb-NO" dirty="0" err="1" smtClean="0">
                <a:latin typeface="Arial" panose="020B0604020202020204" pitchFamily="34" charset="0"/>
                <a:cs typeface="Arial" panose="020B0604020202020204" pitchFamily="34" charset="0"/>
              </a:rPr>
              <a:t>pkt</a:t>
            </a:r>
            <a:r>
              <a:rPr lang="nb-NO" dirty="0" smtClean="0">
                <a:latin typeface="Arial" panose="020B0604020202020204" pitchFamily="34" charset="0"/>
                <a:cs typeface="Arial" panose="020B0604020202020204" pitchFamily="34" charset="0"/>
              </a:rPr>
              <a:t> skala.</a:t>
            </a:r>
            <a:endParaRPr lang="nb-NO" baseline="0" dirty="0" smtClean="0">
              <a:latin typeface="Arial" panose="020B0604020202020204" pitchFamily="34" charset="0"/>
              <a:cs typeface="Arial" panose="020B0604020202020204" pitchFamily="34" charset="0"/>
            </a:endParaRPr>
          </a:p>
          <a:p>
            <a:pPr marL="172213" indent="-172213">
              <a:buFontTx/>
              <a:buChar char="-"/>
            </a:pPr>
            <a:endParaRPr lang="nb-NO" dirty="0" smtClean="0">
              <a:latin typeface="Arial" panose="020B0604020202020204" pitchFamily="34" charset="0"/>
              <a:cs typeface="Arial" panose="020B0604020202020204" pitchFamily="34" charset="0"/>
            </a:endParaRPr>
          </a:p>
          <a:p>
            <a:r>
              <a:rPr lang="nb-NO" b="1" dirty="0" smtClean="0">
                <a:latin typeface="Arial" panose="020B0604020202020204" pitchFamily="34" charset="0"/>
                <a:cs typeface="Arial" panose="020B0604020202020204" pitchFamily="34" charset="0"/>
              </a:rPr>
              <a:t>Intro til neste lysbilde:</a:t>
            </a:r>
          </a:p>
          <a:p>
            <a:pPr>
              <a:spcAft>
                <a:spcPts val="580"/>
              </a:spcAft>
            </a:pPr>
            <a:r>
              <a:rPr lang="nb-NO" dirty="0">
                <a:latin typeface="Arial" panose="020B0604020202020204" pitchFamily="34" charset="0"/>
                <a:ea typeface="Arial Unicode MS" pitchFamily="34" charset="-128"/>
                <a:cs typeface="Arial" panose="020B0604020202020204" pitchFamily="34" charset="0"/>
              </a:rPr>
              <a:t>Tallene </a:t>
            </a:r>
            <a:r>
              <a:rPr lang="nb-NO" dirty="0" smtClean="0">
                <a:latin typeface="Arial" panose="020B0604020202020204" pitchFamily="34" charset="0"/>
                <a:ea typeface="Arial Unicode MS" pitchFamily="34" charset="-128"/>
                <a:cs typeface="Arial" panose="020B0604020202020204" pitchFamily="34" charset="0"/>
              </a:rPr>
              <a:t>i neste lysbilde er </a:t>
            </a:r>
            <a:r>
              <a:rPr lang="nb-NO" dirty="0">
                <a:latin typeface="Arial" panose="020B0604020202020204" pitchFamily="34" charset="0"/>
                <a:ea typeface="Arial Unicode MS" pitchFamily="34" charset="-128"/>
                <a:cs typeface="Arial" panose="020B0604020202020204" pitchFamily="34" charset="0"/>
              </a:rPr>
              <a:t>et uttrykk for hvordan ansatte ved enheten har </a:t>
            </a:r>
            <a:r>
              <a:rPr lang="nb-NO" dirty="0" smtClean="0">
                <a:latin typeface="Arial" panose="020B0604020202020204" pitchFamily="34" charset="0"/>
                <a:ea typeface="Arial Unicode MS" pitchFamily="34" charset="-128"/>
                <a:cs typeface="Arial" panose="020B0604020202020204" pitchFamily="34" charset="0"/>
              </a:rPr>
              <a:t>svart.</a:t>
            </a:r>
            <a:endParaRPr lang="nb-NO" dirty="0">
              <a:latin typeface="Arial" panose="020B0604020202020204" pitchFamily="34" charset="0"/>
              <a:ea typeface="Arial Unicode MS" pitchFamily="34" charset="-128"/>
              <a:cs typeface="Arial" panose="020B0604020202020204" pitchFamily="34" charset="0"/>
            </a:endParaRPr>
          </a:p>
          <a:p>
            <a:pPr>
              <a:spcAft>
                <a:spcPts val="580"/>
              </a:spcAft>
            </a:pPr>
            <a:r>
              <a:rPr lang="nb-NO" dirty="0">
                <a:latin typeface="Arial" panose="020B0604020202020204" pitchFamily="34" charset="0"/>
                <a:ea typeface="Arial Unicode MS" pitchFamily="34" charset="-128"/>
                <a:cs typeface="Arial" panose="020B0604020202020204" pitchFamily="34" charset="0"/>
              </a:rPr>
              <a:t>En søyle representerer gjennomsnitt for hva som er svart for hver </a:t>
            </a:r>
            <a:r>
              <a:rPr lang="nb-NO" dirty="0" smtClean="0">
                <a:latin typeface="Arial" panose="020B0604020202020204" pitchFamily="34" charset="0"/>
                <a:ea typeface="Arial Unicode MS" pitchFamily="34" charset="-128"/>
                <a:cs typeface="Arial" panose="020B0604020202020204" pitchFamily="34" charset="0"/>
              </a:rPr>
              <a:t>skala.</a:t>
            </a:r>
            <a:endParaRPr lang="nb-NO" dirty="0">
              <a:latin typeface="Arial" panose="020B0604020202020204" pitchFamily="34" charset="0"/>
              <a:ea typeface="Arial Unicode MS" pitchFamily="34" charset="-128"/>
              <a:cs typeface="Arial" panose="020B0604020202020204" pitchFamily="34" charset="0"/>
            </a:endParaRPr>
          </a:p>
          <a:p>
            <a:pPr>
              <a:spcAft>
                <a:spcPts val="580"/>
              </a:spcAft>
            </a:pPr>
            <a:r>
              <a:rPr lang="nb-NO" dirty="0">
                <a:latin typeface="Arial" panose="020B0604020202020204" pitchFamily="34" charset="0"/>
                <a:ea typeface="Arial Unicode MS" pitchFamily="34" charset="-128"/>
                <a:cs typeface="Arial" panose="020B0604020202020204" pitchFamily="34" charset="0"/>
              </a:rPr>
              <a:t>Alle item er kodet slik at høy verdi viser positivt utfall. I tilfeller der </a:t>
            </a:r>
            <a:r>
              <a:rPr lang="nb-NO" dirty="0" err="1">
                <a:latin typeface="Arial" panose="020B0604020202020204" pitchFamily="34" charset="0"/>
                <a:ea typeface="Arial Unicode MS" pitchFamily="34" charset="-128"/>
                <a:cs typeface="Arial" panose="020B0604020202020204" pitchFamily="34" charset="0"/>
              </a:rPr>
              <a:t>items</a:t>
            </a:r>
            <a:r>
              <a:rPr lang="nb-NO" dirty="0">
                <a:latin typeface="Arial" panose="020B0604020202020204" pitchFamily="34" charset="0"/>
                <a:ea typeface="Arial Unicode MS" pitchFamily="34" charset="-128"/>
                <a:cs typeface="Arial" panose="020B0604020202020204" pitchFamily="34" charset="0"/>
              </a:rPr>
              <a:t> er snudd i kodingen er dette angitt med ®.</a:t>
            </a:r>
          </a:p>
          <a:p>
            <a:pPr>
              <a:spcAft>
                <a:spcPts val="580"/>
              </a:spcAft>
            </a:pPr>
            <a:r>
              <a:rPr lang="nb-NO" dirty="0">
                <a:latin typeface="Arial" panose="020B0604020202020204" pitchFamily="34" charset="0"/>
                <a:ea typeface="Arial Unicode MS" pitchFamily="34" charset="-128"/>
                <a:cs typeface="Arial" panose="020B0604020202020204" pitchFamily="34" charset="0"/>
              </a:rPr>
              <a:t>Ett standardavvik i hver retning. Et mål på verdiens avvik fra gjennomsnittet, sier noe om hvor stor spredning det er i datamaterialet. </a:t>
            </a:r>
          </a:p>
          <a:p>
            <a:pPr>
              <a:spcAft>
                <a:spcPts val="580"/>
              </a:spcAft>
            </a:pPr>
            <a:r>
              <a:rPr lang="nb-NO" dirty="0">
                <a:latin typeface="Arial" panose="020B0604020202020204" pitchFamily="34" charset="0"/>
                <a:ea typeface="Arial Unicode MS" pitchFamily="34" charset="-128"/>
                <a:cs typeface="Arial" panose="020B0604020202020204" pitchFamily="34" charset="0"/>
              </a:rPr>
              <a:t>Stort standardavvik – stor spredning – respondentene gir ikke entydige svar. </a:t>
            </a:r>
          </a:p>
          <a:p>
            <a:pPr>
              <a:spcAft>
                <a:spcPts val="580"/>
              </a:spcAft>
            </a:pPr>
            <a:r>
              <a:rPr lang="nb-NO" dirty="0">
                <a:latin typeface="Arial" panose="020B0604020202020204" pitchFamily="34" charset="0"/>
                <a:ea typeface="Arial Unicode MS" pitchFamily="34" charset="-128"/>
                <a:cs typeface="Arial" panose="020B0604020202020204" pitchFamily="34" charset="0"/>
              </a:rPr>
              <a:t>Lite </a:t>
            </a:r>
            <a:r>
              <a:rPr lang="nb-NO" dirty="0" err="1">
                <a:latin typeface="Arial" panose="020B0604020202020204" pitchFamily="34" charset="0"/>
                <a:ea typeface="Arial Unicode MS" pitchFamily="34" charset="-128"/>
                <a:cs typeface="Arial" panose="020B0604020202020204" pitchFamily="34" charset="0"/>
              </a:rPr>
              <a:t>stadndardavvik</a:t>
            </a:r>
            <a:r>
              <a:rPr lang="nb-NO" dirty="0">
                <a:latin typeface="Arial" panose="020B0604020202020204" pitchFamily="34" charset="0"/>
                <a:ea typeface="Arial Unicode MS" pitchFamily="34" charset="-128"/>
                <a:cs typeface="Arial" panose="020B0604020202020204" pitchFamily="34" charset="0"/>
              </a:rPr>
              <a:t> – liten spredning – respondentene gir stort sett de samme svarene. </a:t>
            </a:r>
          </a:p>
          <a:p>
            <a:pPr>
              <a:spcAft>
                <a:spcPts val="580"/>
              </a:spcAft>
            </a:pPr>
            <a:r>
              <a:rPr lang="nb-NO" dirty="0">
                <a:latin typeface="Arial" panose="020B0604020202020204" pitchFamily="34" charset="0"/>
                <a:ea typeface="Arial Unicode MS" pitchFamily="34" charset="-128"/>
                <a:cs typeface="Arial" panose="020B0604020202020204" pitchFamily="34" charset="0"/>
              </a:rPr>
              <a:t>3 er midt på skalaen, men en verdi må settes inn i den lokale konteksten for å kunne vurderes som tilfredsstillende.</a:t>
            </a:r>
          </a:p>
          <a:p>
            <a:pPr>
              <a:spcAft>
                <a:spcPts val="580"/>
              </a:spcAft>
            </a:pPr>
            <a:r>
              <a:rPr lang="nb-NO" dirty="0">
                <a:latin typeface="Arial" panose="020B0604020202020204" pitchFamily="34" charset="0"/>
                <a:ea typeface="Arial Unicode MS" pitchFamily="34" charset="-128"/>
                <a:cs typeface="Arial" panose="020B0604020202020204" pitchFamily="34" charset="0"/>
              </a:rPr>
              <a:t>Det vil alltid være rom for positiv utvikling.</a:t>
            </a:r>
          </a:p>
          <a:p>
            <a:pPr marL="172213" indent="-172213">
              <a:buFontTx/>
              <a:buChar char="-"/>
            </a:pPr>
            <a:endParaRPr lang="nb-NO" dirty="0" smtClean="0"/>
          </a:p>
        </p:txBody>
      </p:sp>
    </p:spTree>
    <p:extLst>
      <p:ext uri="{BB962C8B-B14F-4D97-AF65-F5344CB8AC3E}">
        <p14:creationId xmlns:p14="http://schemas.microsoft.com/office/powerpoint/2010/main" val="398166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Hvis du har hatt medarbeidersamtale siste 24 </a:t>
            </a:r>
            <a:r>
              <a:rPr lang="nb-NO" sz="1400" dirty="0" err="1" smtClean="0"/>
              <a:t>mnd</a:t>
            </a:r>
            <a:r>
              <a:rPr lang="nb-NO" sz="1400" dirty="0" smtClean="0"/>
              <a:t>:</a:t>
            </a:r>
          </a:p>
          <a:p>
            <a:r>
              <a:rPr lang="nb-NO" sz="1400" dirty="0" smtClean="0"/>
              <a:t>Hvordan opplevde du medarbeidersamtalen (e)? </a:t>
            </a:r>
          </a:p>
          <a:p>
            <a:endParaRPr lang="nb-NO" sz="1400" dirty="0"/>
          </a:p>
          <a:p>
            <a:r>
              <a:rPr lang="nb-NO" sz="1400" dirty="0" smtClean="0"/>
              <a:t>1= Bortkastet tid</a:t>
            </a:r>
          </a:p>
          <a:p>
            <a:r>
              <a:rPr lang="nb-NO" sz="1400" dirty="0" smtClean="0"/>
              <a:t>5= Svært positivt</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22</a:t>
            </a:fld>
            <a:endParaRPr lang="nb-NO">
              <a:solidFill>
                <a:prstClr val="black"/>
              </a:solidFill>
            </a:endParaRPr>
          </a:p>
        </p:txBody>
      </p:sp>
    </p:spTree>
    <p:extLst>
      <p:ext uri="{BB962C8B-B14F-4D97-AF65-F5344CB8AC3E}">
        <p14:creationId xmlns:p14="http://schemas.microsoft.com/office/powerpoint/2010/main" val="175345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Hvis du har hatt medarbeidersamtale siste 24 </a:t>
            </a:r>
            <a:r>
              <a:rPr lang="nb-NO" sz="1400" dirty="0" err="1" smtClean="0"/>
              <a:t>mnd</a:t>
            </a:r>
            <a:r>
              <a:rPr lang="nb-NO" sz="1400" dirty="0" smtClean="0"/>
              <a:t>:</a:t>
            </a:r>
          </a:p>
          <a:p>
            <a:r>
              <a:rPr lang="nb-NO" sz="1400" dirty="0" smtClean="0"/>
              <a:t>Hvordan opplevde du medarbeidersamtalen (e)? </a:t>
            </a:r>
          </a:p>
          <a:p>
            <a:endParaRPr lang="nb-NO" sz="1400" dirty="0"/>
          </a:p>
          <a:p>
            <a:r>
              <a:rPr lang="nb-NO" sz="1400" dirty="0" smtClean="0"/>
              <a:t>1= Bortkastet tid</a:t>
            </a:r>
          </a:p>
          <a:p>
            <a:r>
              <a:rPr lang="nb-NO" sz="1400" dirty="0" smtClean="0"/>
              <a:t>5= Svært positivt</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23</a:t>
            </a:fld>
            <a:endParaRPr lang="nb-NO">
              <a:solidFill>
                <a:prstClr val="black"/>
              </a:solidFill>
            </a:endParaRPr>
          </a:p>
        </p:txBody>
      </p:sp>
    </p:spTree>
    <p:extLst>
      <p:ext uri="{BB962C8B-B14F-4D97-AF65-F5344CB8AC3E}">
        <p14:creationId xmlns:p14="http://schemas.microsoft.com/office/powerpoint/2010/main" val="61009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smtClean="0"/>
              <a:t>Hvis du har hatt medarbeidersamtale siste 24 </a:t>
            </a:r>
            <a:r>
              <a:rPr lang="nb-NO" sz="1400" dirty="0" err="1" smtClean="0"/>
              <a:t>mnd</a:t>
            </a:r>
            <a:r>
              <a:rPr lang="nb-NO" sz="1400" dirty="0" smtClean="0"/>
              <a:t>:</a:t>
            </a:r>
          </a:p>
          <a:p>
            <a:r>
              <a:rPr lang="nb-NO" sz="1400" dirty="0" smtClean="0"/>
              <a:t>Hvordan opplevde du medarbeidersamtalen (e)? </a:t>
            </a:r>
          </a:p>
          <a:p>
            <a:endParaRPr lang="nb-NO" sz="1400" dirty="0"/>
          </a:p>
          <a:p>
            <a:r>
              <a:rPr lang="nb-NO" sz="1400" dirty="0" smtClean="0"/>
              <a:t>1= Bortkastet tid</a:t>
            </a:r>
          </a:p>
          <a:p>
            <a:r>
              <a:rPr lang="nb-NO" sz="1400" dirty="0" smtClean="0"/>
              <a:t>5= Svært positivt</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24</a:t>
            </a:fld>
            <a:endParaRPr lang="nb-NO">
              <a:solidFill>
                <a:prstClr val="black"/>
              </a:solidFill>
            </a:endParaRPr>
          </a:p>
        </p:txBody>
      </p:sp>
    </p:spTree>
    <p:extLst>
      <p:ext uri="{BB962C8B-B14F-4D97-AF65-F5344CB8AC3E}">
        <p14:creationId xmlns:p14="http://schemas.microsoft.com/office/powerpoint/2010/main" val="131146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anose="020B0604020202020204" pitchFamily="34" charset="0"/>
                <a:cs typeface="Arial" panose="020B0604020202020204" pitchFamily="34" charset="0"/>
              </a:rPr>
              <a:t/>
            </a:r>
            <a:br>
              <a:rPr lang="nb-NO" dirty="0" smtClean="0">
                <a:latin typeface="Arial" panose="020B0604020202020204" pitchFamily="34" charset="0"/>
                <a:cs typeface="Arial" panose="020B0604020202020204" pitchFamily="34" charset="0"/>
              </a:rPr>
            </a:br>
            <a:endParaRPr lang="nb-NO"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anose="020B0604020202020204" pitchFamily="34" charset="0"/>
                <a:cs typeface="Arial" panose="020B0604020202020204" pitchFamily="34" charset="0"/>
              </a:rPr>
              <a:t>Jobben påvirker helsen min på en positiv måte (1 =</a:t>
            </a:r>
            <a:r>
              <a:rPr lang="nb-NO" baseline="0" dirty="0" smtClean="0">
                <a:latin typeface="Arial" panose="020B0604020202020204" pitchFamily="34" charset="0"/>
                <a:cs typeface="Arial" panose="020B0604020202020204" pitchFamily="34" charset="0"/>
              </a:rPr>
              <a:t> Svært uenig, 5 = Svært enig)</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Jobben påvirker helsen min på en negativ måte (1 =</a:t>
            </a:r>
            <a:r>
              <a:rPr lang="nb-NO" baseline="0" dirty="0" smtClean="0">
                <a:latin typeface="Arial" panose="020B0604020202020204" pitchFamily="34" charset="0"/>
                <a:cs typeface="Arial" panose="020B0604020202020204" pitchFamily="34" charset="0"/>
              </a:rPr>
              <a:t> Svært uenig, 5 = Svært enig) ®</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I følge JD-R modellen foregår det hele tiden to parallelle prosesser, en motivasjonsprosess som påvirker helsa på en positiv måte og en stressprosess som påvirker på en negativ måte. Når ansatte i større grad opplever at helsa påvirkes positivt av jobben kan det indikere at det er en sunn balanse mellom krav og ressurser. Når ansatte i større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solidFill>
                  <a:prstClr val="black"/>
                </a:solidFill>
              </a:rPr>
              <a:pPr/>
              <a:t>25</a:t>
            </a:fld>
            <a:endParaRPr lang="nb-NO">
              <a:solidFill>
                <a:prstClr val="black"/>
              </a:solidFill>
            </a:endParaRPr>
          </a:p>
        </p:txBody>
      </p:sp>
    </p:spTree>
    <p:extLst>
      <p:ext uri="{BB962C8B-B14F-4D97-AF65-F5344CB8AC3E}">
        <p14:creationId xmlns:p14="http://schemas.microsoft.com/office/powerpoint/2010/main" val="1010442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anose="020B0604020202020204" pitchFamily="34" charset="0"/>
                <a:cs typeface="Arial" panose="020B0604020202020204" pitchFamily="34" charset="0"/>
              </a:rPr>
              <a:t/>
            </a:r>
            <a:br>
              <a:rPr lang="nb-NO" dirty="0" smtClean="0">
                <a:latin typeface="Arial" panose="020B0604020202020204" pitchFamily="34" charset="0"/>
                <a:cs typeface="Arial" panose="020B0604020202020204" pitchFamily="34" charset="0"/>
              </a:rPr>
            </a:br>
            <a:endParaRPr lang="nb-NO"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anose="020B0604020202020204" pitchFamily="34" charset="0"/>
                <a:cs typeface="Arial" panose="020B0604020202020204" pitchFamily="34" charset="0"/>
              </a:rPr>
              <a:t>Jobben påvirker helsen min på en positiv måte (1 =</a:t>
            </a:r>
            <a:r>
              <a:rPr lang="nb-NO" baseline="0" dirty="0" smtClean="0">
                <a:latin typeface="Arial" panose="020B0604020202020204" pitchFamily="34" charset="0"/>
                <a:cs typeface="Arial" panose="020B0604020202020204" pitchFamily="34" charset="0"/>
              </a:rPr>
              <a:t> Svært uenig, 5 = Svært enig)</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Jobben påvirker helsen min på en negativ måte (1 =</a:t>
            </a:r>
            <a:r>
              <a:rPr lang="nb-NO" baseline="0" dirty="0" smtClean="0">
                <a:latin typeface="Arial" panose="020B0604020202020204" pitchFamily="34" charset="0"/>
                <a:cs typeface="Arial" panose="020B0604020202020204" pitchFamily="34" charset="0"/>
              </a:rPr>
              <a:t> Svært uenig, 5 = Svært enig) ®</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I følge JD-R modellen foregår det hele tiden to parallelle prosesser, en motivasjonsprosess som påvirker helsa på en positiv måte og en stressprosess som påvirker på en negativ måte. Når ansatte i større grad opplever at helsa påvirkes positivt av jobben kan det indikere at det er en sunn balanse mellom krav og ressurser. Når ansatte i større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solidFill>
                  <a:prstClr val="black"/>
                </a:solidFill>
              </a:rPr>
              <a:pPr/>
              <a:t>26</a:t>
            </a:fld>
            <a:endParaRPr lang="nb-NO">
              <a:solidFill>
                <a:prstClr val="black"/>
              </a:solidFill>
            </a:endParaRPr>
          </a:p>
        </p:txBody>
      </p:sp>
    </p:spTree>
    <p:extLst>
      <p:ext uri="{BB962C8B-B14F-4D97-AF65-F5344CB8AC3E}">
        <p14:creationId xmlns:p14="http://schemas.microsoft.com/office/powerpoint/2010/main" val="60965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anose="020B0604020202020204" pitchFamily="34" charset="0"/>
                <a:cs typeface="Arial" panose="020B0604020202020204" pitchFamily="34" charset="0"/>
              </a:rPr>
              <a:t/>
            </a:r>
            <a:br>
              <a:rPr lang="nb-NO" dirty="0" smtClean="0">
                <a:latin typeface="Arial" panose="020B0604020202020204" pitchFamily="34" charset="0"/>
                <a:cs typeface="Arial" panose="020B0604020202020204" pitchFamily="34" charset="0"/>
              </a:rPr>
            </a:br>
            <a:endParaRPr lang="nb-NO"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anose="020B0604020202020204" pitchFamily="34" charset="0"/>
                <a:cs typeface="Arial" panose="020B0604020202020204" pitchFamily="34" charset="0"/>
              </a:rPr>
              <a:t>Jobben påvirker helsen min på en positiv måte (1 =</a:t>
            </a:r>
            <a:r>
              <a:rPr lang="nb-NO" baseline="0" dirty="0" smtClean="0">
                <a:latin typeface="Arial" panose="020B0604020202020204" pitchFamily="34" charset="0"/>
                <a:cs typeface="Arial" panose="020B0604020202020204" pitchFamily="34" charset="0"/>
              </a:rPr>
              <a:t> Svært uenig, 5 = Svært enig)</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Jobben påvirker helsen min på en negativ måte (1 =</a:t>
            </a:r>
            <a:r>
              <a:rPr lang="nb-NO" baseline="0" dirty="0" smtClean="0">
                <a:latin typeface="Arial" panose="020B0604020202020204" pitchFamily="34" charset="0"/>
                <a:cs typeface="Arial" panose="020B0604020202020204" pitchFamily="34" charset="0"/>
              </a:rPr>
              <a:t> Svært uenig, 5 = Svært enig) ®</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I følge JD-R modellen foregår det hele tiden to parallelle prosesser, en motivasjonsprosess som påvirker helsa på en positiv måte og en stressprosess som påvirker på en negativ måte. Når ansatte i større grad opplever at helsa påvirkes positivt av jobben kan det indikere at det er en sunn balanse mellom krav og ressurser. Når ansatte i større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solidFill>
                  <a:prstClr val="black"/>
                </a:solidFill>
              </a:rPr>
              <a:pPr/>
              <a:t>27</a:t>
            </a:fld>
            <a:endParaRPr lang="nb-NO">
              <a:solidFill>
                <a:prstClr val="black"/>
              </a:solidFill>
            </a:endParaRPr>
          </a:p>
        </p:txBody>
      </p:sp>
    </p:spTree>
    <p:extLst>
      <p:ext uri="{BB962C8B-B14F-4D97-AF65-F5344CB8AC3E}">
        <p14:creationId xmlns:p14="http://schemas.microsoft.com/office/powerpoint/2010/main" val="276618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panose="020B0604020202020204" pitchFamily="34" charset="0"/>
                <a:cs typeface="Arial" panose="020B0604020202020204" pitchFamily="34" charset="0"/>
              </a:rPr>
              <a:t/>
            </a:r>
            <a:br>
              <a:rPr lang="nb-NO" dirty="0" smtClean="0">
                <a:latin typeface="Arial" panose="020B0604020202020204" pitchFamily="34" charset="0"/>
                <a:cs typeface="Arial" panose="020B0604020202020204" pitchFamily="34" charset="0"/>
              </a:rPr>
            </a:br>
            <a:endParaRPr lang="nb-NO"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latin typeface="Arial" panose="020B0604020202020204" pitchFamily="34" charset="0"/>
                <a:cs typeface="Arial" panose="020B0604020202020204" pitchFamily="34" charset="0"/>
              </a:rPr>
              <a:t>Jobben påvirker helsen min på en positiv måte (1 =</a:t>
            </a:r>
            <a:r>
              <a:rPr lang="nb-NO" baseline="0" dirty="0" smtClean="0">
                <a:latin typeface="Arial" panose="020B0604020202020204" pitchFamily="34" charset="0"/>
                <a:cs typeface="Arial" panose="020B0604020202020204" pitchFamily="34" charset="0"/>
              </a:rPr>
              <a:t> Svært uenig, 5 = Svært enig)</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Jobben påvirker helsen min på en negativ måte (1 =</a:t>
            </a:r>
            <a:r>
              <a:rPr lang="nb-NO" baseline="0" dirty="0" smtClean="0">
                <a:latin typeface="Arial" panose="020B0604020202020204" pitchFamily="34" charset="0"/>
                <a:cs typeface="Arial" panose="020B0604020202020204" pitchFamily="34" charset="0"/>
              </a:rPr>
              <a:t> Svært uenig, 5 = Svært enig) ®</a:t>
            </a:r>
            <a:endParaRPr lang="nb-NO" dirty="0" smtClean="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r>
              <a:rPr lang="nb-NO" dirty="0" smtClean="0">
                <a:latin typeface="Arial" panose="020B0604020202020204" pitchFamily="34" charset="0"/>
                <a:cs typeface="Arial" panose="020B0604020202020204" pitchFamily="34" charset="0"/>
              </a:rPr>
              <a:t>I følge JD-R modellen foregår det hele tiden to parallelle prosesser, en motivasjonsprosess som påvirker helsa på en positiv måte og en stressprosess som påvirker på en negativ måte. Når ansatte i større grad opplever at helsa påvirkes positivt av jobben kan det indikere at det er en sunn balanse mellom krav og ressurser. Når ansatte i større grad opplever at helsa påvirkes negativt kan det indikere at det er overvekt av de faktorene som bidrar til stressprosessen. Det kan da bli viktig både å redusere faktorene som fører til den helsereduserende prosessen (kravene) og å øke faktorene som fører til den motiverende prosessen (ressursene). </a:t>
            </a:r>
          </a:p>
          <a:p>
            <a:endParaRPr lang="en-GB"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D9B0CF01-D2BE-4982-9153-DF7176D508DC}" type="slidenum">
              <a:rPr lang="nb-NO" smtClean="0">
                <a:solidFill>
                  <a:prstClr val="black"/>
                </a:solidFill>
              </a:rPr>
              <a:pPr/>
              <a:t>28</a:t>
            </a:fld>
            <a:endParaRPr lang="nb-NO">
              <a:solidFill>
                <a:prstClr val="black"/>
              </a:solidFill>
            </a:endParaRPr>
          </a:p>
        </p:txBody>
      </p:sp>
    </p:spTree>
    <p:extLst>
      <p:ext uri="{BB962C8B-B14F-4D97-AF65-F5344CB8AC3E}">
        <p14:creationId xmlns:p14="http://schemas.microsoft.com/office/powerpoint/2010/main" val="67828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467100" y="354013"/>
            <a:ext cx="3092450" cy="2320925"/>
          </a:xfrm>
        </p:spPr>
      </p:sp>
      <p:sp>
        <p:nvSpPr>
          <p:cNvPr id="3" name="Plassholder for notater 2"/>
          <p:cNvSpPr>
            <a:spLocks noGrp="1"/>
          </p:cNvSpPr>
          <p:nvPr>
            <p:ph type="body" idx="1"/>
          </p:nvPr>
        </p:nvSpPr>
        <p:spPr>
          <a:xfrm>
            <a:off x="207503" y="3037002"/>
            <a:ext cx="6422553" cy="6894400"/>
          </a:xfrm>
        </p:spPr>
        <p:txBody>
          <a:bodyPr/>
          <a:lstStyle/>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Selvstendighet i oppgavegjennomføring:</a:t>
            </a:r>
            <a:r>
              <a:rPr lang="nb-NO" kern="1200" dirty="0" smtClean="0">
                <a:solidFill>
                  <a:schemeClr val="tx1"/>
                </a:solidFill>
                <a:effectLst/>
                <a:latin typeface="Arial" panose="020B0604020202020204" pitchFamily="34" charset="0"/>
                <a:cs typeface="Arial" panose="020B0604020202020204" pitchFamily="34" charset="0"/>
              </a:rPr>
              <a:t> Undersøker respondentens opplevelse av selvstendighet i forhold til oppgavegjennomføring. Høy score reflekterer høy grad av opplevd selvstendighet.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kan selv avgjøre når mine arbeidsoppgaver er fullførte</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vet når en arbeidsoppgave er fullført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Det er opp til meg å bedømme om jeg er ferdig med en arbeidsoppgave</a:t>
            </a:r>
            <a:endParaRPr lang="en-GB" kern="1200" dirty="0" smtClean="0">
              <a:solidFill>
                <a:schemeClr val="tx1"/>
              </a:solidFill>
              <a:effectLst/>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err="1" smtClean="0">
                <a:solidFill>
                  <a:schemeClr val="tx1"/>
                </a:solidFill>
                <a:effectLst/>
                <a:latin typeface="Arial" panose="020B0604020202020204" pitchFamily="34" charset="0"/>
                <a:cs typeface="Arial" panose="020B0604020202020204" pitchFamily="34" charset="0"/>
              </a:rPr>
              <a:t>Myndiggjørende</a:t>
            </a:r>
            <a:r>
              <a:rPr lang="nb-NO" b="1" kern="1200" dirty="0" smtClean="0">
                <a:solidFill>
                  <a:schemeClr val="tx1"/>
                </a:solidFill>
                <a:effectLst/>
                <a:latin typeface="Arial" panose="020B0604020202020204" pitchFamily="34" charset="0"/>
                <a:cs typeface="Arial" panose="020B0604020202020204" pitchFamily="34" charset="0"/>
              </a:rPr>
              <a:t> ledelse:</a:t>
            </a:r>
            <a:r>
              <a:rPr lang="nb-NO" kern="1200" dirty="0" smtClean="0">
                <a:solidFill>
                  <a:schemeClr val="tx1"/>
                </a:solidFill>
                <a:effectLst/>
                <a:latin typeface="Arial" panose="020B0604020202020204" pitchFamily="34" charset="0"/>
                <a:cs typeface="Arial" panose="020B0604020202020204" pitchFamily="34" charset="0"/>
              </a:rPr>
              <a:t> Begrepet myndiggjøring (</a:t>
            </a:r>
            <a:r>
              <a:rPr lang="nb-NO" kern="1200" dirty="0" err="1" smtClean="0">
                <a:solidFill>
                  <a:schemeClr val="tx1"/>
                </a:solidFill>
                <a:effectLst/>
                <a:latin typeface="Arial" panose="020B0604020202020204" pitchFamily="34" charset="0"/>
                <a:cs typeface="Arial" panose="020B0604020202020204" pitchFamily="34" charset="0"/>
              </a:rPr>
              <a:t>empowerment</a:t>
            </a:r>
            <a:r>
              <a:rPr lang="nb-NO" kern="1200" dirty="0" smtClean="0">
                <a:solidFill>
                  <a:schemeClr val="tx1"/>
                </a:solidFill>
                <a:effectLst/>
                <a:latin typeface="Arial" panose="020B0604020202020204" pitchFamily="34" charset="0"/>
                <a:cs typeface="Arial" panose="020B0604020202020204" pitchFamily="34" charset="0"/>
              </a:rPr>
              <a:t>) viser til det å gi eller overføre makt til noen, tillate, og å gjøre noen i stand til noe. Høy score indikerer at respondenten opplever sin leder som </a:t>
            </a:r>
            <a:r>
              <a:rPr lang="nb-NO" kern="1200" dirty="0" err="1" smtClean="0">
                <a:solidFill>
                  <a:schemeClr val="tx1"/>
                </a:solidFill>
                <a:effectLst/>
                <a:latin typeface="Arial" panose="020B0604020202020204" pitchFamily="34" charset="0"/>
                <a:cs typeface="Arial" panose="020B0604020202020204" pitchFamily="34" charset="0"/>
              </a:rPr>
              <a:t>myndiggjørende</a:t>
            </a:r>
            <a:r>
              <a:rPr lang="nb-NO" kern="1200" dirty="0" smtClean="0">
                <a:solidFill>
                  <a:schemeClr val="tx1"/>
                </a:solidFill>
                <a:effectLst/>
                <a:latin typeface="Arial" panose="020B0604020202020204" pitchFamily="34" charset="0"/>
                <a:cs typeface="Arial" panose="020B0604020202020204" pitchFamily="34" charset="0"/>
              </a:rPr>
              <a: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oppmuntrer meg til å delta i viktige avgjørelser</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oppmuntrer meg til å si fra når jeg har en annen mening</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bidrar til at jeg får utviklet mine ferdigheter</a:t>
            </a:r>
          </a:p>
          <a:p>
            <a:endParaRPr lang="nb-NO" b="1" dirty="0" smtClean="0">
              <a:latin typeface="Arial" panose="020B0604020202020204" pitchFamily="34" charset="0"/>
              <a:cs typeface="Arial" panose="020B0604020202020204" pitchFamily="34" charset="0"/>
            </a:endParaRPr>
          </a:p>
          <a:p>
            <a:r>
              <a:rPr lang="nb-NO" b="1" dirty="0" smtClean="0">
                <a:latin typeface="Arial" panose="020B0604020202020204" pitchFamily="34" charset="0"/>
                <a:cs typeface="Arial" panose="020B0604020202020204" pitchFamily="34" charset="0"/>
              </a:rPr>
              <a:t>Anerkjennelse</a:t>
            </a:r>
            <a:r>
              <a:rPr lang="nb-NO" b="1" dirty="0">
                <a:latin typeface="Arial" panose="020B0604020202020204" pitchFamily="34" charset="0"/>
                <a:cs typeface="Arial" panose="020B0604020202020204" pitchFamily="34" charset="0"/>
              </a:rPr>
              <a:t>:</a:t>
            </a:r>
            <a:r>
              <a:rPr lang="nb-NO" dirty="0">
                <a:latin typeface="Arial" panose="020B0604020202020204" pitchFamily="34" charset="0"/>
                <a:cs typeface="Arial" panose="020B0604020202020204" pitchFamily="34" charset="0"/>
              </a:rPr>
              <a:t> Opplevelse av å bli </a:t>
            </a:r>
            <a:r>
              <a:rPr lang="nb-NO" dirty="0" smtClean="0">
                <a:latin typeface="Arial" panose="020B0604020202020204" pitchFamily="34" charset="0"/>
                <a:cs typeface="Arial" panose="020B0604020202020204" pitchFamily="34" charset="0"/>
              </a:rPr>
              <a:t>anerkjent, høy </a:t>
            </a:r>
            <a:r>
              <a:rPr lang="nb-NO" dirty="0">
                <a:latin typeface="Arial" panose="020B0604020202020204" pitchFamily="34" charset="0"/>
                <a:cs typeface="Arial" panose="020B0604020202020204" pitchFamily="34" charset="0"/>
              </a:rPr>
              <a:t>score indikerer at respondenten har en sterk opplevelse av å bli anerkjent for sin innsats.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Mitt arbeid blir anerkjent og verdsatt av ledelsen ved min enhet</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blir respektert av ledelsen ved min enhet</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blir behandlet rettferdig av ledelsen ved min enhet</a:t>
            </a:r>
            <a:endParaRPr lang="en-GB" dirty="0">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Støtte fra nærmeste leder:</a:t>
            </a:r>
            <a:r>
              <a:rPr lang="nb-NO" kern="1200" dirty="0" smtClean="0">
                <a:solidFill>
                  <a:schemeClr val="tx1"/>
                </a:solidFill>
                <a:effectLst/>
                <a:latin typeface="Arial" panose="020B0604020202020204" pitchFamily="34" charset="0"/>
                <a:cs typeface="Arial" panose="020B0604020202020204" pitchFamily="34" charset="0"/>
              </a:rPr>
              <a:t> Høy score indikerer at respondenten ofte opplever å få støtte fra nærmeste overordnede.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lytter til meg når jeg har problemer med arbeidet</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gir meg den hjelpen og støtten jeg trenger fra henne/ham.</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Min nærmeste leder snakker med meg om hvor godt jeg utfører arbeidet mitt</a:t>
            </a:r>
          </a:p>
          <a:p>
            <a:pPr lvl="0"/>
            <a:endParaRPr lang="nb-NO" i="1"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Kompetanseutvikling:</a:t>
            </a:r>
            <a:r>
              <a:rPr lang="nb-NO" kern="1200" dirty="0" smtClean="0">
                <a:solidFill>
                  <a:schemeClr val="tx1"/>
                </a:solidFill>
                <a:effectLst/>
                <a:latin typeface="Arial" panose="020B0604020202020204" pitchFamily="34" charset="0"/>
                <a:cs typeface="Arial" panose="020B0604020202020204" pitchFamily="34" charset="0"/>
              </a:rPr>
              <a:t> Det å være i kontinuerlig utvikling er for mange en naturlig og ønskelig del av arbeidslivet. Krav rundt dette vil derfor kunne bli oppfattet både som en  positiv utfordring og som et press. Indeksen har som hensikt å undersøke om arbeidsoppgavene medfører behov for kontinuerlig utvikling av ny kompetanse. Høy score indikerer opplevelse av høye krav til kompetanseutvikling. </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Det stilles krav til meg om stadig å utvikle min kompetanse</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Arbeidets karakter gjør at jeg må utvikle meg og tenke nytt hele tiden</a:t>
            </a:r>
            <a:endParaRPr lang="en-GB"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kern="1200" dirty="0" smtClean="0">
                <a:solidFill>
                  <a:schemeClr val="tx1"/>
                </a:solidFill>
                <a:effectLst/>
                <a:latin typeface="Arial" panose="020B0604020202020204" pitchFamily="34" charset="0"/>
                <a:cs typeface="Arial" panose="020B0604020202020204" pitchFamily="34" charset="0"/>
              </a:rPr>
              <a:t>Jeg føler press om stadig å måtte lære noe nytt for å kunne klare mine arbeidsoppgaver</a:t>
            </a:r>
            <a:endParaRPr lang="en-GB" kern="1200" dirty="0" smtClean="0">
              <a:solidFill>
                <a:schemeClr val="tx1"/>
              </a:solidFill>
              <a:effectLst/>
              <a:latin typeface="Arial" panose="020B0604020202020204" pitchFamily="34" charset="0"/>
              <a:cs typeface="Arial" panose="020B0604020202020204" pitchFamily="34" charset="0"/>
            </a:endParaRPr>
          </a:p>
          <a:p>
            <a:pPr lvl="0"/>
            <a:endParaRPr lang="en-GB" sz="1200" kern="1200" dirty="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5</a:t>
            </a:fld>
            <a:endParaRPr lang="nb-NO">
              <a:solidFill>
                <a:prstClr val="black"/>
              </a:solidFill>
            </a:endParaRPr>
          </a:p>
        </p:txBody>
      </p:sp>
      <p:sp>
        <p:nvSpPr>
          <p:cNvPr id="7" name="TekstSylinder 6"/>
          <p:cNvSpPr txBox="1"/>
          <p:nvPr/>
        </p:nvSpPr>
        <p:spPr>
          <a:xfrm>
            <a:off x="164443" y="362339"/>
            <a:ext cx="3232807" cy="2677656"/>
          </a:xfrm>
          <a:prstGeom prst="rect">
            <a:avLst/>
          </a:prstGeom>
          <a:noFill/>
        </p:spPr>
        <p:txBody>
          <a:bodyPr wrap="square" rtlCol="0">
            <a:spAutoFit/>
          </a:bodyPr>
          <a:lstStyle/>
          <a:p>
            <a:pPr eaLnBrk="1" fontAlgn="auto" hangingPunct="1">
              <a:spcBef>
                <a:spcPts val="0"/>
              </a:spcBef>
              <a:spcAft>
                <a:spcPts val="0"/>
              </a:spcAft>
            </a:pPr>
            <a:r>
              <a:rPr lang="nb-NO" sz="1200" b="1" dirty="0">
                <a:solidFill>
                  <a:prstClr val="black"/>
                </a:solidFill>
                <a:latin typeface="Arial" panose="020B0604020202020204" pitchFamily="34" charset="0"/>
                <a:ea typeface="Arial Unicode MS" pitchFamily="34" charset="-128"/>
                <a:cs typeface="Arial" panose="020B0604020202020204" pitchFamily="34" charset="0"/>
              </a:rPr>
              <a:t>Innhold i den enkelte </a:t>
            </a:r>
            <a:r>
              <a:rPr lang="nb-NO" sz="1200" b="1" dirty="0" smtClean="0">
                <a:solidFill>
                  <a:prstClr val="black"/>
                </a:solidFill>
                <a:latin typeface="Arial" panose="020B0604020202020204" pitchFamily="34" charset="0"/>
                <a:ea typeface="Arial Unicode MS" pitchFamily="34" charset="-128"/>
                <a:cs typeface="Arial" panose="020B0604020202020204" pitchFamily="34" charset="0"/>
              </a:rPr>
              <a:t>skala:</a:t>
            </a:r>
            <a:endParaRPr lang="nb-NO" sz="1200" b="1" dirty="0">
              <a:solidFill>
                <a:prstClr val="black"/>
              </a:solidFill>
              <a:latin typeface="Arial" panose="020B0604020202020204" pitchFamily="34" charset="0"/>
              <a:ea typeface="Arial Unicode MS" pitchFamily="34" charset="-128"/>
              <a:cs typeface="Arial" panose="020B0604020202020204" pitchFamily="34" charset="0"/>
            </a:endParaRPr>
          </a:p>
          <a:p>
            <a:pPr eaLnBrk="1" fontAlgn="auto" hangingPunct="1">
              <a:spcBef>
                <a:spcPts val="0"/>
              </a:spcBef>
              <a:spcAft>
                <a:spcPts val="0"/>
              </a:spcAft>
            </a:pPr>
            <a:endParaRPr lang="nb-NO" sz="1200" b="1" dirty="0" smtClean="0">
              <a:solidFill>
                <a:prstClr val="black"/>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pPr>
            <a:r>
              <a:rPr lang="nb-NO" sz="1200" b="1" dirty="0" smtClean="0">
                <a:solidFill>
                  <a:prstClr val="black"/>
                </a:solidFill>
                <a:latin typeface="Arial" panose="020B0604020202020204" pitchFamily="34" charset="0"/>
                <a:ea typeface="+mn-ea"/>
                <a:cs typeface="Arial" panose="020B0604020202020204" pitchFamily="34" charset="0"/>
              </a:rPr>
              <a:t>Autonomi</a:t>
            </a:r>
            <a:r>
              <a:rPr lang="nb-NO" sz="1200" b="1" dirty="0">
                <a:solidFill>
                  <a:prstClr val="black"/>
                </a:solidFill>
                <a:latin typeface="Arial" panose="020B0604020202020204" pitchFamily="34" charset="0"/>
                <a:ea typeface="+mn-ea"/>
                <a:cs typeface="Arial" panose="020B0604020202020204" pitchFamily="34" charset="0"/>
              </a:rPr>
              <a:t>:</a:t>
            </a:r>
            <a:r>
              <a:rPr lang="nb-NO" sz="1200" dirty="0">
                <a:solidFill>
                  <a:prstClr val="black"/>
                </a:solidFill>
                <a:latin typeface="Arial" panose="020B0604020202020204" pitchFamily="34" charset="0"/>
                <a:ea typeface="+mn-ea"/>
                <a:cs typeface="Arial" panose="020B0604020202020204" pitchFamily="34" charset="0"/>
              </a:rPr>
              <a:t> Undersøker om ansatte opplever å ha selvstendighet og innflytelse over hvordan oppgaver skal utføres. Høy score indikerer sterk opplevelse av autonomi. </a:t>
            </a:r>
            <a:endParaRPr lang="en-GB" sz="1200" dirty="0">
              <a:solidFill>
                <a:prstClr val="black"/>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pPr>
            <a:r>
              <a:rPr lang="nb-NO" sz="1200" dirty="0">
                <a:solidFill>
                  <a:prstClr val="black"/>
                </a:solidFill>
                <a:latin typeface="Arial" panose="020B0604020202020204" pitchFamily="34" charset="0"/>
                <a:ea typeface="+mn-ea"/>
                <a:cs typeface="Arial" panose="020B0604020202020204" pitchFamily="34" charset="0"/>
              </a:rPr>
              <a:t> </a:t>
            </a:r>
            <a:endParaRPr lang="en-GB" sz="12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200" i="1" dirty="0">
                <a:solidFill>
                  <a:prstClr val="black"/>
                </a:solidFill>
                <a:latin typeface="Arial" panose="020B0604020202020204" pitchFamily="34" charset="0"/>
                <a:ea typeface="+mn-ea"/>
                <a:cs typeface="Arial" panose="020B0604020202020204" pitchFamily="34" charset="0"/>
              </a:rPr>
              <a:t>Jeg har tilstrekkelig innflytelse i mitt arbeid</a:t>
            </a:r>
            <a:endParaRPr lang="en-GB" sz="12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200" i="1" dirty="0">
                <a:solidFill>
                  <a:prstClr val="black"/>
                </a:solidFill>
                <a:latin typeface="Arial" panose="020B0604020202020204" pitchFamily="34" charset="0"/>
                <a:ea typeface="+mn-ea"/>
                <a:cs typeface="Arial" panose="020B0604020202020204" pitchFamily="34" charset="0"/>
              </a:rPr>
              <a:t>Jeg kan selv bestemme hvordan jeg skal organisere arbeidet mitt</a:t>
            </a:r>
            <a:endParaRPr lang="en-GB" sz="12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200" i="1" dirty="0">
                <a:solidFill>
                  <a:prstClr val="black"/>
                </a:solidFill>
                <a:latin typeface="Arial" panose="020B0604020202020204" pitchFamily="34" charset="0"/>
                <a:ea typeface="+mn-ea"/>
                <a:cs typeface="Arial" panose="020B0604020202020204" pitchFamily="34" charset="0"/>
              </a:rPr>
              <a:t>Det finnes rom for at jeg kan ta egne initiativ i jobben min</a:t>
            </a:r>
            <a:endParaRPr lang="en-GB" sz="12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200" i="1" dirty="0">
                <a:solidFill>
                  <a:prstClr val="black"/>
                </a:solidFill>
                <a:latin typeface="Arial" panose="020B0604020202020204" pitchFamily="34" charset="0"/>
                <a:ea typeface="+mn-ea"/>
                <a:cs typeface="Arial" panose="020B0604020202020204" pitchFamily="34" charset="0"/>
              </a:rPr>
              <a:t>Jeg styrer selv min arbeidssituasjon i den retningen jeg </a:t>
            </a:r>
            <a:r>
              <a:rPr lang="nb-NO" sz="1200" i="1" dirty="0" smtClean="0">
                <a:solidFill>
                  <a:prstClr val="black"/>
                </a:solidFill>
                <a:latin typeface="Arial" panose="020B0604020202020204" pitchFamily="34" charset="0"/>
                <a:ea typeface="+mn-ea"/>
                <a:cs typeface="Arial" panose="020B0604020202020204" pitchFamily="34" charset="0"/>
              </a:rPr>
              <a:t>ønsker</a:t>
            </a:r>
            <a:endParaRPr lang="en-GB" sz="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704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81150" y="495300"/>
            <a:ext cx="3600450" cy="2700338"/>
          </a:xfrm>
        </p:spPr>
      </p:sp>
      <p:sp>
        <p:nvSpPr>
          <p:cNvPr id="3" name="Plassholder for notater 2"/>
          <p:cNvSpPr>
            <a:spLocks noGrp="1"/>
          </p:cNvSpPr>
          <p:nvPr>
            <p:ph type="body" idx="1"/>
          </p:nvPr>
        </p:nvSpPr>
        <p:spPr>
          <a:xfrm>
            <a:off x="433846" y="3383295"/>
            <a:ext cx="6196211" cy="6401549"/>
          </a:xfrm>
        </p:spPr>
        <p:txBody>
          <a:bodyPr/>
          <a:lstStyle/>
          <a:p>
            <a:r>
              <a:rPr lang="nb-NO" b="1" dirty="0">
                <a:latin typeface="Arial" panose="020B0604020202020204" pitchFamily="34" charset="0"/>
                <a:cs typeface="Arial" panose="020B0604020202020204" pitchFamily="34" charset="0"/>
              </a:rPr>
              <a:t>Samarbeid mellom </a:t>
            </a:r>
            <a:r>
              <a:rPr lang="nb-NO" b="1" dirty="0" smtClean="0">
                <a:latin typeface="Arial" panose="020B0604020202020204" pitchFamily="34" charset="0"/>
                <a:cs typeface="Arial" panose="020B0604020202020204" pitchFamily="34" charset="0"/>
              </a:rPr>
              <a:t>kolleger:</a:t>
            </a:r>
            <a:r>
              <a:rPr lang="nb-NO" dirty="0" smtClean="0">
                <a:latin typeface="Arial" panose="020B0604020202020204" pitchFamily="34" charset="0"/>
                <a:cs typeface="Arial" panose="020B0604020202020204" pitchFamily="34" charset="0"/>
              </a:rPr>
              <a:t> Høy </a:t>
            </a:r>
            <a:r>
              <a:rPr lang="nb-NO" dirty="0">
                <a:latin typeface="Arial" panose="020B0604020202020204" pitchFamily="34" charset="0"/>
                <a:cs typeface="Arial" panose="020B0604020202020204" pitchFamily="34" charset="0"/>
              </a:rPr>
              <a:t>score indikerer at respondentene opplever godt samarbeid mellom kolleger ved egen enhet. </a:t>
            </a:r>
            <a:endParaRPr lang="en-GB"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Enheten vår står samlet i sine anstrengelser for å nå sine prestasjonsmål</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er fornøyd med min enhets innsats for å nå målene</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har store muligheter til å forbedre mine personlige prestasjoner i denne enheten</a:t>
            </a:r>
            <a:endParaRPr lang="en-GB" dirty="0">
              <a:latin typeface="Arial" panose="020B0604020202020204" pitchFamily="34" charset="0"/>
              <a:cs typeface="Arial" panose="020B0604020202020204" pitchFamily="34" charset="0"/>
            </a:endParaRPr>
          </a:p>
          <a:p>
            <a:endParaRPr lang="nb-NO" b="1" dirty="0" smtClean="0">
              <a:latin typeface="Arial" panose="020B0604020202020204" pitchFamily="34" charset="0"/>
              <a:ea typeface="Arial Unicode MS" pitchFamily="34" charset="-128"/>
              <a:cs typeface="Arial" panose="020B0604020202020204" pitchFamily="34" charset="0"/>
            </a:endParaRPr>
          </a:p>
          <a:p>
            <a:r>
              <a:rPr lang="nb-NO" b="1" dirty="0">
                <a:latin typeface="Arial" panose="020B0604020202020204" pitchFamily="34" charset="0"/>
                <a:cs typeface="Arial" panose="020B0604020202020204" pitchFamily="34" charset="0"/>
              </a:rPr>
              <a:t>Fellesskap mellom </a:t>
            </a:r>
            <a:r>
              <a:rPr lang="nb-NO" b="1" dirty="0" smtClean="0">
                <a:latin typeface="Arial" panose="020B0604020202020204" pitchFamily="34" charset="0"/>
                <a:cs typeface="Arial" panose="020B0604020202020204" pitchFamily="34" charset="0"/>
              </a:rPr>
              <a:t>kolleger:</a:t>
            </a:r>
            <a:r>
              <a:rPr lang="nb-NO" dirty="0" smtClean="0">
                <a:latin typeface="Arial" panose="020B0604020202020204" pitchFamily="34" charset="0"/>
                <a:cs typeface="Arial" panose="020B0604020202020204" pitchFamily="34" charset="0"/>
              </a:rPr>
              <a:t> Høy </a:t>
            </a:r>
            <a:r>
              <a:rPr lang="nb-NO" dirty="0">
                <a:latin typeface="Arial" panose="020B0604020202020204" pitchFamily="34" charset="0"/>
                <a:cs typeface="Arial" panose="020B0604020202020204" pitchFamily="34" charset="0"/>
              </a:rPr>
              <a:t>score indikerer at respondentene opplever høy grad av fellesskap mellom kolleger ved egen enhet.</a:t>
            </a:r>
            <a:endParaRPr lang="en-GB"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Det en god stemning mellom meg og mine kolleger</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Det er et godt fellesskap mellom kollegene på enheten min</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i="1" dirty="0">
                <a:latin typeface="Arial" panose="020B0604020202020204" pitchFamily="34" charset="0"/>
                <a:cs typeface="Arial" panose="020B0604020202020204" pitchFamily="34" charset="0"/>
              </a:rPr>
              <a:t>Jeg opplever at jeg er en del av et fellesskap på min </a:t>
            </a:r>
            <a:r>
              <a:rPr lang="nb-NO" i="1" dirty="0" smtClean="0">
                <a:latin typeface="Arial" panose="020B0604020202020204" pitchFamily="34" charset="0"/>
                <a:cs typeface="Arial" panose="020B0604020202020204" pitchFamily="34" charset="0"/>
              </a:rPr>
              <a:t>enhet</a:t>
            </a:r>
          </a:p>
          <a:p>
            <a:pPr marL="171450" lvl="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Romslighet - sosialt ansvar:</a:t>
            </a:r>
            <a:r>
              <a:rPr lang="nb-NO" kern="1200" dirty="0" smtClean="0">
                <a:solidFill>
                  <a:schemeClr val="tx1"/>
                </a:solidFill>
                <a:effectLst/>
                <a:latin typeface="Arial" panose="020B0604020202020204" pitchFamily="34" charset="0"/>
                <a:cs typeface="Arial" panose="020B0604020202020204" pitchFamily="34" charset="0"/>
              </a:rPr>
              <a:t> Undersøker hvordan respondentene opplever at inkludering og sosialt ansvar ivaretas. Høy score indikerer et inkluderende arbeidsmiljø ved enheten. </a:t>
            </a:r>
          </a:p>
          <a:p>
            <a:r>
              <a:rPr lang="nb-NO" kern="1200" dirty="0" smtClean="0">
                <a:solidFill>
                  <a:schemeClr val="tx1"/>
                </a:solidFill>
                <a:effectLst/>
                <a:latin typeface="Arial" panose="020B0604020202020204" pitchFamily="34" charset="0"/>
                <a:cs typeface="Arial" panose="020B0604020202020204" pitchFamily="34" charset="0"/>
              </a:rPr>
              <a:t> </a:t>
            </a: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Menn og kvinner blir behandlet som likeverdige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ansatte med forskjellig etnisk bakgrunn og religion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eldre medarbeidere ved min enhet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Det er rom for ansatte med forskjellige sykdommer og funksjonshemminger ved min enhet</a:t>
            </a:r>
            <a:endParaRPr lang="nb-NO"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 </a:t>
            </a:r>
            <a:endParaRPr lang="nb-NO" kern="1200" dirty="0" smtClean="0">
              <a:solidFill>
                <a:schemeClr val="tx1"/>
              </a:solidFill>
              <a:effectLst/>
              <a:latin typeface="Arial" panose="020B0604020202020204" pitchFamily="34" charset="0"/>
              <a:cs typeface="Arial" panose="020B0604020202020204" pitchFamily="34" charset="0"/>
            </a:endParaRPr>
          </a:p>
          <a:p>
            <a:r>
              <a:rPr lang="nb-NO" b="1" kern="1200" dirty="0" smtClean="0">
                <a:solidFill>
                  <a:schemeClr val="tx1"/>
                </a:solidFill>
                <a:effectLst/>
                <a:latin typeface="Arial" panose="020B0604020202020204" pitchFamily="34" charset="0"/>
                <a:cs typeface="Arial" panose="020B0604020202020204" pitchFamily="34" charset="0"/>
              </a:rPr>
              <a:t>Sosialt klima:</a:t>
            </a:r>
            <a:r>
              <a:rPr lang="nb-NO" kern="1200" dirty="0" smtClean="0">
                <a:solidFill>
                  <a:schemeClr val="tx1"/>
                </a:solidFill>
                <a:effectLst/>
                <a:latin typeface="Arial" panose="020B0604020202020204" pitchFamily="34" charset="0"/>
                <a:cs typeface="Arial" panose="020B0604020202020204" pitchFamily="34" charset="0"/>
              </a:rPr>
              <a:t> Respondentens svar på disse påstandene presenteres som gjennomsnitt for hver enkelt påstand. Dette fordi de ulike påstandene representerer svært ulike klimaforhold som i seg selv belyser viktige forhold ved den enkelte enhet.</a:t>
            </a:r>
          </a:p>
          <a:p>
            <a:r>
              <a:rPr lang="nb-NO" kern="1200" dirty="0" smtClean="0">
                <a:solidFill>
                  <a:schemeClr val="tx1"/>
                </a:solidFill>
                <a:effectLst/>
                <a:latin typeface="Arial" panose="020B0604020202020204" pitchFamily="34" charset="0"/>
                <a:cs typeface="Arial" panose="020B0604020202020204" pitchFamily="34" charset="0"/>
              </a:rPr>
              <a:t> </a:t>
            </a:r>
          </a:p>
          <a:p>
            <a:r>
              <a:rPr lang="nb-NO" i="1" kern="1200" dirty="0" smtClean="0">
                <a:solidFill>
                  <a:schemeClr val="tx1"/>
                </a:solidFill>
                <a:effectLst/>
                <a:latin typeface="Arial" panose="020B0604020202020204" pitchFamily="34" charset="0"/>
                <a:cs typeface="Arial" panose="020B0604020202020204" pitchFamily="34" charset="0"/>
              </a:rPr>
              <a:t>Klimaet på min enhet er:</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Konkurranseorientert</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Oppmuntrende og støttende</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Mistroisk og mistenksomt ®</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Avslappet og behagelig</a:t>
            </a:r>
            <a:endParaRPr lang="nb-NO"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i="1" kern="1200" dirty="0" smtClean="0">
                <a:solidFill>
                  <a:schemeClr val="tx1"/>
                </a:solidFill>
                <a:effectLst/>
                <a:latin typeface="Arial" panose="020B0604020202020204" pitchFamily="34" charset="0"/>
                <a:cs typeface="Arial" panose="020B0604020202020204" pitchFamily="34" charset="0"/>
              </a:rPr>
              <a:t>Stivbeint og regelstyrt ®</a:t>
            </a:r>
            <a:endParaRPr lang="nb-NO" kern="1200" dirty="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6</a:t>
            </a:fld>
            <a:endParaRPr lang="nb-NO">
              <a:solidFill>
                <a:prstClr val="black"/>
              </a:solidFill>
            </a:endParaRPr>
          </a:p>
        </p:txBody>
      </p:sp>
    </p:spTree>
    <p:extLst>
      <p:ext uri="{BB962C8B-B14F-4D97-AF65-F5344CB8AC3E}">
        <p14:creationId xmlns:p14="http://schemas.microsoft.com/office/powerpoint/2010/main" val="277405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latin typeface="Arial Unicode MS" pitchFamily="34" charset="-128"/>
                <a:ea typeface="Arial Unicode MS" pitchFamily="34" charset="-128"/>
                <a:cs typeface="Arial Unicode MS" pitchFamily="34" charset="-128"/>
              </a:rPr>
              <a:t>Her er det ingen form for koding, det vil si at en liten søyle viser at respondentene i liten grad opplever for eksempel mistroiskhet og mistenksomhet.</a:t>
            </a:r>
            <a:endParaRPr lang="nb-NO" dirty="0">
              <a:latin typeface="Arial Unicode MS" pitchFamily="34" charset="-128"/>
              <a:ea typeface="Arial Unicode MS" pitchFamily="34" charset="-128"/>
              <a:cs typeface="Arial Unicode MS" pitchFamily="34" charset="-128"/>
            </a:endParaRPr>
          </a:p>
          <a:p>
            <a:endParaRPr lang="nb-NO" b="1" dirty="0" smtClean="0">
              <a:latin typeface="Arial Unicode MS" pitchFamily="34" charset="-128"/>
              <a:ea typeface="Arial Unicode MS" pitchFamily="34" charset="-128"/>
              <a:cs typeface="Arial Unicode MS" pitchFamily="34" charset="-128"/>
            </a:endParaRPr>
          </a:p>
          <a:p>
            <a:r>
              <a:rPr lang="nb-NO" b="1" dirty="0" smtClean="0">
                <a:latin typeface="Arial Unicode MS" pitchFamily="34" charset="-128"/>
                <a:ea typeface="Arial Unicode MS" pitchFamily="34" charset="-128"/>
                <a:cs typeface="Arial Unicode MS" pitchFamily="34" charset="-128"/>
              </a:rPr>
              <a:t>Sosialt </a:t>
            </a:r>
            <a:r>
              <a:rPr lang="nb-NO" b="1" dirty="0">
                <a:latin typeface="Arial Unicode MS" pitchFamily="34" charset="-128"/>
                <a:ea typeface="Arial Unicode MS" pitchFamily="34" charset="-128"/>
                <a:cs typeface="Arial Unicode MS" pitchFamily="34" charset="-128"/>
              </a:rPr>
              <a:t>klima:</a:t>
            </a:r>
          </a:p>
          <a:p>
            <a:pPr defTabSz="883570">
              <a:defRPr/>
            </a:pPr>
            <a:r>
              <a:rPr lang="nb-NO" dirty="0">
                <a:latin typeface="Arial Unicode MS" pitchFamily="34" charset="-128"/>
                <a:ea typeface="Arial Unicode MS" pitchFamily="34" charset="-128"/>
                <a:cs typeface="Arial Unicode MS" pitchFamily="34" charset="-128"/>
              </a:rPr>
              <a:t>Hvordan er klimaet på din arbeidsenhet? </a:t>
            </a:r>
          </a:p>
          <a:p>
            <a:pPr defTabSz="883570">
              <a:defRPr/>
            </a:pPr>
            <a:r>
              <a:rPr lang="nb-NO" dirty="0" err="1">
                <a:latin typeface="Arial Unicode MS" pitchFamily="34" charset="-128"/>
                <a:ea typeface="Arial Unicode MS" pitchFamily="34" charset="-128"/>
                <a:cs typeface="Arial Unicode MS" pitchFamily="34" charset="-128"/>
              </a:rPr>
              <a:t>Svaralt</a:t>
            </a:r>
            <a:r>
              <a:rPr lang="nb-NO" dirty="0">
                <a:latin typeface="Arial Unicode MS" pitchFamily="34" charset="-128"/>
                <a:ea typeface="Arial Unicode MS" pitchFamily="34" charset="-128"/>
                <a:cs typeface="Arial Unicode MS" pitchFamily="34" charset="-128"/>
              </a:rPr>
              <a:t>: svært lite eller ikke i det hele tatt – svært meget.</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Konkurranseorientert</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Oppmuntrende og støttende</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Mistroisk og mistenksomt </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Avslappet og behagelig </a:t>
            </a:r>
          </a:p>
          <a:p>
            <a:pPr marL="165669" indent="-165669">
              <a:buFont typeface="Arial" pitchFamily="34" charset="0"/>
              <a:buChar char="•"/>
            </a:pPr>
            <a:r>
              <a:rPr lang="nb-NO" i="1" dirty="0">
                <a:latin typeface="Arial Unicode MS" pitchFamily="34" charset="-128"/>
                <a:ea typeface="Arial Unicode MS" pitchFamily="34" charset="-128"/>
                <a:cs typeface="Arial Unicode MS" pitchFamily="34" charset="-128"/>
              </a:rPr>
              <a:t>Stivbeint og regelstyrt </a:t>
            </a:r>
          </a:p>
          <a:p>
            <a:endParaRPr lang="nb-NO" dirty="0"/>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7</a:t>
            </a:fld>
            <a:endParaRPr lang="nb-NO">
              <a:solidFill>
                <a:prstClr val="black"/>
              </a:solidFill>
            </a:endParaRPr>
          </a:p>
        </p:txBody>
      </p:sp>
    </p:spTree>
    <p:extLst>
      <p:ext uri="{BB962C8B-B14F-4D97-AF65-F5344CB8AC3E}">
        <p14:creationId xmlns:p14="http://schemas.microsoft.com/office/powerpoint/2010/main" val="58590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109913" y="146050"/>
            <a:ext cx="3468687" cy="2603500"/>
          </a:xfrm>
        </p:spPr>
      </p:sp>
      <p:sp>
        <p:nvSpPr>
          <p:cNvPr id="3" name="Plassholder for notater 2"/>
          <p:cNvSpPr>
            <a:spLocks noGrp="1"/>
          </p:cNvSpPr>
          <p:nvPr>
            <p:ph type="body" idx="1"/>
          </p:nvPr>
        </p:nvSpPr>
        <p:spPr>
          <a:xfrm>
            <a:off x="227095" y="2821800"/>
            <a:ext cx="6478145" cy="6965746"/>
          </a:xfrm>
        </p:spPr>
        <p:txBody>
          <a:bodyPr/>
          <a:lstStyle/>
          <a:p>
            <a:r>
              <a:rPr lang="nb-NO" sz="1050" b="1" kern="1200" dirty="0" smtClean="0">
                <a:solidFill>
                  <a:schemeClr val="tx1"/>
                </a:solidFill>
                <a:effectLst/>
                <a:latin typeface="Arial" panose="020B0604020202020204" pitchFamily="34" charset="0"/>
                <a:cs typeface="Arial" panose="020B0604020202020204" pitchFamily="34" charset="0"/>
              </a:rPr>
              <a:t>Forbedringskultur:</a:t>
            </a:r>
            <a:r>
              <a:rPr lang="nb-NO" sz="1050" kern="1200" dirty="0" smtClean="0">
                <a:solidFill>
                  <a:schemeClr val="tx1"/>
                </a:solidFill>
                <a:effectLst/>
                <a:latin typeface="Arial" panose="020B0604020202020204" pitchFamily="34" charset="0"/>
                <a:cs typeface="Arial" panose="020B0604020202020204" pitchFamily="34" charset="0"/>
              </a:rPr>
              <a:t> Undersøker om respondenten opplever at det er kultur for kontinuerlige forbedringer ved enheten. Høy score indikerer tilstedeværelse av kultur for kontinuerlig forbedring,</a:t>
            </a:r>
            <a:r>
              <a:rPr lang="nb-NO" sz="1050" kern="1200" baseline="0" dirty="0" smtClean="0">
                <a:solidFill>
                  <a:schemeClr val="tx1"/>
                </a:solidFill>
                <a:effectLst/>
                <a:latin typeface="Arial" panose="020B0604020202020204" pitchFamily="34" charset="0"/>
                <a:cs typeface="Arial" panose="020B0604020202020204" pitchFamily="34" charset="0"/>
              </a:rPr>
              <a:t> når item to og fem er snudd.</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utvikles hele tiden for å kunne møte de ansattes behov</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På min enhet er det ingen som hører på nye forslag og ideer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er fleksibel og tilpasser seg hele tiden til nye </a:t>
            </a:r>
            <a:r>
              <a:rPr lang="nb-NO" sz="1050" i="1" kern="1200" dirty="0" err="1" smtClean="0">
                <a:solidFill>
                  <a:schemeClr val="tx1"/>
                </a:solidFill>
                <a:effectLst/>
                <a:latin typeface="Arial" panose="020B0604020202020204" pitchFamily="34" charset="0"/>
                <a:cs typeface="Arial" panose="020B0604020202020204" pitchFamily="34" charset="0"/>
              </a:rPr>
              <a:t>idèer</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er åpen og tilpasser seg til forandringer</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Min enhet streber heller etter å beholde «status </a:t>
            </a:r>
            <a:r>
              <a:rPr lang="nb-NO" sz="1050" i="1" kern="1200" dirty="0" err="1" smtClean="0">
                <a:solidFill>
                  <a:schemeClr val="tx1"/>
                </a:solidFill>
                <a:effectLst/>
                <a:latin typeface="Arial" panose="020B0604020202020204" pitchFamily="34" charset="0"/>
                <a:cs typeface="Arial" panose="020B0604020202020204" pitchFamily="34" charset="0"/>
              </a:rPr>
              <a:t>quo</a:t>
            </a:r>
            <a:r>
              <a:rPr lang="nb-NO" sz="1050" i="1" kern="1200" dirty="0" smtClean="0">
                <a:solidFill>
                  <a:schemeClr val="tx1"/>
                </a:solidFill>
                <a:effectLst/>
                <a:latin typeface="Arial" panose="020B0604020202020204" pitchFamily="34" charset="0"/>
                <a:cs typeface="Arial" panose="020B0604020202020204" pitchFamily="34" charset="0"/>
              </a:rPr>
              <a:t>» enn etter forandringer ®</a:t>
            </a:r>
            <a:endParaRPr lang="en-GB"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Ressurser:</a:t>
            </a:r>
            <a:r>
              <a:rPr lang="nb-NO" sz="1050" kern="1200" dirty="0" smtClean="0">
                <a:solidFill>
                  <a:schemeClr val="tx1"/>
                </a:solidFill>
                <a:effectLst/>
                <a:latin typeface="Arial" panose="020B0604020202020204" pitchFamily="34" charset="0"/>
                <a:cs typeface="Arial" panose="020B0604020202020204" pitchFamily="34" charset="0"/>
              </a:rPr>
              <a:t> Høy score indikerer at nødvendige ressurser i høy grad oppfattes å være tilgjengelige.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administrative støtten jeg trenger til planlegging og gjennomføring av undervisning og eksamen</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administrative støtten jeg trenger til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tekniske støtten jeg trenger til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får den støtten jeg trenger til internasjonalisering av min forskning</a:t>
            </a:r>
            <a:endParaRPr lang="en-GB"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Rettferdig  nærmeste leder</a:t>
            </a:r>
            <a:r>
              <a:rPr lang="nb-NO" sz="1050" kern="1200" dirty="0" smtClean="0">
                <a:solidFill>
                  <a:schemeClr val="tx1"/>
                </a:solidFill>
                <a:effectLst/>
                <a:latin typeface="Arial" panose="020B0604020202020204" pitchFamily="34" charset="0"/>
                <a:cs typeface="Arial" panose="020B0604020202020204" pitchFamily="34" charset="0"/>
              </a:rPr>
              <a:t> Undersøker respondentenes opplevelse av om ledelsen er rettferdig. Høy score indikerer at respondenten har en opplevelse av at ledelsen er rettferdig. </a:t>
            </a: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fordeler arbeidsoppgaver rettferdig</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behandler de ansatte rettferdig </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Min nærmeste leder behandler de ansatte upartisk</a:t>
            </a:r>
            <a:endParaRPr lang="nb-NO" sz="1050" kern="1200" dirty="0" smtClean="0">
              <a:solidFill>
                <a:schemeClr val="tx1"/>
              </a:solidFill>
              <a:effectLst/>
              <a:latin typeface="Arial" panose="020B0604020202020204" pitchFamily="34" charset="0"/>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Ledelse og tillit egen enhet:</a:t>
            </a:r>
            <a:r>
              <a:rPr lang="nb-NO" sz="1050" kern="1200" dirty="0" smtClean="0">
                <a:solidFill>
                  <a:schemeClr val="tx1"/>
                </a:solidFill>
                <a:effectLst/>
                <a:latin typeface="Arial" panose="020B0604020202020204" pitchFamily="34" charset="0"/>
                <a:cs typeface="Arial" panose="020B0604020202020204" pitchFamily="34" charset="0"/>
              </a:rPr>
              <a:t> Undersøker respondentenes opplevelse av tillit i forhold til ledelsen. Høy score indikerer høy grad av opplevd tillit i forhold til ledelsen på påstand en, to og fire. Påstand tre er motsatt vektet, dette er imidlertid snudd i fremstilling av resultat.</a:t>
            </a: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Ledelsen stoler på at medarbeiderne gjør en god jobb</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Jeg kan stole på informasjon fra ledelsen</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Ledelsen skjuler viktig informasjon for de ansatte (R)</a:t>
            </a:r>
            <a:endParaRPr lang="nb-NO"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a:buChar char="•"/>
            </a:pPr>
            <a:r>
              <a:rPr lang="nb-NO" sz="1050" i="1" kern="1200" dirty="0" smtClean="0">
                <a:solidFill>
                  <a:schemeClr val="tx1"/>
                </a:solidFill>
                <a:effectLst/>
                <a:latin typeface="Arial" panose="020B0604020202020204" pitchFamily="34" charset="0"/>
                <a:cs typeface="Arial" panose="020B0604020202020204" pitchFamily="34" charset="0"/>
              </a:rPr>
              <a:t>Det er mulig for de ansatte å uttrykke sine oppfatninger</a:t>
            </a:r>
            <a:endParaRPr lang="nb-NO" sz="1050" kern="1200" dirty="0" smtClean="0">
              <a:solidFill>
                <a:schemeClr val="tx1"/>
              </a:solidFill>
              <a:effectLst/>
              <a:latin typeface="Arial" panose="020B0604020202020204" pitchFamily="34" charset="0"/>
              <a:cs typeface="Arial" panose="020B0604020202020204" pitchFamily="34" charset="0"/>
            </a:endParaRPr>
          </a:p>
          <a:p>
            <a:pPr indent="-450215">
              <a:spcAft>
                <a:spcPts val="0"/>
              </a:spcAft>
            </a:pPr>
            <a:r>
              <a:rPr lang="nb-NO" sz="1050" b="1" dirty="0" smtClean="0">
                <a:effectLst/>
                <a:latin typeface="Arial" panose="020B0604020202020204" pitchFamily="34" charset="0"/>
                <a:ea typeface="MS Gothic"/>
                <a:cs typeface="Arial" panose="020B0604020202020204" pitchFamily="34" charset="0"/>
              </a:rPr>
              <a:t>Ledelse og pålitelighet egen enhet:</a:t>
            </a:r>
            <a:r>
              <a:rPr lang="nb-NO" sz="1050" dirty="0" smtClean="0">
                <a:effectLst/>
                <a:latin typeface="Arial" panose="020B0604020202020204" pitchFamily="34" charset="0"/>
                <a:ea typeface="Times New Roman"/>
                <a:cs typeface="Arial" panose="020B0604020202020204" pitchFamily="34" charset="0"/>
              </a:rPr>
              <a:t> </a:t>
            </a:r>
            <a:r>
              <a:rPr lang="nb-NO" sz="1050" dirty="0" smtClean="0">
                <a:solidFill>
                  <a:srgbClr val="000000"/>
                </a:solidFill>
                <a:effectLst/>
                <a:latin typeface="Arial" panose="020B0604020202020204" pitchFamily="34" charset="0"/>
                <a:ea typeface="Times New Roman"/>
                <a:cs typeface="Arial" panose="020B0604020202020204" pitchFamily="34" charset="0"/>
              </a:rPr>
              <a:t>Undersøker r</a:t>
            </a:r>
            <a:r>
              <a:rPr lang="nb-NO" sz="1050" dirty="0" smtClean="0">
                <a:solidFill>
                  <a:srgbClr val="000000"/>
                </a:solidFill>
                <a:effectLst/>
                <a:latin typeface="Arial" panose="020B0604020202020204" pitchFamily="34" charset="0"/>
                <a:ea typeface="Arial Unicode MS"/>
                <a:cs typeface="Arial" panose="020B0604020202020204" pitchFamily="34" charset="0"/>
              </a:rPr>
              <a:t>espondentenes opplevelse av om ledelsen er pålitelig</a:t>
            </a:r>
            <a:r>
              <a:rPr lang="nb-NO" sz="1050" baseline="0" dirty="0" smtClean="0">
                <a:solidFill>
                  <a:srgbClr val="000000"/>
                </a:solidFill>
                <a:effectLst/>
                <a:latin typeface="Arial" panose="020B0604020202020204" pitchFamily="34" charset="0"/>
                <a:ea typeface="Arial Unicode MS"/>
                <a:cs typeface="Arial" panose="020B0604020202020204" pitchFamily="34" charset="0"/>
              </a:rPr>
              <a:t> </a:t>
            </a:r>
            <a:r>
              <a:rPr lang="nb-NO" sz="1050" dirty="0" smtClean="0">
                <a:solidFill>
                  <a:srgbClr val="000000"/>
                </a:solidFill>
                <a:effectLst/>
                <a:latin typeface="Arial" panose="020B0604020202020204" pitchFamily="34" charset="0"/>
                <a:ea typeface="Arial Unicode MS"/>
                <a:cs typeface="Arial" panose="020B0604020202020204" pitchFamily="34" charset="0"/>
              </a:rPr>
              <a:t>og troverdig. Høy score indikerer at respondentene i høy grad av opplever ledelsen som pålitelig og troverdig.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kan forvente at ledelsen behandler meg konsekvent og forutsigbart</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Ledelsen er alltid pålitelig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Ledelsen opptrer alltid ærlig overfor meg</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er sikker på at jeg kan stole på ledelsen</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pPr>
            <a:r>
              <a:rPr lang="nb-NO" sz="1050" i="1" dirty="0" smtClean="0">
                <a:solidFill>
                  <a:srgbClr val="000000"/>
                </a:solidFill>
                <a:effectLst/>
                <a:latin typeface="Arial" panose="020B0604020202020204" pitchFamily="34" charset="0"/>
                <a:ea typeface="Times New Roman"/>
                <a:cs typeface="Arial" panose="020B0604020202020204" pitchFamily="34" charset="0"/>
              </a:rPr>
              <a:t>Jeg har full tillit til ledelsen</a:t>
            </a:r>
            <a:endParaRPr lang="en-GB" sz="1050" dirty="0" smtClean="0">
              <a:solidFill>
                <a:srgbClr val="000000"/>
              </a:solidFill>
              <a:effectLst/>
              <a:latin typeface="Arial" panose="020B0604020202020204" pitchFamily="34" charset="0"/>
              <a:ea typeface="Times New Roman"/>
              <a:cs typeface="Arial" panose="020B0604020202020204" pitchFamily="34" charset="0"/>
            </a:endParaRPr>
          </a:p>
          <a:p>
            <a:r>
              <a:rPr lang="nb-NO" sz="1050" b="1" kern="1200" dirty="0" smtClean="0">
                <a:solidFill>
                  <a:schemeClr val="tx1"/>
                </a:solidFill>
                <a:effectLst/>
                <a:latin typeface="Arial" panose="020B0604020202020204" pitchFamily="34" charset="0"/>
                <a:cs typeface="Arial" panose="020B0604020202020204" pitchFamily="34" charset="0"/>
              </a:rPr>
              <a:t>Ledelse og pålitelighet overliggende enhet:</a:t>
            </a:r>
            <a:r>
              <a:rPr lang="nb-NO" sz="1050" kern="1200" dirty="0" smtClean="0">
                <a:solidFill>
                  <a:schemeClr val="tx1"/>
                </a:solidFill>
                <a:effectLst/>
                <a:latin typeface="Arial" panose="020B0604020202020204" pitchFamily="34" charset="0"/>
                <a:cs typeface="Arial" panose="020B0604020202020204" pitchFamily="34" charset="0"/>
              </a:rPr>
              <a:t> Respondentenes opplevelse av om ledelsen ved overliggende enhet, </a:t>
            </a:r>
            <a:r>
              <a:rPr lang="nb-NO" sz="1050" kern="1200" dirty="0" err="1" smtClean="0">
                <a:solidFill>
                  <a:schemeClr val="tx1"/>
                </a:solidFill>
                <a:effectLst/>
                <a:latin typeface="Arial" panose="020B0604020202020204" pitchFamily="34" charset="0"/>
                <a:cs typeface="Arial" panose="020B0604020202020204" pitchFamily="34" charset="0"/>
              </a:rPr>
              <a:t>dvs</a:t>
            </a:r>
            <a:r>
              <a:rPr lang="nb-NO" sz="1050" kern="1200" dirty="0" smtClean="0">
                <a:solidFill>
                  <a:schemeClr val="tx1"/>
                </a:solidFill>
                <a:effectLst/>
                <a:latin typeface="Arial" panose="020B0604020202020204" pitchFamily="34" charset="0"/>
                <a:cs typeface="Arial" panose="020B0604020202020204" pitchFamily="34" charset="0"/>
              </a:rPr>
              <a:t> fakultet hvis en er ansatt på et institutt, er pålitelig og troverdig, samme indeksen som brukes </a:t>
            </a:r>
            <a:r>
              <a:rPr lang="nb-NO" sz="1050" kern="1200" dirty="0" err="1" smtClean="0">
                <a:solidFill>
                  <a:schemeClr val="tx1"/>
                </a:solidFill>
                <a:effectLst/>
                <a:latin typeface="Arial" panose="020B0604020202020204" pitchFamily="34" charset="0"/>
                <a:cs typeface="Arial" panose="020B0604020202020204" pitchFamily="34" charset="0"/>
              </a:rPr>
              <a:t>ift</a:t>
            </a:r>
            <a:r>
              <a:rPr lang="nb-NO" sz="1050" kern="1200" dirty="0" smtClean="0">
                <a:solidFill>
                  <a:schemeClr val="tx1"/>
                </a:solidFill>
                <a:effectLst/>
                <a:latin typeface="Arial" panose="020B0604020202020204" pitchFamily="34" charset="0"/>
                <a:cs typeface="Arial" panose="020B0604020202020204" pitchFamily="34" charset="0"/>
              </a:rPr>
              <a:t> ledelsen ved egen enhet. Høy score indikerer at respondentene i høy grad av opplever ledelsen ved overliggende enhet som pålitelig og troverdig.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kan forvente at ledelsen ved overliggende enhet behandler meg konsekvent og forutsigbart</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Ledelsen ved overliggende enhet er alltid pålitelig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Ledelsen ved overliggende enhet er alltid ærlig overfor meg</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er sikker på at jeg kan stole på ledelsen ved overliggende enhet </a:t>
            </a:r>
            <a:endParaRPr lang="en-GB" sz="105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050" i="1" kern="1200" dirty="0" smtClean="0">
                <a:solidFill>
                  <a:schemeClr val="tx1"/>
                </a:solidFill>
                <a:effectLst/>
                <a:latin typeface="Arial" panose="020B0604020202020204" pitchFamily="34" charset="0"/>
                <a:cs typeface="Arial" panose="020B0604020202020204" pitchFamily="34" charset="0"/>
              </a:rPr>
              <a:t>Jeg har full tillit til ledelsen ved overliggende enhet</a:t>
            </a:r>
            <a:endParaRPr lang="en-GB" sz="1050" kern="1200" dirty="0" smtClean="0">
              <a:solidFill>
                <a:schemeClr val="tx1"/>
              </a:solidFill>
              <a:effectLst/>
              <a:latin typeface="Arial" panose="020B0604020202020204" pitchFamily="34" charset="0"/>
              <a:cs typeface="Arial" panose="020B0604020202020204" pitchFamily="34" charset="0"/>
            </a:endParaRPr>
          </a:p>
          <a:p>
            <a:endParaRPr lang="nb-NO" sz="1050" b="1" dirty="0" smtClean="0">
              <a:latin typeface="Arial" panose="020B0604020202020204" pitchFamily="34" charset="0"/>
              <a:ea typeface="Arial Unicode MS" pitchFamily="34"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8</a:t>
            </a:fld>
            <a:endParaRPr lang="nb-NO" dirty="0">
              <a:solidFill>
                <a:prstClr val="black"/>
              </a:solidFill>
            </a:endParaRPr>
          </a:p>
        </p:txBody>
      </p:sp>
      <p:sp>
        <p:nvSpPr>
          <p:cNvPr id="6" name="TekstSylinder 5"/>
          <p:cNvSpPr txBox="1"/>
          <p:nvPr/>
        </p:nvSpPr>
        <p:spPr>
          <a:xfrm>
            <a:off x="278151" y="362340"/>
            <a:ext cx="2831739" cy="2462213"/>
          </a:xfrm>
          <a:prstGeom prst="rect">
            <a:avLst/>
          </a:prstGeom>
          <a:noFill/>
        </p:spPr>
        <p:txBody>
          <a:bodyPr wrap="square" rtlCol="0">
            <a:spAutoFit/>
          </a:bodyPr>
          <a:lstStyle/>
          <a:p>
            <a:pPr eaLnBrk="1" fontAlgn="auto" hangingPunct="1">
              <a:spcBef>
                <a:spcPts val="0"/>
              </a:spcBef>
              <a:spcAft>
                <a:spcPts val="0"/>
              </a:spcAft>
            </a:pPr>
            <a:r>
              <a:rPr lang="nb-NO" sz="1100" b="1" dirty="0">
                <a:solidFill>
                  <a:prstClr val="black"/>
                </a:solidFill>
                <a:latin typeface="Arial" panose="020B0604020202020204" pitchFamily="34" charset="0"/>
                <a:ea typeface="+mn-ea"/>
                <a:cs typeface="Arial" panose="020B0604020202020204" pitchFamily="34" charset="0"/>
              </a:rPr>
              <a:t>Målklarhet:</a:t>
            </a:r>
            <a:r>
              <a:rPr lang="nb-NO" sz="1100" dirty="0">
                <a:solidFill>
                  <a:prstClr val="black"/>
                </a:solidFill>
                <a:latin typeface="Arial" panose="020B0604020202020204" pitchFamily="34" charset="0"/>
                <a:ea typeface="+mn-ea"/>
                <a:cs typeface="Arial" panose="020B0604020202020204" pitchFamily="34" charset="0"/>
              </a:rPr>
              <a:t> Undersøker om respondentene oppfatter at de har et klart bilde av formålet med deres arbeid. Høy score indikerer at respondenten har et klart bilde av formålet med sitt eget arbeid. Påstand tre er snudd i resultatpresentasjonen.</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Det er klart og tydelig uttalt hva som forventes av meg i mitt arbeid</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har en klar oppfatning om hvilke arbeidsoppgaver som inngår i mitt arbeidsområde</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synes at målene for mitt arbeid er diffuse og uklare (R</a:t>
            </a:r>
            <a:r>
              <a:rPr lang="nb-NO" sz="1100" i="1" dirty="0" smtClean="0">
                <a:solidFill>
                  <a:prstClr val="black"/>
                </a:solidFill>
                <a:latin typeface="Arial" panose="020B0604020202020204" pitchFamily="34" charset="0"/>
                <a:ea typeface="+mn-ea"/>
                <a:cs typeface="Arial" panose="020B0604020202020204" pitchFamily="34" charset="0"/>
              </a:rPr>
              <a:t>)</a:t>
            </a:r>
            <a:endParaRPr lang="en-GB" sz="11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645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ea typeface="Arial Unicode MS" pitchFamily="34" charset="-128"/>
                <a:cs typeface="Arial Unicode MS" pitchFamily="34" charset="-128"/>
              </a:rPr>
              <a:t>Her er det ingen form for koding, det vil si at en liten søyle viser at respondentene i liten grad opplever for eksempel mistroiskhet og mistenksomhet.</a:t>
            </a:r>
          </a:p>
          <a:p>
            <a:endParaRPr lang="nb-NO" sz="1400" dirty="0" smtClean="0"/>
          </a:p>
          <a:p>
            <a:r>
              <a:rPr lang="nb-NO" sz="1400" dirty="0" smtClean="0"/>
              <a:t>Det var mulig å svare uaktuelt på disse spørsmålene. De er uaktuelle for teknisk/administrativt ansatte.</a:t>
            </a:r>
            <a:endParaRPr lang="nb-NO" sz="1400" dirty="0"/>
          </a:p>
        </p:txBody>
      </p:sp>
      <p:sp>
        <p:nvSpPr>
          <p:cNvPr id="4" name="Plassholder for lysbildenummer 3"/>
          <p:cNvSpPr>
            <a:spLocks noGrp="1"/>
          </p:cNvSpPr>
          <p:nvPr>
            <p:ph type="sldNum" sz="quarter" idx="10"/>
          </p:nvPr>
        </p:nvSpPr>
        <p:spPr/>
        <p:txBody>
          <a:bodyPr/>
          <a:lstStyle/>
          <a:p>
            <a:fld id="{D9B0CF01-D2BE-4982-9153-DF7176D508DC}" type="slidenum">
              <a:rPr lang="nb-NO" smtClean="0">
                <a:solidFill>
                  <a:prstClr val="black"/>
                </a:solidFill>
              </a:rPr>
              <a:pPr/>
              <a:t>9</a:t>
            </a:fld>
            <a:endParaRPr lang="nb-NO">
              <a:solidFill>
                <a:prstClr val="black"/>
              </a:solidFill>
            </a:endParaRPr>
          </a:p>
        </p:txBody>
      </p:sp>
    </p:spTree>
    <p:extLst>
      <p:ext uri="{BB962C8B-B14F-4D97-AF65-F5344CB8AC3E}">
        <p14:creationId xmlns:p14="http://schemas.microsoft.com/office/powerpoint/2010/main" val="368901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422650" y="563563"/>
            <a:ext cx="3087688" cy="2316162"/>
          </a:xfrm>
        </p:spPr>
      </p:sp>
      <p:sp>
        <p:nvSpPr>
          <p:cNvPr id="3" name="Plassholder for notater 2"/>
          <p:cNvSpPr>
            <a:spLocks noGrp="1"/>
          </p:cNvSpPr>
          <p:nvPr>
            <p:ph type="body" idx="1"/>
          </p:nvPr>
        </p:nvSpPr>
        <p:spPr>
          <a:xfrm>
            <a:off x="128524" y="3375758"/>
            <a:ext cx="6537453" cy="6481013"/>
          </a:xfrm>
        </p:spPr>
        <p:txBody>
          <a:bodyPr/>
          <a:lstStyle/>
          <a:p>
            <a:r>
              <a:rPr lang="nb-NO" sz="1200" b="1" kern="1200" dirty="0" smtClean="0">
                <a:solidFill>
                  <a:schemeClr val="tx1"/>
                </a:solidFill>
                <a:effectLst/>
                <a:latin typeface="Arial Narrow" panose="020B0606020202030204" pitchFamily="34" charset="0"/>
              </a:rPr>
              <a:t>Fravær av dysfunksjonell støtte</a:t>
            </a:r>
            <a:endParaRPr lang="en-GB" sz="1200" b="1" kern="1200" dirty="0" smtClean="0">
              <a:solidFill>
                <a:schemeClr val="tx1"/>
              </a:solidFill>
              <a:effectLst/>
              <a:latin typeface="Arial Narrow" panose="020B0606020202030204" pitchFamily="34" charset="0"/>
            </a:endParaRPr>
          </a:p>
          <a:p>
            <a:r>
              <a:rPr lang="nb-NO" sz="1200" kern="1200" dirty="0" smtClean="0">
                <a:solidFill>
                  <a:schemeClr val="tx1"/>
                </a:solidFill>
                <a:effectLst/>
                <a:latin typeface="Arial Narrow" panose="020B0606020202030204" pitchFamily="34" charset="0"/>
              </a:rPr>
              <a:t>Når indeksen snus indikerer høy score at respondentene i liten grad opplever dysfunksjonell støtte.</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kombinerer dette med bebreidelser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gjør dette motvillig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forventer evig takknemlighet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ikke på en saklig måte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med bebreidende tone eller blikk ®</a:t>
            </a:r>
            <a:endParaRPr lang="en-GB" sz="1200" dirty="0" smtClean="0">
              <a:solidFill>
                <a:srgbClr val="000000"/>
              </a:solidFill>
              <a:effectLst/>
              <a:latin typeface="Arial Narrow" panose="020B0606020202030204" pitchFamily="34" charset="0"/>
              <a:ea typeface="Times New Roman"/>
            </a:endParaRPr>
          </a:p>
          <a:p>
            <a:pPr lvl="0" indent="-171450">
              <a:buFont typeface="Arial" panose="020B0604020202020204" pitchFamily="34" charset="0"/>
              <a:buChar char="•"/>
            </a:pPr>
            <a:r>
              <a:rPr lang="nb-NO" sz="1200" i="1" dirty="0" smtClean="0">
                <a:solidFill>
                  <a:srgbClr val="000000"/>
                </a:solidFill>
                <a:effectLst/>
                <a:latin typeface="Arial Narrow" panose="020B0606020202030204" pitchFamily="34" charset="0"/>
                <a:ea typeface="Times New Roman"/>
              </a:rPr>
              <a:t>Det hender at noen ved min enhet hjelper meg i en vanskelig situasjon, men signaliserer at dette burde jeg klart selv ®</a:t>
            </a:r>
            <a:endParaRPr lang="en-GB" sz="1200" dirty="0" smtClean="0">
              <a:solidFill>
                <a:srgbClr val="000000"/>
              </a:solidFill>
              <a:effectLst/>
              <a:latin typeface="Arial Narrow" panose="020B0606020202030204" pitchFamily="34" charset="0"/>
              <a:ea typeface="Times New Roman"/>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personkonflikter:</a:t>
            </a:r>
            <a:r>
              <a:rPr lang="nb-NO" sz="1200" kern="1200" dirty="0" smtClean="0">
                <a:solidFill>
                  <a:schemeClr val="tx1"/>
                </a:solidFill>
                <a:effectLst/>
                <a:latin typeface="Arial Narrow" panose="020B0606020202030204" pitchFamily="34" charset="0"/>
              </a:rPr>
              <a:t> I fremstilling av resultat er denne skalaen snudd, slik at høy score indikerer at respondentene i liten grad opplever tilstedeværelse av personkonflikter.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Min jobb blir mer komplisert på grunn av maktkamp og revirtenkning på enheten (R)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Intriger på min enhet forsurer arbeidsmiljøet (R)</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Det er mye spenninger på enheten på grunn av prestisje og personlige konflikter (R)</a:t>
            </a:r>
            <a:endParaRPr lang="en-GB" sz="1200" kern="1200" dirty="0" smtClean="0">
              <a:solidFill>
                <a:schemeClr val="tx1"/>
              </a:solidFill>
              <a:effectLst/>
              <a:latin typeface="Arial Narrow" panose="020B0606020202030204" pitchFamily="34" charset="0"/>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rollekonflikt:</a:t>
            </a:r>
            <a:r>
              <a:rPr lang="nb-NO" sz="1200" kern="1200" dirty="0" smtClean="0">
                <a:solidFill>
                  <a:schemeClr val="tx1"/>
                </a:solidFill>
                <a:effectLst/>
                <a:latin typeface="Arial Narrow" panose="020B0606020202030204" pitchFamily="34" charset="0"/>
              </a:rPr>
              <a:t> Uklare roller eller opplevelse av konflikter mellom ulike roller en innehar kan både handle om forskjellige forventninger fra forskjellige mennesker, og om motsetning mellom den ansattes egne og andres forventninger. Rollekonflikter kan medføre stress hos den enkelte og konflikter med andre. I presentasjon av resultat er denne indeksen snudd, slik at høy verdi indikerer opplevelse av lite konflikt mellom ulike roller de innehar.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må ofte gjøre ting jeg mener burde vært gjort annerledes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får ofte oppgaver uten tilstrekkelige hjelpemidler og ressurser til å fullføre dem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mottar ofte motstridende forespørsler fra to eller flere personer (R)</a:t>
            </a:r>
            <a:endParaRPr lang="en-GB" sz="1200" kern="1200" dirty="0" smtClean="0">
              <a:solidFill>
                <a:schemeClr val="tx1"/>
              </a:solidFill>
              <a:effectLst/>
              <a:latin typeface="Arial Narrow" panose="020B0606020202030204" pitchFamily="34" charset="0"/>
            </a:endParaRPr>
          </a:p>
          <a:p>
            <a:pPr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Jobben min inneholder oppgaver som er i strid med mine personlige verdier (R)</a:t>
            </a:r>
            <a:endParaRPr lang="en-GB" sz="1200" kern="1200" dirty="0" smtClean="0">
              <a:solidFill>
                <a:schemeClr val="tx1"/>
              </a:solidFill>
              <a:effectLst/>
              <a:latin typeface="Arial Narrow" panose="020B0606020202030204" pitchFamily="34" charset="0"/>
            </a:endParaRPr>
          </a:p>
          <a:p>
            <a:endParaRPr lang="nb-NO" sz="1200" b="1" kern="1200" dirty="0" smtClean="0">
              <a:solidFill>
                <a:schemeClr val="tx1"/>
              </a:solidFill>
              <a:effectLst/>
              <a:latin typeface="Arial Narrow" panose="020B0606020202030204" pitchFamily="34" charset="0"/>
            </a:endParaRPr>
          </a:p>
          <a:p>
            <a:r>
              <a:rPr lang="nb-NO" sz="1200" b="1" kern="1200" dirty="0" smtClean="0">
                <a:solidFill>
                  <a:schemeClr val="tx1"/>
                </a:solidFill>
                <a:effectLst/>
                <a:latin typeface="Arial Narrow" panose="020B0606020202030204" pitchFamily="34" charset="0"/>
              </a:rPr>
              <a:t>Fravær av tidspress:</a:t>
            </a:r>
            <a:r>
              <a:rPr lang="nb-NO" sz="1200" kern="1200" dirty="0" smtClean="0">
                <a:solidFill>
                  <a:schemeClr val="tx1"/>
                </a:solidFill>
                <a:effectLst/>
                <a:latin typeface="Arial Narrow" panose="020B0606020202030204" pitchFamily="34" charset="0"/>
              </a:rPr>
              <a:t> Undersøker en om respondenten opplever å ha for mye å gjøre på for liten tid. </a:t>
            </a:r>
            <a:r>
              <a:rPr lang="nb-NO" dirty="0" smtClean="0">
                <a:latin typeface="Arial Narrow" panose="020B0606020202030204" pitchFamily="34" charset="0"/>
              </a:rPr>
              <a:t>Både for lite tidspress og for mye tidspress kan være negativt. Mange liker også å ha mye å gjøre. Krav rundt dette vil derfor kunne oppfattes både som positivt og negativt. </a:t>
            </a:r>
            <a:r>
              <a:rPr lang="nb-NO" sz="1200" kern="1200" dirty="0" smtClean="0">
                <a:solidFill>
                  <a:schemeClr val="tx1"/>
                </a:solidFill>
                <a:effectLst/>
                <a:latin typeface="Arial Narrow" panose="020B0606020202030204" pitchFamily="34" charset="0"/>
              </a:rPr>
              <a:t>I fremstillingen av resultat er påstand to og tre i denne indeksen snudd, slik at lav  score indikerer at respondenten opplever å ha for stor </a:t>
            </a:r>
            <a:r>
              <a:rPr lang="nb-NO" sz="1200" kern="1200" dirty="0" err="1" smtClean="0">
                <a:solidFill>
                  <a:schemeClr val="tx1"/>
                </a:solidFill>
                <a:effectLst/>
                <a:latin typeface="Arial Narrow" panose="020B0606020202030204" pitchFamily="34" charset="0"/>
              </a:rPr>
              <a:t>arbeidsbyrde</a:t>
            </a:r>
            <a:r>
              <a:rPr lang="nb-NO" sz="1200" kern="1200" dirty="0" smtClean="0">
                <a:solidFill>
                  <a:schemeClr val="tx1"/>
                </a:solidFill>
                <a:effectLst/>
                <a:latin typeface="Arial Narrow" panose="020B0606020202030204" pitchFamily="34" charset="0"/>
              </a:rPr>
              <a:t>: </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har tilstrekkelig med tid til å gjøre det som forventes av meg i jobben min</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Det skjer ganske ofte at jeg må jobbe under sterkt tidspress ®</a:t>
            </a:r>
            <a:endParaRPr lang="en-GB" sz="1200" kern="1200" dirty="0" smtClean="0">
              <a:solidFill>
                <a:schemeClr val="tx1"/>
              </a:solidFill>
              <a:effectLst/>
              <a:latin typeface="Arial Narrow" panose="020B0606020202030204" pitchFamily="34" charset="0"/>
            </a:endParaRPr>
          </a:p>
          <a:p>
            <a:pPr marL="171450" lvl="0" indent="-171450">
              <a:buFont typeface="Arial" panose="020B0604020202020204" pitchFamily="34" charset="0"/>
              <a:buChar char="•"/>
            </a:pPr>
            <a:r>
              <a:rPr lang="nb-NO" sz="1200" i="1" kern="1200" dirty="0" smtClean="0">
                <a:solidFill>
                  <a:schemeClr val="tx1"/>
                </a:solidFill>
                <a:effectLst/>
                <a:latin typeface="Arial Narrow" panose="020B0606020202030204" pitchFamily="34" charset="0"/>
              </a:rPr>
              <a:t>Jeg har ofte for mye å gjøre på jobb ®</a:t>
            </a:r>
            <a:endParaRPr lang="en-GB" sz="1200" kern="1200" dirty="0" smtClean="0">
              <a:solidFill>
                <a:schemeClr val="tx1"/>
              </a:solidFill>
              <a:effectLst/>
              <a:latin typeface="Arial Narrow" panose="020B0606020202030204" pitchFamily="34" charset="0"/>
            </a:endParaRPr>
          </a:p>
          <a:p>
            <a:pPr defTabSz="883570">
              <a:spcBef>
                <a:spcPts val="360"/>
              </a:spcBef>
              <a:defRPr/>
            </a:pPr>
            <a:endParaRPr lang="nb-NO" sz="1000" b="1" dirty="0" smtClean="0">
              <a:latin typeface="Arial Narrow" panose="020B0606020202030204" pitchFamily="34" charset="0"/>
              <a:ea typeface="Arial Unicode MS" pitchFamily="34" charset="-128"/>
              <a:cs typeface="Arial Unicode MS" pitchFamily="34" charset="-128"/>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10</a:t>
            </a:fld>
            <a:endParaRPr lang="nb-NO" dirty="0">
              <a:solidFill>
                <a:prstClr val="black"/>
              </a:solidFill>
            </a:endParaRPr>
          </a:p>
        </p:txBody>
      </p:sp>
      <p:sp>
        <p:nvSpPr>
          <p:cNvPr id="7" name="TekstSylinder 6"/>
          <p:cNvSpPr txBox="1"/>
          <p:nvPr/>
        </p:nvSpPr>
        <p:spPr>
          <a:xfrm>
            <a:off x="236283" y="578122"/>
            <a:ext cx="3160966" cy="2800767"/>
          </a:xfrm>
          <a:prstGeom prst="rect">
            <a:avLst/>
          </a:prstGeom>
          <a:noFill/>
        </p:spPr>
        <p:txBody>
          <a:bodyPr wrap="square" rtlCol="0">
            <a:spAutoFit/>
          </a:bodyPr>
          <a:lstStyle/>
          <a:p>
            <a:pPr eaLnBrk="1" fontAlgn="auto" hangingPunct="1">
              <a:spcBef>
                <a:spcPts val="0"/>
              </a:spcBef>
              <a:spcAft>
                <a:spcPts val="0"/>
              </a:spcAft>
            </a:pPr>
            <a:r>
              <a:rPr lang="nb-NO" sz="1100" b="1" dirty="0">
                <a:solidFill>
                  <a:prstClr val="black"/>
                </a:solidFill>
                <a:latin typeface="Arial" panose="020B0604020202020204" pitchFamily="34" charset="0"/>
                <a:ea typeface="+mn-ea"/>
                <a:cs typeface="Arial" panose="020B0604020202020204" pitchFamily="34" charset="0"/>
              </a:rPr>
              <a:t>Fravær av Illegitime arbeidsoppgaver</a:t>
            </a:r>
            <a:r>
              <a:rPr lang="nb-NO" sz="1100" dirty="0">
                <a:solidFill>
                  <a:prstClr val="black"/>
                </a:solidFill>
                <a:latin typeface="Arial" panose="020B0604020202020204" pitchFamily="34" charset="0"/>
                <a:ea typeface="+mn-ea"/>
                <a:cs typeface="Arial" panose="020B0604020202020204" pitchFamily="34" charset="0"/>
              </a:rPr>
              <a:t>: Illegitime arbeidsoppgaver er oppgaver som oppfattes å ligge utenfor den enkeltes egentlige yrkesrolle og at de derfor oppfattes som egentlig å skulle bli gjort av noen andre. Når indeksen er snudd indikerer høy score at respondenten i liten grad opplever å ha urettmessige arbeidsoppgaver.</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må utføre arbeidsoppgaver som jeg mener bør gjøres av en annen ®</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må utføre arbeidsoppgaver som krever mer av meg enn det jeg synes er rimelig ®</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må utføre arbeidsoppgaver som setter meg i ubehagelige situasjoner ®</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må utføre arbeidsoppgaver som jeg mener det er urettferdig at jeg skal gjøre </a:t>
            </a:r>
            <a:r>
              <a:rPr lang="nb-NO" sz="1100" i="1" dirty="0" smtClean="0">
                <a:solidFill>
                  <a:prstClr val="black"/>
                </a:solidFill>
                <a:latin typeface="Arial" panose="020B0604020202020204" pitchFamily="34" charset="0"/>
                <a:ea typeface="+mn-ea"/>
                <a:cs typeface="Arial" panose="020B0604020202020204" pitchFamily="34" charset="0"/>
              </a:rPr>
              <a:t>®</a:t>
            </a:r>
            <a:endParaRPr lang="en-GB" sz="11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960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992563" y="649288"/>
            <a:ext cx="2751137" cy="2065337"/>
          </a:xfrm>
        </p:spPr>
      </p:sp>
      <p:sp>
        <p:nvSpPr>
          <p:cNvPr id="3" name="Plassholder for notater 2"/>
          <p:cNvSpPr>
            <a:spLocks noGrp="1"/>
          </p:cNvSpPr>
          <p:nvPr>
            <p:ph type="body" idx="1"/>
          </p:nvPr>
        </p:nvSpPr>
        <p:spPr>
          <a:xfrm>
            <a:off x="92604" y="1601932"/>
            <a:ext cx="6701897" cy="8329470"/>
          </a:xfrm>
        </p:spPr>
        <p:txBody>
          <a:bodyPr/>
          <a:lstStyle/>
          <a:p>
            <a:pPr marL="0" lvl="0" indent="0">
              <a:buFont typeface="Arial" panose="020B0604020202020204" pitchFamily="34" charset="0"/>
              <a:buNone/>
            </a:pPr>
            <a:r>
              <a:rPr lang="nb-NO" sz="1100" b="1" i="0" kern="1200" dirty="0" smtClean="0">
                <a:solidFill>
                  <a:schemeClr val="tx1"/>
                </a:solidFill>
                <a:effectLst/>
                <a:latin typeface="Arial" panose="020B0604020202020204" pitchFamily="34" charset="0"/>
                <a:cs typeface="Arial" panose="020B0604020202020204" pitchFamily="34" charset="0"/>
              </a:rPr>
              <a:t>Jobbengasjement: </a:t>
            </a:r>
            <a:r>
              <a:rPr lang="nb-NO" sz="1100" kern="1200" dirty="0" smtClean="0">
                <a:solidFill>
                  <a:schemeClr val="tx1"/>
                </a:solidFill>
                <a:effectLst/>
                <a:latin typeface="Arial" panose="020B0604020202020204" pitchFamily="34" charset="0"/>
                <a:cs typeface="Arial" panose="020B0604020202020204" pitchFamily="34" charset="0"/>
              </a:rPr>
              <a:t>Høy score indikerer at respondentene </a:t>
            </a:r>
          </a:p>
          <a:p>
            <a:pPr marL="0" lvl="0" indent="0">
              <a:buFont typeface="Arial" panose="020B0604020202020204" pitchFamily="34" charset="0"/>
              <a:buNone/>
            </a:pPr>
            <a:r>
              <a:rPr lang="nb-NO" sz="1100" kern="1200" dirty="0" smtClean="0">
                <a:solidFill>
                  <a:schemeClr val="tx1"/>
                </a:solidFill>
                <a:effectLst/>
                <a:latin typeface="Arial" panose="020B0604020202020204" pitchFamily="34" charset="0"/>
                <a:cs typeface="Arial" panose="020B0604020202020204" pitchFamily="34" charset="0"/>
              </a:rPr>
              <a:t>opplever høy grad av jobbengasjement.</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full av energi på jobb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føler meg sterk og energisk når jeg arbeider.</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entusiastisk i jobben min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blir inspirert av jobben min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Når jeg står opp om morgenen, har jeg lyst til å gå på jobb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føler meg glad når jeg er fordypet i arbeidet mitt</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stolt av det arbeidet jeg gjør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er oppslukt av arbeidet mitt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blir fullstendig revet med av arbeidet mitt</a:t>
            </a:r>
            <a:endParaRPr lang="en-GB" sz="1100" kern="1200" dirty="0" smtClean="0">
              <a:solidFill>
                <a:schemeClr val="tx1"/>
              </a:solidFill>
              <a:effectLst/>
              <a:latin typeface="Arial" panose="020B0604020202020204" pitchFamily="34" charset="0"/>
              <a:cs typeface="Arial" panose="020B0604020202020204" pitchFamily="34" charset="0"/>
            </a:endParaRP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Arbeid-hjem </a:t>
            </a:r>
            <a:r>
              <a:rPr lang="nb-NO" sz="1100" b="1" kern="1200" dirty="0" err="1" smtClean="0">
                <a:solidFill>
                  <a:schemeClr val="tx1"/>
                </a:solidFill>
                <a:effectLst/>
                <a:latin typeface="Arial" panose="020B0604020202020204" pitchFamily="34" charset="0"/>
                <a:cs typeface="Arial" panose="020B0604020202020204" pitchFamily="34" charset="0"/>
              </a:rPr>
              <a:t>fasilitering</a:t>
            </a:r>
            <a:r>
              <a:rPr lang="nb-NO" sz="1100" kern="1200" dirty="0" smtClean="0">
                <a:solidFill>
                  <a:schemeClr val="tx1"/>
                </a:solidFill>
                <a:effectLst/>
                <a:latin typeface="Arial" panose="020B0604020202020204" pitchFamily="34" charset="0"/>
                <a:cs typeface="Arial" panose="020B0604020202020204" pitchFamily="34" charset="0"/>
              </a:rPr>
              <a:t>, høy score indikerer at jobben har en positiv innvirkning på hjemmesituasjonen.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Mine oppgaver på jobb gjør det lettere å takle personlige og praktiske problemer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Mine oppgaver på jobb gjør meg til en mer interessant person hjemme</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Å ha en god dag på jobb gjør meg lettere å være sammen med når jeg kommer hjem</a:t>
            </a: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Ferdigheter jeg utvikler på jobb kommer til nytte hjemme</a:t>
            </a: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Fravær av arbeid hjem konflikt</a:t>
            </a:r>
            <a:r>
              <a:rPr lang="nb-NO" sz="1100" kern="1200" dirty="0" smtClean="0">
                <a:solidFill>
                  <a:schemeClr val="tx1"/>
                </a:solidFill>
                <a:effectLst/>
                <a:latin typeface="Arial" panose="020B0604020202020204" pitchFamily="34" charset="0"/>
                <a:cs typeface="Arial" panose="020B0604020202020204" pitchFamily="34" charset="0"/>
              </a:rPr>
              <a:t>, i fremstillingen av resultat er denne skalaen snudd, slik at høy verdi indikerer opplevelse av at arbeidet i liten grad har negativ innvirkning på familielivet.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Jobben min gjør at jeg har mindre overskudd til aktiviteter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Stress på jobben gjør meg irritabel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Jobben gjør meg for trøtt til å gjøre ting som trenger min oppmerksomhet hjemme ®</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Bekymringer eller problemer på jobben distraherer meg hjemme ®</a:t>
            </a:r>
            <a:endParaRPr lang="en-GB" sz="1100" kern="1200" dirty="0" smtClean="0">
              <a:solidFill>
                <a:schemeClr val="tx1"/>
              </a:solidFill>
              <a:effectLst/>
              <a:latin typeface="Arial" panose="020B0604020202020204" pitchFamily="34" charset="0"/>
              <a:cs typeface="Arial" panose="020B0604020202020204" pitchFamily="34" charset="0"/>
            </a:endParaRPr>
          </a:p>
          <a:p>
            <a:endParaRPr lang="nb-NO" sz="1100" b="1" kern="1200" dirty="0" smtClean="0">
              <a:solidFill>
                <a:schemeClr val="tx1"/>
              </a:solidFill>
              <a:effectLst/>
              <a:latin typeface="Arial" panose="020B0604020202020204" pitchFamily="34" charset="0"/>
              <a:cs typeface="Arial" panose="020B0604020202020204" pitchFamily="34" charset="0"/>
            </a:endParaRPr>
          </a:p>
          <a:p>
            <a:r>
              <a:rPr lang="nb-NO" sz="1100" b="1" kern="1200" dirty="0" smtClean="0">
                <a:solidFill>
                  <a:schemeClr val="tx1"/>
                </a:solidFill>
                <a:effectLst/>
                <a:latin typeface="Arial" panose="020B0604020202020204" pitchFamily="34" charset="0"/>
                <a:cs typeface="Arial" panose="020B0604020202020204" pitchFamily="34" charset="0"/>
              </a:rPr>
              <a:t>Tilknytning (</a:t>
            </a:r>
            <a:r>
              <a:rPr lang="nb-NO" sz="1100" b="1" kern="1200" dirty="0" err="1" smtClean="0">
                <a:solidFill>
                  <a:schemeClr val="tx1"/>
                </a:solidFill>
                <a:effectLst/>
                <a:latin typeface="Arial" panose="020B0604020202020204" pitchFamily="34" charset="0"/>
                <a:cs typeface="Arial" panose="020B0604020202020204" pitchFamily="34" charset="0"/>
              </a:rPr>
              <a:t>commitment</a:t>
            </a:r>
            <a:r>
              <a:rPr lang="nb-NO" sz="1100" b="1" kern="1200" dirty="0" smtClean="0">
                <a:solidFill>
                  <a:schemeClr val="tx1"/>
                </a:solidFill>
                <a:effectLst/>
                <a:latin typeface="Arial" panose="020B0604020202020204" pitchFamily="34" charset="0"/>
                <a:cs typeface="Arial" panose="020B0604020202020204" pitchFamily="34" charset="0"/>
              </a:rPr>
              <a:t>):</a:t>
            </a:r>
            <a:r>
              <a:rPr lang="nb-NO" sz="1100" kern="1200" dirty="0" smtClean="0">
                <a:solidFill>
                  <a:schemeClr val="tx1"/>
                </a:solidFill>
                <a:effectLst/>
                <a:latin typeface="Arial" panose="020B0604020202020204" pitchFamily="34" charset="0"/>
                <a:cs typeface="Arial" panose="020B0604020202020204" pitchFamily="34" charset="0"/>
              </a:rPr>
              <a:t> Høy score indikerer positiv tilknytning til arbeidsplassen.</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forteller med glede om min arbeidsplass til andre mennesker</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vil kunne anbefale en god venn å søke stilling på min arbeidsplass</a:t>
            </a:r>
            <a:endParaRPr lang="en-GB" sz="1100" kern="1200" dirty="0" smtClean="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kern="1200" dirty="0" smtClean="0">
                <a:solidFill>
                  <a:schemeClr val="tx1"/>
                </a:solidFill>
                <a:effectLst/>
                <a:latin typeface="Arial" panose="020B0604020202020204" pitchFamily="34" charset="0"/>
                <a:cs typeface="Arial" panose="020B0604020202020204" pitchFamily="34" charset="0"/>
              </a:rPr>
              <a:t>Jeg opplever at min arbeidsplass har stor betydning for meg</a:t>
            </a:r>
          </a:p>
          <a:p>
            <a:pPr marL="171450" lvl="0" indent="-171450">
              <a:buFont typeface="Arial" panose="020B0604020202020204" pitchFamily="34" charset="0"/>
              <a:buChar char="•"/>
            </a:pPr>
            <a:endParaRPr lang="nb-NO" sz="1100" i="1" dirty="0">
              <a:latin typeface="Arial" panose="020B0604020202020204" pitchFamily="34" charset="0"/>
              <a:cs typeface="Arial" panose="020B0604020202020204" pitchFamily="34" charset="0"/>
            </a:endParaRPr>
          </a:p>
          <a:p>
            <a:pPr lvl="0"/>
            <a:r>
              <a:rPr lang="nb-NO" sz="1100" b="1" kern="1200" dirty="0" smtClean="0">
                <a:solidFill>
                  <a:schemeClr val="tx1"/>
                </a:solidFill>
                <a:effectLst/>
                <a:latin typeface="Arial" panose="020B0604020202020204" pitchFamily="34" charset="0"/>
                <a:cs typeface="Arial" panose="020B0604020202020204" pitchFamily="34" charset="0"/>
              </a:rPr>
              <a:t>Fravær av a</a:t>
            </a:r>
            <a:r>
              <a:rPr lang="nb-NO" sz="1100" b="1" dirty="0" smtClean="0">
                <a:latin typeface="Arial" panose="020B0604020202020204" pitchFamily="34" charset="0"/>
                <a:cs typeface="Arial" panose="020B0604020202020204" pitchFamily="34" charset="0"/>
              </a:rPr>
              <a:t>rbeidsavhengighet</a:t>
            </a:r>
            <a:r>
              <a:rPr lang="nb-NO" sz="1100" dirty="0" smtClean="0">
                <a:latin typeface="Arial" panose="020B0604020202020204" pitchFamily="34" charset="0"/>
                <a:cs typeface="Arial" panose="020B0604020202020204" pitchFamily="34" charset="0"/>
              </a:rPr>
              <a:t> </a:t>
            </a:r>
            <a:r>
              <a:rPr lang="nb-NO" sz="1100" dirty="0">
                <a:latin typeface="Arial" panose="020B0604020202020204" pitchFamily="34" charset="0"/>
                <a:cs typeface="Arial" panose="020B0604020202020204" pitchFamily="34" charset="0"/>
              </a:rPr>
              <a:t>(</a:t>
            </a:r>
            <a:r>
              <a:rPr lang="nb-NO" sz="1100" dirty="0" err="1">
                <a:latin typeface="Arial" panose="020B0604020202020204" pitchFamily="34" charset="0"/>
                <a:cs typeface="Arial" panose="020B0604020202020204" pitchFamily="34" charset="0"/>
              </a:rPr>
              <a:t>workaholism</a:t>
            </a:r>
            <a:r>
              <a:rPr lang="nb-NO" sz="1100" dirty="0">
                <a:latin typeface="Arial" panose="020B0604020202020204" pitchFamily="34" charset="0"/>
                <a:cs typeface="Arial" panose="020B0604020202020204" pitchFamily="34" charset="0"/>
              </a:rPr>
              <a:t>) – viser til det å ha en sterk indre driv til å arbeide hardt. Arbeidsavhengighet består ofte av en kombinasjon av en form for tvangsmessig og overdreven </a:t>
            </a:r>
            <a:r>
              <a:rPr lang="nb-NO" sz="1100" dirty="0" smtClean="0">
                <a:latin typeface="Arial" panose="020B0604020202020204" pitchFamily="34" charset="0"/>
                <a:cs typeface="Arial" panose="020B0604020202020204" pitchFamily="34" charset="0"/>
              </a:rPr>
              <a:t>arbeidsinnsats. </a:t>
            </a:r>
            <a:r>
              <a:rPr lang="nb-NO" sz="1100" dirty="0">
                <a:latin typeface="Arial" panose="020B0604020202020204" pitchFamily="34" charset="0"/>
                <a:cs typeface="Arial" panose="020B0604020202020204" pitchFamily="34" charset="0"/>
              </a:rPr>
              <a:t>Denne indeksen er snudd i framstilling av resultat slik at en høy score indikerer lite arbeidsavhengighet</a:t>
            </a:r>
            <a:r>
              <a:rPr lang="nb-NO"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smtClean="0">
                <a:latin typeface="Arial" panose="020B0604020202020204" pitchFamily="34" charset="0"/>
                <a:cs typeface="Arial" panose="020B0604020202020204" pitchFamily="34" charset="0"/>
              </a:rPr>
              <a:t>Jeg </a:t>
            </a:r>
            <a:r>
              <a:rPr lang="nb-NO" sz="1100" i="1" dirty="0">
                <a:latin typeface="Arial" panose="020B0604020202020204" pitchFamily="34" charset="0"/>
                <a:cs typeface="Arial" panose="020B0604020202020204" pitchFamily="34" charset="0"/>
              </a:rPr>
              <a:t>er travel og konkurrerer ofte mot klokka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tar meg selv i å fortsette å arbeide etter at kollegene mine har gitt seg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er travel og har mange jern i ilden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bruker mer av fritiden min på jobben enn på familie, venner, hobbyer eller andre fritidsaktiviteter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gjør gjerne to eller tre ting samtidig, som å ta en telefon samtidig som jeg spiser lunsj og skriver et notat </a:t>
            </a:r>
            <a:r>
              <a:rPr lang="nb-NO" sz="1100" i="1"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smtClean="0">
                <a:latin typeface="Arial" panose="020B0604020202020204" pitchFamily="34" charset="0"/>
                <a:cs typeface="Arial" panose="020B0604020202020204" pitchFamily="34" charset="0"/>
              </a:rPr>
              <a:t>Det </a:t>
            </a:r>
            <a:r>
              <a:rPr lang="nb-NO" sz="1100" i="1" dirty="0">
                <a:latin typeface="Arial" panose="020B0604020202020204" pitchFamily="34" charset="0"/>
                <a:cs typeface="Arial" panose="020B0604020202020204" pitchFamily="34" charset="0"/>
              </a:rPr>
              <a:t>er viktig for meg å arbeide hard/mye, selv når jeg ikke har glede av det jeg holder på med.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føler at det er noe i meg som driver meg til å arbeide hardt/mye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føler meg forpliktet til å jobbe hardt/mye, selv når jeg ikke liker det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får skyldfølelse når jeg tar meg fri fra arbeidet ®</a:t>
            </a: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1100" i="1" dirty="0">
                <a:latin typeface="Arial" panose="020B0604020202020204" pitchFamily="34" charset="0"/>
                <a:cs typeface="Arial" panose="020B0604020202020204" pitchFamily="34" charset="0"/>
              </a:rPr>
              <a:t>Jeg har vansker med å slappe av når jeg ikke arbeider ®</a:t>
            </a:r>
            <a:endParaRPr lang="en-GB" sz="1100" dirty="0">
              <a:latin typeface="Arial" panose="020B0604020202020204" pitchFamily="34" charset="0"/>
              <a:cs typeface="Arial" panose="020B0604020202020204" pitchFamily="34" charset="0"/>
            </a:endParaRPr>
          </a:p>
          <a:p>
            <a:pPr lvl="0"/>
            <a:endParaRPr lang="en-GB" sz="1100" b="1" kern="1200" dirty="0" smtClean="0">
              <a:solidFill>
                <a:schemeClr val="tx1"/>
              </a:solidFill>
              <a:effectLst/>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pPr>
              <a:defRPr/>
            </a:pPr>
            <a:fld id="{E2020892-FA62-4C9C-B62C-8A3C9279A1BA}" type="slidenum">
              <a:rPr lang="nb-NO" smtClean="0">
                <a:solidFill>
                  <a:prstClr val="black"/>
                </a:solidFill>
              </a:rPr>
              <a:pPr>
                <a:defRPr/>
              </a:pPr>
              <a:t>11</a:t>
            </a:fld>
            <a:endParaRPr lang="nb-NO">
              <a:solidFill>
                <a:prstClr val="black"/>
              </a:solidFill>
            </a:endParaRPr>
          </a:p>
        </p:txBody>
      </p:sp>
      <p:sp>
        <p:nvSpPr>
          <p:cNvPr id="5" name="TekstSylinder 4"/>
          <p:cNvSpPr txBox="1"/>
          <p:nvPr/>
        </p:nvSpPr>
        <p:spPr>
          <a:xfrm>
            <a:off x="236283" y="218485"/>
            <a:ext cx="3663847" cy="1277273"/>
          </a:xfrm>
          <a:prstGeom prst="rect">
            <a:avLst/>
          </a:prstGeom>
          <a:noFill/>
        </p:spPr>
        <p:txBody>
          <a:bodyPr wrap="square" rtlCol="0">
            <a:spAutoFit/>
          </a:bodyPr>
          <a:lstStyle/>
          <a:p>
            <a:pPr eaLnBrk="1" fontAlgn="auto" hangingPunct="1">
              <a:spcBef>
                <a:spcPts val="0"/>
              </a:spcBef>
              <a:spcAft>
                <a:spcPts val="0"/>
              </a:spcAft>
            </a:pPr>
            <a:r>
              <a:rPr lang="nb-NO" sz="1100" b="1" dirty="0">
                <a:solidFill>
                  <a:prstClr val="black"/>
                </a:solidFill>
                <a:latin typeface="Arial" panose="020B0604020202020204" pitchFamily="34" charset="0"/>
                <a:ea typeface="+mn-ea"/>
                <a:cs typeface="Arial" panose="020B0604020202020204" pitchFamily="34" charset="0"/>
              </a:rPr>
              <a:t>Mening i jobben</a:t>
            </a:r>
            <a:r>
              <a:rPr lang="nb-NO" sz="1100" dirty="0">
                <a:solidFill>
                  <a:prstClr val="black"/>
                </a:solidFill>
                <a:latin typeface="Arial" panose="020B0604020202020204" pitchFamily="34" charset="0"/>
                <a:ea typeface="+mn-ea"/>
                <a:cs typeface="Arial" panose="020B0604020202020204" pitchFamily="34" charset="0"/>
              </a:rPr>
              <a:t>: Undersøker respondentenes opplevelse av om deres arbeid er meningsfylt. Høy score indikerer at respondenten i høy grad opplever sitt arbeid som meningsfylt. </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Mine arbeidsoppgaver er meningsfylte</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føler at arbeidet jeg gjør er viktig</a:t>
            </a:r>
            <a:endParaRPr lang="en-GB" sz="1100" dirty="0">
              <a:solidFill>
                <a:prstClr val="black"/>
              </a:solidFill>
              <a:latin typeface="Arial" panose="020B0604020202020204" pitchFamily="34" charset="0"/>
              <a:ea typeface="+mn-ea"/>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pPr>
            <a:r>
              <a:rPr lang="nb-NO" sz="1100" i="1" dirty="0">
                <a:solidFill>
                  <a:prstClr val="black"/>
                </a:solidFill>
                <a:latin typeface="Arial" panose="020B0604020202020204" pitchFamily="34" charset="0"/>
                <a:ea typeface="+mn-ea"/>
                <a:cs typeface="Arial" panose="020B0604020202020204" pitchFamily="34" charset="0"/>
              </a:rPr>
              <a:t>Jeg føler meg motivert og engasjert i arbeidet </a:t>
            </a:r>
            <a:r>
              <a:rPr lang="nb-NO" sz="1100" i="1" dirty="0" smtClean="0">
                <a:solidFill>
                  <a:prstClr val="black"/>
                </a:solidFill>
                <a:latin typeface="Arial" panose="020B0604020202020204" pitchFamily="34" charset="0"/>
                <a:ea typeface="+mn-ea"/>
                <a:cs typeface="Arial" panose="020B0604020202020204" pitchFamily="34" charset="0"/>
              </a:rPr>
              <a:t>mitt</a:t>
            </a:r>
            <a:endParaRPr lang="nb-NO" sz="1100" i="1"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5331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2A413C99-5D0C-C740-8C05-54EF307650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2A6B29F6-9E3C-FD4E-AACC-F3579E40F1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en-GB"/>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en-GB">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762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en-GB">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066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en-GB"/>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en-GB">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456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en-GB">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922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en-GB"/>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en-GB">
              <a:solidFill>
                <a:prstClr val="black">
                  <a:tint val="75000"/>
                </a:prstClr>
              </a:solidFill>
            </a:endParaRPr>
          </a:p>
        </p:txBody>
      </p:sp>
      <p:sp>
        <p:nvSpPr>
          <p:cNvPr id="9" name="Plassholder for lysbildenummer 8"/>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986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en-GB">
              <a:solidFill>
                <a:prstClr val="black">
                  <a:tint val="75000"/>
                </a:prstClr>
              </a:solidFill>
            </a:endParaRPr>
          </a:p>
        </p:txBody>
      </p:sp>
      <p:sp>
        <p:nvSpPr>
          <p:cNvPr id="5" name="Plassholder for lysbildenummer 4"/>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33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en-GB">
              <a:solidFill>
                <a:prstClr val="black">
                  <a:tint val="75000"/>
                </a:prstClr>
              </a:solidFill>
            </a:endParaRPr>
          </a:p>
        </p:txBody>
      </p:sp>
      <p:sp>
        <p:nvSpPr>
          <p:cNvPr id="4" name="Plassholder for lysbildenummer 3"/>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6558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en-GB"/>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en-GB">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458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FB3FEC9F-DC1D-8D4B-B236-C91D992547D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en-GB"/>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en-GB">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651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en-GB">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003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BCC3E1A4-2EC4-4527-8ADD-2E306B3E5CC0}" type="datetimeFigureOut">
              <a:rPr lang="en-GB" smtClean="0">
                <a:solidFill>
                  <a:prstClr val="black">
                    <a:tint val="75000"/>
                  </a:prstClr>
                </a:solidFill>
              </a:rPr>
              <a:pPr/>
              <a:t>24/02/2016</a:t>
            </a:fld>
            <a:endParaRPr lang="en-GB">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en-GB">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4C9B1D7-06CA-4DEE-9B31-43659BB05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363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44058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787533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92563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11959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59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2017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3067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3E9945D6-52DC-1B48-967F-5B9E9388596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03510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711686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58493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DE3298-7AFF-4020-A399-764870254297}" type="datetimeFigureOut">
              <a:rPr lang="nb-NO" smtClean="0">
                <a:solidFill>
                  <a:prstClr val="black">
                    <a:tint val="75000"/>
                  </a:prstClr>
                </a:solidFill>
              </a:rPr>
              <a:pPr/>
              <a:t>24.02.2016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DC1CB20E-34C4-44BD-9CB4-E558A5373134}"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763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518D3666-FF95-E84A-BFE0-1F93F2DAA0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9" name="Rectangle 12"/>
          <p:cNvSpPr>
            <a:spLocks noGrp="1" noChangeArrowheads="1"/>
          </p:cNvSpPr>
          <p:nvPr>
            <p:ph type="sldNum" sz="quarter" idx="12"/>
          </p:nvPr>
        </p:nvSpPr>
        <p:spPr/>
        <p:txBody>
          <a:bodyPr/>
          <a:lstStyle>
            <a:lvl1pPr>
              <a:defRPr/>
            </a:lvl1pPr>
          </a:lstStyle>
          <a:p>
            <a:pPr>
              <a:defRPr/>
            </a:pPr>
            <a:fld id="{5C1DFA51-A26B-D64C-B8F9-C018A8BC85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5" name="Rectangle 12"/>
          <p:cNvSpPr>
            <a:spLocks noGrp="1" noChangeArrowheads="1"/>
          </p:cNvSpPr>
          <p:nvPr>
            <p:ph type="sldNum" sz="quarter" idx="12"/>
          </p:nvPr>
        </p:nvSpPr>
        <p:spPr/>
        <p:txBody>
          <a:bodyPr/>
          <a:lstStyle>
            <a:lvl1pPr>
              <a:defRPr/>
            </a:lvl1pPr>
          </a:lstStyle>
          <a:p>
            <a:pPr>
              <a:defRPr/>
            </a:pPr>
            <a:fld id="{470DDD37-150B-DD40-AEA3-84D9A26C68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4" name="Rectangle 12"/>
          <p:cNvSpPr>
            <a:spLocks noGrp="1" noChangeArrowheads="1"/>
          </p:cNvSpPr>
          <p:nvPr>
            <p:ph type="sldNum" sz="quarter" idx="12"/>
          </p:nvPr>
        </p:nvSpPr>
        <p:spPr/>
        <p:txBody>
          <a:bodyPr/>
          <a:lstStyle>
            <a:lvl1pPr>
              <a:defRPr/>
            </a:lvl1pPr>
          </a:lstStyle>
          <a:p>
            <a:pPr>
              <a:defRPr/>
            </a:pPr>
            <a:fld id="{3ECD15C6-4E4A-1141-96FC-7888898930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7DA2B21F-A66C-0C4C-8AE9-5681FA9B1E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7E17F9B5-F2F0-6E4D-85E7-5DEB29A805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dirty="0" err="1" smtClean="0"/>
            </a:lvl1pPr>
          </a:lstStyle>
          <a:p>
            <a:pPr>
              <a:defRPr/>
            </a:pPr>
            <a:r>
              <a:rPr lang="en-US"/>
              <a:t>Tema Powerpoint</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7BA3828B-E1BF-464F-8B55-3AF0DA129B27}"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en-GB"/>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CC3E1A4-2EC4-4527-8ADD-2E306B3E5CC0}" type="datetimeFigureOut">
              <a:rPr lang="en-GB" smtClean="0">
                <a:solidFill>
                  <a:prstClr val="black">
                    <a:tint val="75000"/>
                  </a:prstClr>
                </a:solidFill>
                <a:latin typeface="Calibri"/>
                <a:ea typeface="+mn-ea"/>
                <a:cs typeface="+mn-cs"/>
              </a:rPr>
              <a:pPr eaLnBrk="1" fontAlgn="auto" hangingPunct="1">
                <a:spcBef>
                  <a:spcPts val="0"/>
                </a:spcBef>
                <a:spcAft>
                  <a:spcPts val="0"/>
                </a:spcAft>
              </a:pPr>
              <a:t>24/02/2016</a:t>
            </a:fld>
            <a:endParaRPr lang="en-GB">
              <a:solidFill>
                <a:prstClr val="black">
                  <a:tint val="75000"/>
                </a:prstClr>
              </a:solidFill>
              <a:latin typeface="Calibri"/>
              <a:ea typeface="+mn-ea"/>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4C9B1D7-06CA-4DEE-9B31-43659BB05F4D}" type="slidenum">
              <a:rPr lang="en-GB" smtClean="0">
                <a:solidFill>
                  <a:prstClr val="black">
                    <a:tint val="75000"/>
                  </a:prstClr>
                </a:solidFill>
                <a:latin typeface="Calibri"/>
                <a:ea typeface="+mn-ea"/>
                <a:cs typeface="+mn-cs"/>
              </a:rPr>
              <a:pPr eaLnBrk="1" fontAlgn="auto" hangingPunct="1">
                <a:spcBef>
                  <a:spcPts val="0"/>
                </a:spcBef>
                <a:spcAft>
                  <a:spcPts val="0"/>
                </a:spcAft>
              </a:pPr>
              <a:t>‹#›</a:t>
            </a:fld>
            <a:endParaRPr lang="en-GB">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727845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BDE3298-7AFF-4020-A399-764870254297}" type="datetimeFigureOut">
              <a:rPr lang="nb-NO" smtClean="0">
                <a:solidFill>
                  <a:prstClr val="black">
                    <a:tint val="75000"/>
                  </a:prstClr>
                </a:solidFill>
                <a:latin typeface="Calibri"/>
                <a:ea typeface="+mn-ea"/>
                <a:cs typeface="+mn-cs"/>
              </a:rPr>
              <a:pPr eaLnBrk="1" fontAlgn="auto" hangingPunct="1">
                <a:spcBef>
                  <a:spcPts val="0"/>
                </a:spcBef>
                <a:spcAft>
                  <a:spcPts val="0"/>
                </a:spcAft>
              </a:pPr>
              <a:t>24.02.2016</a:t>
            </a:fld>
            <a:endParaRPr lang="nb-NO">
              <a:solidFill>
                <a:prstClr val="black">
                  <a:tint val="75000"/>
                </a:prstClr>
              </a:solidFill>
              <a:latin typeface="Calibri"/>
              <a:ea typeface="+mn-ea"/>
              <a:cs typeface="+mn-cs"/>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nb-NO">
              <a:solidFill>
                <a:prstClr val="black">
                  <a:tint val="75000"/>
                </a:prstClr>
              </a:solidFill>
              <a:latin typeface="Calibri"/>
              <a:ea typeface="+mn-ea"/>
              <a:cs typeface="+mn-cs"/>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C1CB20E-34C4-44BD-9CB4-E558A5373134}" type="slidenum">
              <a:rPr lang="nb-NO" smtClean="0">
                <a:solidFill>
                  <a:prstClr val="black">
                    <a:tint val="75000"/>
                  </a:prstClr>
                </a:solidFill>
                <a:latin typeface="Calibri"/>
                <a:ea typeface="+mn-ea"/>
                <a:cs typeface="+mn-cs"/>
              </a:rPr>
              <a:pPr eaLnBrk="1" fontAlgn="auto" hangingPunct="1">
                <a:spcBef>
                  <a:spcPts val="0"/>
                </a:spcBef>
                <a:spcAft>
                  <a:spcPts val="0"/>
                </a:spcAft>
              </a:pPr>
              <a:t>‹#›</a:t>
            </a:fld>
            <a:endParaRPr lang="nb-NO">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17561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nb-NO" dirty="0" smtClean="0"/>
              <a:t>Felles ARK rapport UIO 2013-2015</a:t>
            </a:r>
            <a:endParaRPr lang="nb-NO" dirty="0"/>
          </a:p>
        </p:txBody>
      </p:sp>
      <p:sp>
        <p:nvSpPr>
          <p:cNvPr id="15363" name="Rectangle 3"/>
          <p:cNvSpPr>
            <a:spLocks noGrp="1" noChangeArrowheads="1"/>
          </p:cNvSpPr>
          <p:nvPr>
            <p:ph type="subTitle" idx="1"/>
          </p:nvPr>
        </p:nvSpPr>
        <p:spPr/>
        <p:txBody>
          <a:bodyPr/>
          <a:lstStyle/>
          <a:p>
            <a:pPr eaLnBrk="1" hangingPunct="1"/>
            <a:r>
              <a:rPr lang="nb-NO" dirty="0" smtClean="0"/>
              <a:t>Arbeidsmiljø- og klimaundersøkelsen ARK</a:t>
            </a:r>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7377113" cy="735013"/>
          </a:xfrm>
        </p:spPr>
        <p:txBody>
          <a:bodyPr/>
          <a:lstStyle/>
          <a:p>
            <a:pPr algn="l"/>
            <a:r>
              <a:rPr lang="nb-NO" sz="3600" b="1" dirty="0">
                <a:solidFill>
                  <a:srgbClr val="0066CC"/>
                </a:solidFill>
                <a:latin typeface="Arial Narrow" panose="020B0606020202030204" pitchFamily="34" charset="0"/>
              </a:rPr>
              <a:t>Tilknytning til </a:t>
            </a:r>
            <a:r>
              <a:rPr lang="nb-NO" sz="3600" b="1" dirty="0" smtClean="0">
                <a:solidFill>
                  <a:srgbClr val="0066CC"/>
                </a:solidFill>
                <a:latin typeface="Arial Narrow" panose="020B0606020202030204" pitchFamily="34" charset="0"/>
              </a:rPr>
              <a:t>jobben</a:t>
            </a:r>
            <a:endParaRPr lang="nb-NO" sz="3600" b="1" dirty="0">
              <a:solidFill>
                <a:srgbClr val="0066CC"/>
              </a:solidFill>
              <a:latin typeface="Arial Narrow" panose="020B0606020202030204" pitchFamily="34" charset="0"/>
            </a:endParaRPr>
          </a:p>
        </p:txBody>
      </p:sp>
      <p:pic>
        <p:nvPicPr>
          <p:cNvPr id="4" name="Bilde 3"/>
          <p:cNvPicPr/>
          <p:nvPr>
            <p:extLst>
              <p:ext uri="{D42A27DB-BD31-4B8C-83A1-F6EECF244321}">
                <p14:modId xmlns:p14="http://schemas.microsoft.com/office/powerpoint/2010/main" val="2893236797"/>
              </p:ext>
            </p:extLst>
          </p:nvPr>
        </p:nvPicPr>
        <p:blipFill>
          <a:blip r:embed="rId3"/>
          <a:stretch>
            <a:fillRect/>
          </a:stretch>
        </p:blipFill>
        <p:spPr>
          <a:xfrm>
            <a:off x="19050" y="762000"/>
            <a:ext cx="9102725" cy="5981700"/>
          </a:xfrm>
          <a:prstGeom prst="rect">
            <a:avLst/>
          </a:prstGeom>
        </p:spPr>
      </p:pic>
    </p:spTree>
    <p:extLst>
      <p:ext uri="{BB962C8B-B14F-4D97-AF65-F5344CB8AC3E}">
        <p14:creationId xmlns:p14="http://schemas.microsoft.com/office/powerpoint/2010/main" val="226560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23: </a:t>
            </a:r>
            <a:r>
              <a:rPr lang="nb-NO" sz="1450" dirty="0">
                <a:solidFill>
                  <a:prstClr val="black"/>
                </a:solidFill>
                <a:latin typeface="Arial Narrow" panose="020B0606020202030204" pitchFamily="34" charset="0"/>
                <a:ea typeface="+mn-ea"/>
                <a:cs typeface="+mn-cs"/>
              </a:rPr>
              <a:t>Mening i jobben</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24: </a:t>
            </a:r>
            <a:r>
              <a:rPr lang="nb-NO" sz="1450" dirty="0">
                <a:solidFill>
                  <a:prstClr val="black"/>
                </a:solidFill>
                <a:latin typeface="Arial Narrow" panose="020B0606020202030204" pitchFamily="34" charset="0"/>
                <a:ea typeface="+mn-ea"/>
                <a:cs typeface="+mn-cs"/>
              </a:rPr>
              <a:t>Jobbengasjement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25: </a:t>
            </a:r>
            <a:r>
              <a:rPr lang="nb-NO" sz="1450" dirty="0">
                <a:solidFill>
                  <a:prstClr val="black"/>
                </a:solidFill>
                <a:latin typeface="Arial Narrow" panose="020B0606020202030204" pitchFamily="34" charset="0"/>
                <a:ea typeface="+mn-ea"/>
                <a:cs typeface="+mn-cs"/>
              </a:rPr>
              <a:t>Arbeid - hjem </a:t>
            </a:r>
            <a:r>
              <a:rPr lang="nb-NO" sz="1450" dirty="0" err="1">
                <a:solidFill>
                  <a:prstClr val="black"/>
                </a:solidFill>
                <a:latin typeface="Arial Narrow" panose="020B0606020202030204" pitchFamily="34" charset="0"/>
                <a:ea typeface="+mn-ea"/>
                <a:cs typeface="+mn-cs"/>
              </a:rPr>
              <a:t>fasilitering</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26: Fravær </a:t>
            </a:r>
            <a:r>
              <a:rPr lang="nb-NO" sz="1450" dirty="0">
                <a:solidFill>
                  <a:prstClr val="black"/>
                </a:solidFill>
                <a:latin typeface="Arial Narrow" panose="020B0606020202030204" pitchFamily="34" charset="0"/>
                <a:ea typeface="+mn-ea"/>
                <a:cs typeface="+mn-cs"/>
              </a:rPr>
              <a:t>arbeid-hjem </a:t>
            </a:r>
            <a:r>
              <a:rPr lang="nb-NO" sz="1450" dirty="0" smtClean="0">
                <a:solidFill>
                  <a:prstClr val="black"/>
                </a:solidFill>
                <a:latin typeface="Arial Narrow" panose="020B0606020202030204" pitchFamily="34" charset="0"/>
                <a:ea typeface="+mn-ea"/>
                <a:cs typeface="+mn-cs"/>
              </a:rPr>
              <a:t>konflikt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27: </a:t>
            </a:r>
            <a:r>
              <a:rPr lang="nb-NO" sz="1450" dirty="0">
                <a:solidFill>
                  <a:prstClr val="black"/>
                </a:solidFill>
                <a:latin typeface="Arial Narrow" panose="020B0606020202030204" pitchFamily="34" charset="0"/>
                <a:ea typeface="+mn-ea"/>
                <a:cs typeface="+mn-cs"/>
              </a:rPr>
              <a:t>Tilknytning</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28: </a:t>
            </a:r>
            <a:r>
              <a:rPr lang="nb-NO" sz="1450" dirty="0">
                <a:solidFill>
                  <a:prstClr val="black"/>
                </a:solidFill>
                <a:latin typeface="Arial Narrow" panose="020B0606020202030204" pitchFamily="34" charset="0"/>
                <a:ea typeface="+mn-ea"/>
                <a:cs typeface="+mn-cs"/>
              </a:rPr>
              <a:t>Fravær </a:t>
            </a:r>
            <a:r>
              <a:rPr lang="nb-NO" sz="1450" dirty="0" smtClean="0">
                <a:solidFill>
                  <a:prstClr val="black"/>
                </a:solidFill>
                <a:latin typeface="Arial Narrow" panose="020B0606020202030204" pitchFamily="34" charset="0"/>
                <a:ea typeface="+mn-ea"/>
                <a:cs typeface="+mn-cs"/>
              </a:rPr>
              <a:t>arbeidsavhengighet</a:t>
            </a:r>
            <a:endParaRPr lang="nb-NO" sz="1450" dirty="0">
              <a:solidFill>
                <a:prstClr val="black"/>
              </a:solidFill>
              <a:latin typeface="Arial Narrow" panose="020B0606020202030204" pitchFamily="34" charset="0"/>
              <a:ea typeface="+mn-ea"/>
              <a:cs typeface="+mn-cs"/>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7" name="TekstSylinder 6"/>
          <p:cNvSpPr txBox="1"/>
          <p:nvPr/>
        </p:nvSpPr>
        <p:spPr>
          <a:xfrm>
            <a:off x="611560" y="1340768"/>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 Autonomi</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 Selvstendighet </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3: </a:t>
            </a:r>
            <a:r>
              <a:rPr lang="nb-NO" sz="1450" dirty="0" err="1">
                <a:solidFill>
                  <a:prstClr val="black"/>
                </a:solidFill>
                <a:latin typeface="Arial Narrow" panose="020B0606020202030204" pitchFamily="34" charset="0"/>
                <a:ea typeface="+mn-ea"/>
                <a:cs typeface="+mn-cs"/>
              </a:rPr>
              <a:t>Myndiggjørende</a:t>
            </a:r>
            <a:r>
              <a:rPr lang="nb-NO" sz="1450" dirty="0">
                <a:solidFill>
                  <a:prstClr val="black"/>
                </a:solidFill>
                <a:latin typeface="Arial Narrow" panose="020B0606020202030204" pitchFamily="34" charset="0"/>
                <a:ea typeface="+mn-ea"/>
                <a:cs typeface="+mn-cs"/>
              </a:rPr>
              <a:t> ledelse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4: Anerkjennelse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5: Støtte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6: </a:t>
            </a:r>
            <a:r>
              <a:rPr lang="nb-NO" sz="1450" dirty="0" smtClean="0">
                <a:solidFill>
                  <a:prstClr val="black"/>
                </a:solidFill>
                <a:latin typeface="Arial Narrow" panose="020B0606020202030204" pitchFamily="34" charset="0"/>
                <a:ea typeface="+mn-ea"/>
                <a:cs typeface="+mn-cs"/>
              </a:rPr>
              <a:t>Krav til kompetanseutvikling</a:t>
            </a:r>
            <a:endParaRPr lang="nb-NO" sz="1450" dirty="0">
              <a:solidFill>
                <a:prstClr val="black"/>
              </a:solidFill>
              <a:latin typeface="Arial Narrow" panose="020B0606020202030204" pitchFamily="34" charset="0"/>
              <a:ea typeface="+mn-ea"/>
              <a:cs typeface="+mn-cs"/>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7: Samarbeid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8: Fellesskap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9: Romslighet/sosialt ansvar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10: Sosialt </a:t>
            </a:r>
            <a:r>
              <a:rPr lang="nb-NO" sz="1450" dirty="0" smtClean="0">
                <a:solidFill>
                  <a:prstClr val="black"/>
                </a:solidFill>
                <a:latin typeface="Arial Narrow" panose="020B0606020202030204" pitchFamily="34" charset="0"/>
                <a:ea typeface="+mn-ea"/>
                <a:cs typeface="+mn-cs"/>
              </a:rPr>
              <a:t>klima</a:t>
            </a:r>
            <a:endParaRPr lang="nb-NO" sz="1450" dirty="0">
              <a:solidFill>
                <a:prstClr val="black"/>
              </a:solidFill>
              <a:latin typeface="Arial Narrow" panose="020B0606020202030204" pitchFamily="34" charset="0"/>
              <a:ea typeface="+mn-ea"/>
              <a:cs typeface="+mn-cs"/>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11: Målklarhet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12: Forbedringskultur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13: </a:t>
            </a:r>
            <a:r>
              <a:rPr lang="nb-NO" sz="1450" dirty="0" smtClean="0">
                <a:solidFill>
                  <a:prstClr val="black"/>
                </a:solidFill>
                <a:latin typeface="Arial Narrow" panose="020B0606020202030204" pitchFamily="34" charset="0"/>
                <a:ea typeface="+mn-ea"/>
                <a:cs typeface="+mn-cs"/>
              </a:rPr>
              <a:t>Støtte </a:t>
            </a:r>
            <a:r>
              <a:rPr lang="nb-NO" sz="1450" dirty="0" err="1" smtClean="0">
                <a:solidFill>
                  <a:prstClr val="black"/>
                </a:solidFill>
                <a:latin typeface="Arial Narrow" panose="020B0606020202030204" pitchFamily="34" charset="0"/>
                <a:ea typeface="+mn-ea"/>
                <a:cs typeface="+mn-cs"/>
              </a:rPr>
              <a:t>forskn</a:t>
            </a:r>
            <a:r>
              <a:rPr lang="nb-NO" sz="1450" dirty="0" smtClean="0">
                <a:solidFill>
                  <a:prstClr val="black"/>
                </a:solidFill>
                <a:latin typeface="Arial Narrow" panose="020B0606020202030204" pitchFamily="34" charset="0"/>
                <a:ea typeface="+mn-ea"/>
                <a:cs typeface="+mn-cs"/>
              </a:rPr>
              <a:t>./</a:t>
            </a:r>
            <a:r>
              <a:rPr lang="nb-NO" sz="1450" dirty="0" err="1" smtClean="0">
                <a:solidFill>
                  <a:prstClr val="black"/>
                </a:solidFill>
                <a:latin typeface="Arial Narrow" panose="020B0606020202030204" pitchFamily="34" charset="0"/>
                <a:ea typeface="+mn-ea"/>
                <a:cs typeface="+mn-cs"/>
              </a:rPr>
              <a:t>undervisn</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14: Rettferdig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15: Ledelse/tillit, egen enhet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16: Ledelse/pålitelighet, egen </a:t>
            </a:r>
            <a:r>
              <a:rPr lang="nb-NO" sz="1450" dirty="0" err="1">
                <a:solidFill>
                  <a:prstClr val="black"/>
                </a:solidFill>
                <a:latin typeface="Arial Narrow" panose="020B0606020202030204" pitchFamily="34" charset="0"/>
                <a:ea typeface="+mn-ea"/>
                <a:cs typeface="+mn-cs"/>
              </a:rPr>
              <a:t>enh</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17: Led/pålitelighet, </a:t>
            </a:r>
            <a:r>
              <a:rPr lang="nb-NO" sz="1450" dirty="0" err="1">
                <a:solidFill>
                  <a:prstClr val="black"/>
                </a:solidFill>
                <a:latin typeface="Arial Narrow" panose="020B0606020202030204" pitchFamily="34" charset="0"/>
                <a:ea typeface="+mn-ea"/>
                <a:cs typeface="+mn-cs"/>
              </a:rPr>
              <a:t>overl</a:t>
            </a:r>
            <a:r>
              <a:rPr lang="nb-NO" sz="1450" dirty="0">
                <a:solidFill>
                  <a:prstClr val="black"/>
                </a:solidFill>
                <a:latin typeface="Arial Narrow" panose="020B0606020202030204" pitchFamily="34" charset="0"/>
                <a:ea typeface="+mn-ea"/>
                <a:cs typeface="+mn-cs"/>
              </a:rPr>
              <a:t> </a:t>
            </a:r>
            <a:r>
              <a:rPr lang="nb-NO" sz="1450" dirty="0" err="1">
                <a:solidFill>
                  <a:prstClr val="black"/>
                </a:solidFill>
                <a:latin typeface="Arial Narrow" panose="020B0606020202030204" pitchFamily="34" charset="0"/>
                <a:ea typeface="+mn-ea"/>
                <a:cs typeface="+mn-cs"/>
              </a:rPr>
              <a:t>enh</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18: Fravær illegitime </a:t>
            </a:r>
            <a:r>
              <a:rPr lang="nb-NO" sz="1450" dirty="0" err="1">
                <a:solidFill>
                  <a:prstClr val="black"/>
                </a:solidFill>
                <a:latin typeface="Arial Narrow" panose="020B0606020202030204" pitchFamily="34" charset="0"/>
                <a:ea typeface="+mn-ea"/>
                <a:cs typeface="+mn-cs"/>
              </a:rPr>
              <a:t>arb.oppg</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19: Fravær dysfunksjonell støtte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20: Fravær </a:t>
            </a:r>
            <a:r>
              <a:rPr lang="nb-NO" sz="1450" dirty="0" smtClean="0">
                <a:solidFill>
                  <a:prstClr val="black"/>
                </a:solidFill>
                <a:latin typeface="Arial Narrow" panose="020B0606020202030204" pitchFamily="34" charset="0"/>
                <a:ea typeface="+mn-ea"/>
                <a:cs typeface="+mn-cs"/>
              </a:rPr>
              <a:t>personkonflikter</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21: Fravær rollekonflikter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22: Fravær </a:t>
            </a:r>
            <a:r>
              <a:rPr lang="nb-NO" sz="1450" dirty="0" smtClean="0">
                <a:solidFill>
                  <a:prstClr val="black"/>
                </a:solidFill>
                <a:latin typeface="Arial Narrow" panose="020B0606020202030204" pitchFamily="34" charset="0"/>
                <a:ea typeface="+mn-ea"/>
                <a:cs typeface="+mn-cs"/>
              </a:rPr>
              <a:t>tidspress</a:t>
            </a:r>
            <a:endParaRPr lang="nb-NO" sz="1450" dirty="0">
              <a:solidFill>
                <a:prstClr val="black"/>
              </a:solidFill>
              <a:latin typeface="Arial Narrow" panose="020B0606020202030204" pitchFamily="34" charset="0"/>
              <a:ea typeface="+mn-ea"/>
              <a:cs typeface="+mn-cs"/>
            </a:endParaRPr>
          </a:p>
        </p:txBody>
      </p:sp>
      <p:pic>
        <p:nvPicPr>
          <p:cNvPr id="2" name="Bilde 1"/>
          <p:cNvPicPr/>
          <p:nvPr>
            <p:extLst>
              <p:ext uri="{D42A27DB-BD31-4B8C-83A1-F6EECF244321}">
                <p14:modId xmlns:p14="http://schemas.microsoft.com/office/powerpoint/2010/main" val="3151002651"/>
              </p:ext>
            </p:extLst>
          </p:nvPr>
        </p:nvPicPr>
        <p:blipFill>
          <a:blip r:embed="rId13"/>
          <a:stretch>
            <a:fillRect/>
          </a:stretch>
        </p:blipFill>
        <p:spPr>
          <a:xfrm>
            <a:off x="-1249363" y="-387424"/>
            <a:ext cx="10391776" cy="7494588"/>
          </a:xfrm>
          <a:prstGeom prst="rect">
            <a:avLst/>
          </a:prstGeom>
        </p:spPr>
      </p:pic>
    </p:spTree>
    <p:extLst>
      <p:ext uri="{BB962C8B-B14F-4D97-AF65-F5344CB8AC3E}">
        <p14:creationId xmlns:p14="http://schemas.microsoft.com/office/powerpoint/2010/main" val="3822744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23: </a:t>
            </a:r>
            <a:r>
              <a:rPr lang="nb-NO" sz="1450" dirty="0">
                <a:solidFill>
                  <a:prstClr val="black"/>
                </a:solidFill>
                <a:latin typeface="Arial Narrow" panose="020B0606020202030204" pitchFamily="34" charset="0"/>
                <a:ea typeface="+mn-ea"/>
                <a:cs typeface="+mn-cs"/>
              </a:rPr>
              <a:t>Mening i jobben</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24: </a:t>
            </a:r>
            <a:r>
              <a:rPr lang="nb-NO" sz="1450" dirty="0">
                <a:solidFill>
                  <a:prstClr val="black"/>
                </a:solidFill>
                <a:latin typeface="Arial Narrow" panose="020B0606020202030204" pitchFamily="34" charset="0"/>
                <a:ea typeface="+mn-ea"/>
                <a:cs typeface="+mn-cs"/>
              </a:rPr>
              <a:t>Jobbengasjement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25: </a:t>
            </a:r>
            <a:r>
              <a:rPr lang="nb-NO" sz="1450" dirty="0">
                <a:solidFill>
                  <a:prstClr val="black"/>
                </a:solidFill>
                <a:latin typeface="Arial Narrow" panose="020B0606020202030204" pitchFamily="34" charset="0"/>
                <a:ea typeface="+mn-ea"/>
                <a:cs typeface="+mn-cs"/>
              </a:rPr>
              <a:t>Arbeid - hjem </a:t>
            </a:r>
            <a:r>
              <a:rPr lang="nb-NO" sz="1450" dirty="0" err="1">
                <a:solidFill>
                  <a:prstClr val="black"/>
                </a:solidFill>
                <a:latin typeface="Arial Narrow" panose="020B0606020202030204" pitchFamily="34" charset="0"/>
                <a:ea typeface="+mn-ea"/>
                <a:cs typeface="+mn-cs"/>
              </a:rPr>
              <a:t>fasilitering</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26: Fravær </a:t>
            </a:r>
            <a:r>
              <a:rPr lang="nb-NO" sz="1450" dirty="0">
                <a:solidFill>
                  <a:prstClr val="black"/>
                </a:solidFill>
                <a:latin typeface="Arial Narrow" panose="020B0606020202030204" pitchFamily="34" charset="0"/>
                <a:ea typeface="+mn-ea"/>
                <a:cs typeface="+mn-cs"/>
              </a:rPr>
              <a:t>arbeid-hjem </a:t>
            </a:r>
            <a:r>
              <a:rPr lang="nb-NO" sz="1450" dirty="0" smtClean="0">
                <a:solidFill>
                  <a:prstClr val="black"/>
                </a:solidFill>
                <a:latin typeface="Arial Narrow" panose="020B0606020202030204" pitchFamily="34" charset="0"/>
                <a:ea typeface="+mn-ea"/>
                <a:cs typeface="+mn-cs"/>
              </a:rPr>
              <a:t>konflikt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27: </a:t>
            </a:r>
            <a:r>
              <a:rPr lang="nb-NO" sz="1450" dirty="0">
                <a:solidFill>
                  <a:prstClr val="black"/>
                </a:solidFill>
                <a:latin typeface="Arial Narrow" panose="020B0606020202030204" pitchFamily="34" charset="0"/>
                <a:ea typeface="+mn-ea"/>
                <a:cs typeface="+mn-cs"/>
              </a:rPr>
              <a:t>Tilknytning</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28: </a:t>
            </a:r>
            <a:r>
              <a:rPr lang="nb-NO" sz="1450" dirty="0">
                <a:solidFill>
                  <a:prstClr val="black"/>
                </a:solidFill>
                <a:latin typeface="Arial Narrow" panose="020B0606020202030204" pitchFamily="34" charset="0"/>
                <a:ea typeface="+mn-ea"/>
                <a:cs typeface="+mn-cs"/>
              </a:rPr>
              <a:t>Fravær </a:t>
            </a:r>
            <a:r>
              <a:rPr lang="nb-NO" sz="1450" dirty="0" smtClean="0">
                <a:solidFill>
                  <a:prstClr val="black"/>
                </a:solidFill>
                <a:latin typeface="Arial Narrow" panose="020B0606020202030204" pitchFamily="34" charset="0"/>
                <a:ea typeface="+mn-ea"/>
                <a:cs typeface="+mn-cs"/>
              </a:rPr>
              <a:t>arbeidsavhengighet</a:t>
            </a:r>
            <a:endParaRPr lang="nb-NO" sz="1450" dirty="0">
              <a:solidFill>
                <a:prstClr val="black"/>
              </a:solidFill>
              <a:latin typeface="Arial Narrow" panose="020B0606020202030204" pitchFamily="34" charset="0"/>
              <a:ea typeface="+mn-ea"/>
              <a:cs typeface="+mn-cs"/>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7" name="TekstSylinder 6"/>
          <p:cNvSpPr txBox="1"/>
          <p:nvPr/>
        </p:nvSpPr>
        <p:spPr>
          <a:xfrm>
            <a:off x="611560" y="1340768"/>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 Autonomi</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 Selvstendighet </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3: </a:t>
            </a:r>
            <a:r>
              <a:rPr lang="nb-NO" sz="1450" dirty="0" err="1">
                <a:solidFill>
                  <a:prstClr val="black"/>
                </a:solidFill>
                <a:latin typeface="Arial Narrow" panose="020B0606020202030204" pitchFamily="34" charset="0"/>
                <a:ea typeface="+mn-ea"/>
                <a:cs typeface="+mn-cs"/>
              </a:rPr>
              <a:t>Myndiggjørende</a:t>
            </a:r>
            <a:r>
              <a:rPr lang="nb-NO" sz="1450" dirty="0">
                <a:solidFill>
                  <a:prstClr val="black"/>
                </a:solidFill>
                <a:latin typeface="Arial Narrow" panose="020B0606020202030204" pitchFamily="34" charset="0"/>
                <a:ea typeface="+mn-ea"/>
                <a:cs typeface="+mn-cs"/>
              </a:rPr>
              <a:t> ledelse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4: Anerkjennelse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5: Støtte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6: </a:t>
            </a:r>
            <a:r>
              <a:rPr lang="nb-NO" sz="1450" dirty="0" smtClean="0">
                <a:solidFill>
                  <a:prstClr val="black"/>
                </a:solidFill>
                <a:latin typeface="Arial Narrow" panose="020B0606020202030204" pitchFamily="34" charset="0"/>
                <a:ea typeface="+mn-ea"/>
                <a:cs typeface="+mn-cs"/>
              </a:rPr>
              <a:t>Krav til kompetanseutvikling</a:t>
            </a:r>
            <a:endParaRPr lang="nb-NO" sz="1450" dirty="0">
              <a:solidFill>
                <a:prstClr val="black"/>
              </a:solidFill>
              <a:latin typeface="Arial Narrow" panose="020B0606020202030204" pitchFamily="34" charset="0"/>
              <a:ea typeface="+mn-ea"/>
              <a:cs typeface="+mn-cs"/>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7: Samarbeid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8: Fellesskap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9: Romslighet/sosialt ansvar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10: Sosialt </a:t>
            </a:r>
            <a:r>
              <a:rPr lang="nb-NO" sz="1450" dirty="0" smtClean="0">
                <a:solidFill>
                  <a:prstClr val="black"/>
                </a:solidFill>
                <a:latin typeface="Arial Narrow" panose="020B0606020202030204" pitchFamily="34" charset="0"/>
                <a:ea typeface="+mn-ea"/>
                <a:cs typeface="+mn-cs"/>
              </a:rPr>
              <a:t>klima</a:t>
            </a:r>
            <a:endParaRPr lang="nb-NO" sz="1450" dirty="0">
              <a:solidFill>
                <a:prstClr val="black"/>
              </a:solidFill>
              <a:latin typeface="Arial Narrow" panose="020B0606020202030204" pitchFamily="34" charset="0"/>
              <a:ea typeface="+mn-ea"/>
              <a:cs typeface="+mn-cs"/>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11: Målklarhet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12: Forbedringskultur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13: </a:t>
            </a:r>
            <a:r>
              <a:rPr lang="nb-NO" sz="1450" dirty="0" smtClean="0">
                <a:solidFill>
                  <a:prstClr val="black"/>
                </a:solidFill>
                <a:latin typeface="Arial Narrow" panose="020B0606020202030204" pitchFamily="34" charset="0"/>
                <a:ea typeface="+mn-ea"/>
                <a:cs typeface="+mn-cs"/>
              </a:rPr>
              <a:t>Støtte </a:t>
            </a:r>
            <a:r>
              <a:rPr lang="nb-NO" sz="1450" dirty="0" err="1" smtClean="0">
                <a:solidFill>
                  <a:prstClr val="black"/>
                </a:solidFill>
                <a:latin typeface="Arial Narrow" panose="020B0606020202030204" pitchFamily="34" charset="0"/>
                <a:ea typeface="+mn-ea"/>
                <a:cs typeface="+mn-cs"/>
              </a:rPr>
              <a:t>forskn</a:t>
            </a:r>
            <a:r>
              <a:rPr lang="nb-NO" sz="1450" dirty="0" smtClean="0">
                <a:solidFill>
                  <a:prstClr val="black"/>
                </a:solidFill>
                <a:latin typeface="Arial Narrow" panose="020B0606020202030204" pitchFamily="34" charset="0"/>
                <a:ea typeface="+mn-ea"/>
                <a:cs typeface="+mn-cs"/>
              </a:rPr>
              <a:t>./</a:t>
            </a:r>
            <a:r>
              <a:rPr lang="nb-NO" sz="1450" dirty="0" err="1" smtClean="0">
                <a:solidFill>
                  <a:prstClr val="black"/>
                </a:solidFill>
                <a:latin typeface="Arial Narrow" panose="020B0606020202030204" pitchFamily="34" charset="0"/>
                <a:ea typeface="+mn-ea"/>
                <a:cs typeface="+mn-cs"/>
              </a:rPr>
              <a:t>undervisn</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14: Rettferdig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15: Ledelse/tillit, egen enhet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16: Ledelse/pålitelighet, egen </a:t>
            </a:r>
            <a:r>
              <a:rPr lang="nb-NO" sz="1450" dirty="0" err="1">
                <a:solidFill>
                  <a:prstClr val="black"/>
                </a:solidFill>
                <a:latin typeface="Arial Narrow" panose="020B0606020202030204" pitchFamily="34" charset="0"/>
                <a:ea typeface="+mn-ea"/>
                <a:cs typeface="+mn-cs"/>
              </a:rPr>
              <a:t>enh</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17: Led/pålitelighet, </a:t>
            </a:r>
            <a:r>
              <a:rPr lang="nb-NO" sz="1450" dirty="0" err="1">
                <a:solidFill>
                  <a:prstClr val="black"/>
                </a:solidFill>
                <a:latin typeface="Arial Narrow" panose="020B0606020202030204" pitchFamily="34" charset="0"/>
                <a:ea typeface="+mn-ea"/>
                <a:cs typeface="+mn-cs"/>
              </a:rPr>
              <a:t>overl</a:t>
            </a:r>
            <a:r>
              <a:rPr lang="nb-NO" sz="1450" dirty="0">
                <a:solidFill>
                  <a:prstClr val="black"/>
                </a:solidFill>
                <a:latin typeface="Arial Narrow" panose="020B0606020202030204" pitchFamily="34" charset="0"/>
                <a:ea typeface="+mn-ea"/>
                <a:cs typeface="+mn-cs"/>
              </a:rPr>
              <a:t> </a:t>
            </a:r>
            <a:r>
              <a:rPr lang="nb-NO" sz="1450" dirty="0" err="1">
                <a:solidFill>
                  <a:prstClr val="black"/>
                </a:solidFill>
                <a:latin typeface="Arial Narrow" panose="020B0606020202030204" pitchFamily="34" charset="0"/>
                <a:ea typeface="+mn-ea"/>
                <a:cs typeface="+mn-cs"/>
              </a:rPr>
              <a:t>enh</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18: Fravær illegitime </a:t>
            </a:r>
            <a:r>
              <a:rPr lang="nb-NO" sz="1450" dirty="0" err="1">
                <a:solidFill>
                  <a:prstClr val="black"/>
                </a:solidFill>
                <a:latin typeface="Arial Narrow" panose="020B0606020202030204" pitchFamily="34" charset="0"/>
                <a:ea typeface="+mn-ea"/>
                <a:cs typeface="+mn-cs"/>
              </a:rPr>
              <a:t>arb.oppg</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19: Fravær dysfunksjonell støtte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20: Fravær </a:t>
            </a:r>
            <a:r>
              <a:rPr lang="nb-NO" sz="1450" dirty="0" smtClean="0">
                <a:solidFill>
                  <a:prstClr val="black"/>
                </a:solidFill>
                <a:latin typeface="Arial Narrow" panose="020B0606020202030204" pitchFamily="34" charset="0"/>
                <a:ea typeface="+mn-ea"/>
                <a:cs typeface="+mn-cs"/>
              </a:rPr>
              <a:t>personkonflikter</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21: Fravær rollekonflikter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22: Fravær </a:t>
            </a:r>
            <a:r>
              <a:rPr lang="nb-NO" sz="1450" dirty="0" smtClean="0">
                <a:solidFill>
                  <a:prstClr val="black"/>
                </a:solidFill>
                <a:latin typeface="Arial Narrow" panose="020B0606020202030204" pitchFamily="34" charset="0"/>
                <a:ea typeface="+mn-ea"/>
                <a:cs typeface="+mn-cs"/>
              </a:rPr>
              <a:t>tidspress</a:t>
            </a:r>
            <a:endParaRPr lang="nb-NO" sz="1450" dirty="0">
              <a:solidFill>
                <a:prstClr val="black"/>
              </a:solidFill>
              <a:latin typeface="Arial Narrow" panose="020B0606020202030204" pitchFamily="34" charset="0"/>
              <a:ea typeface="+mn-ea"/>
              <a:cs typeface="+mn-cs"/>
            </a:endParaRPr>
          </a:p>
        </p:txBody>
      </p:sp>
      <p:pic>
        <p:nvPicPr>
          <p:cNvPr id="12" name="Bilde 11"/>
          <p:cNvPicPr>
            <a:picLocks noChangeAspect="1"/>
          </p:cNvPicPr>
          <p:nvPr/>
        </p:nvPicPr>
        <p:blipFill>
          <a:blip r:embed="rId13"/>
          <a:stretch>
            <a:fillRect/>
          </a:stretch>
        </p:blipFill>
        <p:spPr>
          <a:xfrm>
            <a:off x="-1306423" y="66720"/>
            <a:ext cx="10404417" cy="6797644"/>
          </a:xfrm>
          <a:prstGeom prst="rect">
            <a:avLst/>
          </a:prstGeom>
        </p:spPr>
      </p:pic>
    </p:spTree>
    <p:extLst>
      <p:ext uri="{BB962C8B-B14F-4D97-AF65-F5344CB8AC3E}">
        <p14:creationId xmlns:p14="http://schemas.microsoft.com/office/powerpoint/2010/main" val="1361021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23: </a:t>
            </a:r>
            <a:r>
              <a:rPr lang="nb-NO" sz="1450" dirty="0">
                <a:solidFill>
                  <a:prstClr val="black"/>
                </a:solidFill>
                <a:latin typeface="Arial Narrow" panose="020B0606020202030204" pitchFamily="34" charset="0"/>
                <a:ea typeface="+mn-ea"/>
                <a:cs typeface="+mn-cs"/>
              </a:rPr>
              <a:t>Mening i jobben</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24: </a:t>
            </a:r>
            <a:r>
              <a:rPr lang="nb-NO" sz="1450" dirty="0">
                <a:solidFill>
                  <a:prstClr val="black"/>
                </a:solidFill>
                <a:latin typeface="Arial Narrow" panose="020B0606020202030204" pitchFamily="34" charset="0"/>
                <a:ea typeface="+mn-ea"/>
                <a:cs typeface="+mn-cs"/>
              </a:rPr>
              <a:t>Jobbengasjement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25: </a:t>
            </a:r>
            <a:r>
              <a:rPr lang="nb-NO" sz="1450" dirty="0">
                <a:solidFill>
                  <a:prstClr val="black"/>
                </a:solidFill>
                <a:latin typeface="Arial Narrow" panose="020B0606020202030204" pitchFamily="34" charset="0"/>
                <a:ea typeface="+mn-ea"/>
                <a:cs typeface="+mn-cs"/>
              </a:rPr>
              <a:t>Arbeid - hjem </a:t>
            </a:r>
            <a:r>
              <a:rPr lang="nb-NO" sz="1450" dirty="0" err="1">
                <a:solidFill>
                  <a:prstClr val="black"/>
                </a:solidFill>
                <a:latin typeface="Arial Narrow" panose="020B0606020202030204" pitchFamily="34" charset="0"/>
                <a:ea typeface="+mn-ea"/>
                <a:cs typeface="+mn-cs"/>
              </a:rPr>
              <a:t>fasilitering</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26: Fravær </a:t>
            </a:r>
            <a:r>
              <a:rPr lang="nb-NO" sz="1450" dirty="0">
                <a:solidFill>
                  <a:prstClr val="black"/>
                </a:solidFill>
                <a:latin typeface="Arial Narrow" panose="020B0606020202030204" pitchFamily="34" charset="0"/>
                <a:ea typeface="+mn-ea"/>
                <a:cs typeface="+mn-cs"/>
              </a:rPr>
              <a:t>arbeid-hjem </a:t>
            </a:r>
            <a:r>
              <a:rPr lang="nb-NO" sz="1450" dirty="0" smtClean="0">
                <a:solidFill>
                  <a:prstClr val="black"/>
                </a:solidFill>
                <a:latin typeface="Arial Narrow" panose="020B0606020202030204" pitchFamily="34" charset="0"/>
                <a:ea typeface="+mn-ea"/>
                <a:cs typeface="+mn-cs"/>
              </a:rPr>
              <a:t>konflikt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27: </a:t>
            </a:r>
            <a:r>
              <a:rPr lang="nb-NO" sz="1450" dirty="0">
                <a:solidFill>
                  <a:prstClr val="black"/>
                </a:solidFill>
                <a:latin typeface="Arial Narrow" panose="020B0606020202030204" pitchFamily="34" charset="0"/>
                <a:ea typeface="+mn-ea"/>
                <a:cs typeface="+mn-cs"/>
              </a:rPr>
              <a:t>Tilknytning</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28: </a:t>
            </a:r>
            <a:r>
              <a:rPr lang="nb-NO" sz="1450" dirty="0">
                <a:solidFill>
                  <a:prstClr val="black"/>
                </a:solidFill>
                <a:latin typeface="Arial Narrow" panose="020B0606020202030204" pitchFamily="34" charset="0"/>
                <a:ea typeface="+mn-ea"/>
                <a:cs typeface="+mn-cs"/>
              </a:rPr>
              <a:t>Fravær </a:t>
            </a:r>
            <a:r>
              <a:rPr lang="nb-NO" sz="1450" dirty="0" smtClean="0">
                <a:solidFill>
                  <a:prstClr val="black"/>
                </a:solidFill>
                <a:latin typeface="Arial Narrow" panose="020B0606020202030204" pitchFamily="34" charset="0"/>
                <a:ea typeface="+mn-ea"/>
                <a:cs typeface="+mn-cs"/>
              </a:rPr>
              <a:t>arbeidsavhengighet</a:t>
            </a:r>
            <a:endParaRPr lang="nb-NO" sz="1450" dirty="0">
              <a:solidFill>
                <a:prstClr val="black"/>
              </a:solidFill>
              <a:latin typeface="Arial Narrow" panose="020B0606020202030204" pitchFamily="34" charset="0"/>
              <a:ea typeface="+mn-ea"/>
              <a:cs typeface="+mn-cs"/>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7" name="TekstSylinder 6"/>
          <p:cNvSpPr txBox="1"/>
          <p:nvPr/>
        </p:nvSpPr>
        <p:spPr>
          <a:xfrm>
            <a:off x="611560" y="1340768"/>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 Autonomi</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 Selvstendighet </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3: </a:t>
            </a:r>
            <a:r>
              <a:rPr lang="nb-NO" sz="1450" dirty="0" err="1">
                <a:solidFill>
                  <a:prstClr val="black"/>
                </a:solidFill>
                <a:latin typeface="Arial Narrow" panose="020B0606020202030204" pitchFamily="34" charset="0"/>
                <a:ea typeface="+mn-ea"/>
                <a:cs typeface="+mn-cs"/>
              </a:rPr>
              <a:t>Myndiggjørende</a:t>
            </a:r>
            <a:r>
              <a:rPr lang="nb-NO" sz="1450" dirty="0">
                <a:solidFill>
                  <a:prstClr val="black"/>
                </a:solidFill>
                <a:latin typeface="Arial Narrow" panose="020B0606020202030204" pitchFamily="34" charset="0"/>
                <a:ea typeface="+mn-ea"/>
                <a:cs typeface="+mn-cs"/>
              </a:rPr>
              <a:t> ledelse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4: Anerkjennelse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5: Støtte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6: </a:t>
            </a:r>
            <a:r>
              <a:rPr lang="nb-NO" sz="1450" dirty="0" smtClean="0">
                <a:solidFill>
                  <a:prstClr val="black"/>
                </a:solidFill>
                <a:latin typeface="Arial Narrow" panose="020B0606020202030204" pitchFamily="34" charset="0"/>
                <a:ea typeface="+mn-ea"/>
                <a:cs typeface="+mn-cs"/>
              </a:rPr>
              <a:t>Krav til kompetanseutvikling</a:t>
            </a:r>
            <a:endParaRPr lang="nb-NO" sz="1450" dirty="0">
              <a:solidFill>
                <a:prstClr val="black"/>
              </a:solidFill>
              <a:latin typeface="Arial Narrow" panose="020B0606020202030204" pitchFamily="34" charset="0"/>
              <a:ea typeface="+mn-ea"/>
              <a:cs typeface="+mn-cs"/>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7: Samarbeid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8: Fellesskap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9: Romslighet/sosialt ansvar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10: Sosialt </a:t>
            </a:r>
            <a:r>
              <a:rPr lang="nb-NO" sz="1450" dirty="0" smtClean="0">
                <a:solidFill>
                  <a:prstClr val="black"/>
                </a:solidFill>
                <a:latin typeface="Arial Narrow" panose="020B0606020202030204" pitchFamily="34" charset="0"/>
                <a:ea typeface="+mn-ea"/>
                <a:cs typeface="+mn-cs"/>
              </a:rPr>
              <a:t>klima</a:t>
            </a:r>
            <a:endParaRPr lang="nb-NO" sz="1450" dirty="0">
              <a:solidFill>
                <a:prstClr val="black"/>
              </a:solidFill>
              <a:latin typeface="Arial Narrow" panose="020B0606020202030204" pitchFamily="34" charset="0"/>
              <a:ea typeface="+mn-ea"/>
              <a:cs typeface="+mn-cs"/>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11: Målklarhet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12: Forbedringskultur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13: </a:t>
            </a:r>
            <a:r>
              <a:rPr lang="nb-NO" sz="1450" dirty="0" smtClean="0">
                <a:solidFill>
                  <a:prstClr val="black"/>
                </a:solidFill>
                <a:latin typeface="Arial Narrow" panose="020B0606020202030204" pitchFamily="34" charset="0"/>
                <a:ea typeface="+mn-ea"/>
                <a:cs typeface="+mn-cs"/>
              </a:rPr>
              <a:t>Støtte </a:t>
            </a:r>
            <a:r>
              <a:rPr lang="nb-NO" sz="1450" dirty="0" err="1" smtClean="0">
                <a:solidFill>
                  <a:prstClr val="black"/>
                </a:solidFill>
                <a:latin typeface="Arial Narrow" panose="020B0606020202030204" pitchFamily="34" charset="0"/>
                <a:ea typeface="+mn-ea"/>
                <a:cs typeface="+mn-cs"/>
              </a:rPr>
              <a:t>forskn</a:t>
            </a:r>
            <a:r>
              <a:rPr lang="nb-NO" sz="1450" dirty="0" smtClean="0">
                <a:solidFill>
                  <a:prstClr val="black"/>
                </a:solidFill>
                <a:latin typeface="Arial Narrow" panose="020B0606020202030204" pitchFamily="34" charset="0"/>
                <a:ea typeface="+mn-ea"/>
                <a:cs typeface="+mn-cs"/>
              </a:rPr>
              <a:t>./</a:t>
            </a:r>
            <a:r>
              <a:rPr lang="nb-NO" sz="1450" dirty="0" err="1" smtClean="0">
                <a:solidFill>
                  <a:prstClr val="black"/>
                </a:solidFill>
                <a:latin typeface="Arial Narrow" panose="020B0606020202030204" pitchFamily="34" charset="0"/>
                <a:ea typeface="+mn-ea"/>
                <a:cs typeface="+mn-cs"/>
              </a:rPr>
              <a:t>undervisn</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14: Rettferdig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15: Ledelse/tillit, egen enhet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16: Ledelse/pålitelighet, egen </a:t>
            </a:r>
            <a:r>
              <a:rPr lang="nb-NO" sz="1450" dirty="0" err="1">
                <a:solidFill>
                  <a:prstClr val="black"/>
                </a:solidFill>
                <a:latin typeface="Arial Narrow" panose="020B0606020202030204" pitchFamily="34" charset="0"/>
                <a:ea typeface="+mn-ea"/>
                <a:cs typeface="+mn-cs"/>
              </a:rPr>
              <a:t>enh</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17: Led/pålitelighet, </a:t>
            </a:r>
            <a:r>
              <a:rPr lang="nb-NO" sz="1450" dirty="0" err="1">
                <a:solidFill>
                  <a:prstClr val="black"/>
                </a:solidFill>
                <a:latin typeface="Arial Narrow" panose="020B0606020202030204" pitchFamily="34" charset="0"/>
                <a:ea typeface="+mn-ea"/>
                <a:cs typeface="+mn-cs"/>
              </a:rPr>
              <a:t>overl</a:t>
            </a:r>
            <a:r>
              <a:rPr lang="nb-NO" sz="1450" dirty="0">
                <a:solidFill>
                  <a:prstClr val="black"/>
                </a:solidFill>
                <a:latin typeface="Arial Narrow" panose="020B0606020202030204" pitchFamily="34" charset="0"/>
                <a:ea typeface="+mn-ea"/>
                <a:cs typeface="+mn-cs"/>
              </a:rPr>
              <a:t> </a:t>
            </a:r>
            <a:r>
              <a:rPr lang="nb-NO" sz="1450" dirty="0" err="1">
                <a:solidFill>
                  <a:prstClr val="black"/>
                </a:solidFill>
                <a:latin typeface="Arial Narrow" panose="020B0606020202030204" pitchFamily="34" charset="0"/>
                <a:ea typeface="+mn-ea"/>
                <a:cs typeface="+mn-cs"/>
              </a:rPr>
              <a:t>enh</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18: Fravær illegitime </a:t>
            </a:r>
            <a:r>
              <a:rPr lang="nb-NO" sz="1450" dirty="0" err="1">
                <a:solidFill>
                  <a:prstClr val="black"/>
                </a:solidFill>
                <a:latin typeface="Arial Narrow" panose="020B0606020202030204" pitchFamily="34" charset="0"/>
                <a:ea typeface="+mn-ea"/>
                <a:cs typeface="+mn-cs"/>
              </a:rPr>
              <a:t>arb.oppg</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19: Fravær dysfunksjonell støtte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20: Fravær </a:t>
            </a:r>
            <a:r>
              <a:rPr lang="nb-NO" sz="1450" dirty="0" smtClean="0">
                <a:solidFill>
                  <a:prstClr val="black"/>
                </a:solidFill>
                <a:latin typeface="Arial Narrow" panose="020B0606020202030204" pitchFamily="34" charset="0"/>
                <a:ea typeface="+mn-ea"/>
                <a:cs typeface="+mn-cs"/>
              </a:rPr>
              <a:t>personkonflikter</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21: Fravær rollekonflikter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22: Fravær </a:t>
            </a:r>
            <a:r>
              <a:rPr lang="nb-NO" sz="1450" dirty="0" smtClean="0">
                <a:solidFill>
                  <a:prstClr val="black"/>
                </a:solidFill>
                <a:latin typeface="Arial Narrow" panose="020B0606020202030204" pitchFamily="34" charset="0"/>
                <a:ea typeface="+mn-ea"/>
                <a:cs typeface="+mn-cs"/>
              </a:rPr>
              <a:t>tidspress</a:t>
            </a:r>
            <a:endParaRPr lang="nb-NO" sz="1450" dirty="0">
              <a:solidFill>
                <a:prstClr val="black"/>
              </a:solidFill>
              <a:latin typeface="Arial Narrow" panose="020B0606020202030204" pitchFamily="34" charset="0"/>
              <a:ea typeface="+mn-ea"/>
              <a:cs typeface="+mn-cs"/>
            </a:endParaRPr>
          </a:p>
        </p:txBody>
      </p:sp>
      <p:pic>
        <p:nvPicPr>
          <p:cNvPr id="2" name="Bilde 1"/>
          <p:cNvPicPr>
            <a:picLocks noChangeAspect="1"/>
          </p:cNvPicPr>
          <p:nvPr/>
        </p:nvPicPr>
        <p:blipFill>
          <a:blip r:embed="rId13"/>
          <a:stretch>
            <a:fillRect/>
          </a:stretch>
        </p:blipFill>
        <p:spPr>
          <a:xfrm>
            <a:off x="-1296220" y="85968"/>
            <a:ext cx="10375672" cy="6778864"/>
          </a:xfrm>
          <a:prstGeom prst="rect">
            <a:avLst/>
          </a:prstGeom>
        </p:spPr>
      </p:pic>
    </p:spTree>
    <p:extLst>
      <p:ext uri="{BB962C8B-B14F-4D97-AF65-F5344CB8AC3E}">
        <p14:creationId xmlns:p14="http://schemas.microsoft.com/office/powerpoint/2010/main" val="2685993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23: </a:t>
            </a:r>
            <a:r>
              <a:rPr lang="nb-NO" sz="1450" dirty="0">
                <a:solidFill>
                  <a:prstClr val="black"/>
                </a:solidFill>
                <a:latin typeface="Arial Narrow" panose="020B0606020202030204" pitchFamily="34" charset="0"/>
                <a:ea typeface="+mn-ea"/>
                <a:cs typeface="+mn-cs"/>
              </a:rPr>
              <a:t>Mening i jobben</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24: </a:t>
            </a:r>
            <a:r>
              <a:rPr lang="nb-NO" sz="1450" dirty="0">
                <a:solidFill>
                  <a:prstClr val="black"/>
                </a:solidFill>
                <a:latin typeface="Arial Narrow" panose="020B0606020202030204" pitchFamily="34" charset="0"/>
                <a:ea typeface="+mn-ea"/>
                <a:cs typeface="+mn-cs"/>
              </a:rPr>
              <a:t>Jobbengasjement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25: </a:t>
            </a:r>
            <a:r>
              <a:rPr lang="nb-NO" sz="1450" dirty="0">
                <a:solidFill>
                  <a:prstClr val="black"/>
                </a:solidFill>
                <a:latin typeface="Arial Narrow" panose="020B0606020202030204" pitchFamily="34" charset="0"/>
                <a:ea typeface="+mn-ea"/>
                <a:cs typeface="+mn-cs"/>
              </a:rPr>
              <a:t>Arbeid - hjem </a:t>
            </a:r>
            <a:r>
              <a:rPr lang="nb-NO" sz="1450" dirty="0" err="1">
                <a:solidFill>
                  <a:prstClr val="black"/>
                </a:solidFill>
                <a:latin typeface="Arial Narrow" panose="020B0606020202030204" pitchFamily="34" charset="0"/>
                <a:ea typeface="+mn-ea"/>
                <a:cs typeface="+mn-cs"/>
              </a:rPr>
              <a:t>fasilitering</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26: Fravær </a:t>
            </a:r>
            <a:r>
              <a:rPr lang="nb-NO" sz="1450" dirty="0">
                <a:solidFill>
                  <a:prstClr val="black"/>
                </a:solidFill>
                <a:latin typeface="Arial Narrow" panose="020B0606020202030204" pitchFamily="34" charset="0"/>
                <a:ea typeface="+mn-ea"/>
                <a:cs typeface="+mn-cs"/>
              </a:rPr>
              <a:t>arbeid-hjem </a:t>
            </a:r>
            <a:r>
              <a:rPr lang="nb-NO" sz="1450" dirty="0" smtClean="0">
                <a:solidFill>
                  <a:prstClr val="black"/>
                </a:solidFill>
                <a:latin typeface="Arial Narrow" panose="020B0606020202030204" pitchFamily="34" charset="0"/>
                <a:ea typeface="+mn-ea"/>
                <a:cs typeface="+mn-cs"/>
              </a:rPr>
              <a:t>konflikt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27: </a:t>
            </a:r>
            <a:r>
              <a:rPr lang="nb-NO" sz="1450" dirty="0">
                <a:solidFill>
                  <a:prstClr val="black"/>
                </a:solidFill>
                <a:latin typeface="Arial Narrow" panose="020B0606020202030204" pitchFamily="34" charset="0"/>
                <a:ea typeface="+mn-ea"/>
                <a:cs typeface="+mn-cs"/>
              </a:rPr>
              <a:t>Tilknytning</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28: </a:t>
            </a:r>
            <a:r>
              <a:rPr lang="nb-NO" sz="1450" dirty="0">
                <a:solidFill>
                  <a:prstClr val="black"/>
                </a:solidFill>
                <a:latin typeface="Arial Narrow" panose="020B0606020202030204" pitchFamily="34" charset="0"/>
                <a:ea typeface="+mn-ea"/>
                <a:cs typeface="+mn-cs"/>
              </a:rPr>
              <a:t>Fravær </a:t>
            </a:r>
            <a:r>
              <a:rPr lang="nb-NO" sz="1450" dirty="0" smtClean="0">
                <a:solidFill>
                  <a:prstClr val="black"/>
                </a:solidFill>
                <a:latin typeface="Arial Narrow" panose="020B0606020202030204" pitchFamily="34" charset="0"/>
                <a:ea typeface="+mn-ea"/>
                <a:cs typeface="+mn-cs"/>
              </a:rPr>
              <a:t>arbeidsavhengighet</a:t>
            </a:r>
            <a:endParaRPr lang="nb-NO" sz="1450" dirty="0">
              <a:solidFill>
                <a:prstClr val="black"/>
              </a:solidFill>
              <a:latin typeface="Arial Narrow" panose="020B0606020202030204" pitchFamily="34" charset="0"/>
              <a:ea typeface="+mn-ea"/>
              <a:cs typeface="+mn-cs"/>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7" name="TekstSylinder 6"/>
          <p:cNvSpPr txBox="1"/>
          <p:nvPr/>
        </p:nvSpPr>
        <p:spPr>
          <a:xfrm>
            <a:off x="611560" y="1340768"/>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 Autonomi</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 Selvstendighet </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3: </a:t>
            </a:r>
            <a:r>
              <a:rPr lang="nb-NO" sz="1450" dirty="0" err="1">
                <a:solidFill>
                  <a:prstClr val="black"/>
                </a:solidFill>
                <a:latin typeface="Arial Narrow" panose="020B0606020202030204" pitchFamily="34" charset="0"/>
                <a:ea typeface="+mn-ea"/>
                <a:cs typeface="+mn-cs"/>
              </a:rPr>
              <a:t>Myndiggjørende</a:t>
            </a:r>
            <a:r>
              <a:rPr lang="nb-NO" sz="1450" dirty="0">
                <a:solidFill>
                  <a:prstClr val="black"/>
                </a:solidFill>
                <a:latin typeface="Arial Narrow" panose="020B0606020202030204" pitchFamily="34" charset="0"/>
                <a:ea typeface="+mn-ea"/>
                <a:cs typeface="+mn-cs"/>
              </a:rPr>
              <a:t> ledelse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4: Anerkjennelse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5: Støtte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6: </a:t>
            </a:r>
            <a:r>
              <a:rPr lang="nb-NO" sz="1450" dirty="0" smtClean="0">
                <a:solidFill>
                  <a:prstClr val="black"/>
                </a:solidFill>
                <a:latin typeface="Arial Narrow" panose="020B0606020202030204" pitchFamily="34" charset="0"/>
                <a:ea typeface="+mn-ea"/>
                <a:cs typeface="+mn-cs"/>
              </a:rPr>
              <a:t>Krav til kompetanseutvikling</a:t>
            </a:r>
            <a:endParaRPr lang="nb-NO" sz="1450" dirty="0">
              <a:solidFill>
                <a:prstClr val="black"/>
              </a:solidFill>
              <a:latin typeface="Arial Narrow" panose="020B0606020202030204" pitchFamily="34" charset="0"/>
              <a:ea typeface="+mn-ea"/>
              <a:cs typeface="+mn-cs"/>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7: Samarbeid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8: Fellesskap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9: Romslighet/sosialt ansvar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10: Sosialt </a:t>
            </a:r>
            <a:r>
              <a:rPr lang="nb-NO" sz="1450" dirty="0" smtClean="0">
                <a:solidFill>
                  <a:prstClr val="black"/>
                </a:solidFill>
                <a:latin typeface="Arial Narrow" panose="020B0606020202030204" pitchFamily="34" charset="0"/>
                <a:ea typeface="+mn-ea"/>
                <a:cs typeface="+mn-cs"/>
              </a:rPr>
              <a:t>klima</a:t>
            </a:r>
            <a:endParaRPr lang="nb-NO" sz="1450" dirty="0">
              <a:solidFill>
                <a:prstClr val="black"/>
              </a:solidFill>
              <a:latin typeface="Arial Narrow" panose="020B0606020202030204" pitchFamily="34" charset="0"/>
              <a:ea typeface="+mn-ea"/>
              <a:cs typeface="+mn-cs"/>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11: Målklarhet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12: Forbedringskultur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13: </a:t>
            </a:r>
            <a:r>
              <a:rPr lang="nb-NO" sz="1450" dirty="0" smtClean="0">
                <a:solidFill>
                  <a:prstClr val="black"/>
                </a:solidFill>
                <a:latin typeface="Arial Narrow" panose="020B0606020202030204" pitchFamily="34" charset="0"/>
                <a:ea typeface="+mn-ea"/>
                <a:cs typeface="+mn-cs"/>
              </a:rPr>
              <a:t>Støtte </a:t>
            </a:r>
            <a:r>
              <a:rPr lang="nb-NO" sz="1450" dirty="0" err="1" smtClean="0">
                <a:solidFill>
                  <a:prstClr val="black"/>
                </a:solidFill>
                <a:latin typeface="Arial Narrow" panose="020B0606020202030204" pitchFamily="34" charset="0"/>
                <a:ea typeface="+mn-ea"/>
                <a:cs typeface="+mn-cs"/>
              </a:rPr>
              <a:t>forskn</a:t>
            </a:r>
            <a:r>
              <a:rPr lang="nb-NO" sz="1450" dirty="0" smtClean="0">
                <a:solidFill>
                  <a:prstClr val="black"/>
                </a:solidFill>
                <a:latin typeface="Arial Narrow" panose="020B0606020202030204" pitchFamily="34" charset="0"/>
                <a:ea typeface="+mn-ea"/>
                <a:cs typeface="+mn-cs"/>
              </a:rPr>
              <a:t>./</a:t>
            </a:r>
            <a:r>
              <a:rPr lang="nb-NO" sz="1450" dirty="0" err="1" smtClean="0">
                <a:solidFill>
                  <a:prstClr val="black"/>
                </a:solidFill>
                <a:latin typeface="Arial Narrow" panose="020B0606020202030204" pitchFamily="34" charset="0"/>
                <a:ea typeface="+mn-ea"/>
                <a:cs typeface="+mn-cs"/>
              </a:rPr>
              <a:t>undervisn</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14: Rettferdig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15: Ledelse/tillit, egen enhet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16: Ledelse/pålitelighet, egen </a:t>
            </a:r>
            <a:r>
              <a:rPr lang="nb-NO" sz="1450" dirty="0" err="1">
                <a:solidFill>
                  <a:prstClr val="black"/>
                </a:solidFill>
                <a:latin typeface="Arial Narrow" panose="020B0606020202030204" pitchFamily="34" charset="0"/>
                <a:ea typeface="+mn-ea"/>
                <a:cs typeface="+mn-cs"/>
              </a:rPr>
              <a:t>enh</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17: Led/pålitelighet, </a:t>
            </a:r>
            <a:r>
              <a:rPr lang="nb-NO" sz="1450" dirty="0" err="1">
                <a:solidFill>
                  <a:prstClr val="black"/>
                </a:solidFill>
                <a:latin typeface="Arial Narrow" panose="020B0606020202030204" pitchFamily="34" charset="0"/>
                <a:ea typeface="+mn-ea"/>
                <a:cs typeface="+mn-cs"/>
              </a:rPr>
              <a:t>overl</a:t>
            </a:r>
            <a:r>
              <a:rPr lang="nb-NO" sz="1450" dirty="0">
                <a:solidFill>
                  <a:prstClr val="black"/>
                </a:solidFill>
                <a:latin typeface="Arial Narrow" panose="020B0606020202030204" pitchFamily="34" charset="0"/>
                <a:ea typeface="+mn-ea"/>
                <a:cs typeface="+mn-cs"/>
              </a:rPr>
              <a:t> </a:t>
            </a:r>
            <a:r>
              <a:rPr lang="nb-NO" sz="1450" dirty="0" err="1">
                <a:solidFill>
                  <a:prstClr val="black"/>
                </a:solidFill>
                <a:latin typeface="Arial Narrow" panose="020B0606020202030204" pitchFamily="34" charset="0"/>
                <a:ea typeface="+mn-ea"/>
                <a:cs typeface="+mn-cs"/>
              </a:rPr>
              <a:t>enh</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18: Fravær illegitime </a:t>
            </a:r>
            <a:r>
              <a:rPr lang="nb-NO" sz="1450" dirty="0" err="1">
                <a:solidFill>
                  <a:prstClr val="black"/>
                </a:solidFill>
                <a:latin typeface="Arial Narrow" panose="020B0606020202030204" pitchFamily="34" charset="0"/>
                <a:ea typeface="+mn-ea"/>
                <a:cs typeface="+mn-cs"/>
              </a:rPr>
              <a:t>arb.oppg</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19: Fravær dysfunksjonell støtte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20: Fravær </a:t>
            </a:r>
            <a:r>
              <a:rPr lang="nb-NO" sz="1450" dirty="0" smtClean="0">
                <a:solidFill>
                  <a:prstClr val="black"/>
                </a:solidFill>
                <a:latin typeface="Arial Narrow" panose="020B0606020202030204" pitchFamily="34" charset="0"/>
                <a:ea typeface="+mn-ea"/>
                <a:cs typeface="+mn-cs"/>
              </a:rPr>
              <a:t>personkonflikter</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21: Fravær rollekonflikter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22: Fravær </a:t>
            </a:r>
            <a:r>
              <a:rPr lang="nb-NO" sz="1450" dirty="0" smtClean="0">
                <a:solidFill>
                  <a:prstClr val="black"/>
                </a:solidFill>
                <a:latin typeface="Arial Narrow" panose="020B0606020202030204" pitchFamily="34" charset="0"/>
                <a:ea typeface="+mn-ea"/>
                <a:cs typeface="+mn-cs"/>
              </a:rPr>
              <a:t>tidspress</a:t>
            </a:r>
            <a:endParaRPr lang="nb-NO" sz="1450" dirty="0">
              <a:solidFill>
                <a:prstClr val="black"/>
              </a:solidFill>
              <a:latin typeface="Arial Narrow" panose="020B0606020202030204" pitchFamily="34" charset="0"/>
              <a:ea typeface="+mn-ea"/>
              <a:cs typeface="+mn-cs"/>
            </a:endParaRPr>
          </a:p>
        </p:txBody>
      </p:sp>
      <p:pic>
        <p:nvPicPr>
          <p:cNvPr id="12" name="Bilde 11"/>
          <p:cNvPicPr>
            <a:picLocks noChangeAspect="1"/>
          </p:cNvPicPr>
          <p:nvPr/>
        </p:nvPicPr>
        <p:blipFill>
          <a:blip r:embed="rId13"/>
          <a:stretch>
            <a:fillRect/>
          </a:stretch>
        </p:blipFill>
        <p:spPr>
          <a:xfrm>
            <a:off x="-1260649" y="85968"/>
            <a:ext cx="10365215" cy="6772032"/>
          </a:xfrm>
          <a:prstGeom prst="rect">
            <a:avLst/>
          </a:prstGeom>
        </p:spPr>
      </p:pic>
    </p:spTree>
    <p:extLst>
      <p:ext uri="{BB962C8B-B14F-4D97-AF65-F5344CB8AC3E}">
        <p14:creationId xmlns:p14="http://schemas.microsoft.com/office/powerpoint/2010/main" val="1197343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txBox="1">
            <a:spLocks noGrp="1"/>
          </p:cNvSpPr>
          <p:nvPr>
            <p:ph type="title" idx="4294967295"/>
          </p:nvPr>
        </p:nvSpPr>
        <p:spPr>
          <a:xfrm>
            <a:off x="0" y="-159206"/>
            <a:ext cx="4032250" cy="707886"/>
          </a:xfrm>
          <a:prstGeom prst="rect">
            <a:avLst/>
          </a:prstGeom>
          <a:solidFill>
            <a:schemeClr val="bg1"/>
          </a:solidFill>
        </p:spPr>
        <p:txBody>
          <a:bodyPr wrap="square" rtlCol="0">
            <a:spAutoFit/>
          </a:bodyPr>
          <a:lstStyle/>
          <a:p>
            <a:pPr algn="l"/>
            <a:r>
              <a:rPr lang="nb-NO" sz="4000" dirty="0" smtClean="0">
                <a:solidFill>
                  <a:srgbClr val="0070C0"/>
                </a:solidFill>
                <a:latin typeface="Arial Narrow" panose="020B0606020202030204" pitchFamily="34" charset="0"/>
              </a:rPr>
              <a:t>Oppsummering:</a:t>
            </a:r>
            <a:endParaRPr lang="nb-NO" sz="4000" dirty="0">
              <a:solidFill>
                <a:srgbClr val="0070C0"/>
              </a:solidFill>
              <a:latin typeface="Arial Narrow" panose="020B0606020202030204" pitchFamily="34" charset="0"/>
            </a:endParaRPr>
          </a:p>
        </p:txBody>
      </p:sp>
      <p:sp>
        <p:nvSpPr>
          <p:cNvPr id="3" name="Rektangel 2"/>
          <p:cNvSpPr/>
          <p:nvPr/>
        </p:nvSpPr>
        <p:spPr>
          <a:xfrm>
            <a:off x="61334" y="5438196"/>
            <a:ext cx="2350426" cy="1375180"/>
          </a:xfrm>
          <a:prstGeom prst="rect">
            <a:avLst/>
          </a:prstGeom>
          <a:solidFill>
            <a:schemeClr val="accent6">
              <a:lumMod val="20000"/>
              <a:lumOff val="80000"/>
              <a:alpha val="72000"/>
            </a:schemeClr>
          </a:solidFill>
        </p:spPr>
        <p:txBody>
          <a:bodyPr wrap="square" lIns="0" tIns="0" rIns="0" bIns="0">
            <a:spAutoFit/>
          </a:bodyPr>
          <a:lstStyle/>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23: </a:t>
            </a:r>
            <a:r>
              <a:rPr lang="nb-NO" sz="1450" dirty="0">
                <a:solidFill>
                  <a:prstClr val="black"/>
                </a:solidFill>
                <a:latin typeface="Arial Narrow" panose="020B0606020202030204" pitchFamily="34" charset="0"/>
                <a:ea typeface="+mn-ea"/>
                <a:cs typeface="+mn-cs"/>
              </a:rPr>
              <a:t>Mening i jobben</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24: </a:t>
            </a:r>
            <a:r>
              <a:rPr lang="nb-NO" sz="1450" dirty="0">
                <a:solidFill>
                  <a:prstClr val="black"/>
                </a:solidFill>
                <a:latin typeface="Arial Narrow" panose="020B0606020202030204" pitchFamily="34" charset="0"/>
                <a:ea typeface="+mn-ea"/>
                <a:cs typeface="+mn-cs"/>
              </a:rPr>
              <a:t>Jobbengasjement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25: </a:t>
            </a:r>
            <a:r>
              <a:rPr lang="nb-NO" sz="1450" dirty="0">
                <a:solidFill>
                  <a:prstClr val="black"/>
                </a:solidFill>
                <a:latin typeface="Arial Narrow" panose="020B0606020202030204" pitchFamily="34" charset="0"/>
                <a:ea typeface="+mn-ea"/>
                <a:cs typeface="+mn-cs"/>
              </a:rPr>
              <a:t>Arbeid - hjem </a:t>
            </a:r>
            <a:r>
              <a:rPr lang="nb-NO" sz="1450" dirty="0" err="1">
                <a:solidFill>
                  <a:prstClr val="black"/>
                </a:solidFill>
                <a:latin typeface="Arial Narrow" panose="020B0606020202030204" pitchFamily="34" charset="0"/>
                <a:ea typeface="+mn-ea"/>
                <a:cs typeface="+mn-cs"/>
              </a:rPr>
              <a:t>fasilitering</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26: Fravær </a:t>
            </a:r>
            <a:r>
              <a:rPr lang="nb-NO" sz="1450" dirty="0">
                <a:solidFill>
                  <a:prstClr val="black"/>
                </a:solidFill>
                <a:latin typeface="Arial Narrow" panose="020B0606020202030204" pitchFamily="34" charset="0"/>
                <a:ea typeface="+mn-ea"/>
                <a:cs typeface="+mn-cs"/>
              </a:rPr>
              <a:t>arbeid-hjem </a:t>
            </a:r>
            <a:r>
              <a:rPr lang="nb-NO" sz="1450" dirty="0" smtClean="0">
                <a:solidFill>
                  <a:prstClr val="black"/>
                </a:solidFill>
                <a:latin typeface="Arial Narrow" panose="020B0606020202030204" pitchFamily="34" charset="0"/>
                <a:ea typeface="+mn-ea"/>
                <a:cs typeface="+mn-cs"/>
              </a:rPr>
              <a:t>konflikt</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27: </a:t>
            </a:r>
            <a:r>
              <a:rPr lang="nb-NO" sz="1450" dirty="0">
                <a:solidFill>
                  <a:prstClr val="black"/>
                </a:solidFill>
                <a:latin typeface="Arial Narrow" panose="020B0606020202030204" pitchFamily="34" charset="0"/>
                <a:ea typeface="+mn-ea"/>
                <a:cs typeface="+mn-cs"/>
              </a:rPr>
              <a:t>Tilknytning</a:t>
            </a:r>
          </a:p>
          <a:p>
            <a:pPr eaLnBrk="1" fontAlgn="auto" hangingPunct="1">
              <a:spcBef>
                <a:spcPts val="0"/>
              </a:spcBef>
              <a:spcAft>
                <a:spcPts val="0"/>
              </a:spcAft>
            </a:pPr>
            <a:r>
              <a:rPr lang="nb-NO" sz="1450" dirty="0" smtClean="0">
                <a:solidFill>
                  <a:prstClr val="black"/>
                </a:solidFill>
                <a:latin typeface="Arial Narrow" panose="020B0606020202030204" pitchFamily="34" charset="0"/>
                <a:ea typeface="+mn-ea"/>
                <a:cs typeface="+mn-cs"/>
              </a:rPr>
              <a:t>28: </a:t>
            </a:r>
            <a:r>
              <a:rPr lang="nb-NO" sz="1450" dirty="0">
                <a:solidFill>
                  <a:prstClr val="black"/>
                </a:solidFill>
                <a:latin typeface="Arial Narrow" panose="020B0606020202030204" pitchFamily="34" charset="0"/>
                <a:ea typeface="+mn-ea"/>
                <a:cs typeface="+mn-cs"/>
              </a:rPr>
              <a:t>Fravær </a:t>
            </a:r>
            <a:r>
              <a:rPr lang="nb-NO" sz="1450" dirty="0" smtClean="0">
                <a:solidFill>
                  <a:prstClr val="black"/>
                </a:solidFill>
                <a:latin typeface="Arial Narrow" panose="020B0606020202030204" pitchFamily="34" charset="0"/>
                <a:ea typeface="+mn-ea"/>
                <a:cs typeface="+mn-cs"/>
              </a:rPr>
              <a:t>arbeidsavhengighet</a:t>
            </a:r>
            <a:endParaRPr lang="nb-NO" sz="1450" dirty="0">
              <a:solidFill>
                <a:prstClr val="black"/>
              </a:solidFill>
              <a:latin typeface="Arial Narrow" panose="020B0606020202030204" pitchFamily="34" charset="0"/>
              <a:ea typeface="+mn-ea"/>
              <a:cs typeface="+mn-cs"/>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85460" y="3052779"/>
            <a:ext cx="3068681" cy="304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99791" y="404663"/>
            <a:ext cx="3113923" cy="310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3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36096" y="404664"/>
            <a:ext cx="32258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754142" y="2348880"/>
            <a:ext cx="31146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BEBA8EAE-BF5A-486C-A8C5-ECC9F3942E4B}">
                <a14:imgProps xmlns:a14="http://schemas.microsoft.com/office/drawing/2010/main">
                  <a14:imgLayer r:embed="rId12">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091694" y="3446356"/>
            <a:ext cx="4351661"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2627784" y="548680"/>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7" name="TekstSylinder 6"/>
          <p:cNvSpPr txBox="1"/>
          <p:nvPr/>
        </p:nvSpPr>
        <p:spPr>
          <a:xfrm>
            <a:off x="611560" y="1340768"/>
            <a:ext cx="184731" cy="369332"/>
          </a:xfrm>
          <a:prstGeom prst="rect">
            <a:avLst/>
          </a:prstGeom>
          <a:noFill/>
        </p:spPr>
        <p:txBody>
          <a:bodyPr wrap="non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
        <p:nvSpPr>
          <p:cNvPr id="8" name="TekstSylinder 7"/>
          <p:cNvSpPr txBox="1"/>
          <p:nvPr/>
        </p:nvSpPr>
        <p:spPr>
          <a:xfrm>
            <a:off x="61334" y="476672"/>
            <a:ext cx="2350426" cy="1375180"/>
          </a:xfrm>
          <a:prstGeom prst="rect">
            <a:avLst/>
          </a:prstGeom>
          <a:solidFill>
            <a:srgbClr val="EFF4E4">
              <a:alpha val="72000"/>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 Autonomi</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 Selvstendighet </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3: </a:t>
            </a:r>
            <a:r>
              <a:rPr lang="nb-NO" sz="1450" dirty="0" err="1">
                <a:solidFill>
                  <a:prstClr val="black"/>
                </a:solidFill>
                <a:latin typeface="Arial Narrow" panose="020B0606020202030204" pitchFamily="34" charset="0"/>
                <a:ea typeface="+mn-ea"/>
                <a:cs typeface="+mn-cs"/>
              </a:rPr>
              <a:t>Myndiggjørende</a:t>
            </a:r>
            <a:r>
              <a:rPr lang="nb-NO" sz="1450" dirty="0">
                <a:solidFill>
                  <a:prstClr val="black"/>
                </a:solidFill>
                <a:latin typeface="Arial Narrow" panose="020B0606020202030204" pitchFamily="34" charset="0"/>
                <a:ea typeface="+mn-ea"/>
                <a:cs typeface="+mn-cs"/>
              </a:rPr>
              <a:t> ledelse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4: Anerkjennelse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5: Støtte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6: </a:t>
            </a:r>
            <a:r>
              <a:rPr lang="nb-NO" sz="1450" dirty="0" smtClean="0">
                <a:solidFill>
                  <a:prstClr val="black"/>
                </a:solidFill>
                <a:latin typeface="Arial Narrow" panose="020B0606020202030204" pitchFamily="34" charset="0"/>
                <a:ea typeface="+mn-ea"/>
                <a:cs typeface="+mn-cs"/>
              </a:rPr>
              <a:t>Krav til kompetanseutvikling</a:t>
            </a:r>
            <a:endParaRPr lang="nb-NO" sz="1450" dirty="0">
              <a:solidFill>
                <a:prstClr val="black"/>
              </a:solidFill>
              <a:latin typeface="Arial Narrow" panose="020B0606020202030204" pitchFamily="34" charset="0"/>
              <a:ea typeface="+mn-ea"/>
              <a:cs typeface="+mn-cs"/>
            </a:endParaRPr>
          </a:p>
        </p:txBody>
      </p:sp>
      <p:sp>
        <p:nvSpPr>
          <p:cNvPr id="9" name="TekstSylinder 8"/>
          <p:cNvSpPr txBox="1"/>
          <p:nvPr/>
        </p:nvSpPr>
        <p:spPr>
          <a:xfrm>
            <a:off x="61334" y="1844824"/>
            <a:ext cx="2350426" cy="892552"/>
          </a:xfrm>
          <a:prstGeom prst="rect">
            <a:avLst/>
          </a:prstGeom>
          <a:solidFill>
            <a:schemeClr val="accent1">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7: Samarbeid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8: Fellesskap kolleger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9: Romslighet/sosialt ansvar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10: Sosialt </a:t>
            </a:r>
            <a:r>
              <a:rPr lang="nb-NO" sz="1450" dirty="0" smtClean="0">
                <a:solidFill>
                  <a:prstClr val="black"/>
                </a:solidFill>
                <a:latin typeface="Arial Narrow" panose="020B0606020202030204" pitchFamily="34" charset="0"/>
                <a:ea typeface="+mn-ea"/>
                <a:cs typeface="+mn-cs"/>
              </a:rPr>
              <a:t>klima</a:t>
            </a:r>
            <a:endParaRPr lang="nb-NO" sz="1450" dirty="0">
              <a:solidFill>
                <a:prstClr val="black"/>
              </a:solidFill>
              <a:latin typeface="Arial Narrow" panose="020B0606020202030204" pitchFamily="34" charset="0"/>
              <a:ea typeface="+mn-ea"/>
              <a:cs typeface="+mn-cs"/>
            </a:endParaRPr>
          </a:p>
        </p:txBody>
      </p:sp>
      <p:sp>
        <p:nvSpPr>
          <p:cNvPr id="10" name="TekstSylinder 9"/>
          <p:cNvSpPr txBox="1"/>
          <p:nvPr/>
        </p:nvSpPr>
        <p:spPr>
          <a:xfrm>
            <a:off x="61334" y="2731130"/>
            <a:ext cx="2350426" cy="1561966"/>
          </a:xfrm>
          <a:prstGeom prst="rect">
            <a:avLst/>
          </a:prstGeom>
          <a:solidFill>
            <a:srgbClr val="E2DFCC">
              <a:alpha val="71765"/>
            </a:srgb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11: Målklarhet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12: Forbedringskultur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13: </a:t>
            </a:r>
            <a:r>
              <a:rPr lang="nb-NO" sz="1450" dirty="0" smtClean="0">
                <a:solidFill>
                  <a:prstClr val="black"/>
                </a:solidFill>
                <a:latin typeface="Arial Narrow" panose="020B0606020202030204" pitchFamily="34" charset="0"/>
                <a:ea typeface="+mn-ea"/>
                <a:cs typeface="+mn-cs"/>
              </a:rPr>
              <a:t>Støtte </a:t>
            </a:r>
            <a:r>
              <a:rPr lang="nb-NO" sz="1450" dirty="0" err="1" smtClean="0">
                <a:solidFill>
                  <a:prstClr val="black"/>
                </a:solidFill>
                <a:latin typeface="Arial Narrow" panose="020B0606020202030204" pitchFamily="34" charset="0"/>
                <a:ea typeface="+mn-ea"/>
                <a:cs typeface="+mn-cs"/>
              </a:rPr>
              <a:t>forskn</a:t>
            </a:r>
            <a:r>
              <a:rPr lang="nb-NO" sz="1450" dirty="0" smtClean="0">
                <a:solidFill>
                  <a:prstClr val="black"/>
                </a:solidFill>
                <a:latin typeface="Arial Narrow" panose="020B0606020202030204" pitchFamily="34" charset="0"/>
                <a:ea typeface="+mn-ea"/>
                <a:cs typeface="+mn-cs"/>
              </a:rPr>
              <a:t>./</a:t>
            </a:r>
            <a:r>
              <a:rPr lang="nb-NO" sz="1450" dirty="0" err="1" smtClean="0">
                <a:solidFill>
                  <a:prstClr val="black"/>
                </a:solidFill>
                <a:latin typeface="Arial Narrow" panose="020B0606020202030204" pitchFamily="34" charset="0"/>
                <a:ea typeface="+mn-ea"/>
                <a:cs typeface="+mn-cs"/>
              </a:rPr>
              <a:t>undervisn</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14: Rettferdig nærmeste leder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15: Ledelse/tillit, egen enhet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16: Ledelse/pålitelighet, egen </a:t>
            </a:r>
            <a:r>
              <a:rPr lang="nb-NO" sz="1450" dirty="0" err="1">
                <a:solidFill>
                  <a:prstClr val="black"/>
                </a:solidFill>
                <a:latin typeface="Arial Narrow" panose="020B0606020202030204" pitchFamily="34" charset="0"/>
                <a:ea typeface="+mn-ea"/>
                <a:cs typeface="+mn-cs"/>
              </a:rPr>
              <a:t>enh</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17: Led/pålitelighet, </a:t>
            </a:r>
            <a:r>
              <a:rPr lang="nb-NO" sz="1450" dirty="0" err="1">
                <a:solidFill>
                  <a:prstClr val="black"/>
                </a:solidFill>
                <a:latin typeface="Arial Narrow" panose="020B0606020202030204" pitchFamily="34" charset="0"/>
                <a:ea typeface="+mn-ea"/>
                <a:cs typeface="+mn-cs"/>
              </a:rPr>
              <a:t>overl</a:t>
            </a:r>
            <a:r>
              <a:rPr lang="nb-NO" sz="1450" dirty="0">
                <a:solidFill>
                  <a:prstClr val="black"/>
                </a:solidFill>
                <a:latin typeface="Arial Narrow" panose="020B0606020202030204" pitchFamily="34" charset="0"/>
                <a:ea typeface="+mn-ea"/>
                <a:cs typeface="+mn-cs"/>
              </a:rPr>
              <a:t> </a:t>
            </a:r>
            <a:r>
              <a:rPr lang="nb-NO" sz="1450" dirty="0" err="1">
                <a:solidFill>
                  <a:prstClr val="black"/>
                </a:solidFill>
                <a:latin typeface="Arial Narrow" panose="020B0606020202030204" pitchFamily="34" charset="0"/>
                <a:ea typeface="+mn-ea"/>
                <a:cs typeface="+mn-cs"/>
              </a:rPr>
              <a:t>enh</a:t>
            </a:r>
            <a:r>
              <a:rPr lang="nb-NO" sz="1450" dirty="0" smtClean="0">
                <a:solidFill>
                  <a:prstClr val="black"/>
                </a:solidFill>
                <a:latin typeface="Arial Narrow" panose="020B0606020202030204" pitchFamily="34" charset="0"/>
                <a:ea typeface="+mn-ea"/>
                <a:cs typeface="+mn-cs"/>
              </a:rPr>
              <a:t>.</a:t>
            </a:r>
            <a:endParaRPr lang="nb-NO" sz="1450" dirty="0">
              <a:solidFill>
                <a:prstClr val="black"/>
              </a:solidFill>
              <a:latin typeface="Arial Narrow" panose="020B0606020202030204" pitchFamily="34" charset="0"/>
              <a:ea typeface="+mn-ea"/>
              <a:cs typeface="+mn-cs"/>
            </a:endParaRPr>
          </a:p>
        </p:txBody>
      </p:sp>
      <p:sp>
        <p:nvSpPr>
          <p:cNvPr id="11" name="TekstSylinder 10"/>
          <p:cNvSpPr txBox="1"/>
          <p:nvPr/>
        </p:nvSpPr>
        <p:spPr>
          <a:xfrm>
            <a:off x="61334" y="4293182"/>
            <a:ext cx="2350426" cy="1152042"/>
          </a:xfrm>
          <a:prstGeom prst="rect">
            <a:avLst/>
          </a:prstGeom>
          <a:solidFill>
            <a:schemeClr val="accent2">
              <a:lumMod val="20000"/>
              <a:lumOff val="80000"/>
              <a:alpha val="72000"/>
            </a:schemeClr>
          </a:solidFill>
        </p:spPr>
        <p:txBody>
          <a:bodyPr wrap="square" lIns="0" tIns="0" rIns="0" bIns="0" rtlCol="0">
            <a:spAutoFit/>
          </a:bodyPr>
          <a:lstStyle/>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18: Fravær illegitime </a:t>
            </a:r>
            <a:r>
              <a:rPr lang="nb-NO" sz="1450" dirty="0" err="1">
                <a:solidFill>
                  <a:prstClr val="black"/>
                </a:solidFill>
                <a:latin typeface="Arial Narrow" panose="020B0606020202030204" pitchFamily="34" charset="0"/>
                <a:ea typeface="+mn-ea"/>
                <a:cs typeface="+mn-cs"/>
              </a:rPr>
              <a:t>arb.oppg</a:t>
            </a:r>
            <a:r>
              <a:rPr lang="nb-NO" sz="1450" dirty="0">
                <a:solidFill>
                  <a:prstClr val="black"/>
                </a:solidFill>
                <a:latin typeface="Arial Narrow" panose="020B0606020202030204" pitchFamily="34" charset="0"/>
                <a:ea typeface="+mn-ea"/>
                <a:cs typeface="+mn-cs"/>
              </a:rPr>
              <a:t>.</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19: Fravær dysfunksjonell støtte</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20: Fravær </a:t>
            </a:r>
            <a:r>
              <a:rPr lang="nb-NO" sz="1450" dirty="0" smtClean="0">
                <a:solidFill>
                  <a:prstClr val="black"/>
                </a:solidFill>
                <a:latin typeface="Arial Narrow" panose="020B0606020202030204" pitchFamily="34" charset="0"/>
                <a:ea typeface="+mn-ea"/>
                <a:cs typeface="+mn-cs"/>
              </a:rPr>
              <a:t>personkonflikter</a:t>
            </a:r>
            <a:endParaRPr lang="nb-NO" sz="145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21: Fravær rollekonflikter</a:t>
            </a:r>
          </a:p>
          <a:p>
            <a:pPr eaLnBrk="1" fontAlgn="auto" hangingPunct="1">
              <a:spcBef>
                <a:spcPts val="0"/>
              </a:spcBef>
              <a:spcAft>
                <a:spcPts val="0"/>
              </a:spcAft>
            </a:pPr>
            <a:r>
              <a:rPr lang="nb-NO" sz="1450" dirty="0">
                <a:solidFill>
                  <a:prstClr val="black"/>
                </a:solidFill>
                <a:latin typeface="Arial Narrow" panose="020B0606020202030204" pitchFamily="34" charset="0"/>
                <a:ea typeface="+mn-ea"/>
                <a:cs typeface="+mn-cs"/>
              </a:rPr>
              <a:t>22: Fravær </a:t>
            </a:r>
            <a:r>
              <a:rPr lang="nb-NO" sz="1450" dirty="0" smtClean="0">
                <a:solidFill>
                  <a:prstClr val="black"/>
                </a:solidFill>
                <a:latin typeface="Arial Narrow" panose="020B0606020202030204" pitchFamily="34" charset="0"/>
                <a:ea typeface="+mn-ea"/>
                <a:cs typeface="+mn-cs"/>
              </a:rPr>
              <a:t>tidspress</a:t>
            </a:r>
            <a:endParaRPr lang="nb-NO" sz="1450" dirty="0">
              <a:solidFill>
                <a:prstClr val="black"/>
              </a:solidFill>
              <a:latin typeface="Arial Narrow" panose="020B0606020202030204" pitchFamily="34" charset="0"/>
              <a:ea typeface="+mn-ea"/>
              <a:cs typeface="+mn-cs"/>
            </a:endParaRPr>
          </a:p>
        </p:txBody>
      </p:sp>
      <p:pic>
        <p:nvPicPr>
          <p:cNvPr id="2" name="Bilde 1"/>
          <p:cNvPicPr>
            <a:picLocks noChangeAspect="1"/>
          </p:cNvPicPr>
          <p:nvPr/>
        </p:nvPicPr>
        <p:blipFill>
          <a:blip r:embed="rId13"/>
          <a:stretch>
            <a:fillRect/>
          </a:stretch>
        </p:blipFill>
        <p:spPr>
          <a:xfrm>
            <a:off x="-1303680" y="75210"/>
            <a:ext cx="10404648" cy="6797795"/>
          </a:xfrm>
          <a:prstGeom prst="rect">
            <a:avLst/>
          </a:prstGeom>
        </p:spPr>
      </p:pic>
    </p:spTree>
    <p:extLst>
      <p:ext uri="{BB962C8B-B14F-4D97-AF65-F5344CB8AC3E}">
        <p14:creationId xmlns:p14="http://schemas.microsoft.com/office/powerpoint/2010/main" val="263950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pPr eaLnBrk="1" fontAlgn="auto" hangingPunct="1">
              <a:spcBef>
                <a:spcPts val="0"/>
              </a:spcBef>
              <a:spcAft>
                <a:spcPts val="0"/>
              </a:spcAft>
            </a:pPr>
            <a:r>
              <a:rPr lang="nb-NO" sz="3200" dirty="0">
                <a:solidFill>
                  <a:srgbClr val="0066CC"/>
                </a:solidFill>
                <a:latin typeface="Arial Narrow" panose="020B0606020202030204" pitchFamily="34" charset="0"/>
                <a:ea typeface="+mn-ea"/>
                <a:cs typeface="+mn-cs"/>
              </a:rPr>
              <a:t>Hvor mange timer ut over avtalt arbeidstid arbeider du vanligvis pr uke?</a:t>
            </a:r>
          </a:p>
        </p:txBody>
      </p:sp>
      <p:pic>
        <p:nvPicPr>
          <p:cNvPr id="4" name="Bilde 3"/>
          <p:cNvPicPr/>
          <p:nvPr>
            <p:extLst>
              <p:ext uri="{D42A27DB-BD31-4B8C-83A1-F6EECF244321}">
                <p14:modId xmlns:p14="http://schemas.microsoft.com/office/powerpoint/2010/main" val="2623450619"/>
              </p:ext>
            </p:extLst>
          </p:nvPr>
        </p:nvPicPr>
        <p:blipFill>
          <a:blip r:embed="rId3"/>
          <a:stretch>
            <a:fillRect/>
          </a:stretch>
        </p:blipFill>
        <p:spPr>
          <a:xfrm>
            <a:off x="392669" y="1340768"/>
            <a:ext cx="8269287" cy="5434013"/>
          </a:xfrm>
          <a:prstGeom prst="rect">
            <a:avLst/>
          </a:prstGeom>
        </p:spPr>
      </p:pic>
      <p:sp>
        <p:nvSpPr>
          <p:cNvPr id="8" name="TekstSylinder 7"/>
          <p:cNvSpPr txBox="1"/>
          <p:nvPr/>
        </p:nvSpPr>
        <p:spPr>
          <a:xfrm>
            <a:off x="3217434" y="1475492"/>
            <a:ext cx="4822278"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spTree>
    <p:extLst>
      <p:ext uri="{BB962C8B-B14F-4D97-AF65-F5344CB8AC3E}">
        <p14:creationId xmlns:p14="http://schemas.microsoft.com/office/powerpoint/2010/main" val="4035722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pPr eaLnBrk="1" fontAlgn="auto" hangingPunct="1">
              <a:spcBef>
                <a:spcPts val="0"/>
              </a:spcBef>
              <a:spcAft>
                <a:spcPts val="0"/>
              </a:spcAft>
            </a:pPr>
            <a:r>
              <a:rPr lang="nb-NO" sz="3200" dirty="0">
                <a:solidFill>
                  <a:srgbClr val="0066CC"/>
                </a:solidFill>
                <a:latin typeface="Arial Narrow" panose="020B0606020202030204" pitchFamily="34" charset="0"/>
                <a:ea typeface="+mn-ea"/>
                <a:cs typeface="+mn-cs"/>
              </a:rPr>
              <a:t>Hvor mange timer ut over avtalt arbeidstid arbeider du vanligvis pr uke?</a:t>
            </a:r>
          </a:p>
        </p:txBody>
      </p:sp>
      <p:sp>
        <p:nvSpPr>
          <p:cNvPr id="8" name="TekstSylinder 7"/>
          <p:cNvSpPr txBox="1"/>
          <p:nvPr/>
        </p:nvSpPr>
        <p:spPr>
          <a:xfrm>
            <a:off x="3217434" y="1475492"/>
            <a:ext cx="4822278"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pic>
        <p:nvPicPr>
          <p:cNvPr id="2" name="Bilde 1"/>
          <p:cNvPicPr>
            <a:picLocks noChangeAspect="1"/>
          </p:cNvPicPr>
          <p:nvPr/>
        </p:nvPicPr>
        <p:blipFill>
          <a:blip r:embed="rId3"/>
          <a:stretch>
            <a:fillRect/>
          </a:stretch>
        </p:blipFill>
        <p:spPr>
          <a:xfrm>
            <a:off x="725140" y="1496968"/>
            <a:ext cx="7693718" cy="5028376"/>
          </a:xfrm>
          <a:prstGeom prst="rect">
            <a:avLst/>
          </a:prstGeom>
        </p:spPr>
      </p:pic>
    </p:spTree>
    <p:extLst>
      <p:ext uri="{BB962C8B-B14F-4D97-AF65-F5344CB8AC3E}">
        <p14:creationId xmlns:p14="http://schemas.microsoft.com/office/powerpoint/2010/main" val="39311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pPr eaLnBrk="1" fontAlgn="auto" hangingPunct="1">
              <a:spcBef>
                <a:spcPts val="0"/>
              </a:spcBef>
              <a:spcAft>
                <a:spcPts val="0"/>
              </a:spcAft>
            </a:pPr>
            <a:r>
              <a:rPr lang="nb-NO" sz="3200" dirty="0">
                <a:solidFill>
                  <a:srgbClr val="0066CC"/>
                </a:solidFill>
                <a:latin typeface="Arial Narrow" panose="020B0606020202030204" pitchFamily="34" charset="0"/>
                <a:ea typeface="+mn-ea"/>
                <a:cs typeface="+mn-cs"/>
              </a:rPr>
              <a:t>Hvor mange timer ut over avtalt arbeidstid arbeider du vanligvis pr uke?</a:t>
            </a:r>
          </a:p>
        </p:txBody>
      </p:sp>
      <p:sp>
        <p:nvSpPr>
          <p:cNvPr id="8" name="TekstSylinder 7"/>
          <p:cNvSpPr txBox="1"/>
          <p:nvPr/>
        </p:nvSpPr>
        <p:spPr>
          <a:xfrm>
            <a:off x="3217434" y="1475492"/>
            <a:ext cx="4822278"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pic>
        <p:nvPicPr>
          <p:cNvPr id="4" name="Bilde 3"/>
          <p:cNvPicPr>
            <a:picLocks noChangeAspect="1"/>
          </p:cNvPicPr>
          <p:nvPr/>
        </p:nvPicPr>
        <p:blipFill>
          <a:blip r:embed="rId3"/>
          <a:stretch>
            <a:fillRect/>
          </a:stretch>
        </p:blipFill>
        <p:spPr>
          <a:xfrm>
            <a:off x="725140" y="1496968"/>
            <a:ext cx="7693718" cy="5028376"/>
          </a:xfrm>
          <a:prstGeom prst="rect">
            <a:avLst/>
          </a:prstGeom>
        </p:spPr>
      </p:pic>
    </p:spTree>
    <p:extLst>
      <p:ext uri="{BB962C8B-B14F-4D97-AF65-F5344CB8AC3E}">
        <p14:creationId xmlns:p14="http://schemas.microsoft.com/office/powerpoint/2010/main" val="4023370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95536" y="116632"/>
            <a:ext cx="7344816" cy="1077218"/>
          </a:xfrm>
          <a:prstGeom prst="rect">
            <a:avLst/>
          </a:prstGeom>
        </p:spPr>
        <p:txBody>
          <a:bodyPr wrap="square">
            <a:spAutoFit/>
          </a:bodyPr>
          <a:lstStyle/>
          <a:p>
            <a:pPr eaLnBrk="1" fontAlgn="auto" hangingPunct="1">
              <a:spcBef>
                <a:spcPts val="0"/>
              </a:spcBef>
              <a:spcAft>
                <a:spcPts val="0"/>
              </a:spcAft>
            </a:pPr>
            <a:r>
              <a:rPr lang="nb-NO" sz="3200" dirty="0">
                <a:solidFill>
                  <a:srgbClr val="0066CC"/>
                </a:solidFill>
                <a:latin typeface="Arial Narrow" panose="020B0606020202030204" pitchFamily="34" charset="0"/>
                <a:ea typeface="+mn-ea"/>
                <a:cs typeface="+mn-cs"/>
              </a:rPr>
              <a:t>Hvor mange timer ut over avtalt arbeidstid arbeider du vanligvis pr uke?</a:t>
            </a:r>
          </a:p>
        </p:txBody>
      </p:sp>
      <p:sp>
        <p:nvSpPr>
          <p:cNvPr id="8" name="TekstSylinder 7"/>
          <p:cNvSpPr txBox="1"/>
          <p:nvPr/>
        </p:nvSpPr>
        <p:spPr>
          <a:xfrm>
            <a:off x="3217434" y="1475492"/>
            <a:ext cx="4822278" cy="369332"/>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800" dirty="0">
              <a:solidFill>
                <a:prstClr val="black"/>
              </a:solidFill>
              <a:latin typeface="Calibri"/>
              <a:ea typeface="+mn-ea"/>
              <a:cs typeface="+mn-cs"/>
            </a:endParaRPr>
          </a:p>
        </p:txBody>
      </p:sp>
      <p:pic>
        <p:nvPicPr>
          <p:cNvPr id="2" name="Bilde 1"/>
          <p:cNvPicPr>
            <a:picLocks noChangeAspect="1"/>
          </p:cNvPicPr>
          <p:nvPr/>
        </p:nvPicPr>
        <p:blipFill>
          <a:blip r:embed="rId3"/>
          <a:stretch>
            <a:fillRect/>
          </a:stretch>
        </p:blipFill>
        <p:spPr>
          <a:xfrm>
            <a:off x="340454" y="1138146"/>
            <a:ext cx="8463090" cy="5531214"/>
          </a:xfrm>
          <a:prstGeom prst="rect">
            <a:avLst/>
          </a:prstGeom>
        </p:spPr>
      </p:pic>
    </p:spTree>
    <p:extLst>
      <p:ext uri="{BB962C8B-B14F-4D97-AF65-F5344CB8AC3E}">
        <p14:creationId xmlns:p14="http://schemas.microsoft.com/office/powerpoint/2010/main" val="2202513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nb-NO" smtClean="0"/>
              <a:t>11. april 2011</a:t>
            </a:r>
          </a:p>
        </p:txBody>
      </p:sp>
      <p:sp>
        <p:nvSpPr>
          <p:cNvPr id="16387" name="Footer Placeholder 4"/>
          <p:cNvSpPr>
            <a:spLocks noGrp="1"/>
          </p:cNvSpPr>
          <p:nvPr>
            <p:ph type="ftr" sz="quarter" idx="11"/>
          </p:nvPr>
        </p:nvSpPr>
        <p:spPr>
          <a:noFill/>
        </p:spPr>
        <p:txBody>
          <a:bodyPr/>
          <a:lstStyle/>
          <a:p>
            <a:r>
              <a:rPr lang="en-US" smtClean="0"/>
              <a:t>Ny Powerpoint mal 2011</a:t>
            </a:r>
          </a:p>
        </p:txBody>
      </p:sp>
      <p:sp>
        <p:nvSpPr>
          <p:cNvPr id="16388" name="Slide Number Placeholder 5"/>
          <p:cNvSpPr>
            <a:spLocks noGrp="1"/>
          </p:cNvSpPr>
          <p:nvPr>
            <p:ph type="sldNum" sz="quarter" idx="12"/>
          </p:nvPr>
        </p:nvSpPr>
        <p:spPr>
          <a:noFill/>
        </p:spPr>
        <p:txBody>
          <a:bodyPr/>
          <a:lstStyle/>
          <a:p>
            <a:fld id="{6EF60BAF-D38B-AF4C-AA89-B0176B920DDD}" type="slidenum">
              <a:rPr lang="en-US" smtClean="0"/>
              <a:pPr/>
              <a:t>3</a:t>
            </a:fld>
            <a:endParaRPr lang="en-US" smtClean="0"/>
          </a:p>
        </p:txBody>
      </p:sp>
      <p:sp>
        <p:nvSpPr>
          <p:cNvPr id="16389" name="Rectangle 2"/>
          <p:cNvSpPr>
            <a:spLocks noGrp="1" noChangeArrowheads="1"/>
          </p:cNvSpPr>
          <p:nvPr>
            <p:ph type="title"/>
          </p:nvPr>
        </p:nvSpPr>
        <p:spPr/>
        <p:txBody>
          <a:bodyPr/>
          <a:lstStyle/>
          <a:p>
            <a:pPr eaLnBrk="1" hangingPunct="1"/>
            <a:r>
              <a:rPr lang="nb-NO" dirty="0" smtClean="0"/>
              <a:t>Om rapporten: oversikt over KIWEST resultater for UIO</a:t>
            </a:r>
            <a:endParaRPr lang="nb-NO" dirty="0"/>
          </a:p>
        </p:txBody>
      </p:sp>
      <p:sp>
        <p:nvSpPr>
          <p:cNvPr id="16390" name="Rectangle 3"/>
          <p:cNvSpPr>
            <a:spLocks noGrp="1" noChangeArrowheads="1"/>
          </p:cNvSpPr>
          <p:nvPr>
            <p:ph type="body" idx="1"/>
          </p:nvPr>
        </p:nvSpPr>
        <p:spPr/>
        <p:txBody>
          <a:bodyPr/>
          <a:lstStyle/>
          <a:p>
            <a:r>
              <a:rPr lang="nb-NO" sz="1600" dirty="0"/>
              <a:t>Denne rapporten baserer seg på </a:t>
            </a:r>
            <a:r>
              <a:rPr lang="nb-NO" sz="1600" dirty="0" smtClean="0"/>
              <a:t>første gangs gjennomføring av </a:t>
            </a:r>
            <a:r>
              <a:rPr lang="nb-NO" sz="1600" dirty="0"/>
              <a:t>ARK som verktøy for systematisk </a:t>
            </a:r>
            <a:r>
              <a:rPr lang="nb-NO" sz="1600" dirty="0" smtClean="0"/>
              <a:t>arbeidsmiljøutvikling ved </a:t>
            </a:r>
            <a:r>
              <a:rPr lang="nb-NO" sz="1600" dirty="0"/>
              <a:t>UIO.</a:t>
            </a:r>
          </a:p>
          <a:p>
            <a:r>
              <a:rPr lang="nb-NO" sz="1600" dirty="0"/>
              <a:t>R</a:t>
            </a:r>
            <a:r>
              <a:rPr lang="nb-NO" sz="1600" dirty="0" smtClean="0"/>
              <a:t>apporten inneholder resultat av KIWEST spørreskjema besvarelser for alle enheter ved UIO som gjennomførte ARK fra </a:t>
            </a:r>
            <a:r>
              <a:rPr lang="nb-NO" sz="1600" dirty="0"/>
              <a:t>2013-2015. </a:t>
            </a:r>
            <a:endParaRPr lang="nb-NO" sz="1600" dirty="0" smtClean="0"/>
          </a:p>
          <a:p>
            <a:r>
              <a:rPr lang="nb-NO" sz="1600" dirty="0" smtClean="0"/>
              <a:t>ARK omhandler psykososialt arbeidsmiljø og denne rapporten tar kun for seg besvarelsene for </a:t>
            </a:r>
            <a:r>
              <a:rPr lang="nb-NO" sz="1600" dirty="0"/>
              <a:t>den innledende </a:t>
            </a:r>
            <a:r>
              <a:rPr lang="nb-NO" sz="1600" i="1" dirty="0"/>
              <a:t>kvantitative</a:t>
            </a:r>
            <a:r>
              <a:rPr lang="nb-NO" sz="1600" dirty="0"/>
              <a:t> fasen i </a:t>
            </a:r>
            <a:r>
              <a:rPr lang="nb-NO" sz="1600" dirty="0" smtClean="0"/>
              <a:t>kartleggingsprosessen. Disse benyttes til underlag for undersøkelsens </a:t>
            </a:r>
            <a:r>
              <a:rPr lang="nb-NO" sz="1600" i="1" dirty="0" smtClean="0"/>
              <a:t>kvalitative</a:t>
            </a:r>
            <a:r>
              <a:rPr lang="nb-NO" sz="1600" dirty="0" smtClean="0"/>
              <a:t> fase der alle medarbeidere får mulighet til å delta på </a:t>
            </a:r>
            <a:r>
              <a:rPr lang="nb-NO" sz="1600" smtClean="0"/>
              <a:t>oppfølgingsmøter for å tolke </a:t>
            </a:r>
            <a:r>
              <a:rPr lang="nb-NO" sz="1600" dirty="0" smtClean="0"/>
              <a:t>resultatene og medvirke til å utvikle lokale arbeidsmiljøtiltak.</a:t>
            </a:r>
          </a:p>
          <a:p>
            <a:r>
              <a:rPr lang="nb-NO" sz="1600" dirty="0" smtClean="0"/>
              <a:t>Tiltakene som vedtas av LAMU i lokale handlingsplaner er derfor å anse som de reelle resultatene av ARK. Disse rapporteres inn til ARK via </a:t>
            </a:r>
            <a:r>
              <a:rPr lang="nb-NO" sz="1600" dirty="0" err="1" smtClean="0"/>
              <a:t>FaktaARK</a:t>
            </a:r>
            <a:r>
              <a:rPr lang="nb-NO" sz="1600" dirty="0" smtClean="0"/>
              <a:t> II etter at tiltaksutviklingen er ferdigstilt. </a:t>
            </a:r>
            <a:r>
              <a:rPr lang="nb-NO" sz="1600" dirty="0" err="1" smtClean="0"/>
              <a:t>Tiltakstemaene</a:t>
            </a:r>
            <a:r>
              <a:rPr lang="nb-NO" sz="1600" dirty="0" smtClean="0"/>
              <a:t> for </a:t>
            </a:r>
            <a:r>
              <a:rPr lang="nb-NO" sz="1600" dirty="0" err="1" smtClean="0"/>
              <a:t>FaktaARK</a:t>
            </a:r>
            <a:r>
              <a:rPr lang="nb-NO" sz="1600" dirty="0" smtClean="0"/>
              <a:t> II besvarelsene ved UiO er presentert i et eget vedlegg.</a:t>
            </a:r>
          </a:p>
          <a:p>
            <a:r>
              <a:rPr lang="nb-NO" sz="1600" dirty="0" smtClean="0"/>
              <a:t>Notatfeltet for hvert enkelt lysbilde i </a:t>
            </a:r>
            <a:r>
              <a:rPr lang="nb-NO" sz="1600" dirty="0" err="1" smtClean="0"/>
              <a:t>powerpointen</a:t>
            </a:r>
            <a:r>
              <a:rPr lang="nb-NO" sz="1600" dirty="0" smtClean="0"/>
              <a:t> inneholder bakgrunnsinformasjon om hvordan tolke innholdet i dataene.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pPr eaLnBrk="1" fontAlgn="auto" hangingPunct="1">
              <a:spcBef>
                <a:spcPts val="0"/>
              </a:spcBef>
              <a:spcAft>
                <a:spcPts val="0"/>
              </a:spcAft>
            </a:pPr>
            <a:r>
              <a:rPr lang="nb-NO" sz="2400" i="1" dirty="0">
                <a:solidFill>
                  <a:srgbClr val="0033CC"/>
                </a:solidFill>
                <a:latin typeface="Arial Narrow" pitchFamily="34" charset="0"/>
                <a:ea typeface="+mn-ea"/>
                <a:cs typeface="+mn-cs"/>
              </a:rPr>
              <a:t>Har du hatt medarbeidersamtale i </a:t>
            </a:r>
            <a:endParaRPr lang="nb-NO" sz="2400" i="1" dirty="0" smtClean="0">
              <a:solidFill>
                <a:srgbClr val="0033CC"/>
              </a:solidFill>
              <a:latin typeface="Arial Narrow" pitchFamily="34" charset="0"/>
              <a:ea typeface="+mn-ea"/>
              <a:cs typeface="+mn-cs"/>
            </a:endParaRP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løpet </a:t>
            </a:r>
            <a:r>
              <a:rPr lang="nb-NO" sz="2400" i="1" dirty="0">
                <a:solidFill>
                  <a:srgbClr val="0033CC"/>
                </a:solidFill>
                <a:latin typeface="Arial Narrow" pitchFamily="34" charset="0"/>
                <a:ea typeface="+mn-ea"/>
                <a:cs typeface="+mn-cs"/>
              </a:rPr>
              <a:t>av de siste 24 </a:t>
            </a:r>
            <a:r>
              <a:rPr lang="nb-NO" i="1" dirty="0">
                <a:solidFill>
                  <a:srgbClr val="0033CC"/>
                </a:solidFill>
                <a:latin typeface="Arial Narrow" pitchFamily="34" charset="0"/>
                <a:ea typeface="+mn-ea"/>
                <a:cs typeface="+mn-cs"/>
              </a:rPr>
              <a:t>månedene</a:t>
            </a:r>
            <a:r>
              <a:rPr lang="nb-NO" sz="2400" i="1" dirty="0" smtClean="0">
                <a:solidFill>
                  <a:srgbClr val="0033CC"/>
                </a:solidFill>
                <a:latin typeface="Arial Narrow" pitchFamily="34" charset="0"/>
                <a:ea typeface="+mn-ea"/>
                <a:cs typeface="+mn-cs"/>
              </a:rPr>
              <a:t>?</a:t>
            </a: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pPr eaLnBrk="1" fontAlgn="auto" hangingPunct="1">
              <a:spcBef>
                <a:spcPts val="0"/>
              </a:spcBef>
              <a:spcAft>
                <a:spcPts val="0"/>
              </a:spcAft>
            </a:pPr>
            <a:r>
              <a:rPr lang="nb-NO" sz="2400" dirty="0" smtClean="0">
                <a:solidFill>
                  <a:srgbClr val="0033CC"/>
                </a:solidFill>
                <a:latin typeface="Arial Narrow" panose="020B0606020202030204" pitchFamily="34" charset="0"/>
                <a:ea typeface="+mn-ea"/>
                <a:cs typeface="+mn-cs"/>
              </a:rPr>
              <a:t>Gjennomsnittlig opplevelse </a:t>
            </a:r>
            <a:br>
              <a:rPr lang="nb-NO" sz="2400" dirty="0" smtClean="0">
                <a:solidFill>
                  <a:srgbClr val="0033CC"/>
                </a:solidFill>
                <a:latin typeface="Arial Narrow" panose="020B0606020202030204" pitchFamily="34" charset="0"/>
                <a:ea typeface="+mn-ea"/>
                <a:cs typeface="+mn-cs"/>
              </a:rPr>
            </a:br>
            <a:r>
              <a:rPr lang="nb-NO" sz="2400" dirty="0" smtClean="0">
                <a:solidFill>
                  <a:srgbClr val="0033CC"/>
                </a:solidFill>
                <a:latin typeface="Arial Narrow" panose="020B0606020202030204" pitchFamily="34" charset="0"/>
                <a:ea typeface="+mn-ea"/>
                <a:cs typeface="+mn-cs"/>
              </a:rPr>
              <a:t>av medarbeidersamtalens nytteverdi</a:t>
            </a:r>
            <a:endParaRPr lang="en-GB" sz="2400" dirty="0">
              <a:solidFill>
                <a:srgbClr val="0033CC"/>
              </a:solidFill>
              <a:latin typeface="Arial Narrow" panose="020B0606020202030204" pitchFamily="34" charset="0"/>
              <a:ea typeface="+mn-ea"/>
              <a:cs typeface="+mn-cs"/>
            </a:endParaRPr>
          </a:p>
        </p:txBody>
      </p:sp>
      <p:pic>
        <p:nvPicPr>
          <p:cNvPr id="9" name="Bilde 8"/>
          <p:cNvPicPr/>
          <p:nvPr>
            <p:extLst>
              <p:ext uri="{D42A27DB-BD31-4B8C-83A1-F6EECF244321}">
                <p14:modId xmlns:p14="http://schemas.microsoft.com/office/powerpoint/2010/main" val="3094425485"/>
              </p:ext>
            </p:extLst>
          </p:nvPr>
        </p:nvPicPr>
        <p:blipFill>
          <a:blip r:embed="rId3"/>
          <a:stretch>
            <a:fillRect/>
          </a:stretch>
        </p:blipFill>
        <p:spPr>
          <a:xfrm>
            <a:off x="-45486" y="2256793"/>
            <a:ext cx="4553435" cy="4409752"/>
          </a:xfrm>
          <a:prstGeom prst="rect">
            <a:avLst/>
          </a:prstGeom>
        </p:spPr>
      </p:pic>
      <p:pic>
        <p:nvPicPr>
          <p:cNvPr id="10" name="Bilde 9"/>
          <p:cNvPicPr/>
          <p:nvPr>
            <p:extLst>
              <p:ext uri="{D42A27DB-BD31-4B8C-83A1-F6EECF244321}">
                <p14:modId xmlns:p14="http://schemas.microsoft.com/office/powerpoint/2010/main" val="2435633115"/>
              </p:ext>
            </p:extLst>
          </p:nvPr>
        </p:nvPicPr>
        <p:blipFill>
          <a:blip r:embed="rId4"/>
          <a:stretch>
            <a:fillRect/>
          </a:stretch>
        </p:blipFill>
        <p:spPr>
          <a:xfrm>
            <a:off x="4422220" y="2258117"/>
            <a:ext cx="4498498" cy="4411866"/>
          </a:xfrm>
          <a:prstGeom prst="rect">
            <a:avLst/>
          </a:prstGeom>
        </p:spPr>
      </p:pic>
      <p:sp>
        <p:nvSpPr>
          <p:cNvPr id="7" name="TekstSylinder 6"/>
          <p:cNvSpPr txBox="1"/>
          <p:nvPr/>
        </p:nvSpPr>
        <p:spPr>
          <a:xfrm>
            <a:off x="1999547" y="2362870"/>
            <a:ext cx="2377077" cy="27979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
        <p:nvSpPr>
          <p:cNvPr id="8" name="TekstSylinder 7"/>
          <p:cNvSpPr txBox="1"/>
          <p:nvPr/>
        </p:nvSpPr>
        <p:spPr>
          <a:xfrm>
            <a:off x="6440685" y="2375588"/>
            <a:ext cx="1964526" cy="254361"/>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Tree>
    <p:extLst>
      <p:ext uri="{BB962C8B-B14F-4D97-AF65-F5344CB8AC3E}">
        <p14:creationId xmlns:p14="http://schemas.microsoft.com/office/powerpoint/2010/main" val="15878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pPr eaLnBrk="1" fontAlgn="auto" hangingPunct="1">
              <a:spcBef>
                <a:spcPts val="0"/>
              </a:spcBef>
              <a:spcAft>
                <a:spcPts val="0"/>
              </a:spcAft>
            </a:pPr>
            <a:r>
              <a:rPr lang="nb-NO" sz="2400" i="1" dirty="0">
                <a:solidFill>
                  <a:srgbClr val="0033CC"/>
                </a:solidFill>
                <a:latin typeface="Arial Narrow" pitchFamily="34" charset="0"/>
                <a:ea typeface="+mn-ea"/>
                <a:cs typeface="+mn-cs"/>
              </a:rPr>
              <a:t>Har du hatt medarbeidersamtale i </a:t>
            </a:r>
            <a:endParaRPr lang="nb-NO" sz="2400" i="1" dirty="0" smtClean="0">
              <a:solidFill>
                <a:srgbClr val="0033CC"/>
              </a:solidFill>
              <a:latin typeface="Arial Narrow" pitchFamily="34" charset="0"/>
              <a:ea typeface="+mn-ea"/>
              <a:cs typeface="+mn-cs"/>
            </a:endParaRP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løpet </a:t>
            </a:r>
            <a:r>
              <a:rPr lang="nb-NO" sz="2400" i="1" dirty="0">
                <a:solidFill>
                  <a:srgbClr val="0033CC"/>
                </a:solidFill>
                <a:latin typeface="Arial Narrow" pitchFamily="34" charset="0"/>
                <a:ea typeface="+mn-ea"/>
                <a:cs typeface="+mn-cs"/>
              </a:rPr>
              <a:t>av de siste 24 </a:t>
            </a:r>
            <a:r>
              <a:rPr lang="nb-NO" i="1" dirty="0">
                <a:solidFill>
                  <a:srgbClr val="0033CC"/>
                </a:solidFill>
                <a:latin typeface="Arial Narrow" pitchFamily="34" charset="0"/>
                <a:ea typeface="+mn-ea"/>
                <a:cs typeface="+mn-cs"/>
              </a:rPr>
              <a:t>månedene</a:t>
            </a:r>
            <a:r>
              <a:rPr lang="nb-NO" sz="2400" i="1" dirty="0" smtClean="0">
                <a:solidFill>
                  <a:srgbClr val="0033CC"/>
                </a:solidFill>
                <a:latin typeface="Arial Narrow" pitchFamily="34" charset="0"/>
                <a:ea typeface="+mn-ea"/>
                <a:cs typeface="+mn-cs"/>
              </a:rPr>
              <a:t>?</a:t>
            </a: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pPr eaLnBrk="1" fontAlgn="auto" hangingPunct="1">
              <a:spcBef>
                <a:spcPts val="0"/>
              </a:spcBef>
              <a:spcAft>
                <a:spcPts val="0"/>
              </a:spcAft>
            </a:pPr>
            <a:r>
              <a:rPr lang="nb-NO" sz="2400" dirty="0" smtClean="0">
                <a:solidFill>
                  <a:srgbClr val="0033CC"/>
                </a:solidFill>
                <a:latin typeface="Arial Narrow" panose="020B0606020202030204" pitchFamily="34" charset="0"/>
                <a:ea typeface="+mn-ea"/>
                <a:cs typeface="+mn-cs"/>
              </a:rPr>
              <a:t>Gjennomsnittlig opplevelse </a:t>
            </a:r>
            <a:br>
              <a:rPr lang="nb-NO" sz="2400" dirty="0" smtClean="0">
                <a:solidFill>
                  <a:srgbClr val="0033CC"/>
                </a:solidFill>
                <a:latin typeface="Arial Narrow" panose="020B0606020202030204" pitchFamily="34" charset="0"/>
                <a:ea typeface="+mn-ea"/>
                <a:cs typeface="+mn-cs"/>
              </a:rPr>
            </a:br>
            <a:r>
              <a:rPr lang="nb-NO" sz="2400" dirty="0" smtClean="0">
                <a:solidFill>
                  <a:srgbClr val="0033CC"/>
                </a:solidFill>
                <a:latin typeface="Arial Narrow" panose="020B0606020202030204" pitchFamily="34" charset="0"/>
                <a:ea typeface="+mn-ea"/>
                <a:cs typeface="+mn-cs"/>
              </a:rPr>
              <a:t>av medarbeidersamtalens nytteverdi</a:t>
            </a:r>
            <a:endParaRPr lang="en-GB" sz="2400" dirty="0">
              <a:solidFill>
                <a:srgbClr val="0033CC"/>
              </a:solidFill>
              <a:latin typeface="Arial Narrow" panose="020B0606020202030204" pitchFamily="34" charset="0"/>
              <a:ea typeface="+mn-ea"/>
              <a:cs typeface="+mn-cs"/>
            </a:endParaRPr>
          </a:p>
        </p:txBody>
      </p:sp>
      <p:sp>
        <p:nvSpPr>
          <p:cNvPr id="7" name="TekstSylinder 6"/>
          <p:cNvSpPr txBox="1"/>
          <p:nvPr/>
        </p:nvSpPr>
        <p:spPr>
          <a:xfrm>
            <a:off x="1999547" y="2362870"/>
            <a:ext cx="2377077" cy="27979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
        <p:nvSpPr>
          <p:cNvPr id="8" name="TekstSylinder 7"/>
          <p:cNvSpPr txBox="1"/>
          <p:nvPr/>
        </p:nvSpPr>
        <p:spPr>
          <a:xfrm>
            <a:off x="6440685" y="2375588"/>
            <a:ext cx="1964526" cy="254361"/>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4" name="Bilde 3"/>
          <p:cNvPicPr>
            <a:picLocks noChangeAspect="1"/>
          </p:cNvPicPr>
          <p:nvPr/>
        </p:nvPicPr>
        <p:blipFill>
          <a:blip r:embed="rId3"/>
          <a:stretch>
            <a:fillRect/>
          </a:stretch>
        </p:blipFill>
        <p:spPr>
          <a:xfrm>
            <a:off x="185925" y="2490738"/>
            <a:ext cx="4314067" cy="3774108"/>
          </a:xfrm>
          <a:prstGeom prst="rect">
            <a:avLst/>
          </a:prstGeom>
        </p:spPr>
      </p:pic>
      <p:pic>
        <p:nvPicPr>
          <p:cNvPr id="5" name="Bilde 4"/>
          <p:cNvPicPr>
            <a:picLocks noChangeAspect="1"/>
          </p:cNvPicPr>
          <p:nvPr/>
        </p:nvPicPr>
        <p:blipFill>
          <a:blip r:embed="rId4"/>
          <a:stretch>
            <a:fillRect/>
          </a:stretch>
        </p:blipFill>
        <p:spPr>
          <a:xfrm>
            <a:off x="4542033" y="2490738"/>
            <a:ext cx="4114339" cy="3774108"/>
          </a:xfrm>
          <a:prstGeom prst="rect">
            <a:avLst/>
          </a:prstGeom>
        </p:spPr>
      </p:pic>
    </p:spTree>
    <p:extLst>
      <p:ext uri="{BB962C8B-B14F-4D97-AF65-F5344CB8AC3E}">
        <p14:creationId xmlns:p14="http://schemas.microsoft.com/office/powerpoint/2010/main" val="1387171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pPr eaLnBrk="1" fontAlgn="auto" hangingPunct="1">
              <a:spcBef>
                <a:spcPts val="0"/>
              </a:spcBef>
              <a:spcAft>
                <a:spcPts val="0"/>
              </a:spcAft>
            </a:pPr>
            <a:r>
              <a:rPr lang="nb-NO" sz="2400" i="1" dirty="0">
                <a:solidFill>
                  <a:srgbClr val="0033CC"/>
                </a:solidFill>
                <a:latin typeface="Arial Narrow" pitchFamily="34" charset="0"/>
                <a:ea typeface="+mn-ea"/>
                <a:cs typeface="+mn-cs"/>
              </a:rPr>
              <a:t>Har du hatt medarbeidersamtale i </a:t>
            </a:r>
            <a:endParaRPr lang="nb-NO" sz="2400" i="1" dirty="0" smtClean="0">
              <a:solidFill>
                <a:srgbClr val="0033CC"/>
              </a:solidFill>
              <a:latin typeface="Arial Narrow" pitchFamily="34" charset="0"/>
              <a:ea typeface="+mn-ea"/>
              <a:cs typeface="+mn-cs"/>
            </a:endParaRP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løpet </a:t>
            </a:r>
            <a:r>
              <a:rPr lang="nb-NO" sz="2400" i="1" dirty="0">
                <a:solidFill>
                  <a:srgbClr val="0033CC"/>
                </a:solidFill>
                <a:latin typeface="Arial Narrow" pitchFamily="34" charset="0"/>
                <a:ea typeface="+mn-ea"/>
                <a:cs typeface="+mn-cs"/>
              </a:rPr>
              <a:t>av de siste 24 </a:t>
            </a:r>
            <a:r>
              <a:rPr lang="nb-NO" i="1" dirty="0">
                <a:solidFill>
                  <a:srgbClr val="0033CC"/>
                </a:solidFill>
                <a:latin typeface="Arial Narrow" pitchFamily="34" charset="0"/>
                <a:ea typeface="+mn-ea"/>
                <a:cs typeface="+mn-cs"/>
              </a:rPr>
              <a:t>månedene</a:t>
            </a:r>
            <a:r>
              <a:rPr lang="nb-NO" sz="2400" i="1" dirty="0" smtClean="0">
                <a:solidFill>
                  <a:srgbClr val="0033CC"/>
                </a:solidFill>
                <a:latin typeface="Arial Narrow" pitchFamily="34" charset="0"/>
                <a:ea typeface="+mn-ea"/>
                <a:cs typeface="+mn-cs"/>
              </a:rPr>
              <a:t>?</a:t>
            </a: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pPr eaLnBrk="1" fontAlgn="auto" hangingPunct="1">
              <a:spcBef>
                <a:spcPts val="0"/>
              </a:spcBef>
              <a:spcAft>
                <a:spcPts val="0"/>
              </a:spcAft>
            </a:pPr>
            <a:r>
              <a:rPr lang="nb-NO" sz="2400" dirty="0" smtClean="0">
                <a:solidFill>
                  <a:srgbClr val="0033CC"/>
                </a:solidFill>
                <a:latin typeface="Arial Narrow" panose="020B0606020202030204" pitchFamily="34" charset="0"/>
                <a:ea typeface="+mn-ea"/>
                <a:cs typeface="+mn-cs"/>
              </a:rPr>
              <a:t>Gjennomsnittlig opplevelse </a:t>
            </a:r>
            <a:br>
              <a:rPr lang="nb-NO" sz="2400" dirty="0" smtClean="0">
                <a:solidFill>
                  <a:srgbClr val="0033CC"/>
                </a:solidFill>
                <a:latin typeface="Arial Narrow" panose="020B0606020202030204" pitchFamily="34" charset="0"/>
                <a:ea typeface="+mn-ea"/>
                <a:cs typeface="+mn-cs"/>
              </a:rPr>
            </a:br>
            <a:r>
              <a:rPr lang="nb-NO" sz="2400" dirty="0" smtClean="0">
                <a:solidFill>
                  <a:srgbClr val="0033CC"/>
                </a:solidFill>
                <a:latin typeface="Arial Narrow" panose="020B0606020202030204" pitchFamily="34" charset="0"/>
                <a:ea typeface="+mn-ea"/>
                <a:cs typeface="+mn-cs"/>
              </a:rPr>
              <a:t>av medarbeidersamtalens nytteverdi</a:t>
            </a:r>
            <a:endParaRPr lang="en-GB" sz="2400" dirty="0">
              <a:solidFill>
                <a:srgbClr val="0033CC"/>
              </a:solidFill>
              <a:latin typeface="Arial Narrow" panose="020B0606020202030204" pitchFamily="34" charset="0"/>
              <a:ea typeface="+mn-ea"/>
              <a:cs typeface="+mn-cs"/>
            </a:endParaRPr>
          </a:p>
        </p:txBody>
      </p:sp>
      <p:sp>
        <p:nvSpPr>
          <p:cNvPr id="7" name="TekstSylinder 6"/>
          <p:cNvSpPr txBox="1"/>
          <p:nvPr/>
        </p:nvSpPr>
        <p:spPr>
          <a:xfrm>
            <a:off x="1999547" y="2362870"/>
            <a:ext cx="2377077" cy="27979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
        <p:nvSpPr>
          <p:cNvPr id="8" name="TekstSylinder 7"/>
          <p:cNvSpPr txBox="1"/>
          <p:nvPr/>
        </p:nvSpPr>
        <p:spPr>
          <a:xfrm>
            <a:off x="6440685" y="2375588"/>
            <a:ext cx="1964526" cy="254361"/>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5" name="Bilde 4"/>
          <p:cNvPicPr>
            <a:picLocks noChangeAspect="1"/>
          </p:cNvPicPr>
          <p:nvPr/>
        </p:nvPicPr>
        <p:blipFill>
          <a:blip r:embed="rId3"/>
          <a:stretch>
            <a:fillRect/>
          </a:stretch>
        </p:blipFill>
        <p:spPr>
          <a:xfrm>
            <a:off x="220655" y="2362870"/>
            <a:ext cx="4185252" cy="4151519"/>
          </a:xfrm>
          <a:prstGeom prst="rect">
            <a:avLst/>
          </a:prstGeom>
        </p:spPr>
      </p:pic>
      <p:pic>
        <p:nvPicPr>
          <p:cNvPr id="9" name="Bilde 8"/>
          <p:cNvPicPr>
            <a:picLocks noChangeAspect="1"/>
          </p:cNvPicPr>
          <p:nvPr/>
        </p:nvPicPr>
        <p:blipFill>
          <a:blip r:embed="rId4"/>
          <a:stretch>
            <a:fillRect/>
          </a:stretch>
        </p:blipFill>
        <p:spPr>
          <a:xfrm>
            <a:off x="4574006" y="2390920"/>
            <a:ext cx="4318474" cy="4104456"/>
          </a:xfrm>
          <a:prstGeom prst="rect">
            <a:avLst/>
          </a:prstGeom>
        </p:spPr>
      </p:pic>
    </p:spTree>
    <p:extLst>
      <p:ext uri="{BB962C8B-B14F-4D97-AF65-F5344CB8AC3E}">
        <p14:creationId xmlns:p14="http://schemas.microsoft.com/office/powerpoint/2010/main" val="357887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7652" y="98648"/>
            <a:ext cx="7632700" cy="954088"/>
          </a:xfrm>
        </p:spPr>
        <p:txBody>
          <a:bodyPr/>
          <a:lstStyle/>
          <a:p>
            <a:pPr algn="l"/>
            <a:r>
              <a:rPr lang="nb-NO" sz="3200" b="1" dirty="0" smtClean="0">
                <a:solidFill>
                  <a:srgbClr val="0066CC"/>
                </a:solidFill>
                <a:latin typeface="Arial Narrow" panose="020B0606020202030204" pitchFamily="34" charset="0"/>
              </a:rPr>
              <a:t>Medarbeidersamtale</a:t>
            </a:r>
            <a:endParaRPr lang="nb-NO" sz="3200" b="1" dirty="0">
              <a:solidFill>
                <a:srgbClr val="0066CC"/>
              </a:solidFill>
              <a:latin typeface="Arial Narrow" panose="020B0606020202030204" pitchFamily="34" charset="0"/>
            </a:endParaRPr>
          </a:p>
        </p:txBody>
      </p:sp>
      <p:sp>
        <p:nvSpPr>
          <p:cNvPr id="6" name="Rektangel 5"/>
          <p:cNvSpPr/>
          <p:nvPr/>
        </p:nvSpPr>
        <p:spPr>
          <a:xfrm>
            <a:off x="107504" y="1076543"/>
            <a:ext cx="4032448" cy="1200329"/>
          </a:xfrm>
          <a:prstGeom prst="rect">
            <a:avLst/>
          </a:prstGeom>
        </p:spPr>
        <p:txBody>
          <a:bodyPr wrap="square">
            <a:spAutoFit/>
          </a:bodyPr>
          <a:lstStyle/>
          <a:p>
            <a:pPr eaLnBrk="1" fontAlgn="auto" hangingPunct="1">
              <a:spcBef>
                <a:spcPts val="0"/>
              </a:spcBef>
              <a:spcAft>
                <a:spcPts val="0"/>
              </a:spcAft>
            </a:pPr>
            <a:r>
              <a:rPr lang="nb-NO" sz="2400" i="1" dirty="0">
                <a:solidFill>
                  <a:srgbClr val="0033CC"/>
                </a:solidFill>
                <a:latin typeface="Arial Narrow" pitchFamily="34" charset="0"/>
                <a:ea typeface="+mn-ea"/>
                <a:cs typeface="+mn-cs"/>
              </a:rPr>
              <a:t>Har du hatt medarbeidersamtale i </a:t>
            </a:r>
            <a:endParaRPr lang="nb-NO" sz="2400" i="1" dirty="0" smtClean="0">
              <a:solidFill>
                <a:srgbClr val="0033CC"/>
              </a:solidFill>
              <a:latin typeface="Arial Narrow" pitchFamily="34" charset="0"/>
              <a:ea typeface="+mn-ea"/>
              <a:cs typeface="+mn-cs"/>
            </a:endParaRP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løpet </a:t>
            </a:r>
            <a:r>
              <a:rPr lang="nb-NO" sz="2400" i="1" dirty="0">
                <a:solidFill>
                  <a:srgbClr val="0033CC"/>
                </a:solidFill>
                <a:latin typeface="Arial Narrow" pitchFamily="34" charset="0"/>
                <a:ea typeface="+mn-ea"/>
                <a:cs typeface="+mn-cs"/>
              </a:rPr>
              <a:t>av de siste 24 </a:t>
            </a:r>
            <a:r>
              <a:rPr lang="nb-NO" i="1" dirty="0">
                <a:solidFill>
                  <a:srgbClr val="0033CC"/>
                </a:solidFill>
                <a:latin typeface="Arial Narrow" pitchFamily="34" charset="0"/>
                <a:ea typeface="+mn-ea"/>
                <a:cs typeface="+mn-cs"/>
              </a:rPr>
              <a:t>månedene</a:t>
            </a:r>
            <a:r>
              <a:rPr lang="nb-NO" sz="2400" i="1" dirty="0" smtClean="0">
                <a:solidFill>
                  <a:srgbClr val="0033CC"/>
                </a:solidFill>
                <a:latin typeface="Arial Narrow" pitchFamily="34" charset="0"/>
                <a:ea typeface="+mn-ea"/>
                <a:cs typeface="+mn-cs"/>
              </a:rPr>
              <a:t>?</a:t>
            </a:r>
          </a:p>
          <a:p>
            <a:pPr eaLnBrk="1" fontAlgn="auto" hangingPunct="1">
              <a:spcBef>
                <a:spcPts val="0"/>
              </a:spcBef>
              <a:spcAft>
                <a:spcPts val="0"/>
              </a:spcAft>
            </a:pPr>
            <a:r>
              <a:rPr lang="nb-NO" sz="2400" i="1" dirty="0" smtClean="0">
                <a:solidFill>
                  <a:srgbClr val="0033CC"/>
                </a:solidFill>
                <a:latin typeface="Arial Narrow" pitchFamily="34" charset="0"/>
                <a:ea typeface="+mn-ea"/>
                <a:cs typeface="+mn-cs"/>
              </a:rPr>
              <a:t>Prosent som har svart «ja»</a:t>
            </a:r>
          </a:p>
        </p:txBody>
      </p:sp>
      <p:sp>
        <p:nvSpPr>
          <p:cNvPr id="3" name="TekstSylinder 2"/>
          <p:cNvSpPr txBox="1"/>
          <p:nvPr/>
        </p:nvSpPr>
        <p:spPr>
          <a:xfrm>
            <a:off x="4572000" y="1301859"/>
            <a:ext cx="4320480" cy="830997"/>
          </a:xfrm>
          <a:prstGeom prst="rect">
            <a:avLst/>
          </a:prstGeom>
          <a:noFill/>
        </p:spPr>
        <p:txBody>
          <a:bodyPr wrap="square" rtlCol="0">
            <a:spAutoFit/>
          </a:bodyPr>
          <a:lstStyle/>
          <a:p>
            <a:pPr eaLnBrk="1" fontAlgn="auto" hangingPunct="1">
              <a:spcBef>
                <a:spcPts val="0"/>
              </a:spcBef>
              <a:spcAft>
                <a:spcPts val="0"/>
              </a:spcAft>
            </a:pPr>
            <a:r>
              <a:rPr lang="nb-NO" sz="2400" dirty="0" smtClean="0">
                <a:solidFill>
                  <a:srgbClr val="0033CC"/>
                </a:solidFill>
                <a:latin typeface="Arial Narrow" panose="020B0606020202030204" pitchFamily="34" charset="0"/>
                <a:ea typeface="+mn-ea"/>
                <a:cs typeface="+mn-cs"/>
              </a:rPr>
              <a:t>Gjennomsnittlig opplevelse </a:t>
            </a:r>
            <a:br>
              <a:rPr lang="nb-NO" sz="2400" dirty="0" smtClean="0">
                <a:solidFill>
                  <a:srgbClr val="0033CC"/>
                </a:solidFill>
                <a:latin typeface="Arial Narrow" panose="020B0606020202030204" pitchFamily="34" charset="0"/>
                <a:ea typeface="+mn-ea"/>
                <a:cs typeface="+mn-cs"/>
              </a:rPr>
            </a:br>
            <a:r>
              <a:rPr lang="nb-NO" sz="2400" dirty="0" smtClean="0">
                <a:solidFill>
                  <a:srgbClr val="0033CC"/>
                </a:solidFill>
                <a:latin typeface="Arial Narrow" panose="020B0606020202030204" pitchFamily="34" charset="0"/>
                <a:ea typeface="+mn-ea"/>
                <a:cs typeface="+mn-cs"/>
              </a:rPr>
              <a:t>av medarbeidersamtalens nytteverdi</a:t>
            </a:r>
            <a:endParaRPr lang="en-GB" sz="2400" dirty="0">
              <a:solidFill>
                <a:srgbClr val="0033CC"/>
              </a:solidFill>
              <a:latin typeface="Arial Narrow" panose="020B0606020202030204" pitchFamily="34" charset="0"/>
              <a:ea typeface="+mn-ea"/>
              <a:cs typeface="+mn-cs"/>
            </a:endParaRPr>
          </a:p>
        </p:txBody>
      </p:sp>
      <p:sp>
        <p:nvSpPr>
          <p:cNvPr id="7" name="TekstSylinder 6"/>
          <p:cNvSpPr txBox="1"/>
          <p:nvPr/>
        </p:nvSpPr>
        <p:spPr>
          <a:xfrm>
            <a:off x="1999547" y="2362870"/>
            <a:ext cx="2377077" cy="27979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
        <p:nvSpPr>
          <p:cNvPr id="8" name="TekstSylinder 7"/>
          <p:cNvSpPr txBox="1"/>
          <p:nvPr/>
        </p:nvSpPr>
        <p:spPr>
          <a:xfrm>
            <a:off x="6440685" y="2375588"/>
            <a:ext cx="1964526" cy="254361"/>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4" name="Bilde 3"/>
          <p:cNvPicPr>
            <a:picLocks noChangeAspect="1"/>
          </p:cNvPicPr>
          <p:nvPr/>
        </p:nvPicPr>
        <p:blipFill>
          <a:blip r:embed="rId3"/>
          <a:stretch>
            <a:fillRect/>
          </a:stretch>
        </p:blipFill>
        <p:spPr>
          <a:xfrm>
            <a:off x="253075" y="2397474"/>
            <a:ext cx="3741305" cy="4009135"/>
          </a:xfrm>
          <a:prstGeom prst="rect">
            <a:avLst/>
          </a:prstGeom>
        </p:spPr>
      </p:pic>
      <p:pic>
        <p:nvPicPr>
          <p:cNvPr id="9" name="Bilde 8"/>
          <p:cNvPicPr>
            <a:picLocks noChangeAspect="1"/>
          </p:cNvPicPr>
          <p:nvPr/>
        </p:nvPicPr>
        <p:blipFill>
          <a:blip r:embed="rId4"/>
          <a:stretch>
            <a:fillRect/>
          </a:stretch>
        </p:blipFill>
        <p:spPr>
          <a:xfrm>
            <a:off x="4347017" y="2381979"/>
            <a:ext cx="4059351" cy="4024630"/>
          </a:xfrm>
          <a:prstGeom prst="rect">
            <a:avLst/>
          </a:prstGeom>
        </p:spPr>
      </p:pic>
    </p:spTree>
    <p:extLst>
      <p:ext uri="{BB962C8B-B14F-4D97-AF65-F5344CB8AC3E}">
        <p14:creationId xmlns:p14="http://schemas.microsoft.com/office/powerpoint/2010/main" val="2189657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Gjennomsnittlig opplevelse av hvordan jobben </a:t>
            </a:r>
          </a:p>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påvirker helsa</a:t>
            </a:r>
            <a:endParaRPr lang="en-GB" sz="3200" b="1" dirty="0">
              <a:solidFill>
                <a:srgbClr val="0066CC"/>
              </a:solidFill>
              <a:latin typeface="Arial Narrow" panose="020B0606020202030204" pitchFamily="34" charset="0"/>
              <a:ea typeface="+mn-ea"/>
              <a:cs typeface="+mn-cs"/>
            </a:endParaRPr>
          </a:p>
        </p:txBody>
      </p:sp>
      <p:pic>
        <p:nvPicPr>
          <p:cNvPr id="3" name="Bilde 2"/>
          <p:cNvPicPr/>
          <p:nvPr>
            <p:extLst>
              <p:ext uri="{D42A27DB-BD31-4B8C-83A1-F6EECF244321}">
                <p14:modId xmlns:p14="http://schemas.microsoft.com/office/powerpoint/2010/main" val="3630890143"/>
              </p:ext>
            </p:extLst>
          </p:nvPr>
        </p:nvPicPr>
        <p:blipFill>
          <a:blip r:embed="rId3"/>
          <a:stretch>
            <a:fillRect/>
          </a:stretch>
        </p:blipFill>
        <p:spPr>
          <a:xfrm>
            <a:off x="482624" y="1331413"/>
            <a:ext cx="8311824" cy="5384212"/>
          </a:xfrm>
          <a:prstGeom prst="rect">
            <a:avLst/>
          </a:prstGeom>
        </p:spPr>
      </p:pic>
      <p:sp>
        <p:nvSpPr>
          <p:cNvPr id="6" name="TekstSylinder 5"/>
          <p:cNvSpPr txBox="1"/>
          <p:nvPr/>
        </p:nvSpPr>
        <p:spPr>
          <a:xfrm>
            <a:off x="3305931" y="1465039"/>
            <a:ext cx="4632252" cy="30777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spTree>
    <p:extLst>
      <p:ext uri="{BB962C8B-B14F-4D97-AF65-F5344CB8AC3E}">
        <p14:creationId xmlns:p14="http://schemas.microsoft.com/office/powerpoint/2010/main" val="925285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Gjennomsnittlig opplevelse av hvordan jobben </a:t>
            </a:r>
          </a:p>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påvirker helsa</a:t>
            </a:r>
            <a:endParaRPr lang="en-GB" sz="3200" b="1" dirty="0">
              <a:solidFill>
                <a:srgbClr val="0066CC"/>
              </a:solidFill>
              <a:latin typeface="Arial Narrow" panose="020B0606020202030204" pitchFamily="34" charset="0"/>
              <a:ea typeface="+mn-ea"/>
              <a:cs typeface="+mn-cs"/>
            </a:endParaRPr>
          </a:p>
        </p:txBody>
      </p:sp>
      <p:sp>
        <p:nvSpPr>
          <p:cNvPr id="6" name="TekstSylinder 5"/>
          <p:cNvSpPr txBox="1"/>
          <p:nvPr/>
        </p:nvSpPr>
        <p:spPr>
          <a:xfrm>
            <a:off x="3305931" y="1465039"/>
            <a:ext cx="4632252" cy="30777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2" name="Bilde 1"/>
          <p:cNvPicPr>
            <a:picLocks noChangeAspect="1"/>
          </p:cNvPicPr>
          <p:nvPr/>
        </p:nvPicPr>
        <p:blipFill>
          <a:blip r:embed="rId3"/>
          <a:stretch>
            <a:fillRect/>
          </a:stretch>
        </p:blipFill>
        <p:spPr>
          <a:xfrm>
            <a:off x="539552" y="1373151"/>
            <a:ext cx="8136903" cy="5296209"/>
          </a:xfrm>
          <a:prstGeom prst="rect">
            <a:avLst/>
          </a:prstGeom>
        </p:spPr>
      </p:pic>
    </p:spTree>
    <p:extLst>
      <p:ext uri="{BB962C8B-B14F-4D97-AF65-F5344CB8AC3E}">
        <p14:creationId xmlns:p14="http://schemas.microsoft.com/office/powerpoint/2010/main" val="2711118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Gjennomsnittlig opplevelse av hvordan jobben </a:t>
            </a:r>
          </a:p>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påvirker helsa</a:t>
            </a:r>
            <a:endParaRPr lang="en-GB" sz="3200" b="1" dirty="0">
              <a:solidFill>
                <a:srgbClr val="0066CC"/>
              </a:solidFill>
              <a:latin typeface="Arial Narrow" panose="020B0606020202030204" pitchFamily="34" charset="0"/>
              <a:ea typeface="+mn-ea"/>
              <a:cs typeface="+mn-cs"/>
            </a:endParaRPr>
          </a:p>
        </p:txBody>
      </p:sp>
      <p:sp>
        <p:nvSpPr>
          <p:cNvPr id="6" name="TekstSylinder 5"/>
          <p:cNvSpPr txBox="1"/>
          <p:nvPr/>
        </p:nvSpPr>
        <p:spPr>
          <a:xfrm>
            <a:off x="3305931" y="1465039"/>
            <a:ext cx="4632252" cy="30777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3" name="Bilde 2"/>
          <p:cNvPicPr>
            <a:picLocks noChangeAspect="1"/>
          </p:cNvPicPr>
          <p:nvPr/>
        </p:nvPicPr>
        <p:blipFill>
          <a:blip r:embed="rId3"/>
          <a:stretch>
            <a:fillRect/>
          </a:stretch>
        </p:blipFill>
        <p:spPr>
          <a:xfrm>
            <a:off x="395536" y="1445159"/>
            <a:ext cx="8280919" cy="5296209"/>
          </a:xfrm>
          <a:prstGeom prst="rect">
            <a:avLst/>
          </a:prstGeom>
        </p:spPr>
      </p:pic>
    </p:spTree>
    <p:extLst>
      <p:ext uri="{BB962C8B-B14F-4D97-AF65-F5344CB8AC3E}">
        <p14:creationId xmlns:p14="http://schemas.microsoft.com/office/powerpoint/2010/main" val="2685277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p:nvPr/>
        </p:nvSpPr>
        <p:spPr>
          <a:xfrm>
            <a:off x="395536" y="191542"/>
            <a:ext cx="8398912" cy="1077218"/>
          </a:xfrm>
          <a:prstGeom prst="rect">
            <a:avLst/>
          </a:prstGeom>
          <a:noFill/>
        </p:spPr>
        <p:txBody>
          <a:bodyPr wrap="square" rtlCol="0">
            <a:spAutoFit/>
          </a:bodyPr>
          <a:lstStyle/>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Gjennomsnittlig opplevelse av hvordan jobben </a:t>
            </a:r>
          </a:p>
          <a:p>
            <a:pPr eaLnBrk="1" fontAlgn="auto" hangingPunct="1">
              <a:spcBef>
                <a:spcPts val="0"/>
              </a:spcBef>
              <a:spcAft>
                <a:spcPts val="0"/>
              </a:spcAft>
            </a:pPr>
            <a:r>
              <a:rPr lang="nb-NO" sz="3200" b="1" dirty="0" smtClean="0">
                <a:solidFill>
                  <a:srgbClr val="0066CC"/>
                </a:solidFill>
                <a:latin typeface="Arial Narrow" panose="020B0606020202030204" pitchFamily="34" charset="0"/>
                <a:ea typeface="+mn-ea"/>
                <a:cs typeface="+mn-cs"/>
              </a:rPr>
              <a:t>påvirker helsa</a:t>
            </a:r>
            <a:endParaRPr lang="en-GB" sz="3200" b="1" dirty="0">
              <a:solidFill>
                <a:srgbClr val="0066CC"/>
              </a:solidFill>
              <a:latin typeface="Arial Narrow" panose="020B0606020202030204" pitchFamily="34" charset="0"/>
              <a:ea typeface="+mn-ea"/>
              <a:cs typeface="+mn-cs"/>
            </a:endParaRPr>
          </a:p>
        </p:txBody>
      </p:sp>
      <p:sp>
        <p:nvSpPr>
          <p:cNvPr id="6" name="TekstSylinder 5"/>
          <p:cNvSpPr txBox="1"/>
          <p:nvPr/>
        </p:nvSpPr>
        <p:spPr>
          <a:xfrm>
            <a:off x="3305931" y="1465039"/>
            <a:ext cx="4632252" cy="307777"/>
          </a:xfrm>
          <a:prstGeom prst="rect">
            <a:avLst/>
          </a:prstGeom>
          <a:solidFill>
            <a:schemeClr val="bg1"/>
          </a:solidFill>
        </p:spPr>
        <p:txBody>
          <a:bodyPr wrap="square" rtlCol="0">
            <a:spAutoFit/>
          </a:bodyPr>
          <a:lstStyle/>
          <a:p>
            <a:pPr eaLnBrk="1" fontAlgn="auto" hangingPunct="1">
              <a:spcBef>
                <a:spcPts val="0"/>
              </a:spcBef>
              <a:spcAft>
                <a:spcPts val="0"/>
              </a:spcAft>
            </a:pPr>
            <a:endParaRPr lang="nb-NO" sz="1400" dirty="0">
              <a:solidFill>
                <a:prstClr val="black"/>
              </a:solidFill>
              <a:latin typeface="Calibri"/>
              <a:ea typeface="+mn-ea"/>
              <a:cs typeface="+mn-cs"/>
            </a:endParaRPr>
          </a:p>
        </p:txBody>
      </p:sp>
      <p:pic>
        <p:nvPicPr>
          <p:cNvPr id="2" name="Bilde 1"/>
          <p:cNvPicPr>
            <a:picLocks noChangeAspect="1"/>
          </p:cNvPicPr>
          <p:nvPr/>
        </p:nvPicPr>
        <p:blipFill>
          <a:blip r:embed="rId3"/>
          <a:stretch>
            <a:fillRect/>
          </a:stretch>
        </p:blipFill>
        <p:spPr>
          <a:xfrm>
            <a:off x="611560" y="1638601"/>
            <a:ext cx="7776864" cy="4814735"/>
          </a:xfrm>
          <a:prstGeom prst="rect">
            <a:avLst/>
          </a:prstGeom>
        </p:spPr>
      </p:pic>
    </p:spTree>
    <p:extLst>
      <p:ext uri="{BB962C8B-B14F-4D97-AF65-F5344CB8AC3E}">
        <p14:creationId xmlns:p14="http://schemas.microsoft.com/office/powerpoint/2010/main" val="364142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94990" y="615950"/>
            <a:ext cx="7345362" cy="940842"/>
          </a:xfrm>
        </p:spPr>
        <p:txBody>
          <a:bodyPr>
            <a:normAutofit fontScale="90000"/>
          </a:bodyPr>
          <a:lstStyle/>
          <a:p>
            <a:pPr algn="l"/>
            <a:r>
              <a:rPr lang="nb-NO" sz="3200" b="1" dirty="0" smtClean="0">
                <a:solidFill>
                  <a:srgbClr val="0066CC"/>
                </a:solidFill>
                <a:latin typeface="Arial Narrow" panose="020B0606020202030204" pitchFamily="34" charset="0"/>
              </a:rPr>
              <a:t>Gjennomføring av ARK ved UiO og svarprosenter 2013 - 2015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0"/>
            <a:ext cx="12255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kt 6"/>
          <p:cNvGraphicFramePr>
            <a:graphicFrameLocks noChangeAspect="1"/>
          </p:cNvGraphicFramePr>
          <p:nvPr>
            <p:extLst>
              <p:ext uri="{D42A27DB-BD31-4B8C-83A1-F6EECF244321}">
                <p14:modId xmlns:p14="http://schemas.microsoft.com/office/powerpoint/2010/main" val="4005626156"/>
              </p:ext>
            </p:extLst>
          </p:nvPr>
        </p:nvGraphicFramePr>
        <p:xfrm>
          <a:off x="415677" y="2060575"/>
          <a:ext cx="8332787" cy="3895725"/>
        </p:xfrm>
        <a:graphic>
          <a:graphicData uri="http://schemas.openxmlformats.org/presentationml/2006/ole">
            <mc:AlternateContent xmlns:mc="http://schemas.openxmlformats.org/markup-compatibility/2006">
              <mc:Choice xmlns:v="urn:schemas-microsoft-com:vml" Requires="v">
                <p:oleObj spid="_x0000_s1039" name="Worksheet" r:id="rId6" imgW="5133877" imgH="2400300" progId="Excel.Sheet.12">
                  <p:embed/>
                </p:oleObj>
              </mc:Choice>
              <mc:Fallback>
                <p:oleObj name="Worksheet" r:id="rId6" imgW="5133877" imgH="2400300" progId="Excel.Sheet.12">
                  <p:embed/>
                  <p:pic>
                    <p:nvPicPr>
                      <p:cNvPr id="0" name=""/>
                      <p:cNvPicPr/>
                      <p:nvPr/>
                    </p:nvPicPr>
                    <p:blipFill>
                      <a:blip r:embed="rId7"/>
                      <a:stretch>
                        <a:fillRect/>
                      </a:stretch>
                    </p:blipFill>
                    <p:spPr>
                      <a:xfrm>
                        <a:off x="415677" y="2060575"/>
                        <a:ext cx="8332787" cy="3895725"/>
                      </a:xfrm>
                      <a:prstGeom prst="rect">
                        <a:avLst/>
                      </a:prstGeom>
                    </p:spPr>
                  </p:pic>
                </p:oleObj>
              </mc:Fallback>
            </mc:AlternateContent>
          </a:graphicData>
        </a:graphic>
      </p:graphicFrame>
    </p:spTree>
    <p:extLst>
      <p:ext uri="{BB962C8B-B14F-4D97-AF65-F5344CB8AC3E}">
        <p14:creationId xmlns:p14="http://schemas.microsoft.com/office/powerpoint/2010/main" val="346314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26988"/>
            <a:ext cx="8964613" cy="735012"/>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den enkeltes oppgaveutførelse:</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3080312528"/>
              </p:ext>
            </p:extLst>
          </p:nvPr>
        </p:nvPicPr>
        <p:blipFill>
          <a:blip r:embed="rId3"/>
          <a:stretch>
            <a:fillRect/>
          </a:stretch>
        </p:blipFill>
        <p:spPr>
          <a:xfrm>
            <a:off x="22225" y="838200"/>
            <a:ext cx="9096375" cy="5978525"/>
          </a:xfrm>
          <a:prstGeom prst="rect">
            <a:avLst/>
          </a:prstGeom>
        </p:spPr>
      </p:pic>
    </p:spTree>
    <p:extLst>
      <p:ext uri="{BB962C8B-B14F-4D97-AF65-F5344CB8AC3E}">
        <p14:creationId xmlns:p14="http://schemas.microsoft.com/office/powerpoint/2010/main" val="1535340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321675" cy="735013"/>
          </a:xfrm>
        </p:spPr>
        <p:txBody>
          <a:bodyPr/>
          <a:lstStyle/>
          <a:p>
            <a:pPr algn="l"/>
            <a:r>
              <a:rPr lang="nb-NO" sz="3600" b="1" dirty="0">
                <a:solidFill>
                  <a:srgbClr val="0066CC"/>
                </a:solidFill>
                <a:latin typeface="Arial Narrow" panose="020B0606020202030204" pitchFamily="34" charset="0"/>
              </a:rPr>
              <a:t>Ressurser </a:t>
            </a:r>
            <a:r>
              <a:rPr lang="nb-NO" sz="3600" b="1" dirty="0" smtClean="0">
                <a:solidFill>
                  <a:srgbClr val="0066CC"/>
                </a:solidFill>
                <a:latin typeface="Arial Narrow" panose="020B0606020202030204" pitchFamily="34" charset="0"/>
              </a:rPr>
              <a:t>– i kollegafellesskapet:</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3252055886"/>
              </p:ext>
            </p:extLst>
          </p:nvPr>
        </p:nvPicPr>
        <p:blipFill>
          <a:blip r:embed="rId3"/>
          <a:stretch>
            <a:fillRect/>
          </a:stretch>
        </p:blipFill>
        <p:spPr>
          <a:xfrm>
            <a:off x="19050" y="836613"/>
            <a:ext cx="9102725" cy="5981700"/>
          </a:xfrm>
          <a:prstGeom prst="rect">
            <a:avLst/>
          </a:prstGeom>
        </p:spPr>
      </p:pic>
    </p:spTree>
    <p:extLst>
      <p:ext uri="{BB962C8B-B14F-4D97-AF65-F5344CB8AC3E}">
        <p14:creationId xmlns:p14="http://schemas.microsoft.com/office/powerpoint/2010/main" val="177670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3062" y="116632"/>
            <a:ext cx="6675225" cy="1077218"/>
          </a:xfrm>
          <a:prstGeom prst="rect">
            <a:avLst/>
          </a:prstGeom>
          <a:noFill/>
        </p:spPr>
        <p:txBody>
          <a:bodyPr wrap="none" rtlCol="0">
            <a:spAutoFit/>
          </a:bodyPr>
          <a:lstStyle/>
          <a:p>
            <a:pPr eaLnBrk="1" fontAlgn="auto" hangingPunct="1">
              <a:spcBef>
                <a:spcPts val="0"/>
              </a:spcBef>
              <a:spcAft>
                <a:spcPts val="0"/>
              </a:spcAft>
            </a:pPr>
            <a:r>
              <a:rPr lang="nb-NO" sz="3600" b="1" dirty="0" smtClean="0">
                <a:solidFill>
                  <a:srgbClr val="0066CC"/>
                </a:solidFill>
                <a:latin typeface="Arial Narrow" panose="020B0606020202030204" pitchFamily="34" charset="0"/>
                <a:ea typeface="+mn-ea"/>
                <a:cs typeface="+mn-cs"/>
              </a:rPr>
              <a:t>Sosialt klima</a:t>
            </a:r>
          </a:p>
          <a:p>
            <a:pPr eaLnBrk="1" fontAlgn="auto" hangingPunct="1">
              <a:spcBef>
                <a:spcPts val="0"/>
              </a:spcBef>
              <a:spcAft>
                <a:spcPts val="0"/>
              </a:spcAft>
            </a:pPr>
            <a:r>
              <a:rPr lang="nb-NO" sz="2800" i="1" dirty="0" smtClean="0">
                <a:solidFill>
                  <a:srgbClr val="0033CC"/>
                </a:solidFill>
                <a:latin typeface="Arial Narrow" panose="020B0606020202030204" pitchFamily="34" charset="0"/>
                <a:ea typeface="+mn-ea"/>
                <a:cs typeface="+mn-cs"/>
              </a:rPr>
              <a:t>	«Hvordan er klimaet på din arbeidsenhet</a:t>
            </a:r>
            <a:r>
              <a:rPr lang="nb-NO" sz="2800" dirty="0" smtClean="0">
                <a:solidFill>
                  <a:srgbClr val="0033CC"/>
                </a:solidFill>
                <a:latin typeface="Arial Narrow" panose="020B0606020202030204" pitchFamily="34" charset="0"/>
                <a:ea typeface="+mn-ea"/>
                <a:cs typeface="+mn-cs"/>
              </a:rPr>
              <a:t>?»</a:t>
            </a:r>
            <a:endParaRPr lang="nb-NO" sz="2800" dirty="0">
              <a:solidFill>
                <a:srgbClr val="0033CC"/>
              </a:solidFill>
              <a:latin typeface="Arial Narrow" panose="020B0606020202030204" pitchFamily="34" charset="0"/>
              <a:ea typeface="+mn-ea"/>
              <a:cs typeface="+mn-cs"/>
            </a:endParaRPr>
          </a:p>
        </p:txBody>
      </p:sp>
      <p:pic>
        <p:nvPicPr>
          <p:cNvPr id="2" name="Bilde 1"/>
          <p:cNvPicPr/>
          <p:nvPr>
            <p:extLst>
              <p:ext uri="{D42A27DB-BD31-4B8C-83A1-F6EECF244321}">
                <p14:modId xmlns:p14="http://schemas.microsoft.com/office/powerpoint/2010/main" val="4192867944"/>
              </p:ext>
            </p:extLst>
          </p:nvPr>
        </p:nvPicPr>
        <p:blipFill>
          <a:blip r:embed="rId3"/>
          <a:stretch>
            <a:fillRect/>
          </a:stretch>
        </p:blipFill>
        <p:spPr>
          <a:xfrm>
            <a:off x="431800" y="1268413"/>
            <a:ext cx="8278813" cy="5438775"/>
          </a:xfrm>
          <a:prstGeom prst="rect">
            <a:avLst/>
          </a:prstGeom>
        </p:spPr>
      </p:pic>
    </p:spTree>
    <p:extLst>
      <p:ext uri="{BB962C8B-B14F-4D97-AF65-F5344CB8AC3E}">
        <p14:creationId xmlns:p14="http://schemas.microsoft.com/office/powerpoint/2010/main" val="139553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0" y="44450"/>
            <a:ext cx="8691563" cy="647700"/>
          </a:xfrm>
        </p:spPr>
        <p:txBody>
          <a:bodyPr/>
          <a:lstStyle/>
          <a:p>
            <a:pPr algn="l"/>
            <a:r>
              <a:rPr lang="nb-NO" sz="3600" b="1" dirty="0" smtClean="0">
                <a:solidFill>
                  <a:srgbClr val="0066CC"/>
                </a:solidFill>
                <a:latin typeface="Arial Narrow" panose="020B0606020202030204" pitchFamily="34" charset="0"/>
              </a:rPr>
              <a:t>Ressurser – i den organisatoriske enheten: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073255170"/>
              </p:ext>
            </p:extLst>
          </p:nvPr>
        </p:nvPicPr>
        <p:blipFill>
          <a:blip r:embed="rId3"/>
          <a:stretch>
            <a:fillRect/>
          </a:stretch>
        </p:blipFill>
        <p:spPr>
          <a:xfrm>
            <a:off x="15875" y="682625"/>
            <a:ext cx="9109075" cy="5984875"/>
          </a:xfrm>
          <a:prstGeom prst="rect">
            <a:avLst/>
          </a:prstGeom>
        </p:spPr>
      </p:pic>
    </p:spTree>
    <p:extLst>
      <p:ext uri="{BB962C8B-B14F-4D97-AF65-F5344CB8AC3E}">
        <p14:creationId xmlns:p14="http://schemas.microsoft.com/office/powerpoint/2010/main" val="335457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0" y="44450"/>
            <a:ext cx="8691563" cy="647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b-NO" sz="3600" b="1" dirty="0" smtClean="0">
                <a:solidFill>
                  <a:srgbClr val="0066CC"/>
                </a:solidFill>
                <a:latin typeface="Arial Narrow" panose="020B0606020202030204" pitchFamily="34" charset="0"/>
              </a:rPr>
              <a:t>Støtte – til forskning og undervisning:</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4153168757"/>
              </p:ext>
            </p:extLst>
          </p:nvPr>
        </p:nvPicPr>
        <p:blipFill>
          <a:blip r:embed="rId3"/>
          <a:stretch>
            <a:fillRect/>
          </a:stretch>
        </p:blipFill>
        <p:spPr>
          <a:xfrm>
            <a:off x="19050" y="765175"/>
            <a:ext cx="9104313" cy="5983288"/>
          </a:xfrm>
          <a:prstGeom prst="rect">
            <a:avLst/>
          </a:prstGeom>
        </p:spPr>
      </p:pic>
    </p:spTree>
    <p:extLst>
      <p:ext uri="{BB962C8B-B14F-4D97-AF65-F5344CB8AC3E}">
        <p14:creationId xmlns:p14="http://schemas.microsoft.com/office/powerpoint/2010/main" val="380490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idx="4294967295"/>
          </p:nvPr>
        </p:nvSpPr>
        <p:spPr>
          <a:xfrm>
            <a:off x="35496" y="19050"/>
            <a:ext cx="8856662" cy="746125"/>
          </a:xfrm>
        </p:spPr>
        <p:txBody>
          <a:bodyPr/>
          <a:lstStyle/>
          <a:p>
            <a:pPr algn="l"/>
            <a:r>
              <a:rPr lang="nb-NO" sz="3600" b="1" dirty="0" smtClean="0">
                <a:solidFill>
                  <a:srgbClr val="0066CC"/>
                </a:solidFill>
                <a:latin typeface="Arial Narrow" panose="020B0606020202030204" pitchFamily="34" charset="0"/>
              </a:rPr>
              <a:t>Jobbkrav – i den enkeltes arbeidssituasjon:</a:t>
            </a:r>
            <a:endParaRPr lang="nb-NO" sz="3600" b="1" dirty="0">
              <a:solidFill>
                <a:srgbClr val="0066CC"/>
              </a:solidFill>
              <a:latin typeface="Arial Narrow" panose="020B0606020202030204" pitchFamily="34" charset="0"/>
            </a:endParaRPr>
          </a:p>
        </p:txBody>
      </p:sp>
      <p:pic>
        <p:nvPicPr>
          <p:cNvPr id="2" name="Bilde 1"/>
          <p:cNvPicPr/>
          <p:nvPr>
            <p:extLst>
              <p:ext uri="{D42A27DB-BD31-4B8C-83A1-F6EECF244321}">
                <p14:modId xmlns:p14="http://schemas.microsoft.com/office/powerpoint/2010/main" val="1390176726"/>
              </p:ext>
            </p:extLst>
          </p:nvPr>
        </p:nvPicPr>
        <p:blipFill>
          <a:blip r:embed="rId3"/>
          <a:stretch>
            <a:fillRect/>
          </a:stretch>
        </p:blipFill>
        <p:spPr>
          <a:xfrm>
            <a:off x="19050" y="762000"/>
            <a:ext cx="9102725" cy="5981700"/>
          </a:xfrm>
          <a:prstGeom prst="rect">
            <a:avLst/>
          </a:prstGeom>
        </p:spPr>
      </p:pic>
    </p:spTree>
    <p:extLst>
      <p:ext uri="{BB962C8B-B14F-4D97-AF65-F5344CB8AC3E}">
        <p14:creationId xmlns:p14="http://schemas.microsoft.com/office/powerpoint/2010/main" val="1761616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uio-PPTMA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uio-PPTMAL</Template>
  <TotalTime>1306</TotalTime>
  <Words>3923</Words>
  <Application>Microsoft Office PowerPoint</Application>
  <PresentationFormat>On-screen Show (4:3)</PresentationFormat>
  <Paragraphs>503</Paragraphs>
  <Slides>27</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uio-PPTMAL</vt:lpstr>
      <vt:lpstr>Egendefinert utforming</vt:lpstr>
      <vt:lpstr>1_Egendefinert utforming</vt:lpstr>
      <vt:lpstr>Worksheet</vt:lpstr>
      <vt:lpstr>Felles ARK rapport UIO 2013-2015</vt:lpstr>
      <vt:lpstr>Om rapporten: oversikt over KIWEST resultater for UIO</vt:lpstr>
      <vt:lpstr>Gjennomføring av ARK ved UiO og svarprosenter 2013 - 2015 :</vt:lpstr>
      <vt:lpstr>Ressurser – den enkeltes oppgaveutførelse:</vt:lpstr>
      <vt:lpstr>Ressurser – i kollegafellesskapet:</vt:lpstr>
      <vt:lpstr>PowerPoint Presentation</vt:lpstr>
      <vt:lpstr>Ressurser – i den organisatoriske enheten:</vt:lpstr>
      <vt:lpstr>PowerPoint Presentation</vt:lpstr>
      <vt:lpstr>Jobbkrav – i den enkeltes arbeidssituasjon:</vt:lpstr>
      <vt:lpstr>Tilknytning til jobben</vt:lpstr>
      <vt:lpstr>Oppsummering:</vt:lpstr>
      <vt:lpstr>Oppsummering:</vt:lpstr>
      <vt:lpstr>Oppsummering:</vt:lpstr>
      <vt:lpstr>Oppsummering:</vt:lpstr>
      <vt:lpstr>Oppsummering:</vt:lpstr>
      <vt:lpstr>PowerPoint Presentation</vt:lpstr>
      <vt:lpstr>PowerPoint Presentation</vt:lpstr>
      <vt:lpstr>PowerPoint Presentation</vt:lpstr>
      <vt:lpstr>PowerPoint Presentation</vt:lpstr>
      <vt:lpstr>Medarbeidersamtale</vt:lpstr>
      <vt:lpstr>Medarbeidersamtale</vt:lpstr>
      <vt:lpstr>Medarbeidersamtale</vt:lpstr>
      <vt:lpstr>Medarbeidersamtale</vt:lpstr>
      <vt:lpstr>PowerPoint Presentation</vt:lpstr>
      <vt:lpstr>PowerPoint Presentation</vt:lpstr>
      <vt:lpstr>PowerPoint Presentation</vt:lpstr>
      <vt:lpstr>PowerPoint Presentation</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Lene Renneflott</dc:creator>
  <cp:lastModifiedBy>Lene Renneflott</cp:lastModifiedBy>
  <cp:revision>15</cp:revision>
  <cp:lastPrinted>2016-02-24T10:54:01Z</cp:lastPrinted>
  <dcterms:created xsi:type="dcterms:W3CDTF">2016-02-22T15:41:57Z</dcterms:created>
  <dcterms:modified xsi:type="dcterms:W3CDTF">2016-02-24T15:55:00Z</dcterms:modified>
</cp:coreProperties>
</file>