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47" r:id="rId2"/>
    <p:sldId id="517" r:id="rId3"/>
    <p:sldId id="518" r:id="rId4"/>
    <p:sldId id="514" r:id="rId5"/>
    <p:sldId id="516" r:id="rId6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263B3E-9E2F-4004-9F78-F3AA128086DC}">
          <p14:sldIdLst>
            <p14:sldId id="347"/>
            <p14:sldId id="517"/>
            <p14:sldId id="518"/>
            <p14:sldId id="514"/>
            <p14:sldId id="5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t Inge Grødem" initials="KIG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33FA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485" autoAdjust="0"/>
    <p:restoredTop sz="50000" autoAdjust="0"/>
  </p:normalViewPr>
  <p:slideViewPr>
    <p:cSldViewPr>
      <p:cViewPr>
        <p:scale>
          <a:sx n="111" d="100"/>
          <a:sy n="111" d="100"/>
        </p:scale>
        <p:origin x="12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var/folders/1f/r0dt3kqn0qj0mhgs4jbh_ffc000418/T/com.microsoft.Outlook/Outlook%20Temp/Sykefrav&#230;r%20til%20Roar%20-%20a&#778;rst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var\folders\1f\r0dt3kqn0qj0mhgs4jbh_ffc000418\T\com.microsoft.Outlook\Outlook%20Temp\Sykefrav&#230;r%204%20kvartal%202015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[1]Årsoversikt!$B$4</c:f>
              <c:strCache>
                <c:ptCount val="1"/>
                <c:pt idx="0">
                  <c:v>TA %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[1]Årsoversikt!$A$5:$A$14</c:f>
              <c:strCache>
                <c:ptCount val="10"/>
                <c:pt idx="0">
                  <c:v>1. kv Menn</c:v>
                </c:pt>
                <c:pt idx="1">
                  <c:v>1. kv Kvinner</c:v>
                </c:pt>
                <c:pt idx="2">
                  <c:v>2. kv Menn</c:v>
                </c:pt>
                <c:pt idx="3">
                  <c:v>2. kv Kvinner</c:v>
                </c:pt>
                <c:pt idx="4">
                  <c:v>3. kv Menn</c:v>
                </c:pt>
                <c:pt idx="5">
                  <c:v>3. kv Kvinner</c:v>
                </c:pt>
                <c:pt idx="6">
                  <c:v>4. kv Menn</c:v>
                </c:pt>
                <c:pt idx="7">
                  <c:v>4. kv Kvinner</c:v>
                </c:pt>
                <c:pt idx="8">
                  <c:v>Tot Menn</c:v>
                </c:pt>
                <c:pt idx="9">
                  <c:v>Tot Kvinner</c:v>
                </c:pt>
              </c:strCache>
            </c:strRef>
          </c:cat>
          <c:val>
            <c:numRef>
              <c:f>[1]Årsoversikt!$B$5:$B$14</c:f>
              <c:numCache>
                <c:formatCode>General</c:formatCode>
                <c:ptCount val="10"/>
                <c:pt idx="0">
                  <c:v>2.84</c:v>
                </c:pt>
                <c:pt idx="1">
                  <c:v>5.98</c:v>
                </c:pt>
                <c:pt idx="2">
                  <c:v>2.44</c:v>
                </c:pt>
                <c:pt idx="3">
                  <c:v>5.19</c:v>
                </c:pt>
                <c:pt idx="4">
                  <c:v>2.08</c:v>
                </c:pt>
                <c:pt idx="5">
                  <c:v>3.89</c:v>
                </c:pt>
                <c:pt idx="6">
                  <c:v>2.19</c:v>
                </c:pt>
                <c:pt idx="7">
                  <c:v>5.3</c:v>
                </c:pt>
                <c:pt idx="8">
                  <c:v>1.69</c:v>
                </c:pt>
                <c:pt idx="9">
                  <c:v>4.25</c:v>
                </c:pt>
              </c:numCache>
            </c:numRef>
          </c:val>
        </c:ser>
        <c:ser>
          <c:idx val="1"/>
          <c:order val="1"/>
          <c:tx>
            <c:strRef>
              <c:f>[1]Årsoversikt!$C$4</c:f>
              <c:strCache>
                <c:ptCount val="1"/>
                <c:pt idx="0">
                  <c:v>Vit %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[1]Årsoversikt!$A$5:$A$14</c:f>
              <c:strCache>
                <c:ptCount val="10"/>
                <c:pt idx="0">
                  <c:v>1. kv Menn</c:v>
                </c:pt>
                <c:pt idx="1">
                  <c:v>1. kv Kvinner</c:v>
                </c:pt>
                <c:pt idx="2">
                  <c:v>2. kv Menn</c:v>
                </c:pt>
                <c:pt idx="3">
                  <c:v>2. kv Kvinner</c:v>
                </c:pt>
                <c:pt idx="4">
                  <c:v>3. kv Menn</c:v>
                </c:pt>
                <c:pt idx="5">
                  <c:v>3. kv Kvinner</c:v>
                </c:pt>
                <c:pt idx="6">
                  <c:v>4. kv Menn</c:v>
                </c:pt>
                <c:pt idx="7">
                  <c:v>4. kv Kvinner</c:v>
                </c:pt>
                <c:pt idx="8">
                  <c:v>Tot Menn</c:v>
                </c:pt>
                <c:pt idx="9">
                  <c:v>Tot Kvinner</c:v>
                </c:pt>
              </c:strCache>
            </c:strRef>
          </c:cat>
          <c:val>
            <c:numRef>
              <c:f>[1]Årsoversikt!$C$5:$C$14</c:f>
              <c:numCache>
                <c:formatCode>General</c:formatCode>
                <c:ptCount val="10"/>
                <c:pt idx="0">
                  <c:v>1.77</c:v>
                </c:pt>
                <c:pt idx="1">
                  <c:v>3.8</c:v>
                </c:pt>
                <c:pt idx="2">
                  <c:v>1.85</c:v>
                </c:pt>
                <c:pt idx="3">
                  <c:v>2.43</c:v>
                </c:pt>
                <c:pt idx="4">
                  <c:v>1.24</c:v>
                </c:pt>
                <c:pt idx="5">
                  <c:v>1.77</c:v>
                </c:pt>
                <c:pt idx="6">
                  <c:v>1.67</c:v>
                </c:pt>
                <c:pt idx="7">
                  <c:v>2.4</c:v>
                </c:pt>
                <c:pt idx="8">
                  <c:v>0.47</c:v>
                </c:pt>
                <c:pt idx="9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9116064"/>
        <c:axId val="-2069105152"/>
      </c:barChart>
      <c:catAx>
        <c:axId val="-2099116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069105152"/>
        <c:crosses val="autoZero"/>
        <c:auto val="1"/>
        <c:lblAlgn val="ctr"/>
        <c:lblOffset val="100"/>
        <c:noMultiLvlLbl val="0"/>
      </c:catAx>
      <c:valAx>
        <c:axId val="-2069105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Prosent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991160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 enhet'!$A$56</c:f>
              <c:strCache>
                <c:ptCount val="1"/>
                <c:pt idx="0">
                  <c:v>Sum 2015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'Per enhet'!$B$55:$N$55</c:f>
              <c:strCache>
                <c:ptCount val="13"/>
                <c:pt idx="0">
                  <c:v>Andre</c:v>
                </c:pt>
                <c:pt idx="1">
                  <c:v>HF</c:v>
                </c:pt>
                <c:pt idx="2">
                  <c:v>JUS</c:v>
                </c:pt>
                <c:pt idx="3">
                  <c:v>OD</c:v>
                </c:pt>
                <c:pt idx="4">
                  <c:v>SV</c:v>
                </c:pt>
                <c:pt idx="5">
                  <c:v>TF</c:v>
                </c:pt>
                <c:pt idx="6">
                  <c:v>UV</c:v>
                </c:pt>
                <c:pt idx="7">
                  <c:v>KHM</c:v>
                </c:pt>
                <c:pt idx="8">
                  <c:v>MatNat</c:v>
                </c:pt>
                <c:pt idx="9">
                  <c:v>NHM</c:v>
                </c:pt>
                <c:pt idx="10">
                  <c:v>MED</c:v>
                </c:pt>
                <c:pt idx="11">
                  <c:v>LOS</c:v>
                </c:pt>
                <c:pt idx="12">
                  <c:v>Sentre</c:v>
                </c:pt>
              </c:strCache>
            </c:strRef>
          </c:cat>
          <c:val>
            <c:numRef>
              <c:f>'Per enhet'!$B$56:$N$56</c:f>
              <c:numCache>
                <c:formatCode>0.00</c:formatCode>
                <c:ptCount val="13"/>
                <c:pt idx="0">
                  <c:v>3.76</c:v>
                </c:pt>
                <c:pt idx="1">
                  <c:v>5.55</c:v>
                </c:pt>
                <c:pt idx="2">
                  <c:v>3.69</c:v>
                </c:pt>
                <c:pt idx="3">
                  <c:v>5.51</c:v>
                </c:pt>
                <c:pt idx="4">
                  <c:v>3.08</c:v>
                </c:pt>
                <c:pt idx="5">
                  <c:v>5.47</c:v>
                </c:pt>
                <c:pt idx="6">
                  <c:v>5.04</c:v>
                </c:pt>
                <c:pt idx="7">
                  <c:v>3.77</c:v>
                </c:pt>
                <c:pt idx="8">
                  <c:v>2.01</c:v>
                </c:pt>
                <c:pt idx="9">
                  <c:v>3.7</c:v>
                </c:pt>
                <c:pt idx="10">
                  <c:v>2.97</c:v>
                </c:pt>
                <c:pt idx="11">
                  <c:v>5.49</c:v>
                </c:pt>
                <c:pt idx="12">
                  <c:v>2.29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148592"/>
        <c:axId val="-2070159216"/>
      </c:barChart>
      <c:catAx>
        <c:axId val="-2070148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070159216"/>
        <c:crosses val="autoZero"/>
        <c:auto val="1"/>
        <c:lblAlgn val="ctr"/>
        <c:lblOffset val="100"/>
        <c:noMultiLvlLbl val="0"/>
      </c:catAx>
      <c:valAx>
        <c:axId val="-20701592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Fravær i prosent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0701485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9"/>
            <a:ext cx="2944813" cy="495300"/>
          </a:xfrm>
          <a:prstGeom prst="rect">
            <a:avLst/>
          </a:prstGeom>
        </p:spPr>
        <p:txBody>
          <a:bodyPr vert="horz" lIns="91330" tIns="45664" rIns="91330" bIns="4566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11" y="9"/>
            <a:ext cx="2944813" cy="495300"/>
          </a:xfrm>
          <a:prstGeom prst="rect">
            <a:avLst/>
          </a:prstGeom>
        </p:spPr>
        <p:txBody>
          <a:bodyPr vert="horz" lIns="91330" tIns="45664" rIns="91330" bIns="45664" rtlCol="0"/>
          <a:lstStyle>
            <a:lvl1pPr algn="r">
              <a:defRPr sz="1200"/>
            </a:lvl1pPr>
          </a:lstStyle>
          <a:p>
            <a:fld id="{644FDC32-0844-44F4-8D17-2DE8CAD1228C}" type="datetimeFigureOut">
              <a:rPr lang="nb-NO" smtClean="0"/>
              <a:pPr/>
              <a:t>24.02.2016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9409122"/>
            <a:ext cx="2944813" cy="495300"/>
          </a:xfrm>
          <a:prstGeom prst="rect">
            <a:avLst/>
          </a:prstGeom>
        </p:spPr>
        <p:txBody>
          <a:bodyPr vert="horz" lIns="91330" tIns="45664" rIns="91330" bIns="4566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11" y="9409122"/>
            <a:ext cx="2944813" cy="495300"/>
          </a:xfrm>
          <a:prstGeom prst="rect">
            <a:avLst/>
          </a:prstGeom>
        </p:spPr>
        <p:txBody>
          <a:bodyPr vert="horz" lIns="91330" tIns="45664" rIns="91330" bIns="45664" rtlCol="0" anchor="b"/>
          <a:lstStyle>
            <a:lvl1pPr algn="r">
              <a:defRPr sz="1200"/>
            </a:lvl1pPr>
          </a:lstStyle>
          <a:p>
            <a:fld id="{E852A823-C7D5-413C-B3CA-3893349ADF2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773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9"/>
            <a:ext cx="2944283" cy="495300"/>
          </a:xfrm>
          <a:prstGeom prst="rect">
            <a:avLst/>
          </a:prstGeom>
        </p:spPr>
        <p:txBody>
          <a:bodyPr vert="horz" lIns="96546" tIns="48269" rIns="96546" bIns="48269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9"/>
            <a:ext cx="2944283" cy="495300"/>
          </a:xfrm>
          <a:prstGeom prst="rect">
            <a:avLst/>
          </a:prstGeom>
        </p:spPr>
        <p:txBody>
          <a:bodyPr vert="horz" lIns="96546" tIns="48269" rIns="96546" bIns="48269" rtlCol="0"/>
          <a:lstStyle>
            <a:lvl1pPr algn="r">
              <a:defRPr sz="1300"/>
            </a:lvl1pPr>
          </a:lstStyle>
          <a:p>
            <a:fld id="{0D1206DD-4874-44BE-8A9D-7D99A9D0FA47}" type="datetimeFigureOut">
              <a:rPr lang="nb-NO" smtClean="0"/>
              <a:pPr/>
              <a:t>24.02.2016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46" tIns="48269" rIns="96546" bIns="4826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05351"/>
            <a:ext cx="5435600" cy="4457700"/>
          </a:xfrm>
          <a:prstGeom prst="rect">
            <a:avLst/>
          </a:prstGeom>
        </p:spPr>
        <p:txBody>
          <a:bodyPr vert="horz" lIns="96546" tIns="48269" rIns="96546" bIns="482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9408982"/>
            <a:ext cx="2944283" cy="495300"/>
          </a:xfrm>
          <a:prstGeom prst="rect">
            <a:avLst/>
          </a:prstGeom>
        </p:spPr>
        <p:txBody>
          <a:bodyPr vert="horz" lIns="96546" tIns="48269" rIns="96546" bIns="48269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lIns="96546" tIns="48269" rIns="96546" bIns="48269" rtlCol="0" anchor="b"/>
          <a:lstStyle>
            <a:lvl1pPr algn="r">
              <a:defRPr sz="1300"/>
            </a:lvl1pPr>
          </a:lstStyle>
          <a:p>
            <a:fld id="{5E9E5341-5CE6-4E5C-9902-1A528FF128E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13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F8EEF-B34D-6144-AB87-B8F0503F2B1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D0C1-25D3-E241-A770-BFAF7EEC8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3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8CB9-D7BB-5141-8E5C-D63AC1DD72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2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D188-D2B6-D245-BD73-2971B50264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5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93E41-80AC-B742-AFD2-E864A2E6A9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7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FFA7-E0CF-0B40-A8C3-A98696E796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8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2C7-F8BE-8F47-A987-C6537752AC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6FB7C-38E6-0F4E-9C07-269A79B435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2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9854-1C28-0242-A086-CF2528E20F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2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0BA49-319D-6249-81C3-BC20DA2275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3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0C786-EA38-BB42-A0DA-67AF5558D7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Versjon 2.4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71A0624-217A-CF4D-B894-8A19B1A225A4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370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276872"/>
            <a:ext cx="7543800" cy="2256656"/>
          </a:xfrm>
        </p:spPr>
        <p:txBody>
          <a:bodyPr/>
          <a:lstStyle/>
          <a:p>
            <a:pPr eaLnBrk="1" hangingPunct="1"/>
            <a:r>
              <a:rPr lang="nb-NO" sz="3200" dirty="0" smtClean="0"/>
              <a:t>Sykefraværsrapportering for 2015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9423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3D188-D2B6-D245-BD73-2971B50264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Bil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224" y="980728"/>
            <a:ext cx="751621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kern="1200" dirty="0" err="1">
                <a:solidFill>
                  <a:srgbClr val="000000"/>
                </a:solidFill>
              </a:rPr>
              <a:t>Sykefraværsutvikling</a:t>
            </a:r>
            <a:r>
              <a:rPr lang="en-US" sz="2800" kern="1200" dirty="0">
                <a:solidFill>
                  <a:srgbClr val="000000"/>
                </a:solidFill>
              </a:rPr>
              <a:t> 2015 - </a:t>
            </a:r>
            <a:r>
              <a:rPr lang="en-US" sz="2800" kern="1200" dirty="0" err="1">
                <a:solidFill>
                  <a:srgbClr val="000000"/>
                </a:solidFill>
              </a:rPr>
              <a:t>Menn</a:t>
            </a:r>
            <a:r>
              <a:rPr lang="en-US" sz="2800" kern="1200" dirty="0">
                <a:solidFill>
                  <a:srgbClr val="000000"/>
                </a:solidFill>
              </a:rPr>
              <a:t>/</a:t>
            </a:r>
            <a:r>
              <a:rPr lang="en-US" sz="2800" kern="1200" dirty="0" err="1">
                <a:solidFill>
                  <a:srgbClr val="000000"/>
                </a:solidFill>
              </a:rPr>
              <a:t>Kvinner</a:t>
            </a:r>
            <a:r>
              <a:rPr lang="nb-NO" sz="2800" kern="1200" dirty="0">
                <a:solidFill>
                  <a:srgbClr val="000000"/>
                </a:solidFill>
              </a:rPr>
              <a:t/>
            </a:r>
            <a:br>
              <a:rPr lang="nb-NO" sz="2800" kern="1200" dirty="0">
                <a:solidFill>
                  <a:srgbClr val="000000"/>
                </a:solidFill>
              </a:rPr>
            </a:br>
            <a:r>
              <a:rPr lang="en-US" sz="2800" kern="1200" dirty="0">
                <a:solidFill>
                  <a:srgbClr val="000000"/>
                </a:solidFill>
              </a:rPr>
              <a:t>TA/</a:t>
            </a:r>
            <a:r>
              <a:rPr lang="en-US" sz="2800" kern="1200" dirty="0" err="1">
                <a:solidFill>
                  <a:srgbClr val="000000"/>
                </a:solidFill>
              </a:rPr>
              <a:t>Vit</a:t>
            </a:r>
            <a:r>
              <a:rPr lang="nb-NO" sz="2800" kern="1200" dirty="0">
                <a:solidFill>
                  <a:srgbClr val="000000"/>
                </a:solidFill>
              </a:rPr>
              <a:t/>
            </a:r>
            <a:br>
              <a:rPr lang="nb-NO" sz="2800" kern="1200" dirty="0">
                <a:solidFill>
                  <a:srgbClr val="000000"/>
                </a:solidFill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3D188-D2B6-D245-BD73-2971B50264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Diagram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357212"/>
              </p:ext>
            </p:extLst>
          </p:nvPr>
        </p:nvGraphicFramePr>
        <p:xfrm>
          <a:off x="990600" y="19812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11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Sykefraværsprosent per enhet - 2015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3D188-D2B6-D245-BD73-2971B50264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Diagram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543495"/>
              </p:ext>
            </p:extLst>
          </p:nvPr>
        </p:nvGraphicFramePr>
        <p:xfrm>
          <a:off x="990600" y="19812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31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Legemeldt sykefravær sammenlignet med andre</a:t>
            </a:r>
            <a:endParaRPr lang="nb-N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3D188-D2B6-D245-BD73-2971B50264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Bilde 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981200"/>
            <a:ext cx="749917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6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sjon_innledning_GEB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13209</TotalTime>
  <Words>26</Words>
  <Application>Microsoft Macintosh PowerPoint</Application>
  <PresentationFormat>On-screen Show (4:3)</PresentationFormat>
  <Paragraphs>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ヒラギノ角ゴ Pro W3</vt:lpstr>
      <vt:lpstr>Arial</vt:lpstr>
      <vt:lpstr>Presentasjon_innledning_GEB</vt:lpstr>
      <vt:lpstr>PowerPoint Presentation</vt:lpstr>
      <vt:lpstr>PowerPoint Presentation</vt:lpstr>
      <vt:lpstr>Sykefraværsutvikling 2015 - Menn/Kvinner TA/Vit </vt:lpstr>
      <vt:lpstr>Sykefraværsprosent per enhet - 2015 </vt:lpstr>
      <vt:lpstr>Legemeldt sykefravær sammenlignet med andre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April 2013</dc:title>
  <dc:creator>Kent Inge Grødem</dc:creator>
  <cp:lastModifiedBy>Roar Fikkan</cp:lastModifiedBy>
  <cp:revision>456</cp:revision>
  <cp:lastPrinted>2016-02-24T09:44:46Z</cp:lastPrinted>
  <dcterms:created xsi:type="dcterms:W3CDTF">2013-04-11T06:56:49Z</dcterms:created>
  <dcterms:modified xsi:type="dcterms:W3CDTF">2016-02-24T13:35:39Z</dcterms:modified>
</cp:coreProperties>
</file>