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8" r:id="rId3"/>
    <p:sldId id="384" r:id="rId4"/>
    <p:sldId id="383" r:id="rId5"/>
    <p:sldId id="377" r:id="rId6"/>
    <p:sldId id="379" r:id="rId7"/>
    <p:sldId id="380" r:id="rId8"/>
    <p:sldId id="381" r:id="rId9"/>
    <p:sldId id="382" r:id="rId10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ge Lynne" initials="HL" lastIdx="4" clrIdx="0"/>
  <p:cmAuthor id="1" name="Nina Elise Eik" initials="NE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698" autoAdjust="0"/>
  </p:normalViewPr>
  <p:slideViewPr>
    <p:cSldViewPr>
      <p:cViewPr>
        <p:scale>
          <a:sx n="77" d="100"/>
          <a:sy n="77" d="100"/>
        </p:scale>
        <p:origin x="-1540" y="28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5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08.03.2017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85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31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dirty="0" smtClean="0"/>
              <a:t>LAMU er rådgivende organ for </a:t>
            </a:r>
            <a:br>
              <a:rPr lang="nb-NO" sz="1200" dirty="0" smtClean="0"/>
            </a:br>
            <a:r>
              <a:rPr lang="nb-NO" sz="1200" dirty="0" smtClean="0"/>
              <a:t>ledelsen, men….</a:t>
            </a:r>
          </a:p>
          <a:p>
            <a:endParaRPr lang="nb-NO" sz="1200" dirty="0" smtClean="0"/>
          </a:p>
          <a:p>
            <a:r>
              <a:rPr lang="nb-NO" dirty="0" smtClean="0"/>
              <a:t>Når utvalget finner det nødvendig, kan det vedta at undersøkelser skal foretas av sakkyndige eller granskingskommisjon som utvalget oppnevner.</a:t>
            </a:r>
          </a:p>
          <a:p>
            <a:r>
              <a:rPr lang="nb-NO" dirty="0" smtClean="0"/>
              <a:t>Hvis arbeidsmiljøutvalget finner det påkrevet for å verne arbeidstakernes liv eller helse, kan utvalget vedta at arbeidsgiveren skal gjennomføre konkrete tiltak til utbedring av arbeidsmiljøet, innenfor rammen av bestemmelsene gitt i eller i medhold av denne lov.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1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Konsensus om råd fra AMU</a:t>
            </a:r>
            <a:r>
              <a:rPr lang="nb-NO" baseline="0" dirty="0" smtClean="0"/>
              <a:t> – ikke hvem sa hva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forskrift/2011-12-06-1355/&#167;2-3" TargetMode="External"/><Relationship Id="rId2" Type="http://schemas.openxmlformats.org/officeDocument/2006/relationships/hyperlink" Target="https://lovdata.no/dokument/NL/lov/2005-06-17-62/KAPITTEL_7#&#167;7-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io.no/om/hms/arbeidsmiljo/organisering-roller/amu-lam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Møte i Arbeidsmiljøutvalget 15.3.17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3200" dirty="0" smtClean="0"/>
              <a:t>Drift av arbeidsmiljøutvalget ved UiO</a:t>
            </a:r>
          </a:p>
          <a:p>
            <a:pPr eaLnBrk="1" hangingPunct="1"/>
            <a:r>
              <a:rPr lang="nb-NO" sz="3200" dirty="0"/>
              <a:t> </a:t>
            </a:r>
            <a:r>
              <a:rPr lang="nb-NO" sz="2000" i="1" dirty="0" smtClean="0"/>
              <a:t>Et </a:t>
            </a:r>
            <a:r>
              <a:rPr lang="nb-NO" sz="2000" i="1" dirty="0" err="1" smtClean="0"/>
              <a:t>metaperspektiv</a:t>
            </a:r>
            <a:r>
              <a:rPr lang="nb-NO" sz="2000" i="1" dirty="0" smtClean="0"/>
              <a:t> på AMU-møtene</a:t>
            </a:r>
            <a:r>
              <a:rPr lang="nb-NO" sz="1600" dirty="0"/>
              <a:t>	</a:t>
            </a:r>
            <a:r>
              <a:rPr lang="nb-NO" sz="1600" dirty="0" smtClean="0"/>
              <a:t>	</a:t>
            </a:r>
          </a:p>
          <a:p>
            <a:pPr eaLnBrk="1" hangingPunct="1"/>
            <a:endParaRPr lang="nb-NO" sz="1600" dirty="0"/>
          </a:p>
          <a:p>
            <a:pPr eaLnBrk="1" hangingPunct="1"/>
            <a:r>
              <a:rPr lang="nb-NO" sz="1600" dirty="0" smtClean="0"/>
              <a:t>					Nina Elise Eik</a:t>
            </a:r>
            <a:r>
              <a:rPr lang="nb-NO" sz="1600" dirty="0"/>
              <a:t>		</a:t>
            </a:r>
            <a:endParaRPr lang="nb-NO" sz="1600" dirty="0" smtClean="0"/>
          </a:p>
          <a:p>
            <a:pPr eaLnBrk="1" hangingPunct="1"/>
            <a:r>
              <a:rPr lang="nb-NO" sz="1600" dirty="0" smtClean="0"/>
              <a:t>					HMS-koordinator </a:t>
            </a:r>
            <a:r>
              <a:rPr lang="nb-NO" sz="1600" dirty="0"/>
              <a:t>for UiO</a:t>
            </a:r>
          </a:p>
          <a:p>
            <a:pPr eaLnBrk="1" hangingPunct="1"/>
            <a:r>
              <a:rPr lang="nb-NO" sz="1600" dirty="0"/>
              <a:t>					Enhet for HMS og beredskap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Regelverk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7696200" cy="165618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>
                <a:hlinkClick r:id="rId2"/>
              </a:rPr>
              <a:t>AML </a:t>
            </a:r>
            <a:r>
              <a:rPr lang="nb-NO" dirty="0">
                <a:hlinkClick r:id="rId2"/>
              </a:rPr>
              <a:t>§ 7-2.</a:t>
            </a:r>
            <a:r>
              <a:rPr lang="nb-NO" i="1" dirty="0">
                <a:hlinkClick r:id="rId2"/>
              </a:rPr>
              <a:t>Arbeidsmiljøutvalgets oppgaver</a:t>
            </a:r>
            <a:r>
              <a:rPr lang="nb-NO" dirty="0" smtClean="0">
                <a:hlinkClick r:id="rId2"/>
              </a:rPr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hlinkClick r:id="rId3"/>
              </a:rPr>
              <a:t>OML §2-3.</a:t>
            </a:r>
            <a:r>
              <a:rPr lang="nb-NO" i="1" dirty="0" smtClean="0">
                <a:hlinkClick r:id="rId3"/>
              </a:rPr>
              <a:t>Arbeidsmiljøutvalgets </a:t>
            </a:r>
            <a:r>
              <a:rPr lang="nb-NO" i="1" dirty="0">
                <a:hlinkClick r:id="rId3"/>
              </a:rPr>
              <a:t>oppgaver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92696"/>
            <a:ext cx="20177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6712"/>
            <a:ext cx="7696200" cy="504056"/>
          </a:xfrm>
        </p:spPr>
        <p:txBody>
          <a:bodyPr/>
          <a:lstStyle/>
          <a:p>
            <a:r>
              <a:rPr lang="nb-NO" dirty="0" smtClean="0"/>
              <a:t>Hensikt med møte i AMU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72816"/>
            <a:ext cx="7696200" cy="4323184"/>
          </a:xfrm>
        </p:spPr>
        <p:txBody>
          <a:bodyPr/>
          <a:lstStyle/>
          <a:p>
            <a:r>
              <a:rPr lang="nb-NO" sz="2400" dirty="0" smtClean="0"/>
              <a:t>Gi råd til ledelsen og ta beslutninger/fatte vedtak </a:t>
            </a:r>
          </a:p>
          <a:p>
            <a:r>
              <a:rPr lang="nb-NO" sz="2400" dirty="0" smtClean="0"/>
              <a:t>AMU er </a:t>
            </a:r>
            <a:r>
              <a:rPr lang="nb-NO" sz="2400" i="1" dirty="0" smtClean="0"/>
              <a:t>ikke</a:t>
            </a:r>
            <a:r>
              <a:rPr lang="nb-NO" sz="2400" dirty="0" smtClean="0"/>
              <a:t> et partsnøytralt organ, men et </a:t>
            </a:r>
            <a:r>
              <a:rPr lang="nb-NO" sz="2400" dirty="0" smtClean="0">
                <a:solidFill>
                  <a:srgbClr val="FF0000"/>
                </a:solidFill>
              </a:rPr>
              <a:t>samarbeidsorgan</a:t>
            </a:r>
            <a:r>
              <a:rPr lang="nb-NO" sz="2400" dirty="0" smtClean="0"/>
              <a:t> bestående av partene i virksomhetene, arbeidsgiver og arbeidstaker, supplert med faglig bistand fra bedriftshelsetjenesten.</a:t>
            </a:r>
          </a:p>
          <a:p>
            <a:r>
              <a:rPr lang="nb-NO" sz="2400" dirty="0" smtClean="0"/>
              <a:t>Diskusjon frem mot konsensus - medlemmene må være forberedt på å stille seg bak et råd/beslutning </a:t>
            </a:r>
          </a:p>
          <a:p>
            <a:r>
              <a:rPr lang="nb-NO" sz="2400" dirty="0" smtClean="0"/>
              <a:t>Råd til ledelsen fra AMU </a:t>
            </a:r>
            <a:r>
              <a:rPr lang="nb-NO" sz="2400" u="sng" dirty="0" smtClean="0"/>
              <a:t>etter</a:t>
            </a:r>
            <a:r>
              <a:rPr lang="nb-NO" sz="2400" dirty="0" smtClean="0"/>
              <a:t> møtet  - ikke råd fra arbeidstakersiden til ledelsen </a:t>
            </a:r>
            <a:r>
              <a:rPr lang="nb-NO" sz="2400" u="sng" dirty="0" smtClean="0"/>
              <a:t>i</a:t>
            </a:r>
            <a:r>
              <a:rPr lang="nb-NO" sz="2400" dirty="0" smtClean="0"/>
              <a:t> AMU-møtet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400" i="1" dirty="0" smtClean="0"/>
              <a:t>Kilde: Arne </a:t>
            </a:r>
            <a:r>
              <a:rPr lang="nb-NO" sz="1400" i="1" dirty="0" err="1" smtClean="0"/>
              <a:t>Berhardsen</a:t>
            </a:r>
            <a:r>
              <a:rPr lang="nb-NO" sz="1400" i="1" dirty="0" smtClean="0"/>
              <a:t>: Håndbok for arbeid i AMU</a:t>
            </a:r>
            <a:endParaRPr lang="nb-NO" sz="1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0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AMU ved UiO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3906251" cy="211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Vedtak i AMU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b="1" dirty="0" smtClean="0"/>
              <a:t>Vern av liv og helse </a:t>
            </a:r>
            <a:r>
              <a:rPr lang="nb-NO" sz="1800" dirty="0" smtClean="0"/>
              <a:t>gir rett til å pålegge enheten å gjennomføre tiltak</a:t>
            </a:r>
          </a:p>
          <a:p>
            <a:pPr lvl="1"/>
            <a:r>
              <a:rPr lang="nb-NO" sz="1800" dirty="0" smtClean="0"/>
              <a:t>Målinger</a:t>
            </a:r>
          </a:p>
          <a:p>
            <a:pPr lvl="1"/>
            <a:r>
              <a:rPr lang="nb-NO" sz="1800" dirty="0" smtClean="0"/>
              <a:t>Andre undersøkelser</a:t>
            </a:r>
          </a:p>
          <a:p>
            <a:pPr lvl="1"/>
            <a:r>
              <a:rPr lang="nb-NO" sz="1800" dirty="0" smtClean="0"/>
              <a:t>Krever hjemmelsgrunnlag, begrunnelse og tidsfrist</a:t>
            </a:r>
          </a:p>
          <a:p>
            <a:pPr lvl="1"/>
            <a:r>
              <a:rPr lang="nb-NO" sz="1800" dirty="0" smtClean="0"/>
              <a:t>Arbeidsgiver kan anke vedtaket til Arbeidstilsynet</a:t>
            </a:r>
          </a:p>
          <a:p>
            <a:r>
              <a:rPr lang="nb-NO" sz="1800" b="1" dirty="0" smtClean="0"/>
              <a:t>Verneområder</a:t>
            </a:r>
          </a:p>
          <a:p>
            <a:r>
              <a:rPr lang="nb-NO" sz="1800" b="1" dirty="0" smtClean="0"/>
              <a:t>AMUs årsrapport</a:t>
            </a:r>
          </a:p>
          <a:p>
            <a:r>
              <a:rPr lang="nb-NO" sz="1800" b="1" dirty="0" smtClean="0"/>
              <a:t>Møteplan og saksbehandlingsrutiner</a:t>
            </a:r>
          </a:p>
          <a:p>
            <a:r>
              <a:rPr lang="nb-NO" sz="1800" b="1" dirty="0" smtClean="0"/>
              <a:t>Opprette underutvalg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19" name="Picture 3" descr="C:\Users\elinahul\AppData\Local\Microsoft\Windows\Temporary Internet Files\Content.IE5\0COO1ESA\MC90019925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72200" y="4509120"/>
            <a:ext cx="2448272" cy="1904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03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Arbeidsutvalg (AU)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AU </a:t>
            </a:r>
            <a:r>
              <a:rPr lang="nb-NO" dirty="0"/>
              <a:t>består av leder av AMU, en representant for den siden som ikke har ledervervet, samt HMS-koordinator og sekretær for AMU. Hovedverneombudet inviteres til å delta på </a:t>
            </a:r>
            <a:r>
              <a:rPr lang="nb-NO" dirty="0" smtClean="0"/>
              <a:t>møtene.</a:t>
            </a:r>
          </a:p>
          <a:p>
            <a:r>
              <a:rPr lang="nb-NO" dirty="0"/>
              <a:t>S</a:t>
            </a:r>
            <a:r>
              <a:rPr lang="nb-NO" dirty="0" smtClean="0"/>
              <a:t>etter opp saksliste </a:t>
            </a:r>
            <a:r>
              <a:rPr lang="nb-NO" smtClean="0"/>
              <a:t>for AMU-møtet</a:t>
            </a:r>
            <a:endParaRPr lang="nb-NO" dirty="0" smtClean="0"/>
          </a:p>
          <a:p>
            <a:r>
              <a:rPr lang="nb-NO" dirty="0" smtClean="0"/>
              <a:t>Følger opp sakene etter møtet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Sekretariat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AU</a:t>
            </a:r>
          </a:p>
          <a:p>
            <a:r>
              <a:rPr lang="nb-NO" dirty="0" smtClean="0"/>
              <a:t>Møteforberedelser (rom, tid, </a:t>
            </a:r>
            <a:r>
              <a:rPr lang="nb-NO" dirty="0" err="1" smtClean="0"/>
              <a:t>etc</a:t>
            </a:r>
            <a:r>
              <a:rPr lang="nb-NO" dirty="0" smtClean="0"/>
              <a:t>)</a:t>
            </a:r>
          </a:p>
          <a:p>
            <a:r>
              <a:rPr lang="nb-NO" dirty="0" smtClean="0"/>
              <a:t>Saksliste</a:t>
            </a:r>
          </a:p>
          <a:p>
            <a:r>
              <a:rPr lang="nb-NO" dirty="0" smtClean="0"/>
              <a:t>Innkalling</a:t>
            </a:r>
          </a:p>
          <a:p>
            <a:r>
              <a:rPr lang="nb-NO" dirty="0" smtClean="0"/>
              <a:t>Dokumenter i arkiv og på websider</a:t>
            </a:r>
          </a:p>
          <a:p>
            <a:r>
              <a:rPr lang="nb-NO" dirty="0"/>
              <a:t>Referat</a:t>
            </a:r>
          </a:p>
          <a:p>
            <a:r>
              <a:rPr lang="nb-NO" dirty="0" smtClean="0"/>
              <a:t>Brev til enhetene fra </a:t>
            </a:r>
            <a:r>
              <a:rPr lang="nb-NO" dirty="0" err="1" smtClean="0"/>
              <a:t>Udir</a:t>
            </a:r>
            <a:endParaRPr lang="nb-NO" dirty="0" smtClean="0"/>
          </a:p>
          <a:p>
            <a:r>
              <a:rPr lang="nb-NO" dirty="0" smtClean="0"/>
              <a:t>Observatør i LMU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Diskusjon - Innkalling og agenda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Forhåndsgodkjenning av AU</a:t>
            </a:r>
          </a:p>
          <a:p>
            <a:r>
              <a:rPr lang="nb-NO" dirty="0" smtClean="0"/>
              <a:t>Lenke til webside</a:t>
            </a:r>
          </a:p>
          <a:p>
            <a:r>
              <a:rPr lang="nb-NO" dirty="0" smtClean="0"/>
              <a:t>Oppsett	- vedtakssak, diskusjonssak, orienteringssak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Diskusjon - referat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Forhåndsgodkjenning av AU</a:t>
            </a:r>
          </a:p>
          <a:p>
            <a:r>
              <a:rPr lang="nb-NO" dirty="0" smtClean="0"/>
              <a:t>Godkjenning på epost</a:t>
            </a:r>
          </a:p>
          <a:p>
            <a:r>
              <a:rPr lang="nb-NO" dirty="0" smtClean="0"/>
              <a:t>Oppsett og formulering</a:t>
            </a:r>
          </a:p>
          <a:p>
            <a:pPr lvl="1"/>
            <a:r>
              <a:rPr lang="nb-NO" dirty="0" smtClean="0"/>
              <a:t>Ved avstemming må både flertall og mindretallet standpunkt </a:t>
            </a:r>
            <a:r>
              <a:rPr lang="nb-NO" i="1" dirty="0" smtClean="0"/>
              <a:t>protokolleres</a:t>
            </a:r>
          </a:p>
          <a:p>
            <a:pPr lvl="1"/>
            <a:r>
              <a:rPr lang="nb-NO" dirty="0" smtClean="0"/>
              <a:t>Når møtet fant sted</a:t>
            </a:r>
          </a:p>
          <a:p>
            <a:pPr lvl="1"/>
            <a:r>
              <a:rPr lang="nb-NO" dirty="0" smtClean="0"/>
              <a:t>Hvem som var tilstede og hvem som førte referatet/protokollen</a:t>
            </a:r>
          </a:p>
          <a:p>
            <a:pPr lvl="1"/>
            <a:r>
              <a:rPr lang="nb-NO" dirty="0" smtClean="0"/>
              <a:t>Hva som ble behandlet og besluttet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299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Møte i Arbeidsmiljøutvalget 15.3.17</vt:lpstr>
      <vt:lpstr>Regelverk</vt:lpstr>
      <vt:lpstr>Hensikt med møte i AMU</vt:lpstr>
      <vt:lpstr>AMU ved UiO</vt:lpstr>
      <vt:lpstr>Vedtak i AMU</vt:lpstr>
      <vt:lpstr>Arbeidsutvalg (AU)</vt:lpstr>
      <vt:lpstr>Sekretariat</vt:lpstr>
      <vt:lpstr>Diskusjon - Innkalling og agenda</vt:lpstr>
      <vt:lpstr>Diskusjon - referat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Nina Elise Eik</cp:lastModifiedBy>
  <cp:revision>196</cp:revision>
  <cp:lastPrinted>2017-02-02T09:41:03Z</cp:lastPrinted>
  <dcterms:created xsi:type="dcterms:W3CDTF">2011-04-26T13:11:25Z</dcterms:created>
  <dcterms:modified xsi:type="dcterms:W3CDTF">2017-03-08T14:53:35Z</dcterms:modified>
</cp:coreProperties>
</file>