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0" r:id="rId3"/>
    <p:sldId id="391" r:id="rId4"/>
    <p:sldId id="392" r:id="rId5"/>
    <p:sldId id="393" r:id="rId6"/>
    <p:sldId id="399" r:id="rId7"/>
    <p:sldId id="394" r:id="rId8"/>
    <p:sldId id="395" r:id="rId9"/>
    <p:sldId id="398" r:id="rId10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ge Lynne" initials="HL" lastIdx="4" clrIdx="0"/>
  <p:cmAuthor id="1" name="Nina Elise Eik" initials="NE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4693" autoAdjust="0"/>
  </p:normalViewPr>
  <p:slideViewPr>
    <p:cSldViewPr>
      <p:cViewPr>
        <p:scale>
          <a:sx n="77" d="100"/>
          <a:sy n="77" d="100"/>
        </p:scale>
        <p:origin x="-738" y="36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5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19.05.2017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85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31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4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8 av 12 enheter har meldt HMS-avvik</a:t>
            </a:r>
          </a:p>
          <a:p>
            <a:r>
              <a:rPr lang="nb-NO" dirty="0" smtClean="0"/>
              <a:t>De som ikke har meldt:</a:t>
            </a:r>
          </a:p>
          <a:p>
            <a:r>
              <a:rPr lang="nb-NO" dirty="0" smtClean="0"/>
              <a:t>JUS, UB, HF,</a:t>
            </a:r>
            <a:r>
              <a:rPr lang="nb-NO" baseline="0" dirty="0" smtClean="0"/>
              <a:t> </a:t>
            </a:r>
            <a:r>
              <a:rPr lang="nb-NO" dirty="0" smtClean="0"/>
              <a:t>UV</a:t>
            </a:r>
          </a:p>
          <a:p>
            <a:endParaRPr lang="nb-NO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Statistikk for uønskede hendelser viser at UiO har 149 meldinger. 66 av dem er med personskade. </a:t>
            </a:r>
            <a:r>
              <a:rPr lang="nb-NO" sz="1200" kern="1200" smtClean="0"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Av disse kan det fremheves at ingen anses å kunne gi varig skade bortsett fra der vi har flest rapporter (32) knyttet til stikk og kuttskader med smittefare, og at de 8 rapporterte øyeskadene kunne vært unngått med bruk av personlig verneutstyr.</a:t>
            </a:r>
          </a:p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5181-6DE9-4617-A4A2-A15CD0A4FDB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04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8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0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5181-6DE9-4617-A4A2-A15CD0A4FDB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9582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Videre arbeid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driftes som et av de styrings og IT-systemene HMSB har ansvar for 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oppfølging mot leverandør, oppfølging ROSA, videreutvikling, kontakt i sektoren, erfaringsutveksling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Tilbud om workshops, åpne for alle, erfaringsutveksling, underveis-evaluering av samkjøring til sommeren 2017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Videre fokus på meldekultur, få opp volum av innmeldte HMS-avvik, analyse enkelthendelser og trender, AMU (kurs, </a:t>
            </a:r>
            <a:r>
              <a:rPr lang="nb-NO" baseline="0" dirty="0" err="1" smtClean="0"/>
              <a:t>vo</a:t>
            </a:r>
            <a:r>
              <a:rPr lang="nb-NO" baseline="0" dirty="0" smtClean="0"/>
              <a:t>-samling, workshop)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Evaluering av HMS-avvikssystemet planlagt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5181-6DE9-4617-A4A2-A15CD0A4FDB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958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om/hms/arbeidsmiljo/prosedyrer/hjertestarter/index.html" TargetMode="External"/><Relationship Id="rId2" Type="http://schemas.openxmlformats.org/officeDocument/2006/relationships/hyperlink" Target="http://www.uio.no/om/hms/arbeidsmiljo/prosedyrer/dokumentstyr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Møte i Arbeidsmiljøutvalget 29.5.17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3200" dirty="0" smtClean="0"/>
              <a:t>Saker fra Enhet for HMS og beredskap</a:t>
            </a:r>
            <a:r>
              <a:rPr lang="nb-NO" sz="1600" dirty="0"/>
              <a:t>	</a:t>
            </a:r>
            <a:r>
              <a:rPr lang="nb-NO" sz="1600" dirty="0" smtClean="0"/>
              <a:t>	</a:t>
            </a:r>
          </a:p>
          <a:p>
            <a:pPr eaLnBrk="1" hangingPunct="1"/>
            <a:endParaRPr lang="nb-NO" sz="1600" dirty="0"/>
          </a:p>
          <a:p>
            <a:pPr eaLnBrk="1" hangingPunct="1"/>
            <a:r>
              <a:rPr lang="nb-NO" sz="1600" dirty="0" smtClean="0"/>
              <a:t>					Elisabeth Mona</a:t>
            </a:r>
            <a:endParaRPr lang="nb-NO" sz="1600" dirty="0"/>
          </a:p>
          <a:p>
            <a:pPr eaLnBrk="1" hangingPunct="1"/>
            <a:r>
              <a:rPr lang="nb-NO" sz="1600" dirty="0"/>
              <a:t>					Enhet for HMS og beredskap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HMS-avvik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HMS-avvik ved UiO er:</a:t>
            </a:r>
          </a:p>
          <a:p>
            <a:pPr lvl="0"/>
            <a:r>
              <a:rPr lang="nb-NO" dirty="0"/>
              <a:t>avvik ved at krav fastsatt i HMS-regelverket eller interne krav, ikke er blitt fulgt.</a:t>
            </a:r>
          </a:p>
          <a:p>
            <a:pPr lvl="0"/>
            <a:r>
              <a:rPr lang="nb-NO" dirty="0"/>
              <a:t>arbeidsrelaterte episoder der hendelsen kunne ha ført til m</a:t>
            </a:r>
            <a:r>
              <a:rPr lang="nb-NO" altLang="zh-CN" dirty="0"/>
              <a:t>é</a:t>
            </a:r>
            <a:r>
              <a:rPr lang="nb-NO" dirty="0"/>
              <a:t>n eller redusert helse eller skader på menneske, miljø eller materiell (nestenulykke)</a:t>
            </a:r>
          </a:p>
          <a:p>
            <a:pPr lvl="0"/>
            <a:r>
              <a:rPr lang="nb-NO" dirty="0"/>
              <a:t>arbeidsrelaterte episoder der skade har ført til redusert helse, varige m</a:t>
            </a:r>
            <a:r>
              <a:rPr lang="nb-NO" altLang="zh-CN" dirty="0"/>
              <a:t>é</a:t>
            </a:r>
            <a:r>
              <a:rPr lang="nb-NO" dirty="0"/>
              <a:t>n eller dødsfall (personskade/ulykke), materielle skader eller skade på miljø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614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HMS-avvik 2016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2016 er det mottatt 149 meldinger om HMS-avvik i HMS-avvikssystemet</a:t>
            </a:r>
          </a:p>
          <a:p>
            <a:r>
              <a:rPr lang="nb-NO" dirty="0" smtClean="0"/>
              <a:t>83 er meldinger om hendelser som ikke medførte personskade. </a:t>
            </a:r>
          </a:p>
          <a:p>
            <a:r>
              <a:rPr lang="nb-NO" dirty="0" smtClean="0"/>
              <a:t>136 meldinger er mottatt elektronisk; av disse er </a:t>
            </a:r>
          </a:p>
          <a:p>
            <a:pPr lvl="1"/>
            <a:r>
              <a:rPr lang="nb-NO" dirty="0" smtClean="0"/>
              <a:t>79 avsluttet, 5 behandlet, 38 åpne, og 14 nye.</a:t>
            </a:r>
          </a:p>
          <a:p>
            <a:pPr lvl="1"/>
            <a:r>
              <a:rPr lang="nb-NO" dirty="0" smtClean="0"/>
              <a:t>91 registrert samme dag, 20 innen 8 dager og 25 er registrert 14 dager eller mer etter innmelding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423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Orientering HMS-koordinator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24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Endringslogg HMS-system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HMS-opplæring - Tydeliggjøring av hvem som skal ha førstehjelpskurs. </a:t>
            </a:r>
          </a:p>
          <a:p>
            <a:r>
              <a:rPr lang="nb-NO" dirty="0" smtClean="0"/>
              <a:t>Stoffkartotek -  oppdateringer </a:t>
            </a:r>
            <a:r>
              <a:rPr lang="nb-NO" dirty="0" err="1" smtClean="0"/>
              <a:t>ift</a:t>
            </a:r>
            <a:r>
              <a:rPr lang="nb-NO" dirty="0" smtClean="0"/>
              <a:t> opplæring og ECO+</a:t>
            </a:r>
          </a:p>
          <a:p>
            <a:r>
              <a:rPr lang="nb-NO" dirty="0" smtClean="0"/>
              <a:t>Risikovurdering - Risikovurdering for trusler og vold.</a:t>
            </a:r>
          </a:p>
        </p:txBody>
      </p:sp>
    </p:spTree>
    <p:extLst>
      <p:ext uri="{BB962C8B-B14F-4D97-AF65-F5344CB8AC3E}">
        <p14:creationId xmlns:p14="http://schemas.microsoft.com/office/powerpoint/2010/main" val="57698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Endringslogg HMS-system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Roller i HMS-arbeidet, t</a:t>
            </a:r>
            <a:r>
              <a:rPr lang="nb-NO" dirty="0" smtClean="0"/>
              <a:t>eksten om ledelsen, </a:t>
            </a:r>
            <a:r>
              <a:rPr lang="nb-NO" dirty="0"/>
              <a:t>studenter og lærlinger er </a:t>
            </a:r>
            <a:r>
              <a:rPr lang="nb-NO" dirty="0" smtClean="0"/>
              <a:t>oppdatert</a:t>
            </a:r>
            <a:endParaRPr lang="nb-NO" dirty="0"/>
          </a:p>
          <a:p>
            <a:r>
              <a:rPr lang="nb-NO" dirty="0" smtClean="0"/>
              <a:t>Nye </a:t>
            </a:r>
            <a:r>
              <a:rPr lang="nb-NO" dirty="0"/>
              <a:t>prosedyrer:</a:t>
            </a:r>
          </a:p>
          <a:p>
            <a:pPr lvl="1"/>
            <a:r>
              <a:rPr lang="nb-NO" dirty="0">
                <a:hlinkClick r:id="rId2"/>
              </a:rPr>
              <a:t>Prosedyre for dokumentstyring</a:t>
            </a:r>
            <a:endParaRPr lang="nb-NO" dirty="0"/>
          </a:p>
          <a:p>
            <a:pPr lvl="1"/>
            <a:r>
              <a:rPr lang="nb-NO" dirty="0">
                <a:hlinkClick r:id="rId3"/>
              </a:rPr>
              <a:t>Prosedyre for hjertestarter</a:t>
            </a:r>
            <a:endParaRPr lang="nb-NO" dirty="0"/>
          </a:p>
          <a:p>
            <a:r>
              <a:rPr lang="nb-NO" dirty="0" smtClean="0"/>
              <a:t>Elektromagnetiske felter er tatt inn i Prosedyre </a:t>
            </a:r>
            <a:r>
              <a:rPr lang="nb-NO" dirty="0"/>
              <a:t>for </a:t>
            </a:r>
            <a:r>
              <a:rPr lang="nb-NO" dirty="0" smtClean="0"/>
              <a:t>risikovurdering / </a:t>
            </a:r>
            <a:r>
              <a:rPr lang="nb-NO" dirty="0"/>
              <a:t>Momentliste for målrettede </a:t>
            </a:r>
            <a:r>
              <a:rPr lang="nb-NO" dirty="0" smtClean="0"/>
              <a:t>helseundersøkelser</a:t>
            </a:r>
          </a:p>
          <a:p>
            <a:r>
              <a:rPr lang="nb-NO" dirty="0" err="1" smtClean="0"/>
              <a:t>Samsvarvurdring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smtClean="0"/>
              <a:t>HMS-regelverket er oppdatert</a:t>
            </a:r>
            <a:endParaRPr lang="nb-NO" dirty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BHT for studenter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Regelverk og risikovurderinger avgjør hvilke BHT-tjenester som skal tilbys til hvem. Ledelsen ved den enkelte enhet kan i samarbeid med bedriftshelsetjenesten avgjøre hvilke studenter dette er og hvilke tjenester disse studentene skal ha tilgang til i forbindelse med den årlige bestillingen av bedriftshelsetjenester. </a:t>
            </a:r>
          </a:p>
          <a:p>
            <a:r>
              <a:rPr lang="nb-NO" dirty="0"/>
              <a:t>Enhet for BHT er foretrukket leverandør, alternativt kan ekstern leverandør eller andre aktører – for eksempel fastlege brukes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849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HMS-avvik siden sist AMU</a:t>
            </a:r>
            <a:br>
              <a:rPr lang="nb-NO" dirty="0" smtClean="0"/>
            </a:br>
            <a:r>
              <a:rPr lang="nb-NO" dirty="0" smtClean="0"/>
              <a:t>18. nov 2016 - 3. mars 2017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103 meldinger, 64 uten skade</a:t>
            </a:r>
          </a:p>
          <a:p>
            <a:r>
              <a:rPr lang="nb-NO" dirty="0" smtClean="0"/>
              <a:t>32 avsluttet, 4 behandlet, 40 åpne, 27 nye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75 registrert samme dag, 21 innen 7 dager og 7 er registrert 11 dager eller mer etter innmelding.</a:t>
            </a:r>
          </a:p>
          <a:p>
            <a:r>
              <a:rPr lang="nb-NO" dirty="0" smtClean="0"/>
              <a:t>10 av 12 enheter har meldt HMS-avvik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53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HMS-avvik siden sist AMU</a:t>
            </a:r>
            <a:br>
              <a:rPr lang="nb-NO" dirty="0" smtClean="0"/>
            </a:br>
            <a:r>
              <a:rPr lang="nb-NO" dirty="0" smtClean="0"/>
              <a:t>4. mars 2017 - 14. mai 2017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46 meldinger, 35 uten skade</a:t>
            </a:r>
          </a:p>
          <a:p>
            <a:r>
              <a:rPr lang="nb-NO" dirty="0" smtClean="0"/>
              <a:t>3 avsluttet, 6 behandlet, 22 åpne, 15 nye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40 registrert samme dag, 3 innen 7 dager og 3 er registrert 10 dager eller mer etter innmelding.</a:t>
            </a:r>
          </a:p>
          <a:p>
            <a:r>
              <a:rPr lang="nb-NO" dirty="0" smtClean="0"/>
              <a:t>6 av 12 enheter har meldt HMS-avvik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75413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5543</TotalTime>
  <Words>524</Words>
  <Application>Microsoft Office PowerPoint</Application>
  <PresentationFormat>On-screen Show (4:3)</PresentationFormat>
  <Paragraphs>63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Møte i Arbeidsmiljøutvalget 29.5.17</vt:lpstr>
      <vt:lpstr>HMS-avvik</vt:lpstr>
      <vt:lpstr>HMS-avvik 2016</vt:lpstr>
      <vt:lpstr>Orientering HMS-koordinator</vt:lpstr>
      <vt:lpstr>Endringslogg HMS-system</vt:lpstr>
      <vt:lpstr>Endringslogg HMS-system</vt:lpstr>
      <vt:lpstr>BHT for studenter</vt:lpstr>
      <vt:lpstr>HMS-avvik siden sist AMU 18. nov 2016 - 3. mars 2017</vt:lpstr>
      <vt:lpstr>HMS-avvik siden sist AMU 4. mars 2017 - 14. mai 2017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Elisabeth Mona</cp:lastModifiedBy>
  <cp:revision>210</cp:revision>
  <cp:lastPrinted>2017-03-15T08:17:12Z</cp:lastPrinted>
  <dcterms:created xsi:type="dcterms:W3CDTF">2011-04-26T13:11:25Z</dcterms:created>
  <dcterms:modified xsi:type="dcterms:W3CDTF">2017-05-19T13:09:30Z</dcterms:modified>
</cp:coreProperties>
</file>